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67" r:id="rId3"/>
    <p:sldId id="313" r:id="rId4"/>
    <p:sldId id="315" r:id="rId6"/>
    <p:sldId id="356" r:id="rId7"/>
    <p:sldId id="355" r:id="rId8"/>
    <p:sldId id="302" r:id="rId9"/>
    <p:sldId id="358" r:id="rId10"/>
    <p:sldId id="299" r:id="rId11"/>
    <p:sldId id="395" r:id="rId12"/>
    <p:sldId id="396" r:id="rId13"/>
    <p:sldId id="381" r:id="rId14"/>
    <p:sldId id="398" r:id="rId15"/>
    <p:sldId id="399" r:id="rId16"/>
    <p:sldId id="400" r:id="rId17"/>
    <p:sldId id="382" r:id="rId18"/>
    <p:sldId id="383" r:id="rId19"/>
    <p:sldId id="384" r:id="rId20"/>
    <p:sldId id="386" r:id="rId21"/>
    <p:sldId id="401" r:id="rId22"/>
    <p:sldId id="402" r:id="rId23"/>
    <p:sldId id="403" r:id="rId24"/>
    <p:sldId id="404" r:id="rId25"/>
    <p:sldId id="405" r:id="rId26"/>
    <p:sldId id="316" r:id="rId27"/>
    <p:sldId id="359" r:id="rId28"/>
    <p:sldId id="409" r:id="rId29"/>
    <p:sldId id="410" r:id="rId30"/>
    <p:sldId id="411" r:id="rId31"/>
    <p:sldId id="412" r:id="rId32"/>
    <p:sldId id="413" r:id="rId33"/>
    <p:sldId id="414" r:id="rId34"/>
    <p:sldId id="406" r:id="rId35"/>
    <p:sldId id="388" r:id="rId36"/>
    <p:sldId id="318" r:id="rId37"/>
    <p:sldId id="263" r:id="rId38"/>
  </p:sldIdLst>
  <p:sldSz cx="12192000" cy="6858000"/>
  <p:notesSz cx="6858000" cy="9144000"/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A1B4"/>
    <a:srgbClr val="FFAC41"/>
    <a:srgbClr val="EB5E66"/>
    <a:srgbClr val="EA6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89238" autoAdjust="0"/>
  </p:normalViewPr>
  <p:slideViewPr>
    <p:cSldViewPr snapToGrid="0" showGuides="1">
      <p:cViewPr varScale="1">
        <p:scale>
          <a:sx n="63" d="100"/>
          <a:sy n="63" d="100"/>
        </p:scale>
        <p:origin x="840" y="8"/>
      </p:cViewPr>
      <p:guideLst>
        <p:guide orient="horz" pos="212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drawings/_rels/vmlDrawing12.vml.rels><?xml version="1.0" encoding="UTF-8" standalone="yes"?>
<Relationships xmlns="http://schemas.openxmlformats.org/package/2006/relationships"><Relationship Id="rId5" Type="http://schemas.openxmlformats.org/officeDocument/2006/relationships/image" Target="../media/image48.emf"/><Relationship Id="rId4" Type="http://schemas.openxmlformats.org/officeDocument/2006/relationships/image" Target="../media/image47.wmf"/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9.wmf"/><Relationship Id="rId1" Type="http://schemas.openxmlformats.org/officeDocument/2006/relationships/image" Target="../media/image57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w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66.wmf"/><Relationship Id="rId1" Type="http://schemas.openxmlformats.org/officeDocument/2006/relationships/image" Target="../media/image6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drawings/_rels/vmlDrawing3.vml.rels><?xml version="1.0" encoding="UTF-8" standalone="yes"?>
<Relationships xmlns="http://schemas.openxmlformats.org/package/2006/relationships"><Relationship Id="rId5" Type="http://schemas.openxmlformats.org/officeDocument/2006/relationships/image" Target="../media/image14.wmf"/><Relationship Id="rId4" Type="http://schemas.openxmlformats.org/officeDocument/2006/relationships/image" Target="../media/image13.wmf"/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4" Type="http://schemas.openxmlformats.org/officeDocument/2006/relationships/image" Target="../media/image22.wmf"/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29A2E9-7A9F-416C-B33F-1DD89F7FB6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microsoft.com/office/2007/relationships/hdphoto" Target="../media/image4.wdp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PPT整理\用途\asf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637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588"/>
          </a:xfrm>
          <a:prstGeom prst="rect">
            <a:avLst/>
          </a:prstGeom>
          <a:noFill/>
          <a:ln>
            <a:solidFill>
              <a:schemeClr val="accent1">
                <a:alpha val="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>
            <a:endCxn id="1028" idx="1"/>
          </p:cNvCxnSpPr>
          <p:nvPr userDrawn="1"/>
        </p:nvCxnSpPr>
        <p:spPr>
          <a:xfrm flipV="1">
            <a:off x="1395307" y="6662420"/>
            <a:ext cx="8609753" cy="1460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 userDrawn="1"/>
        </p:nvSpPr>
        <p:spPr bwMode="auto">
          <a:xfrm>
            <a:off x="412020" y="6355642"/>
            <a:ext cx="400923" cy="444674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1043093" y="6446520"/>
            <a:ext cx="2038773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>
                <a:solidFill>
                  <a:schemeClr val="bg1"/>
                </a:solidFill>
              </a:rPr>
              <a:t>侵权必究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名校课堂</a:t>
            </a:r>
            <a:endParaRPr lang="zh-CN" altLang="en-US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8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7.wmf"/><Relationship Id="rId1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9.bin"/><Relationship Id="rId8" Type="http://schemas.openxmlformats.org/officeDocument/2006/relationships/image" Target="../media/image13.wmf"/><Relationship Id="rId7" Type="http://schemas.openxmlformats.org/officeDocument/2006/relationships/oleObject" Target="../embeddings/oleObject8.bin"/><Relationship Id="rId6" Type="http://schemas.openxmlformats.org/officeDocument/2006/relationships/image" Target="../media/image12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1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10.wmf"/><Relationship Id="rId12" Type="http://schemas.openxmlformats.org/officeDocument/2006/relationships/vmlDrawing" Target="../drawings/vmlDrawing3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4.wmf"/><Relationship Id="rId1" Type="http://schemas.openxmlformats.org/officeDocument/2006/relationships/oleObject" Target="../embeddings/oleObject5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wmf"/><Relationship Id="rId8" Type="http://schemas.openxmlformats.org/officeDocument/2006/relationships/oleObject" Target="../embeddings/oleObject11.bin"/><Relationship Id="rId7" Type="http://schemas.openxmlformats.org/officeDocument/2006/relationships/image" Target="../media/image19.wmf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NULL" TargetMode="External"/><Relationship Id="rId15" Type="http://schemas.openxmlformats.org/officeDocument/2006/relationships/vmlDrawing" Target="../drawings/vmlDrawing4.v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22.wmf"/><Relationship Id="rId12" Type="http://schemas.openxmlformats.org/officeDocument/2006/relationships/oleObject" Target="../embeddings/oleObject13.bin"/><Relationship Id="rId11" Type="http://schemas.openxmlformats.org/officeDocument/2006/relationships/image" Target="../media/image21.wmf"/><Relationship Id="rId10" Type="http://schemas.openxmlformats.org/officeDocument/2006/relationships/oleObject" Target="../embeddings/oleObject12.bin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8.wmf"/><Relationship Id="rId7" Type="http://schemas.openxmlformats.org/officeDocument/2006/relationships/oleObject" Target="../embeddings/oleObject15.bin"/><Relationship Id="rId6" Type="http://schemas.openxmlformats.org/officeDocument/2006/relationships/image" Target="../media/image27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0" Type="http://schemas.openxmlformats.org/officeDocument/2006/relationships/vmlDrawing" Target="../drawings/vmlDrawing5.v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9.wmf"/><Relationship Id="rId1" Type="http://schemas.openxmlformats.org/officeDocument/2006/relationships/oleObject" Target="../embeddings/oleObject16.bin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wmf"/><Relationship Id="rId1" Type="http://schemas.openxmlformats.org/officeDocument/2006/relationships/oleObject" Target="../embeddings/oleObject17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8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6.png"/><Relationship Id="rId2" Type="http://schemas.openxmlformats.org/officeDocument/2006/relationships/image" Target="../media/image35.wmf"/><Relationship Id="rId1" Type="http://schemas.openxmlformats.org/officeDocument/2006/relationships/oleObject" Target="../embeddings/oleObject18.bin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9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9.png"/><Relationship Id="rId6" Type="http://schemas.openxmlformats.org/officeDocument/2006/relationships/oleObject" Target="../embeddings/oleObject22.bin"/><Relationship Id="rId5" Type="http://schemas.openxmlformats.org/officeDocument/2006/relationships/oleObject" Target="../embeddings/oleObject21.bin"/><Relationship Id="rId4" Type="http://schemas.openxmlformats.org/officeDocument/2006/relationships/image" Target="../media/image38.wmf"/><Relationship Id="rId3" Type="http://schemas.openxmlformats.org/officeDocument/2006/relationships/oleObject" Target="../embeddings/oleObject20.bin"/><Relationship Id="rId2" Type="http://schemas.openxmlformats.org/officeDocument/2006/relationships/image" Target="../media/image37.wmf"/><Relationship Id="rId1" Type="http://schemas.openxmlformats.org/officeDocument/2006/relationships/oleObject" Target="../embeddings/oleObject19.bin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0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1.png"/><Relationship Id="rId2" Type="http://schemas.openxmlformats.org/officeDocument/2006/relationships/image" Target="../media/image40.wmf"/><Relationship Id="rId1" Type="http://schemas.openxmlformats.org/officeDocument/2006/relationships/oleObject" Target="../embeddings/oleObject23.bin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3.png"/><Relationship Id="rId2" Type="http://schemas.openxmlformats.org/officeDocument/2006/relationships/image" Target="../media/image42.wmf"/><Relationship Id="rId1" Type="http://schemas.openxmlformats.org/officeDocument/2006/relationships/oleObject" Target="../embeddings/oleObject24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9.bin"/><Relationship Id="rId8" Type="http://schemas.openxmlformats.org/officeDocument/2006/relationships/image" Target="../media/image47.wmf"/><Relationship Id="rId7" Type="http://schemas.openxmlformats.org/officeDocument/2006/relationships/oleObject" Target="../embeddings/oleObject28.bin"/><Relationship Id="rId6" Type="http://schemas.openxmlformats.org/officeDocument/2006/relationships/image" Target="../media/image46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45.wmf"/><Relationship Id="rId3" Type="http://schemas.openxmlformats.org/officeDocument/2006/relationships/oleObject" Target="../embeddings/oleObject26.bin"/><Relationship Id="rId2" Type="http://schemas.openxmlformats.org/officeDocument/2006/relationships/image" Target="../media/image44.wmf"/><Relationship Id="rId13" Type="http://schemas.openxmlformats.org/officeDocument/2006/relationships/vmlDrawing" Target="../drawings/vmlDrawing12.vml"/><Relationship Id="rId12" Type="http://schemas.openxmlformats.org/officeDocument/2006/relationships/slideLayout" Target="../slideLayouts/slideLayout3.xml"/><Relationship Id="rId11" Type="http://schemas.openxmlformats.org/officeDocument/2006/relationships/image" Target="../media/image49.png"/><Relationship Id="rId10" Type="http://schemas.openxmlformats.org/officeDocument/2006/relationships/image" Target="../media/image48.emf"/><Relationship Id="rId1" Type="http://schemas.openxmlformats.org/officeDocument/2006/relationships/oleObject" Target="../embeddings/oleObject25.bin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3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image" Target="../media/image50.wmf"/><Relationship Id="rId1" Type="http://schemas.openxmlformats.org/officeDocument/2006/relationships/oleObject" Target="../embeddings/oleObject30.bin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5.emf"/><Relationship Id="rId1" Type="http://schemas.openxmlformats.org/officeDocument/2006/relationships/oleObject" Target="../embeddings/oleObject31.bin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5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6.wmf"/><Relationship Id="rId1" Type="http://schemas.openxmlformats.org/officeDocument/2006/relationships/oleObject" Target="../embeddings/oleObject32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6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wmf"/><Relationship Id="rId4" Type="http://schemas.openxmlformats.org/officeDocument/2006/relationships/oleObject" Target="../embeddings/oleObject34.bin"/><Relationship Id="rId3" Type="http://schemas.openxmlformats.org/officeDocument/2006/relationships/image" Target="../media/image58.png"/><Relationship Id="rId2" Type="http://schemas.openxmlformats.org/officeDocument/2006/relationships/image" Target="../media/image57.wmf"/><Relationship Id="rId1" Type="http://schemas.openxmlformats.org/officeDocument/2006/relationships/oleObject" Target="../embeddings/oleObject33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7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2.png"/><Relationship Id="rId2" Type="http://schemas.openxmlformats.org/officeDocument/2006/relationships/image" Target="../media/image61.wmf"/><Relationship Id="rId1" Type="http://schemas.openxmlformats.org/officeDocument/2006/relationships/oleObject" Target="../embeddings/oleObject35.bin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8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4.png"/><Relationship Id="rId2" Type="http://schemas.openxmlformats.org/officeDocument/2006/relationships/image" Target="../media/image63.wmf"/><Relationship Id="rId1" Type="http://schemas.openxmlformats.org/officeDocument/2006/relationships/oleObject" Target="../embeddings/oleObject36.bin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9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7.png"/><Relationship Id="rId4" Type="http://schemas.openxmlformats.org/officeDocument/2006/relationships/image" Target="../media/image66.wmf"/><Relationship Id="rId3" Type="http://schemas.openxmlformats.org/officeDocument/2006/relationships/oleObject" Target="../embeddings/oleObject38.bin"/><Relationship Id="rId2" Type="http://schemas.openxmlformats.org/officeDocument/2006/relationships/image" Target="../media/image65.wmf"/><Relationship Id="rId1" Type="http://schemas.openxmlformats.org/officeDocument/2006/relationships/oleObject" Target="../embeddings/oleObject37.bin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0.v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8.wmf"/><Relationship Id="rId1" Type="http://schemas.openxmlformats.org/officeDocument/2006/relationships/oleObject" Target="../embeddings/oleObject39.bin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wmf"/><Relationship Id="rId1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5"/>
          <p:cNvSpPr/>
          <p:nvPr/>
        </p:nvSpPr>
        <p:spPr>
          <a:xfrm>
            <a:off x="1295718" y="3066892"/>
            <a:ext cx="6329680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50000"/>
              </a:lnSpc>
            </a:pPr>
            <a:r>
              <a:rPr sz="44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en-US" sz="44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sz="44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.5 </a:t>
            </a:r>
            <a:r>
              <a:rPr lang="en-US" sz="44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sz="44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一元一次不等式组</a:t>
            </a:r>
            <a:endParaRPr sz="440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04" name="Rectangle 5"/>
          <p:cNvSpPr/>
          <p:nvPr/>
        </p:nvSpPr>
        <p:spPr>
          <a:xfrm>
            <a:off x="545148" y="4578033"/>
            <a:ext cx="77266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第1课时  解简单的一元一次不等式组</a:t>
            </a:r>
            <a:endParaRPr sz="3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243" name="Text Box 4"/>
          <p:cNvSpPr txBox="1"/>
          <p:nvPr/>
        </p:nvSpPr>
        <p:spPr>
          <a:xfrm>
            <a:off x="-93345" y="1093153"/>
            <a:ext cx="91090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800" b="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第十一章 一元一次不等式和</a:t>
            </a:r>
            <a:endParaRPr lang="zh-CN" altLang="en-US" sz="4800" b="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zh-CN" altLang="en-US" sz="4800" b="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一元一次不等式组</a:t>
            </a:r>
            <a:endParaRPr lang="zh-CN" altLang="en-US" sz="4800" b="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内容占位符 7"/>
          <p:cNvSpPr txBox="1"/>
          <p:nvPr/>
        </p:nvSpPr>
        <p:spPr>
          <a:xfrm>
            <a:off x="2489200" y="3898265"/>
            <a:ext cx="7651750" cy="17703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紧扣一元一次不等式组的定义去识别：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①中含有两个未知数；②中未知数的最高次数是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⑥中的     不是整式．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252" name="矩形 6"/>
          <p:cNvSpPr/>
          <p:nvPr/>
        </p:nvSpPr>
        <p:spPr>
          <a:xfrm>
            <a:off x="1655128" y="3877945"/>
            <a:ext cx="1175385" cy="49149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zh-CN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导引：</a:t>
            </a:r>
            <a:endParaRPr lang="zh-CN" altLang="en-US" sz="26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53" name="矩形 3"/>
          <p:cNvSpPr/>
          <p:nvPr/>
        </p:nvSpPr>
        <p:spPr>
          <a:xfrm>
            <a:off x="1956753" y="408940"/>
            <a:ext cx="678815" cy="6915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6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6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altLang="zh-CN" sz="26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矩形 7"/>
          <p:cNvSpPr>
            <a:spLocks noChangeArrowheads="1"/>
          </p:cNvSpPr>
          <p:nvPr/>
        </p:nvSpPr>
        <p:spPr bwMode="auto">
          <a:xfrm>
            <a:off x="2617153" y="420053"/>
            <a:ext cx="6746875" cy="129159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下列各不等式组，其中是一元一次不等式组的有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________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．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填序号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10255" name="对象 2"/>
          <p:cNvGraphicFramePr>
            <a:graphicFrameLocks noChangeAspect="1"/>
          </p:cNvGraphicFramePr>
          <p:nvPr/>
        </p:nvGraphicFramePr>
        <p:xfrm>
          <a:off x="2386965" y="1548765"/>
          <a:ext cx="66548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3327400" imgH="508000" progId="Equation.DSMT4">
                  <p:embed/>
                </p:oleObj>
              </mc:Choice>
              <mc:Fallback>
                <p:oleObj name="" r:id="rId1" imgW="3327400" imgH="50800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86965" y="1548765"/>
                        <a:ext cx="6654800" cy="1016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6" name="Object 20"/>
          <p:cNvGraphicFramePr>
            <a:graphicFrameLocks noChangeAspect="1"/>
          </p:cNvGraphicFramePr>
          <p:nvPr/>
        </p:nvGraphicFramePr>
        <p:xfrm>
          <a:off x="2323148" y="2506663"/>
          <a:ext cx="6781800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3390900" imgH="711200" progId="Equation.DSMT4">
                  <p:embed/>
                </p:oleObj>
              </mc:Choice>
              <mc:Fallback>
                <p:oleObj name="" r:id="rId3" imgW="3390900" imgH="711200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23148" y="2506663"/>
                        <a:ext cx="6781800" cy="1422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对象 3"/>
          <p:cNvGraphicFramePr>
            <a:graphicFrameLocks noChangeAspect="1"/>
          </p:cNvGraphicFramePr>
          <p:nvPr/>
        </p:nvGraphicFramePr>
        <p:xfrm>
          <a:off x="3650615" y="4979670"/>
          <a:ext cx="3302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5" imgW="165100" imgH="393065" progId="Equation.DSMT4">
                  <p:embed/>
                </p:oleObj>
              </mc:Choice>
              <mc:Fallback>
                <p:oleObj name="" r:id="rId5" imgW="165100" imgH="393065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50615" y="4979670"/>
                        <a:ext cx="330200" cy="787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矩形 6"/>
          <p:cNvSpPr>
            <a:spLocks noChangeArrowheads="1"/>
          </p:cNvSpPr>
          <p:nvPr/>
        </p:nvSpPr>
        <p:spPr bwMode="auto">
          <a:xfrm>
            <a:off x="3650298" y="1057275"/>
            <a:ext cx="1175385" cy="49149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③④⑤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圆角矩形 31"/>
          <p:cNvSpPr/>
          <p:nvPr/>
        </p:nvSpPr>
        <p:spPr>
          <a:xfrm>
            <a:off x="2032000" y="727075"/>
            <a:ext cx="1452880" cy="50863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练一练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195" name="Text Box 5"/>
          <p:cNvSpPr txBox="1"/>
          <p:nvPr/>
        </p:nvSpPr>
        <p:spPr>
          <a:xfrm>
            <a:off x="1920875" y="1346200"/>
            <a:ext cx="8024813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判断下列各式是否为一元一次不等式组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8196" name="对象 819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097088" y="2436813"/>
          <a:ext cx="1741487" cy="1098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647700" imgH="482600" progId="Equation.DSMT4">
                  <p:embed/>
                </p:oleObj>
              </mc:Choice>
              <mc:Fallback>
                <p:oleObj name="" r:id="rId1" imgW="647700" imgH="4826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97088" y="2436813"/>
                        <a:ext cx="1741487" cy="1098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7" name="对象 819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7528560" y="2395220"/>
          <a:ext cx="1624013" cy="1036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596900" imgH="457200" progId="Equation.DSMT4">
                  <p:embed/>
                </p:oleObj>
              </mc:Choice>
              <mc:Fallback>
                <p:oleObj name="" r:id="rId3" imgW="596900" imgH="4572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528560" y="2395220"/>
                        <a:ext cx="1624013" cy="10366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8" name="对象 819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988243" y="2450783"/>
          <a:ext cx="1484312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5" imgW="660400" imgH="457200" progId="Equation.DSMT4">
                  <p:embed/>
                </p:oleObj>
              </mc:Choice>
              <mc:Fallback>
                <p:oleObj name="" r:id="rId5" imgW="660400" imgH="45720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988243" y="2450783"/>
                        <a:ext cx="1484312" cy="9810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9" name="对象 8198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503170" y="4419600"/>
          <a:ext cx="1441450" cy="958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7" imgW="596900" imgH="457200" progId="Equation.DSMT4">
                  <p:embed/>
                </p:oleObj>
              </mc:Choice>
              <mc:Fallback>
                <p:oleObj name="" r:id="rId7" imgW="596900" imgH="457200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03170" y="4419600"/>
                        <a:ext cx="1441450" cy="958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0" name="对象 8199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264785" y="4213225"/>
          <a:ext cx="2876550" cy="177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9" imgW="647700" imgH="711200" progId="Equation.DSMT4">
                  <p:embed/>
                </p:oleObj>
              </mc:Choice>
              <mc:Fallback>
                <p:oleObj name="" r:id="rId9" imgW="647700" imgH="711200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264785" y="4213225"/>
                        <a:ext cx="2876550" cy="17732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1" name="文本框 10"/>
          <p:cNvSpPr txBox="1"/>
          <p:nvPr/>
        </p:nvSpPr>
        <p:spPr>
          <a:xfrm>
            <a:off x="2433638" y="3535680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否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202" name="文本框 11"/>
          <p:cNvSpPr txBox="1"/>
          <p:nvPr/>
        </p:nvSpPr>
        <p:spPr>
          <a:xfrm>
            <a:off x="8217853" y="3535363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否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203" name="文本框 12"/>
          <p:cNvSpPr txBox="1"/>
          <p:nvPr/>
        </p:nvSpPr>
        <p:spPr>
          <a:xfrm>
            <a:off x="5264785" y="3431858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是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204" name="文本框 13"/>
          <p:cNvSpPr txBox="1"/>
          <p:nvPr/>
        </p:nvSpPr>
        <p:spPr>
          <a:xfrm>
            <a:off x="2885440" y="5744845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否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205" name="文本框 14"/>
          <p:cNvSpPr txBox="1"/>
          <p:nvPr/>
        </p:nvSpPr>
        <p:spPr>
          <a:xfrm>
            <a:off x="8334375" y="4910455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是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201" grpId="0"/>
      <p:bldP spid="8202" grpId="0"/>
      <p:bldP spid="8203" grpId="0"/>
      <p:bldP spid="8204" grpId="0"/>
      <p:bldP spid="820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125953"/>
          <p:cNvSpPr txBox="1"/>
          <p:nvPr/>
        </p:nvSpPr>
        <p:spPr>
          <a:xfrm>
            <a:off x="1926590" y="867410"/>
            <a:ext cx="74580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342900" indent="-342900" eaLnBrk="0" hangingPunct="0">
              <a:buClrTx/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怎样确定上面的不等式组中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x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的取值范围呢？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19" name="文本框 125956"/>
          <p:cNvSpPr txBox="1"/>
          <p:nvPr/>
        </p:nvSpPr>
        <p:spPr>
          <a:xfrm>
            <a:off x="1847850" y="1511935"/>
            <a:ext cx="8570913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342900" indent="-342900" eaLnBrk="0" hangingPunct="0">
              <a:lnSpc>
                <a:spcPct val="150000"/>
              </a:lnSpc>
              <a:buClrTx/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类比方程组的求解，不等式组中的各个不等式解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eaLnBrk="0" hangingPunct="0">
              <a:lnSpc>
                <a:spcPct val="150000"/>
              </a:lnSpc>
              <a:buClrTx/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集的公共部分，就是不等式组中的未知数的取值范围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  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20" name="文本框 125957"/>
          <p:cNvSpPr txBox="1"/>
          <p:nvPr/>
        </p:nvSpPr>
        <p:spPr>
          <a:xfrm>
            <a:off x="1990725" y="2953385"/>
            <a:ext cx="860425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342900" indent="-342900" eaLnBrk="0" hangingPunct="0">
              <a:lnSpc>
                <a:spcPct val="150000"/>
              </a:lnSpc>
              <a:buClrTx/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我们把一元一次不等式组中所有不等式的解集的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eaLnBrk="0" hangingPunct="0">
              <a:lnSpc>
                <a:spcPct val="150000"/>
              </a:lnSpc>
              <a:buClrTx/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公共部分，叫做这个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一元一次不等式组的解集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21" name="文本框 125958"/>
          <p:cNvSpPr txBox="1"/>
          <p:nvPr/>
        </p:nvSpPr>
        <p:spPr>
          <a:xfrm>
            <a:off x="1880235" y="4571365"/>
            <a:ext cx="85058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342900" indent="-342900" eaLnBrk="0" hangingPunct="0">
              <a:buClrTx/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求不等式组的解集的过程，叫作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解不等式组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 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31950" y="92075"/>
            <a:ext cx="4805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二、一元一次不等式组的解集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/>
      <p:bldP spid="92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2"/>
          <p:cNvSpPr/>
          <p:nvPr/>
        </p:nvSpPr>
        <p:spPr>
          <a:xfrm>
            <a:off x="2081213" y="441325"/>
            <a:ext cx="76263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通常我们运用数轴求不等式组的解集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530" name="Text Box 35"/>
          <p:cNvSpPr txBox="1"/>
          <p:nvPr/>
        </p:nvSpPr>
        <p:spPr>
          <a:xfrm>
            <a:off x="1703388" y="981075"/>
            <a:ext cx="880745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如图，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可以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用数轴表示出不等式组             的解集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244" name="Text Box 37"/>
          <p:cNvSpPr txBox="1"/>
          <p:nvPr/>
        </p:nvSpPr>
        <p:spPr>
          <a:xfrm>
            <a:off x="2279650" y="4511675"/>
            <a:ext cx="708660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所以这个不等式组的解集为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3 &lt;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x</a:t>
            </a:r>
            <a:r>
              <a:rPr lang="en-US" altLang="zh-CN" sz="2800" i="1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800" i="1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≤ 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3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2532" name="组合 7"/>
          <p:cNvGrpSpPr/>
          <p:nvPr/>
        </p:nvGrpSpPr>
        <p:grpSpPr>
          <a:xfrm>
            <a:off x="7112000" y="890588"/>
            <a:ext cx="2368550" cy="1043621"/>
            <a:chOff x="0" y="0"/>
            <a:chExt cx="3734" cy="1647"/>
          </a:xfrm>
        </p:grpSpPr>
        <p:sp>
          <p:nvSpPr>
            <p:cNvPr id="22533" name="左大括号 4"/>
            <p:cNvSpPr/>
            <p:nvPr/>
          </p:nvSpPr>
          <p:spPr>
            <a:xfrm>
              <a:off x="0" y="256"/>
              <a:ext cx="295" cy="1111"/>
            </a:xfrm>
            <a:prstGeom prst="leftBrace">
              <a:avLst>
                <a:gd name="adj1" fmla="val 8177"/>
                <a:gd name="adj2" fmla="val 50000"/>
              </a:avLst>
            </a:prstGeom>
            <a:noFill/>
            <a:ln w="9525" cap="flat" cmpd="sng">
              <a:solidFill>
                <a:srgbClr val="2A2A88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sz="28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2534" name="文本框 5"/>
            <p:cNvSpPr txBox="1"/>
            <p:nvPr/>
          </p:nvSpPr>
          <p:spPr>
            <a:xfrm>
              <a:off x="295" y="823"/>
              <a:ext cx="3439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en-US" altLang="zh-CN" sz="2800" i="1" dirty="0">
                  <a:latin typeface="黑体" panose="02010609060101010101" charset="-122"/>
                  <a:ea typeface="黑体" panose="02010609060101010101" charset="-122"/>
                </a:rPr>
                <a:t> </a:t>
              </a:r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2800" i="1" dirty="0">
                  <a:latin typeface="黑体" panose="02010609060101010101" charset="-122"/>
                  <a:ea typeface="黑体" panose="02010609060101010101" charset="-122"/>
                </a:rPr>
                <a:t> </a:t>
              </a:r>
              <a:r>
                <a:rPr lang="en-US" altLang="zh-CN" sz="2800" dirty="0">
                  <a:latin typeface="黑体" panose="02010609060101010101" charset="-122"/>
                  <a:ea typeface="黑体" panose="02010609060101010101" charset="-122"/>
                </a:rPr>
                <a:t>&gt; </a:t>
              </a:r>
              <a:r>
                <a:rPr lang="en-US" altLang="zh-CN" sz="2800" dirty="0">
                  <a:latin typeface="黑体" panose="02010609060101010101" charset="-122"/>
                  <a:ea typeface="黑体" panose="02010609060101010101" charset="-122"/>
                  <a:sym typeface="Arial" panose="020B0604020202020204" pitchFamily="34" charset="0"/>
                </a:rPr>
                <a:t>-</a:t>
              </a:r>
              <a:r>
                <a:rPr lang="en-US" altLang="zh-CN" sz="2800" dirty="0">
                  <a:latin typeface="黑体" panose="02010609060101010101" charset="-122"/>
                  <a:ea typeface="黑体" panose="02010609060101010101" charset="-122"/>
                </a:rPr>
                <a:t>3 </a:t>
              </a:r>
              <a:r>
                <a:rPr lang="en-US" altLang="zh-CN" sz="2800" dirty="0">
                  <a:latin typeface="黑体" panose="02010609060101010101" charset="-122"/>
                  <a:ea typeface="黑体" panose="02010609060101010101" charset="-122"/>
                  <a:sym typeface="Arial" panose="020B0604020202020204" pitchFamily="34" charset="0"/>
                </a:rPr>
                <a:t>②</a:t>
              </a:r>
              <a:r>
                <a:rPr lang="en-US" altLang="zh-CN" sz="2800" dirty="0">
                  <a:latin typeface="黑体" panose="02010609060101010101" charset="-122"/>
                  <a:ea typeface="黑体" panose="02010609060101010101" charset="-122"/>
                </a:rPr>
                <a:t> </a:t>
              </a:r>
              <a:endParaRPr lang="en-US" altLang="zh-CN" sz="2800" dirty="0"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endParaRPr>
            </a:p>
          </p:txBody>
        </p:sp>
        <p:sp>
          <p:nvSpPr>
            <p:cNvPr id="22535" name="文本框 6"/>
            <p:cNvSpPr txBox="1"/>
            <p:nvPr/>
          </p:nvSpPr>
          <p:spPr>
            <a:xfrm>
              <a:off x="330" y="0"/>
              <a:ext cx="3060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2800" i="1" dirty="0">
                  <a:latin typeface="黑体" panose="02010609060101010101" charset="-122"/>
                  <a:ea typeface="黑体" panose="02010609060101010101" charset="-122"/>
                </a:rPr>
                <a:t> ≤ </a:t>
              </a:r>
              <a:r>
                <a:rPr lang="en-US" altLang="zh-CN" sz="2800" dirty="0">
                  <a:latin typeface="黑体" panose="02010609060101010101" charset="-122"/>
                  <a:ea typeface="黑体" panose="02010609060101010101" charset="-122"/>
                </a:rPr>
                <a:t>3  </a:t>
              </a:r>
              <a:r>
                <a:rPr lang="en-US" altLang="zh-CN" sz="2800" dirty="0">
                  <a:latin typeface="黑体" panose="02010609060101010101" charset="-122"/>
                  <a:ea typeface="黑体" panose="02010609060101010101" charset="-122"/>
                  <a:sym typeface="Arial" panose="020B0604020202020204" pitchFamily="34" charset="0"/>
                </a:rPr>
                <a:t>①</a:t>
              </a:r>
              <a:endParaRPr lang="en-US" altLang="zh-CN" sz="2800" dirty="0"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endParaRPr>
            </a:p>
          </p:txBody>
        </p:sp>
      </p:grpSp>
      <p:grpSp>
        <p:nvGrpSpPr>
          <p:cNvPr id="10249" name="组合 128029"/>
          <p:cNvGrpSpPr/>
          <p:nvPr/>
        </p:nvGrpSpPr>
        <p:grpSpPr>
          <a:xfrm>
            <a:off x="3006725" y="2838450"/>
            <a:ext cx="5029200" cy="638175"/>
            <a:chOff x="0" y="0"/>
            <a:chExt cx="3168" cy="402"/>
          </a:xfrm>
        </p:grpSpPr>
        <p:sp>
          <p:nvSpPr>
            <p:cNvPr id="22537" name="直接连接符 128008"/>
            <p:cNvSpPr/>
            <p:nvPr/>
          </p:nvSpPr>
          <p:spPr>
            <a:xfrm>
              <a:off x="672" y="0"/>
              <a:ext cx="0" cy="48"/>
            </a:xfrm>
            <a:prstGeom prst="line">
              <a:avLst/>
            </a:prstGeom>
            <a:ln w="28575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38" name="直接连接符 128009"/>
            <p:cNvSpPr/>
            <p:nvPr/>
          </p:nvSpPr>
          <p:spPr>
            <a:xfrm>
              <a:off x="2544" y="0"/>
              <a:ext cx="0" cy="48"/>
            </a:xfrm>
            <a:prstGeom prst="line">
              <a:avLst/>
            </a:prstGeom>
            <a:ln w="28575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2539" name="组合 128028"/>
            <p:cNvGrpSpPr/>
            <p:nvPr/>
          </p:nvGrpSpPr>
          <p:grpSpPr>
            <a:xfrm>
              <a:off x="0" y="9"/>
              <a:ext cx="3168" cy="393"/>
              <a:chOff x="0" y="0"/>
              <a:chExt cx="3168" cy="393"/>
            </a:xfrm>
          </p:grpSpPr>
          <p:sp>
            <p:nvSpPr>
              <p:cNvPr id="22540" name="直接连接符 128007"/>
              <p:cNvSpPr/>
              <p:nvPr/>
            </p:nvSpPr>
            <p:spPr>
              <a:xfrm>
                <a:off x="0" y="48"/>
                <a:ext cx="3168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triangle" w="med" len="lg"/>
              </a:ln>
            </p:spPr>
            <p:txBody>
              <a:bodyPr anchor="t" anchorCtr="0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41" name="直接连接符 128010"/>
              <p:cNvSpPr/>
              <p:nvPr/>
            </p:nvSpPr>
            <p:spPr>
              <a:xfrm>
                <a:off x="1584" y="0"/>
                <a:ext cx="0" cy="48"/>
              </a:xfrm>
              <a:prstGeom prst="line">
                <a:avLst/>
              </a:prstGeom>
              <a:ln w="28575" cap="flat" cmpd="sng">
                <a:solidFill>
                  <a:schemeClr val="accent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2542" name="组合 128027"/>
              <p:cNvGrpSpPr/>
              <p:nvPr/>
            </p:nvGrpSpPr>
            <p:grpSpPr>
              <a:xfrm>
                <a:off x="339" y="51"/>
                <a:ext cx="2493" cy="342"/>
                <a:chOff x="0" y="0"/>
                <a:chExt cx="2493" cy="342"/>
              </a:xfrm>
            </p:grpSpPr>
            <p:sp>
              <p:nvSpPr>
                <p:cNvPr id="22543" name="文本框 128011"/>
                <p:cNvSpPr txBox="1"/>
                <p:nvPr/>
              </p:nvSpPr>
              <p:spPr>
                <a:xfrm>
                  <a:off x="1049" y="0"/>
                  <a:ext cx="392" cy="32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 anchorCtr="0">
                  <a:spAutoFit/>
                </a:bodyPr>
                <a:lstStyle/>
                <a:p>
                  <a:pPr algn="ctr" eaLnBrk="0" hangingPunct="0">
                    <a:buClrTx/>
                  </a:pPr>
                  <a:r>
                    <a:rPr lang="en-US" altLang="zh-CN" sz="2800" dirty="0">
                      <a:latin typeface="黑体" panose="02010609060101010101" charset="-122"/>
                      <a:ea typeface="黑体" panose="02010609060101010101" charset="-122"/>
                    </a:rPr>
                    <a:t>0</a:t>
                  </a:r>
                  <a:endParaRPr lang="en-US" altLang="zh-CN" sz="2800" dirty="0"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22544" name="文本框 128012"/>
                <p:cNvSpPr txBox="1"/>
                <p:nvPr/>
              </p:nvSpPr>
              <p:spPr>
                <a:xfrm>
                  <a:off x="0" y="13"/>
                  <a:ext cx="588" cy="32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 anchorCtr="0">
                  <a:spAutoFit/>
                </a:bodyPr>
                <a:lstStyle/>
                <a:p>
                  <a:pPr algn="ctr" eaLnBrk="0" hangingPunct="0">
                    <a:buClrTx/>
                  </a:pPr>
                  <a:r>
                    <a:rPr lang="en-US" altLang="zh-CN" sz="2800" dirty="0">
                      <a:latin typeface="黑体" panose="02010609060101010101" charset="-122"/>
                      <a:ea typeface="黑体" panose="02010609060101010101" charset="-122"/>
                    </a:rPr>
                    <a:t>-3</a:t>
                  </a:r>
                  <a:endParaRPr lang="en-US" altLang="zh-CN" sz="2800" dirty="0"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22545" name="文本框 128013"/>
                <p:cNvSpPr txBox="1"/>
                <p:nvPr/>
              </p:nvSpPr>
              <p:spPr>
                <a:xfrm>
                  <a:off x="1953" y="13"/>
                  <a:ext cx="540" cy="32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 anchorCtr="0">
                  <a:spAutoFit/>
                </a:bodyPr>
                <a:lstStyle/>
                <a:p>
                  <a:pPr algn="ctr" eaLnBrk="0" hangingPunct="0">
                    <a:buClrTx/>
                  </a:pPr>
                  <a:r>
                    <a:rPr lang="en-US" altLang="zh-CN" sz="2800" dirty="0">
                      <a:latin typeface="黑体" panose="02010609060101010101" charset="-122"/>
                      <a:ea typeface="黑体" panose="02010609060101010101" charset="-122"/>
                    </a:rPr>
                    <a:t>3</a:t>
                  </a:r>
                  <a:endParaRPr lang="en-US" altLang="zh-CN" sz="2800" dirty="0"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</p:grpSp>
        </p:grpSp>
      </p:grpSp>
      <p:cxnSp>
        <p:nvCxnSpPr>
          <p:cNvPr id="10259" name="直接连接符 4"/>
          <p:cNvCxnSpPr/>
          <p:nvPr/>
        </p:nvCxnSpPr>
        <p:spPr>
          <a:xfrm flipV="1">
            <a:off x="4179888" y="2898775"/>
            <a:ext cx="2759075" cy="7938"/>
          </a:xfrm>
          <a:prstGeom prst="line">
            <a:avLst/>
          </a:prstGeom>
          <a:ln w="57150" cap="flat" cmpd="sng">
            <a:solidFill>
              <a:srgbClr val="0E33F0"/>
            </a:solidFill>
            <a:prstDash val="solid"/>
            <a:bevel/>
            <a:headEnd type="none" w="med" len="med"/>
            <a:tailEnd type="none" w="med" len="med"/>
          </a:ln>
        </p:spPr>
      </p:cxnSp>
      <p:sp>
        <p:nvSpPr>
          <p:cNvPr id="10260" name="圆角矩形标注 1"/>
          <p:cNvSpPr/>
          <p:nvPr/>
        </p:nvSpPr>
        <p:spPr>
          <a:xfrm>
            <a:off x="5737225" y="3362325"/>
            <a:ext cx="1584325" cy="396875"/>
          </a:xfrm>
          <a:prstGeom prst="wedgeRoundRectCallout">
            <a:avLst>
              <a:gd name="adj1" fmla="val -48097"/>
              <a:gd name="adj2" fmla="val -165602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公共部分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0261" name="组合 8"/>
          <p:cNvGrpSpPr/>
          <p:nvPr/>
        </p:nvGrpSpPr>
        <p:grpSpPr>
          <a:xfrm>
            <a:off x="2700338" y="2381250"/>
            <a:ext cx="4371975" cy="579438"/>
            <a:chOff x="-935" y="-327"/>
            <a:chExt cx="6942" cy="972"/>
          </a:xfrm>
        </p:grpSpPr>
        <p:grpSp>
          <p:nvGrpSpPr>
            <p:cNvPr id="22549" name="组合 7"/>
            <p:cNvGrpSpPr/>
            <p:nvPr/>
          </p:nvGrpSpPr>
          <p:grpSpPr>
            <a:xfrm>
              <a:off x="-935" y="29"/>
              <a:ext cx="6942" cy="616"/>
              <a:chOff x="-426" y="0"/>
              <a:chExt cx="3162" cy="288"/>
            </a:xfrm>
          </p:grpSpPr>
          <p:sp>
            <p:nvSpPr>
              <p:cNvPr id="22550" name="直接连接符 8"/>
              <p:cNvSpPr/>
              <p:nvPr/>
            </p:nvSpPr>
            <p:spPr>
              <a:xfrm flipV="1">
                <a:off x="2688" y="0"/>
                <a:ext cx="0" cy="215"/>
              </a:xfrm>
              <a:prstGeom prst="line">
                <a:avLst/>
              </a:prstGeom>
              <a:ln w="38100" cap="flat" cmpd="sng">
                <a:solidFill>
                  <a:srgbClr val="FF33CC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2551" name="组合 9"/>
              <p:cNvGrpSpPr/>
              <p:nvPr/>
            </p:nvGrpSpPr>
            <p:grpSpPr>
              <a:xfrm>
                <a:off x="-426" y="19"/>
                <a:ext cx="3162" cy="269"/>
                <a:chOff x="-426" y="19"/>
                <a:chExt cx="3162" cy="269"/>
              </a:xfrm>
            </p:grpSpPr>
            <p:sp>
              <p:nvSpPr>
                <p:cNvPr id="22552" name="直接连接符 10"/>
                <p:cNvSpPr/>
                <p:nvPr/>
              </p:nvSpPr>
              <p:spPr>
                <a:xfrm flipH="1">
                  <a:off x="-426" y="19"/>
                  <a:ext cx="3114" cy="37"/>
                </a:xfrm>
                <a:prstGeom prst="line">
                  <a:avLst/>
                </a:prstGeom>
                <a:ln w="38100" cap="flat" cmpd="sng">
                  <a:solidFill>
                    <a:srgbClr val="FF33CC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53" name="椭圆 11"/>
                <p:cNvSpPr/>
                <p:nvPr/>
              </p:nvSpPr>
              <p:spPr>
                <a:xfrm>
                  <a:off x="2640" y="192"/>
                  <a:ext cx="96" cy="96"/>
                </a:xfrm>
                <a:prstGeom prst="ellipse">
                  <a:avLst/>
                </a:prstGeom>
                <a:solidFill>
                  <a:srgbClr val="FF0000"/>
                </a:solidFill>
                <a:ln w="19050" cap="flat" cmpd="sng">
                  <a:solidFill>
                    <a:srgbClr val="FF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 sz="2800" dirty="0"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</p:grpSp>
        </p:grpSp>
        <p:sp>
          <p:nvSpPr>
            <p:cNvPr id="22554" name="文本框 2"/>
            <p:cNvSpPr txBox="1"/>
            <p:nvPr/>
          </p:nvSpPr>
          <p:spPr>
            <a:xfrm>
              <a:off x="4430" y="-327"/>
              <a:ext cx="648" cy="87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2800" dirty="0">
                  <a:latin typeface="黑体" panose="02010609060101010101" charset="-122"/>
                  <a:ea typeface="黑体" panose="02010609060101010101" charset="-122"/>
                  <a:sym typeface="Arial" panose="020B0604020202020204" pitchFamily="34" charset="0"/>
                </a:rPr>
                <a:t>①</a:t>
              </a:r>
              <a:endParaRPr lang="en-US" altLang="zh-CN" sz="28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268" name="组合 6"/>
          <p:cNvGrpSpPr/>
          <p:nvPr/>
        </p:nvGrpSpPr>
        <p:grpSpPr>
          <a:xfrm>
            <a:off x="3986213" y="2151063"/>
            <a:ext cx="3973615" cy="833437"/>
            <a:chOff x="28" y="-356"/>
            <a:chExt cx="2675" cy="1525"/>
          </a:xfrm>
        </p:grpSpPr>
        <p:grpSp>
          <p:nvGrpSpPr>
            <p:cNvPr id="22556" name="组合 12"/>
            <p:cNvGrpSpPr/>
            <p:nvPr/>
          </p:nvGrpSpPr>
          <p:grpSpPr>
            <a:xfrm flipH="1">
              <a:off x="28" y="16"/>
              <a:ext cx="2675" cy="1153"/>
              <a:chOff x="-351" y="0"/>
              <a:chExt cx="1392" cy="484"/>
            </a:xfrm>
          </p:grpSpPr>
          <p:sp>
            <p:nvSpPr>
              <p:cNvPr id="22557" name="直接连接符 13"/>
              <p:cNvSpPr/>
              <p:nvPr/>
            </p:nvSpPr>
            <p:spPr>
              <a:xfrm flipH="1" flipV="1">
                <a:off x="-351" y="0"/>
                <a:ext cx="1359" cy="15"/>
              </a:xfrm>
              <a:prstGeom prst="line">
                <a:avLst/>
              </a:prstGeom>
              <a:ln w="38100" cap="flat" cmpd="sng">
                <a:solidFill>
                  <a:srgbClr val="00B05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58" name="直接连接符 14"/>
              <p:cNvSpPr/>
              <p:nvPr/>
            </p:nvSpPr>
            <p:spPr>
              <a:xfrm flipV="1">
                <a:off x="1008" y="0"/>
                <a:ext cx="0" cy="384"/>
              </a:xfrm>
              <a:prstGeom prst="line">
                <a:avLst/>
              </a:prstGeom>
              <a:ln w="38100" cap="flat" cmpd="sng">
                <a:solidFill>
                  <a:srgbClr val="00B05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59" name="椭圆 15"/>
              <p:cNvSpPr/>
              <p:nvPr/>
            </p:nvSpPr>
            <p:spPr>
              <a:xfrm>
                <a:off x="973" y="388"/>
                <a:ext cx="68" cy="96"/>
              </a:xfrm>
              <a:prstGeom prst="ellipse">
                <a:avLst/>
              </a:prstGeom>
              <a:solidFill>
                <a:schemeClr val="bg1"/>
              </a:solidFill>
              <a:ln w="19050" cap="flat" cmpd="sng">
                <a:solidFill>
                  <a:srgbClr val="FF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 sz="2800" dirty="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sp>
          <p:nvSpPr>
            <p:cNvPr id="22560" name="文本框 3"/>
            <p:cNvSpPr txBox="1"/>
            <p:nvPr/>
          </p:nvSpPr>
          <p:spPr>
            <a:xfrm>
              <a:off x="674" y="-356"/>
              <a:ext cx="648" cy="95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2800" dirty="0">
                  <a:latin typeface="黑体" panose="02010609060101010101" charset="-122"/>
                  <a:ea typeface="黑体" panose="02010609060101010101" charset="-122"/>
                  <a:sym typeface="Arial" panose="020B0604020202020204" pitchFamily="34" charset="0"/>
                </a:rPr>
                <a:t>②</a:t>
              </a:r>
              <a:endParaRPr lang="en-US" altLang="zh-CN" sz="28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6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631950" y="115888"/>
            <a:ext cx="7426325" cy="6940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一元一次不等式组解集的四种情况：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1674813" y="947738"/>
          <a:ext cx="8752205" cy="5205730"/>
        </p:xfrm>
        <a:graphic>
          <a:graphicData uri="http://schemas.openxmlformats.org/drawingml/2006/table">
            <a:tbl>
              <a:tblPr/>
              <a:tblGrid>
                <a:gridCol w="2183765"/>
                <a:gridCol w="1406525"/>
                <a:gridCol w="1720215"/>
                <a:gridCol w="1564640"/>
                <a:gridCol w="1877060"/>
              </a:tblGrid>
              <a:tr h="14090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不等式组</a:t>
                      </a:r>
                      <a:endParaRPr lang="zh-CN" sz="2000" b="1" kern="1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000" b="1" i="1" kern="1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CN" sz="2000" b="1" kern="1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＞</a:t>
                      </a:r>
                      <a:r>
                        <a:rPr lang="en-US" sz="2000" b="1" i="1" kern="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2000" b="1" kern="1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lang="zh-CN" sz="2000" b="1" kern="1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</a:t>
                      </a:r>
                      <a:endParaRPr lang="zh-CN" sz="2000" b="1" kern="10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</a:t>
                      </a:r>
                      <a:endParaRPr lang="zh-CN" sz="2000" b="1" kern="10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b="1" kern="10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b="1" kern="10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72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不等式组的解集</a:t>
                      </a:r>
                      <a:endParaRPr lang="zh-CN" sz="2000" b="1" kern="1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000" b="1" i="1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000" b="1" i="1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000" b="1" kern="10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000" b="1" i="1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71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不等式组的解集</a:t>
                      </a:r>
                      <a:endParaRPr lang="zh-CN" sz="2000" b="1" kern="1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在数轴上的表示</a:t>
                      </a:r>
                      <a:endParaRPr lang="zh-CN" sz="2000" b="1" kern="1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b="1" kern="10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b="1" kern="10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b="1" kern="10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b="1" kern="10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22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巧记口诀</a:t>
                      </a:r>
                      <a:endParaRPr lang="zh-CN" sz="2000" b="1" kern="1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000" b="1" kern="1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000" b="1" kern="1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000" b="1" kern="1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6868" name="Picture 4" descr="E:\郭智慧\七下HS课件制作资料\word\15下点拨七HS\Y340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3917950" y="3644900"/>
            <a:ext cx="1168400" cy="434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7" name="Picture 3" descr="E:\郭智慧\七下HS课件制作资料\word\15下点拨七HS\Y341.TIF"/>
          <p:cNvPicPr>
            <a:picLocks noChangeAspect="1"/>
          </p:cNvPicPr>
          <p:nvPr/>
        </p:nvPicPr>
        <p:blipFill>
          <a:blip r:embed="rId3" r:link="rId2"/>
          <a:stretch>
            <a:fillRect/>
          </a:stretch>
        </p:blipFill>
        <p:spPr>
          <a:xfrm>
            <a:off x="5448300" y="3716338"/>
            <a:ext cx="1458913" cy="511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6" name="Picture 2" descr="E:\郭智慧\七下HS课件制作资料\word\15下点拨七HS\Y342.TIF"/>
          <p:cNvPicPr>
            <a:picLocks noChangeAspect="1"/>
          </p:cNvPicPr>
          <p:nvPr/>
        </p:nvPicPr>
        <p:blipFill>
          <a:blip r:embed="rId4" r:link="rId2"/>
          <a:stretch>
            <a:fillRect/>
          </a:stretch>
        </p:blipFill>
        <p:spPr>
          <a:xfrm>
            <a:off x="7062788" y="3789363"/>
            <a:ext cx="1392237" cy="415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5" name="Picture 1" descr="E:\郭智慧\七下HS课件制作资料\word\15下点拨七HS\Y343.TIF"/>
          <p:cNvPicPr>
            <a:picLocks noChangeAspect="1"/>
          </p:cNvPicPr>
          <p:nvPr/>
        </p:nvPicPr>
        <p:blipFill>
          <a:blip r:embed="rId5" r:link="rId2"/>
          <a:stretch>
            <a:fillRect/>
          </a:stretch>
        </p:blipFill>
        <p:spPr>
          <a:xfrm>
            <a:off x="8751888" y="3789363"/>
            <a:ext cx="1430337" cy="4953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3" name="Object 5"/>
          <p:cNvGraphicFramePr>
            <a:graphicFrameLocks noChangeAspect="1"/>
          </p:cNvGraphicFramePr>
          <p:nvPr/>
        </p:nvGraphicFramePr>
        <p:xfrm>
          <a:off x="3971925" y="1393825"/>
          <a:ext cx="792163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6" imgW="457200" imgH="469900" progId="Equation.DSMT4">
                  <p:embed/>
                </p:oleObj>
              </mc:Choice>
              <mc:Fallback>
                <p:oleObj name="" r:id="rId6" imgW="457200" imgH="469900" progId="Equation.DSMT4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71925" y="1393825"/>
                        <a:ext cx="792163" cy="812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6"/>
          <p:cNvGraphicFramePr>
            <a:graphicFrameLocks noChangeAspect="1"/>
          </p:cNvGraphicFramePr>
          <p:nvPr/>
        </p:nvGraphicFramePr>
        <p:xfrm>
          <a:off x="5735638" y="1339850"/>
          <a:ext cx="792162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8" imgW="457200" imgH="469900" progId="Equation.DSMT4">
                  <p:embed/>
                </p:oleObj>
              </mc:Choice>
              <mc:Fallback>
                <p:oleObj name="" r:id="rId8" imgW="457200" imgH="469900" progId="Equation.DSMT4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735638" y="1339850"/>
                        <a:ext cx="792162" cy="812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7"/>
          <p:cNvGraphicFramePr>
            <a:graphicFrameLocks noChangeAspect="1"/>
          </p:cNvGraphicFramePr>
          <p:nvPr/>
        </p:nvGraphicFramePr>
        <p:xfrm>
          <a:off x="7175500" y="1339850"/>
          <a:ext cx="97155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0" imgW="457200" imgH="469900" progId="Equation.DSMT4">
                  <p:embed/>
                </p:oleObj>
              </mc:Choice>
              <mc:Fallback>
                <p:oleObj name="" r:id="rId10" imgW="457200" imgH="469900" progId="Equation.DSMT4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175500" y="1339850"/>
                        <a:ext cx="971550" cy="812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8"/>
          <p:cNvGraphicFramePr>
            <a:graphicFrameLocks noChangeAspect="1"/>
          </p:cNvGraphicFramePr>
          <p:nvPr/>
        </p:nvGraphicFramePr>
        <p:xfrm>
          <a:off x="9120188" y="1339850"/>
          <a:ext cx="790575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2" imgW="457200" imgH="469900" progId="Equation.DSMT4">
                  <p:embed/>
                </p:oleObj>
              </mc:Choice>
              <mc:Fallback>
                <p:oleObj name="" r:id="rId12" imgW="457200" imgH="469900" progId="Equation.DSMT4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120188" y="1339850"/>
                        <a:ext cx="790575" cy="812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4141788" y="2565400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 i="1" dirty="0">
                <a:latin typeface="Times New Roman" panose="02020603050405020304" pitchFamily="18" charset="0"/>
                <a:ea typeface="微软雅黑 Light" panose="020B0502040204020203" pitchFamily="34" charset="-122"/>
              </a:rPr>
              <a:t>x</a:t>
            </a:r>
            <a:r>
              <a:rPr lang="zh-CN" altLang="zh-CN" sz="2400" b="1" dirty="0">
                <a:latin typeface="Times New Roman" panose="02020603050405020304" pitchFamily="18" charset="0"/>
                <a:ea typeface="微软雅黑 Light" panose="020B0502040204020203" pitchFamily="34" charset="-122"/>
              </a:rPr>
              <a:t>＞</a:t>
            </a:r>
            <a:r>
              <a:rPr lang="en-US" altLang="zh-CN" sz="2400" b="1" i="1" dirty="0">
                <a:latin typeface="Times New Roman" panose="02020603050405020304" pitchFamily="18" charset="0"/>
                <a:ea typeface="微软雅黑 Light" panose="020B0502040204020203" pitchFamily="34" charset="-122"/>
              </a:rPr>
              <a:t>a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04999" y="2565400"/>
            <a:ext cx="79311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en-US" altLang="zh-CN" sz="2400" b="1" i="1" dirty="0">
                <a:latin typeface="Times New Roman" panose="02020603050405020304" pitchFamily="18" charset="0"/>
                <a:ea typeface="微软雅黑 Light" panose="020B0502040204020203" pitchFamily="34" charset="-122"/>
              </a:rPr>
              <a:t>x</a:t>
            </a:r>
            <a:r>
              <a:rPr lang="zh-CN" altLang="zh-CN" sz="2400" b="1" dirty="0">
                <a:latin typeface="Times New Roman" panose="02020603050405020304" pitchFamily="18" charset="0"/>
                <a:ea typeface="微软雅黑 Light" panose="020B0502040204020203" pitchFamily="34" charset="-122"/>
              </a:rPr>
              <a:t>＜</a:t>
            </a:r>
            <a:r>
              <a:rPr lang="en-US" altLang="zh-CN" sz="2400" b="1" i="1" dirty="0">
                <a:latin typeface="Times New Roman" panose="02020603050405020304" pitchFamily="18" charset="0"/>
                <a:ea typeface="微软雅黑 Light" panose="020B0502040204020203" pitchFamily="34" charset="-122"/>
              </a:rPr>
              <a:t>b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88225" y="2636838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zh-CN" sz="2400" b="1">
                <a:latin typeface="Times New Roman" panose="02020603050405020304" pitchFamily="18" charset="0"/>
                <a:ea typeface="微软雅黑 Light" panose="020B0502040204020203" pitchFamily="34" charset="-122"/>
              </a:rPr>
              <a:t>无解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842375" y="2657475"/>
            <a:ext cx="1250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en-US" altLang="zh-CN" sz="2400" b="1" i="1" dirty="0">
                <a:latin typeface="Times New Roman" panose="02020603050405020304" pitchFamily="18" charset="0"/>
                <a:ea typeface="微软雅黑 Light" panose="020B0502040204020203" pitchFamily="34" charset="-122"/>
              </a:rPr>
              <a:t>b</a:t>
            </a:r>
            <a:r>
              <a:rPr lang="zh-CN" altLang="zh-CN" sz="2400" b="1" dirty="0">
                <a:latin typeface="Times New Roman" panose="02020603050405020304" pitchFamily="18" charset="0"/>
                <a:ea typeface="微软雅黑 Light" panose="020B0502040204020203" pitchFamily="34" charset="-122"/>
              </a:rPr>
              <a:t>＜</a:t>
            </a:r>
            <a:r>
              <a:rPr lang="en-US" altLang="zh-CN" sz="2400" b="1" i="1" dirty="0">
                <a:latin typeface="Times New Roman" panose="02020603050405020304" pitchFamily="18" charset="0"/>
                <a:ea typeface="微软雅黑 Light" panose="020B0502040204020203" pitchFamily="34" charset="-122"/>
              </a:rPr>
              <a:t>x</a:t>
            </a:r>
            <a:r>
              <a:rPr lang="zh-CN" altLang="zh-CN" sz="2400" b="1" dirty="0">
                <a:latin typeface="Times New Roman" panose="02020603050405020304" pitchFamily="18" charset="0"/>
                <a:ea typeface="微软雅黑 Light" panose="020B0502040204020203" pitchFamily="34" charset="-122"/>
              </a:rPr>
              <a:t>＜</a:t>
            </a:r>
            <a:r>
              <a:rPr lang="en-US" altLang="zh-CN" sz="2400" b="1" i="1" dirty="0">
                <a:latin typeface="Times New Roman" panose="02020603050405020304" pitchFamily="18" charset="0"/>
                <a:ea typeface="微软雅黑 Light" panose="020B0502040204020203" pitchFamily="34" charset="-122"/>
              </a:rPr>
              <a:t>a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19684" y="5084763"/>
            <a:ext cx="14046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 Light" panose="020B0502040204020203" pitchFamily="34" charset="-122"/>
              </a:rPr>
              <a:t>同大取大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微软雅黑 Light" panose="020B0502040204020203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95265" y="5130800"/>
            <a:ext cx="14046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 Light" panose="020B0502040204020203" pitchFamily="34" charset="-122"/>
              </a:rPr>
              <a:t>同小取小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微软雅黑 Light" panose="020B0502040204020203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97675" y="4956175"/>
            <a:ext cx="19526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 Light" panose="020B0502040204020203" pitchFamily="34" charset="-122"/>
              </a:rPr>
              <a:t>大大小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微软雅黑 Light" panose="020B0502040204020203" pitchFamily="34" charset="-122"/>
            </a:endParaRPr>
          </a:p>
          <a:p>
            <a:pPr algn="ctr"/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 Light" panose="020B0502040204020203" pitchFamily="34" charset="-122"/>
              </a:rPr>
              <a:t>小无处找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28025" y="5084763"/>
            <a:ext cx="25400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 Light" panose="020B0502040204020203" pitchFamily="34" charset="-122"/>
              </a:rPr>
              <a:t>大小小大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微软雅黑 Light" panose="020B0502040204020203" pitchFamily="34" charset="-122"/>
            </a:endParaRPr>
          </a:p>
          <a:p>
            <a:pPr algn="ctr"/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 Light" panose="020B0502040204020203" pitchFamily="34" charset="-122"/>
              </a:rPr>
              <a:t>中间找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圆角矩形 31"/>
          <p:cNvSpPr/>
          <p:nvPr/>
        </p:nvSpPr>
        <p:spPr>
          <a:xfrm>
            <a:off x="1700213" y="106680"/>
            <a:ext cx="1385887" cy="576263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练一练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243" name="文本框 99"/>
          <p:cNvSpPr txBox="1"/>
          <p:nvPr/>
        </p:nvSpPr>
        <p:spPr>
          <a:xfrm>
            <a:off x="1600200" y="701040"/>
            <a:ext cx="9067800" cy="31076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1.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不等式组               的解集在数轴上表示正确的是（　　）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A.                                           B.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C.                                            D.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10244" name="图片24" descr="菁优网：http://www.jyeoo.com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7778" y="1795463"/>
            <a:ext cx="2049462" cy="58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图片24" descr="菁优网：http://www.jyeoo.co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4923" y="1795463"/>
            <a:ext cx="2090737" cy="58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图片24" descr="菁优网：http://www.jyeoo.co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4583" y="3201353"/>
            <a:ext cx="2049462" cy="454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7" name="图片24" descr="菁优网：http://www.jyeoo.com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4803" y="3201988"/>
            <a:ext cx="2090737" cy="454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8" name="文本框 4"/>
          <p:cNvSpPr txBox="1"/>
          <p:nvPr/>
        </p:nvSpPr>
        <p:spPr>
          <a:xfrm>
            <a:off x="9926955" y="878205"/>
            <a:ext cx="4394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graphicFrame>
        <p:nvGraphicFramePr>
          <p:cNvPr id="10252" name="对象 1025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578860" y="787718"/>
          <a:ext cx="128905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5" imgW="533400" imgH="457835" progId="Equation.DSMT4">
                  <p:embed/>
                </p:oleObj>
              </mc:Choice>
              <mc:Fallback>
                <p:oleObj name="" r:id="rId5" imgW="533400" imgH="457835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78860" y="787718"/>
                        <a:ext cx="1289050" cy="876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88" name="内容占位符 7"/>
          <p:cNvSpPr txBox="1">
            <a:spLocks noChangeArrowheads="1"/>
          </p:cNvSpPr>
          <p:nvPr/>
        </p:nvSpPr>
        <p:spPr bwMode="auto">
          <a:xfrm>
            <a:off x="1846580" y="3856990"/>
            <a:ext cx="7153275" cy="29686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441325" indent="-441325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不等式组         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的解集是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＜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                                  B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≥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≤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＜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                             D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＜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≤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2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2539" name="对象 3"/>
          <p:cNvGraphicFramePr>
            <a:graphicFrameLocks noChangeAspect="1"/>
          </p:cNvGraphicFramePr>
          <p:nvPr/>
        </p:nvGraphicFramePr>
        <p:xfrm>
          <a:off x="3647440" y="3856673"/>
          <a:ext cx="9398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7" imgW="469900" imgH="457200" progId="Equation.DSMT4">
                  <p:embed/>
                </p:oleObj>
              </mc:Choice>
              <mc:Fallback>
                <p:oleObj name="" r:id="rId7" imgW="469900" imgH="457200" progId="Equation.DSMT4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647440" y="3856673"/>
                        <a:ext cx="939800" cy="914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矩形 25"/>
          <p:cNvSpPr/>
          <p:nvPr/>
        </p:nvSpPr>
        <p:spPr>
          <a:xfrm>
            <a:off x="6528435" y="4082733"/>
            <a:ext cx="43942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8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55140" y="144145"/>
            <a:ext cx="5516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二、简单的一元一次不等式的解法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11266" name="圆角矩形 6383"/>
          <p:cNvSpPr/>
          <p:nvPr/>
        </p:nvSpPr>
        <p:spPr>
          <a:xfrm>
            <a:off x="2045653" y="1020763"/>
            <a:ext cx="6980237" cy="669925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9525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7" name="Text Box 5"/>
          <p:cNvSpPr txBox="1"/>
          <p:nvPr/>
        </p:nvSpPr>
        <p:spPr>
          <a:xfrm>
            <a:off x="2097405" y="907415"/>
            <a:ext cx="723265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求不等式组的解集过程，叫做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解不等式组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5" name="Text Box 5"/>
          <p:cNvSpPr txBox="1"/>
          <p:nvPr/>
        </p:nvSpPr>
        <p:spPr>
          <a:xfrm>
            <a:off x="2045970" y="1938338"/>
            <a:ext cx="7986713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解一元一次不等式组的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一般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步骤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(1)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分别求出每个不等式的解集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(2)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在数轴上把各个不等式的解集表示出来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(3)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在数轴上找出满足所有不等式的公共部分，就是这个不等式组的解集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/>
          </p:cNvSpPr>
          <p:nvPr/>
        </p:nvSpPr>
        <p:spPr>
          <a:xfrm>
            <a:off x="1981200" y="474028"/>
            <a:ext cx="8226425" cy="89058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/>
          <a:lstStyle/>
          <a:p>
            <a:pPr defTabSz="914400">
              <a:lnSpc>
                <a:spcPct val="150000"/>
              </a:lnSpc>
            </a:pPr>
            <a:endParaRPr lang="en-US" altLang="x-none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2292" name="组合 5"/>
          <p:cNvGrpSpPr/>
          <p:nvPr/>
        </p:nvGrpSpPr>
        <p:grpSpPr>
          <a:xfrm>
            <a:off x="1863725" y="334328"/>
            <a:ext cx="8111173" cy="1307148"/>
            <a:chOff x="0" y="0"/>
            <a:chExt cx="12773" cy="2058"/>
          </a:xfrm>
        </p:grpSpPr>
        <p:sp>
          <p:nvSpPr>
            <p:cNvPr id="12293" name="文本框 1"/>
            <p:cNvSpPr txBox="1"/>
            <p:nvPr/>
          </p:nvSpPr>
          <p:spPr>
            <a:xfrm>
              <a:off x="0" y="346"/>
              <a:ext cx="12773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defTabSz="914400">
                <a:lnSpc>
                  <a:spcPct val="150000"/>
                </a:lnSpc>
              </a:pPr>
              <a:r>
                <a:rPr lang="zh-CN" altLang="en-US" sz="2800" dirty="0">
                  <a:solidFill>
                    <a:schemeClr val="accent1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例</a:t>
              </a:r>
              <a:r>
                <a:rPr lang="en-US" altLang="zh-CN" sz="2800" b="1" dirty="0">
                  <a:solidFill>
                    <a:schemeClr val="accent1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2</a:t>
              </a:r>
              <a:r>
                <a:rPr lang="zh-CN" altLang="en-US" sz="2800" b="1" dirty="0">
                  <a:solidFill>
                    <a:srgbClr val="228B8B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 </a:t>
              </a:r>
              <a:r>
                <a:rPr lang="zh-CN" altLang="en-US" sz="2800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解不等式组</a:t>
              </a:r>
              <a:endPara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endParaRPr>
            </a:p>
          </p:txBody>
        </p:sp>
        <p:graphicFrame>
          <p:nvGraphicFramePr>
            <p:cNvPr id="12294" name="对象 12293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4221" y="0"/>
            <a:ext cx="3973" cy="20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" name="" r:id="rId1" imgW="1003300" imgH="660400" progId="Equation.DSMT4">
                    <p:embed/>
                  </p:oleObj>
                </mc:Choice>
                <mc:Fallback>
                  <p:oleObj name="" r:id="rId1" imgW="1003300" imgH="660400" progId="Equation.DSMT4">
                    <p:embed/>
                    <p:pic>
                      <p:nvPicPr>
                        <p:cNvPr id="0" name="图片 308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221" y="0"/>
                          <a:ext cx="3973" cy="205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295" name="文本框 3"/>
            <p:cNvSpPr txBox="1"/>
            <p:nvPr/>
          </p:nvSpPr>
          <p:spPr>
            <a:xfrm>
              <a:off x="8562" y="346"/>
              <a:ext cx="78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zh-CN" altLang="en-US" sz="2800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  <a:sym typeface="Wingdings" panose="05000000000000000000" pitchFamily="2" charset="2"/>
                </a:rPr>
                <a:t></a:t>
              </a:r>
              <a:endPara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endParaRPr>
            </a:p>
          </p:txBody>
        </p:sp>
        <p:sp>
          <p:nvSpPr>
            <p:cNvPr id="12296" name="文本框 4"/>
            <p:cNvSpPr txBox="1"/>
            <p:nvPr/>
          </p:nvSpPr>
          <p:spPr>
            <a:xfrm>
              <a:off x="8562" y="1236"/>
              <a:ext cx="78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zh-CN" altLang="en-US" sz="2800" dirty="0">
                  <a:latin typeface="Arial" panose="020B0604020202020204" pitchFamily="34" charset="0"/>
                  <a:ea typeface="宋体" panose="02010600030101010101" pitchFamily="2" charset="-122"/>
                  <a:sym typeface="Wingdings" panose="05000000000000000000" pitchFamily="2" charset="2"/>
                </a:rPr>
                <a:t></a:t>
              </a:r>
              <a:endPara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endParaRPr>
            </a:p>
          </p:txBody>
        </p:sp>
      </p:grpSp>
      <p:sp>
        <p:nvSpPr>
          <p:cNvPr id="12297" name="Text Box 5"/>
          <p:cNvSpPr txBox="1"/>
          <p:nvPr/>
        </p:nvSpPr>
        <p:spPr>
          <a:xfrm>
            <a:off x="1952625" y="1667828"/>
            <a:ext cx="8158163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解：解不等式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，得 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＞-6.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解不等式，得 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＞1.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        在数轴上表示不等式，的解集，如图所示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Wingdings" panose="05000000000000000000" pitchFamily="2" charset="2"/>
            </a:endParaRPr>
          </a:p>
        </p:txBody>
      </p:sp>
      <p:grpSp>
        <p:nvGrpSpPr>
          <p:cNvPr id="12298" name="组合 34"/>
          <p:cNvGrpSpPr/>
          <p:nvPr/>
        </p:nvGrpSpPr>
        <p:grpSpPr>
          <a:xfrm>
            <a:off x="3200400" y="3758565"/>
            <a:ext cx="5210175" cy="1095054"/>
            <a:chOff x="0" y="0"/>
            <a:chExt cx="8206" cy="1726"/>
          </a:xfrm>
        </p:grpSpPr>
        <p:grpSp>
          <p:nvGrpSpPr>
            <p:cNvPr id="12299" name="组合 33"/>
            <p:cNvGrpSpPr/>
            <p:nvPr/>
          </p:nvGrpSpPr>
          <p:grpSpPr>
            <a:xfrm>
              <a:off x="0" y="0"/>
              <a:ext cx="8206" cy="1726"/>
              <a:chOff x="0" y="0"/>
              <a:chExt cx="8206" cy="1726"/>
            </a:xfrm>
          </p:grpSpPr>
          <p:sp>
            <p:nvSpPr>
              <p:cNvPr id="12300" name="文本框 22"/>
              <p:cNvSpPr txBox="1"/>
              <p:nvPr/>
            </p:nvSpPr>
            <p:spPr>
              <a:xfrm>
                <a:off x="419" y="816"/>
                <a:ext cx="927" cy="8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r>
                  <a:rPr lang="en-US" altLang="zh-CN" sz="2800" dirty="0">
                    <a:latin typeface="Times New Roman" panose="02020603050405020304" pitchFamily="18" charset="0"/>
                    <a:ea typeface="黑体" panose="02010609060101010101" charset="-122"/>
                    <a:sym typeface="宋体" panose="02010600030101010101" pitchFamily="2" charset="-122"/>
                  </a:rPr>
                  <a:t>-6</a:t>
                </a:r>
                <a:endParaRPr lang="en-US" altLang="zh-CN" sz="2800" dirty="0">
                  <a:latin typeface="Times New Roman" panose="02020603050405020304" pitchFamily="18" charset="0"/>
                  <a:ea typeface="黑体" panose="02010609060101010101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2301" name="文本框 23"/>
              <p:cNvSpPr txBox="1"/>
              <p:nvPr/>
            </p:nvSpPr>
            <p:spPr>
              <a:xfrm>
                <a:off x="3884" y="881"/>
                <a:ext cx="941" cy="8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r>
                  <a:rPr lang="en-US" altLang="zh-CN" sz="2800" dirty="0">
                    <a:latin typeface="Times New Roman" panose="02020603050405020304" pitchFamily="18" charset="0"/>
                    <a:ea typeface="黑体" panose="02010609060101010101" charset="-122"/>
                    <a:sym typeface="宋体" panose="02010600030101010101" pitchFamily="2" charset="-122"/>
                  </a:rPr>
                  <a:t>0</a:t>
                </a:r>
                <a:endParaRPr lang="en-US" altLang="zh-CN" sz="2800" dirty="0">
                  <a:latin typeface="Times New Roman" panose="02020603050405020304" pitchFamily="18" charset="0"/>
                  <a:ea typeface="黑体" panose="02010609060101010101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2302" name="文本框 25"/>
              <p:cNvSpPr txBox="1"/>
              <p:nvPr/>
            </p:nvSpPr>
            <p:spPr>
              <a:xfrm>
                <a:off x="4913" y="903"/>
                <a:ext cx="1141" cy="8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r>
                  <a:rPr lang="en-US" altLang="zh-CN" sz="2800" dirty="0">
                    <a:latin typeface="Times New Roman" panose="02020603050405020304" pitchFamily="18" charset="0"/>
                    <a:ea typeface="黑体" panose="02010609060101010101" charset="-122"/>
                    <a:sym typeface="宋体" panose="02010600030101010101" pitchFamily="2" charset="-122"/>
                  </a:rPr>
                  <a:t> 2</a:t>
                </a:r>
                <a:endParaRPr lang="en-US" altLang="zh-CN" sz="2800" dirty="0">
                  <a:latin typeface="Times New Roman" panose="02020603050405020304" pitchFamily="18" charset="0"/>
                  <a:ea typeface="黑体" panose="02010609060101010101" charset="-122"/>
                  <a:sym typeface="宋体" panose="02010600030101010101" pitchFamily="2" charset="-122"/>
                </a:endParaRPr>
              </a:p>
            </p:txBody>
          </p:sp>
          <p:grpSp>
            <p:nvGrpSpPr>
              <p:cNvPr id="12303" name="组合 32"/>
              <p:cNvGrpSpPr/>
              <p:nvPr/>
            </p:nvGrpSpPr>
            <p:grpSpPr>
              <a:xfrm>
                <a:off x="0" y="0"/>
                <a:ext cx="8206" cy="800"/>
                <a:chOff x="0" y="0"/>
                <a:chExt cx="8206" cy="800"/>
              </a:xfrm>
            </p:grpSpPr>
            <p:grpSp>
              <p:nvGrpSpPr>
                <p:cNvPr id="12304" name="组合 21"/>
                <p:cNvGrpSpPr/>
                <p:nvPr/>
              </p:nvGrpSpPr>
              <p:grpSpPr>
                <a:xfrm>
                  <a:off x="0" y="0"/>
                  <a:ext cx="8206" cy="801"/>
                  <a:chOff x="0" y="0"/>
                  <a:chExt cx="8206" cy="801"/>
                </a:xfrm>
              </p:grpSpPr>
              <p:grpSp>
                <p:nvGrpSpPr>
                  <p:cNvPr id="12305" name="组合 15"/>
                  <p:cNvGrpSpPr/>
                  <p:nvPr/>
                </p:nvGrpSpPr>
                <p:grpSpPr>
                  <a:xfrm>
                    <a:off x="0" y="664"/>
                    <a:ext cx="8206" cy="137"/>
                    <a:chOff x="0" y="0"/>
                    <a:chExt cx="8206" cy="137"/>
                  </a:xfrm>
                </p:grpSpPr>
                <p:grpSp>
                  <p:nvGrpSpPr>
                    <p:cNvPr id="12306" name="组合 12"/>
                    <p:cNvGrpSpPr/>
                    <p:nvPr/>
                  </p:nvGrpSpPr>
                  <p:grpSpPr>
                    <a:xfrm>
                      <a:off x="0" y="0"/>
                      <a:ext cx="8206" cy="137"/>
                      <a:chOff x="0" y="0"/>
                      <a:chExt cx="8206" cy="137"/>
                    </a:xfrm>
                  </p:grpSpPr>
                  <p:cxnSp>
                    <p:nvCxnSpPr>
                      <p:cNvPr id="12307" name="直接箭头连接符 7"/>
                      <p:cNvCxnSpPr/>
                      <p:nvPr/>
                    </p:nvCxnSpPr>
                    <p:spPr>
                      <a:xfrm flipV="1">
                        <a:off x="0" y="131"/>
                        <a:ext cx="8206" cy="6"/>
                      </a:xfrm>
                      <a:prstGeom prst="straightConnector1">
                        <a:avLst/>
                      </a:prstGeom>
                      <a:ln w="25400" cap="flat" cmpd="sng">
                        <a:solidFill>
                          <a:srgbClr val="000000"/>
                        </a:solidFill>
                        <a:prstDash val="solid"/>
                        <a:bevel/>
                        <a:headEnd type="none" w="med" len="med"/>
                        <a:tailEnd type="arrow" w="med" len="med"/>
                      </a:ln>
                      <a:effectLst>
                        <a:outerShdw dist="20000" dir="5400000" algn="ctr" rotWithShape="0">
                          <a:srgbClr val="000000">
                            <a:alpha val="37000"/>
                          </a:srgbClr>
                        </a:outerShdw>
                      </a:effectLst>
                    </p:spPr>
                  </p:cxnSp>
                  <p:cxnSp>
                    <p:nvCxnSpPr>
                      <p:cNvPr id="12308" name="直接连接符 8"/>
                      <p:cNvCxnSpPr/>
                      <p:nvPr/>
                    </p:nvCxnSpPr>
                    <p:spPr>
                      <a:xfrm flipH="1">
                        <a:off x="722" y="0"/>
                        <a:ext cx="6" cy="137"/>
                      </a:xfrm>
                      <a:prstGeom prst="line">
                        <a:avLst/>
                      </a:prstGeom>
                      <a:ln w="25400" cap="flat" cmpd="sng">
                        <a:solidFill>
                          <a:srgbClr val="000000"/>
                        </a:solidFill>
                        <a:prstDash val="solid"/>
                        <a:bevel/>
                        <a:headEnd type="none" w="med" len="med"/>
                        <a:tailEnd type="none" w="med" len="med"/>
                      </a:ln>
                      <a:effectLst>
                        <a:outerShdw dist="20000" dir="5400000" algn="ctr" rotWithShape="0">
                          <a:srgbClr val="000000">
                            <a:alpha val="37000"/>
                          </a:srgbClr>
                        </a:outerShdw>
                      </a:effectLst>
                    </p:spPr>
                  </p:cxnSp>
                  <p:cxnSp>
                    <p:nvCxnSpPr>
                      <p:cNvPr id="12309" name="直接连接符 9"/>
                      <p:cNvCxnSpPr/>
                      <p:nvPr/>
                    </p:nvCxnSpPr>
                    <p:spPr>
                      <a:xfrm flipH="1">
                        <a:off x="4119" y="8"/>
                        <a:ext cx="4" cy="123"/>
                      </a:xfrm>
                      <a:prstGeom prst="line">
                        <a:avLst/>
                      </a:prstGeom>
                      <a:ln w="25400" cap="flat" cmpd="sng">
                        <a:solidFill>
                          <a:srgbClr val="000000"/>
                        </a:solidFill>
                        <a:prstDash val="solid"/>
                        <a:bevel/>
                        <a:headEnd type="none" w="med" len="med"/>
                        <a:tailEnd type="none" w="med" len="med"/>
                      </a:ln>
                      <a:effectLst>
                        <a:outerShdw dist="20000" dir="5400000" algn="ctr" rotWithShape="0">
                          <a:srgbClr val="000000">
                            <a:alpha val="37000"/>
                          </a:srgbClr>
                        </a:outerShdw>
                      </a:effectLst>
                    </p:spPr>
                  </p:cxnSp>
                  <p:cxnSp>
                    <p:nvCxnSpPr>
                      <p:cNvPr id="12310" name="直接连接符 10"/>
                      <p:cNvCxnSpPr/>
                      <p:nvPr/>
                    </p:nvCxnSpPr>
                    <p:spPr>
                      <a:xfrm>
                        <a:off x="4691" y="17"/>
                        <a:ext cx="0" cy="114"/>
                      </a:xfrm>
                      <a:prstGeom prst="line">
                        <a:avLst/>
                      </a:prstGeom>
                      <a:ln w="25400" cap="flat" cmpd="sng">
                        <a:solidFill>
                          <a:srgbClr val="000000"/>
                        </a:solidFill>
                        <a:prstDash val="solid"/>
                        <a:bevel/>
                        <a:headEnd type="none" w="med" len="med"/>
                        <a:tailEnd type="none" w="med" len="med"/>
                      </a:ln>
                      <a:effectLst>
                        <a:outerShdw dist="20000" dir="5400000" algn="ctr" rotWithShape="0">
                          <a:srgbClr val="000000">
                            <a:alpha val="37000"/>
                          </a:srgbClr>
                        </a:outerShdw>
                      </a:effectLst>
                    </p:spPr>
                  </p:cxnSp>
                </p:grpSp>
                <p:sp>
                  <p:nvSpPr>
                    <p:cNvPr id="12311" name="流程图: 联系 13"/>
                    <p:cNvSpPr/>
                    <p:nvPr/>
                  </p:nvSpPr>
                  <p:spPr>
                    <a:xfrm>
                      <a:off x="4632" y="12"/>
                      <a:ext cx="119" cy="119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  <p:txBody>
                    <a:bodyPr wrap="square" anchor="t" anchorCtr="0"/>
                    <a:lstStyle/>
                    <a:p>
                      <a:pPr defTabSz="914400"/>
                      <a:endParaRPr lang="zh-CN" altLang="en-US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312" name="流程图: 联系 14"/>
                    <p:cNvSpPr/>
                    <p:nvPr/>
                  </p:nvSpPr>
                  <p:spPr>
                    <a:xfrm>
                      <a:off x="722" y="17"/>
                      <a:ext cx="120" cy="12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  <p:txBody>
                    <a:bodyPr wrap="square" anchor="t" anchorCtr="0"/>
                    <a:lstStyle/>
                    <a:p>
                      <a:pPr defTabSz="914400"/>
                      <a:endParaRPr lang="zh-CN" altLang="en-US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p:txBody>
                </p:sp>
              </p:grpSp>
              <p:cxnSp>
                <p:nvCxnSpPr>
                  <p:cNvPr id="12313" name="直接连接符 16"/>
                  <p:cNvCxnSpPr>
                    <a:endCxn id="12312" idx="0"/>
                  </p:cNvCxnSpPr>
                  <p:nvPr/>
                </p:nvCxnSpPr>
                <p:spPr>
                  <a:xfrm>
                    <a:off x="780" y="0"/>
                    <a:ext cx="2" cy="681"/>
                  </a:xfrm>
                  <a:prstGeom prst="line">
                    <a:avLst/>
                  </a:prstGeom>
                  <a:ln w="25400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  <a:effectLst>
                    <a:outerShdw dist="20000" dir="5400000" algn="ctr" rotWithShape="0">
                      <a:srgbClr val="000000">
                        <a:alpha val="37000"/>
                      </a:srgbClr>
                    </a:outerShdw>
                  </a:effectLst>
                </p:spPr>
              </p:cxnSp>
              <p:cxnSp>
                <p:nvCxnSpPr>
                  <p:cNvPr id="12314" name="直接连接符 17"/>
                  <p:cNvCxnSpPr>
                    <a:endCxn id="12312" idx="0"/>
                  </p:cNvCxnSpPr>
                  <p:nvPr/>
                </p:nvCxnSpPr>
                <p:spPr>
                  <a:xfrm>
                    <a:off x="782" y="0"/>
                    <a:ext cx="6150" cy="0"/>
                  </a:xfrm>
                  <a:prstGeom prst="line">
                    <a:avLst/>
                  </a:prstGeom>
                  <a:ln w="25400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  <a:effectLst>
                    <a:outerShdw dist="20000" dir="5400000" algn="ctr" rotWithShape="0">
                      <a:srgbClr val="000000">
                        <a:alpha val="37000"/>
                      </a:srgbClr>
                    </a:outerShdw>
                  </a:effectLst>
                </p:spPr>
              </p:cxnSp>
              <p:cxnSp>
                <p:nvCxnSpPr>
                  <p:cNvPr id="12315" name="直接连接符 19"/>
                  <p:cNvCxnSpPr>
                    <a:endCxn id="12312" idx="0"/>
                  </p:cNvCxnSpPr>
                  <p:nvPr/>
                </p:nvCxnSpPr>
                <p:spPr>
                  <a:xfrm flipV="1">
                    <a:off x="4692" y="186"/>
                    <a:ext cx="0" cy="495"/>
                  </a:xfrm>
                  <a:prstGeom prst="line">
                    <a:avLst/>
                  </a:prstGeom>
                  <a:ln w="25400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  <a:effectLst>
                    <a:outerShdw dist="20000" dir="5400000" algn="ctr" rotWithShape="0">
                      <a:srgbClr val="000000">
                        <a:alpha val="37000"/>
                      </a:srgbClr>
                    </a:outerShdw>
                  </a:effectLst>
                </p:spPr>
              </p:cxnSp>
              <p:cxnSp>
                <p:nvCxnSpPr>
                  <p:cNvPr id="12316" name="直接连接符 20"/>
                  <p:cNvCxnSpPr>
                    <a:endCxn id="12312" idx="0"/>
                  </p:cNvCxnSpPr>
                  <p:nvPr/>
                </p:nvCxnSpPr>
                <p:spPr>
                  <a:xfrm flipH="1">
                    <a:off x="4692" y="186"/>
                    <a:ext cx="2111" cy="0"/>
                  </a:xfrm>
                  <a:prstGeom prst="line">
                    <a:avLst/>
                  </a:prstGeom>
                  <a:ln w="25400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  <a:effectLst>
                    <a:outerShdw dist="20000" dir="5400000" algn="ctr" rotWithShape="0">
                      <a:srgbClr val="000000">
                        <a:alpha val="37000"/>
                      </a:srgbClr>
                    </a:outerShdw>
                  </a:effectLst>
                </p:spPr>
              </p:cxnSp>
            </p:grpSp>
            <p:cxnSp>
              <p:nvCxnSpPr>
                <p:cNvPr id="12317" name="直接连接符 18"/>
                <p:cNvCxnSpPr>
                  <a:endCxn id="12312" idx="0"/>
                </p:cNvCxnSpPr>
                <p:nvPr/>
              </p:nvCxnSpPr>
              <p:spPr>
                <a:xfrm flipH="1">
                  <a:off x="3542" y="664"/>
                  <a:ext cx="4" cy="123"/>
                </a:xfrm>
                <a:prstGeom prst="line">
                  <a:avLst/>
                </a:prstGeom>
                <a:ln w="25400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  <a:effectLst>
                  <a:outerShdw dist="20000" dir="5400000" algn="ctr" rotWithShape="0">
                    <a:srgbClr val="000000">
                      <a:alpha val="37000"/>
                    </a:srgbClr>
                  </a:outerShdw>
                </a:effectLst>
              </p:spPr>
            </p:cxnSp>
            <p:cxnSp>
              <p:nvCxnSpPr>
                <p:cNvPr id="12318" name="直接连接符 27"/>
                <p:cNvCxnSpPr>
                  <a:endCxn id="12312" idx="0"/>
                </p:cNvCxnSpPr>
                <p:nvPr/>
              </p:nvCxnSpPr>
              <p:spPr>
                <a:xfrm flipH="1">
                  <a:off x="2963" y="664"/>
                  <a:ext cx="4" cy="123"/>
                </a:xfrm>
                <a:prstGeom prst="line">
                  <a:avLst/>
                </a:prstGeom>
                <a:ln w="25400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  <a:effectLst>
                  <a:outerShdw dist="20000" dir="5400000" algn="ctr" rotWithShape="0">
                    <a:srgbClr val="000000">
                      <a:alpha val="37000"/>
                    </a:srgbClr>
                  </a:outerShdw>
                </a:effectLst>
              </p:spPr>
            </p:cxnSp>
            <p:cxnSp>
              <p:nvCxnSpPr>
                <p:cNvPr id="12319" name="直接连接符 28"/>
                <p:cNvCxnSpPr>
                  <a:endCxn id="12312" idx="0"/>
                </p:cNvCxnSpPr>
                <p:nvPr/>
              </p:nvCxnSpPr>
              <p:spPr>
                <a:xfrm flipH="1">
                  <a:off x="2421" y="674"/>
                  <a:ext cx="4" cy="123"/>
                </a:xfrm>
                <a:prstGeom prst="line">
                  <a:avLst/>
                </a:prstGeom>
                <a:ln w="25400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  <a:effectLst>
                  <a:outerShdw dist="20000" dir="5400000" algn="ctr" rotWithShape="0">
                    <a:srgbClr val="000000">
                      <a:alpha val="37000"/>
                    </a:srgbClr>
                  </a:outerShdw>
                </a:effectLst>
              </p:spPr>
            </p:cxnSp>
            <p:cxnSp>
              <p:nvCxnSpPr>
                <p:cNvPr id="12320" name="直接连接符 29"/>
                <p:cNvCxnSpPr>
                  <a:endCxn id="12312" idx="0"/>
                </p:cNvCxnSpPr>
                <p:nvPr/>
              </p:nvCxnSpPr>
              <p:spPr>
                <a:xfrm flipH="1">
                  <a:off x="1833" y="674"/>
                  <a:ext cx="4" cy="123"/>
                </a:xfrm>
                <a:prstGeom prst="line">
                  <a:avLst/>
                </a:prstGeom>
                <a:ln w="25400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  <a:effectLst>
                  <a:outerShdw dist="20000" dir="5400000" algn="ctr" rotWithShape="0">
                    <a:srgbClr val="000000">
                      <a:alpha val="37000"/>
                    </a:srgbClr>
                  </a:outerShdw>
                </a:effectLst>
              </p:spPr>
            </p:cxnSp>
            <p:cxnSp>
              <p:nvCxnSpPr>
                <p:cNvPr id="12321" name="直接连接符 30"/>
                <p:cNvCxnSpPr>
                  <a:endCxn id="12312" idx="0"/>
                </p:cNvCxnSpPr>
                <p:nvPr/>
              </p:nvCxnSpPr>
              <p:spPr>
                <a:xfrm flipH="1">
                  <a:off x="1342" y="664"/>
                  <a:ext cx="4" cy="123"/>
                </a:xfrm>
                <a:prstGeom prst="line">
                  <a:avLst/>
                </a:prstGeom>
                <a:ln w="25400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  <a:effectLst>
                  <a:outerShdw dist="20000" dir="5400000" algn="ctr" rotWithShape="0">
                    <a:srgbClr val="000000">
                      <a:alpha val="37000"/>
                    </a:srgbClr>
                  </a:outerShdw>
                </a:effectLst>
              </p:spPr>
            </p:cxnSp>
            <p:cxnSp>
              <p:nvCxnSpPr>
                <p:cNvPr id="12322" name="直接连接符 31"/>
                <p:cNvCxnSpPr>
                  <a:endCxn id="12312" idx="0"/>
                </p:cNvCxnSpPr>
                <p:nvPr/>
              </p:nvCxnSpPr>
              <p:spPr>
                <a:xfrm flipH="1">
                  <a:off x="5251" y="674"/>
                  <a:ext cx="4" cy="123"/>
                </a:xfrm>
                <a:prstGeom prst="line">
                  <a:avLst/>
                </a:prstGeom>
                <a:ln w="25400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  <a:effectLst>
                  <a:outerShdw dist="20000" dir="5400000" algn="ctr" rotWithShape="0">
                    <a:srgbClr val="000000">
                      <a:alpha val="37000"/>
                    </a:srgbClr>
                  </a:outerShdw>
                </a:effectLst>
              </p:spPr>
            </p:cxnSp>
          </p:grpSp>
        </p:grpSp>
        <p:sp>
          <p:nvSpPr>
            <p:cNvPr id="12323" name="文本框 24"/>
            <p:cNvSpPr txBox="1"/>
            <p:nvPr/>
          </p:nvSpPr>
          <p:spPr>
            <a:xfrm>
              <a:off x="4461" y="903"/>
              <a:ext cx="927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  <a:sym typeface="宋体" panose="02010600030101010101" pitchFamily="2" charset="-122"/>
                </a:rPr>
                <a:t>1</a:t>
              </a:r>
              <a:endPara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2324" name="Text Box 5"/>
          <p:cNvSpPr txBox="1"/>
          <p:nvPr/>
        </p:nvSpPr>
        <p:spPr>
          <a:xfrm>
            <a:off x="1952625" y="4573270"/>
            <a:ext cx="8158163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       这两个不等式解集的公共部分是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＞1.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所以，不等式组的解集是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＞1.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3"/>
          <p:cNvGrpSpPr/>
          <p:nvPr/>
        </p:nvGrpSpPr>
        <p:grpSpPr>
          <a:xfrm>
            <a:off x="2222500" y="1321435"/>
            <a:ext cx="8112125" cy="3548706"/>
            <a:chOff x="0" y="0"/>
            <a:chExt cx="12774" cy="5587"/>
          </a:xfrm>
        </p:grpSpPr>
        <p:grpSp>
          <p:nvGrpSpPr>
            <p:cNvPr id="14339" name="组合 9"/>
            <p:cNvGrpSpPr/>
            <p:nvPr/>
          </p:nvGrpSpPr>
          <p:grpSpPr>
            <a:xfrm>
              <a:off x="0" y="448"/>
              <a:ext cx="12774" cy="5139"/>
              <a:chOff x="0" y="0"/>
              <a:chExt cx="12774" cy="5139"/>
            </a:xfrm>
          </p:grpSpPr>
          <p:sp>
            <p:nvSpPr>
              <p:cNvPr id="14340" name="文本框 1"/>
              <p:cNvSpPr txBox="1"/>
              <p:nvPr/>
            </p:nvSpPr>
            <p:spPr>
              <a:xfrm>
                <a:off x="0" y="113"/>
                <a:ext cx="12774" cy="502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 defTabSz="914400">
                  <a:lnSpc>
                    <a:spcPct val="180000"/>
                  </a:lnSpc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  <a:sym typeface="宋体" panose="02010600030101010101" pitchFamily="2" charset="-122"/>
                  </a:rPr>
                  <a:t>1.</a:t>
                </a:r>
                <a:r>
                  <a:rPr lang="zh-CN" altLang="en-US" sz="2800" dirty="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  <a:sym typeface="宋体" panose="02010600030101010101" pitchFamily="2" charset="-122"/>
                  </a:rPr>
                  <a:t>解不等式组              的解集在数轴上表示正确的是（　　）</a:t>
                </a:r>
                <a:endParaRPr lang="zh-CN" altLang="en-US" sz="2800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endParaRPr>
              </a:p>
              <a:p>
                <a:pPr defTabSz="914400">
                  <a:lnSpc>
                    <a:spcPct val="180000"/>
                  </a:lnSpc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charset="-122"/>
                    <a:sym typeface="宋体" panose="02010600030101010101" pitchFamily="2" charset="-122"/>
                  </a:rPr>
                  <a:t>A.                                          B.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  <a:sym typeface="宋体" panose="02010600030101010101" pitchFamily="2" charset="-122"/>
                </a:endParaRPr>
              </a:p>
              <a:p>
                <a:pPr defTabSz="914400">
                  <a:lnSpc>
                    <a:spcPct val="180000"/>
                  </a:lnSpc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charset="-122"/>
                    <a:sym typeface="宋体" panose="02010600030101010101" pitchFamily="2" charset="-122"/>
                  </a:rPr>
                  <a:t>C.                                          C.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  <a:sym typeface="宋体" panose="02010600030101010101" pitchFamily="2" charset="-122"/>
                </a:endParaRPr>
              </a:p>
            </p:txBody>
          </p:sp>
          <p:pic>
            <p:nvPicPr>
              <p:cNvPr id="14341" name="图片 -2147482624" descr="菁优网-jyeoo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942" y="0"/>
                <a:ext cx="3473" cy="179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4342" name="图片24" descr="菁优网：http://www.jyeoo.com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10" y="3010"/>
                <a:ext cx="2820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4343" name="图片24" descr="菁优网：http://www.jyeoo.com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269" y="3010"/>
                <a:ext cx="2902" cy="8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4344" name="图片24" descr="菁优网：http://www.jyeoo.com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10" y="4091"/>
                <a:ext cx="2820" cy="81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4345" name="图片24" descr="菁优网：http://www.jyeoo.com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269" y="4276"/>
                <a:ext cx="2902" cy="817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14346" name="文本框 11"/>
            <p:cNvSpPr txBox="1"/>
            <p:nvPr/>
          </p:nvSpPr>
          <p:spPr>
            <a:xfrm>
              <a:off x="6259" y="0"/>
              <a:ext cx="787" cy="13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>
                <a:lnSpc>
                  <a:spcPct val="180000"/>
                </a:lnSpc>
              </a:pPr>
              <a:r>
                <a:rPr lang="zh-CN" altLang="en-US" sz="2800" dirty="0">
                  <a:latin typeface="Arial" panose="020B0604020202020204" pitchFamily="34" charset="0"/>
                  <a:ea typeface="宋体" panose="02010600030101010101" pitchFamily="2" charset="-122"/>
                  <a:sym typeface="Wingdings" panose="05000000000000000000" pitchFamily="2" charset="2"/>
                </a:rPr>
                <a:t></a:t>
              </a:r>
              <a:endPara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endParaRPr>
            </a:p>
          </p:txBody>
        </p:sp>
        <p:sp>
          <p:nvSpPr>
            <p:cNvPr id="14347" name="文本框 12"/>
            <p:cNvSpPr txBox="1"/>
            <p:nvPr/>
          </p:nvSpPr>
          <p:spPr>
            <a:xfrm>
              <a:off x="6259" y="1042"/>
              <a:ext cx="787" cy="13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>
                <a:lnSpc>
                  <a:spcPct val="180000"/>
                </a:lnSpc>
              </a:pPr>
              <a:r>
                <a:rPr lang="zh-CN" altLang="en-US" sz="2800" dirty="0">
                  <a:latin typeface="Arial" panose="020B0604020202020204" pitchFamily="34" charset="0"/>
                  <a:ea typeface="宋体" panose="02010600030101010101" pitchFamily="2" charset="-122"/>
                  <a:sym typeface="Wingdings" panose="05000000000000000000" pitchFamily="2" charset="2"/>
                </a:rPr>
                <a:t></a:t>
              </a:r>
              <a:endPara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endParaRPr>
            </a:p>
          </p:txBody>
        </p:sp>
      </p:grpSp>
      <p:sp>
        <p:nvSpPr>
          <p:cNvPr id="14348" name="文本框 34"/>
          <p:cNvSpPr txBox="1"/>
          <p:nvPr/>
        </p:nvSpPr>
        <p:spPr>
          <a:xfrm>
            <a:off x="4147503" y="2747010"/>
            <a:ext cx="4203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B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14349" name="圆角矩形 31"/>
          <p:cNvSpPr/>
          <p:nvPr/>
        </p:nvSpPr>
        <p:spPr>
          <a:xfrm>
            <a:off x="2384425" y="789623"/>
            <a:ext cx="1385888" cy="576262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练一练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61515" y="355600"/>
            <a:ext cx="446088" cy="4460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6628" name="内容占位符 7"/>
          <p:cNvSpPr txBox="1"/>
          <p:nvPr/>
        </p:nvSpPr>
        <p:spPr>
          <a:xfrm>
            <a:off x="2540953" y="249238"/>
            <a:ext cx="286385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解下列不等式组：</a:t>
            </a:r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6637" name="对象 2"/>
          <p:cNvGraphicFramePr>
            <a:graphicFrameLocks noChangeAspect="1"/>
          </p:cNvGraphicFramePr>
          <p:nvPr/>
        </p:nvGraphicFramePr>
        <p:xfrm>
          <a:off x="1785303" y="986473"/>
          <a:ext cx="6883400" cy="226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3441700" imgH="1130300" progId="Equation.DSMT4">
                  <p:embed/>
                </p:oleObj>
              </mc:Choice>
              <mc:Fallback>
                <p:oleObj name="" r:id="rId1" imgW="3441700" imgH="1130300" progId="Equation.DSMT4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85303" y="986473"/>
                        <a:ext cx="6883400" cy="2260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组合 151"/>
          <p:cNvGrpSpPr/>
          <p:nvPr/>
        </p:nvGrpSpPr>
        <p:grpSpPr>
          <a:xfrm>
            <a:off x="4216926" y="1205244"/>
            <a:ext cx="3909987" cy="773918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245676" cy="1691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59" name="标题 1"/>
          <p:cNvSpPr txBox="1"/>
          <p:nvPr/>
        </p:nvSpPr>
        <p:spPr>
          <a:xfrm>
            <a:off x="4669693" y="1214517"/>
            <a:ext cx="3004449" cy="512945"/>
          </a:xfrm>
          <a:prstGeom prst="rect">
            <a:avLst/>
          </a:prstGeom>
        </p:spPr>
        <p:txBody>
          <a:bodyPr lIns="68561" tIns="34281" rIns="68561" bIns="3428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700" dirty="0"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449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817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72934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779934" y="2691858"/>
            <a:ext cx="1167146" cy="1167146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6966" y="2691858"/>
            <a:ext cx="1167146" cy="1167146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653259" y="2691858"/>
            <a:ext cx="1167146" cy="1167146"/>
            <a:chOff x="6839012" y="2446144"/>
            <a:chExt cx="1556194" cy="1556194"/>
          </a:xfrm>
        </p:grpSpPr>
        <p:grpSp>
          <p:nvGrpSpPr>
            <p:cNvPr id="51" name="组合 5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5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164080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77399" y="2691212"/>
            <a:ext cx="1167146" cy="1167146"/>
            <a:chOff x="997758" y="2442742"/>
            <a:chExt cx="1556194" cy="1556194"/>
          </a:xfrm>
        </p:grpSpPr>
        <p:grpSp>
          <p:nvGrpSpPr>
            <p:cNvPr id="10" name="组合 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3" grpId="0"/>
      <p:bldP spid="60" grpId="0"/>
      <p:bldP spid="2" grpId="1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内容占位符 7"/>
          <p:cNvSpPr txBox="1"/>
          <p:nvPr/>
        </p:nvSpPr>
        <p:spPr>
          <a:xfrm>
            <a:off x="2237740" y="756920"/>
            <a:ext cx="7717155" cy="3692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55600" lvl="0" indent="-3556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                              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lvl="0" indent="-3556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解不等式①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＜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lvl="0" indent="-3556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解不等 式②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＞－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lvl="0" indent="-3556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在数轴上表示不等式①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②的解集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,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lvl="0" indent="-3556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这两个不等式解集的公共部分是－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＜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＜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lvl="0" indent="-3556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所以不等式组的解集是－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＜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＜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7661" name="矩形 6"/>
          <p:cNvSpPr/>
          <p:nvPr/>
        </p:nvSpPr>
        <p:spPr>
          <a:xfrm>
            <a:off x="1771015" y="756603"/>
            <a:ext cx="513715" cy="6915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endParaRPr lang="zh-CN" altLang="en-US" sz="26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1203" name="对象 2"/>
          <p:cNvGraphicFramePr>
            <a:graphicFrameLocks noChangeAspect="1"/>
          </p:cNvGraphicFramePr>
          <p:nvPr/>
        </p:nvGraphicFramePr>
        <p:xfrm>
          <a:off x="2850515" y="616903"/>
          <a:ext cx="205740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1028065" imgH="482600" progId="Equation.DSMT4">
                  <p:embed/>
                </p:oleObj>
              </mc:Choice>
              <mc:Fallback>
                <p:oleObj name="" r:id="rId1" imgW="1028065" imgH="482600" progId="Equation.DSMT4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50515" y="616903"/>
                        <a:ext cx="2057400" cy="965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204" name="Picture 4" descr="4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5565" y="4625340"/>
            <a:ext cx="4565650" cy="855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7"/>
          <p:cNvSpPr txBox="1"/>
          <p:nvPr/>
        </p:nvSpPr>
        <p:spPr>
          <a:xfrm>
            <a:off x="2077085" y="381953"/>
            <a:ext cx="7029450" cy="5692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55600" lvl="0" indent="-355600" eaLnBrk="1" hangingPunct="1">
              <a:lnSpc>
                <a:spcPct val="200000"/>
              </a:lnSpc>
              <a:spcBef>
                <a:spcPct val="0"/>
              </a:spcBef>
              <a:buNone/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                             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lvl="0" indent="-355600" eaLnBrk="1" hangingPunct="1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解不等式①，得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≥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lvl="0" indent="-355600" eaLnBrk="1" hangingPunct="1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解不等式②，得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＜    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lvl="0" indent="-355600" eaLnBrk="1" hangingPunct="1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在数轴上表示不等式①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②的解集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lvl="0" indent="-355600" eaLnBrk="1" hangingPunct="1">
              <a:lnSpc>
                <a:spcPct val="200000"/>
              </a:lnSpc>
              <a:spcBef>
                <a:spcPct val="0"/>
              </a:spcBef>
              <a:buNone/>
            </a:pP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lvl="0" indent="-355600" eaLnBrk="1" hangingPunct="1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这两个不等式解集的公共部分是－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3≤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＜   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lvl="0" indent="-355600" eaLnBrk="1" hangingPunct="1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所以不等式组的解集是－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3≤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＜   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52227" name="对象 2"/>
          <p:cNvGraphicFramePr>
            <a:graphicFrameLocks noChangeAspect="1"/>
          </p:cNvGraphicFramePr>
          <p:nvPr/>
        </p:nvGraphicFramePr>
        <p:xfrm>
          <a:off x="2559685" y="280353"/>
          <a:ext cx="215900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" imgW="1078865" imgH="482600" progId="Equation.DSMT4">
                  <p:embed/>
                </p:oleObj>
              </mc:Choice>
              <mc:Fallback>
                <p:oleObj name="" r:id="rId1" imgW="1078865" imgH="482600" progId="Equation.DSMT4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59685" y="280353"/>
                        <a:ext cx="2159000" cy="965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28" name="Object 4"/>
          <p:cNvGraphicFramePr>
            <a:graphicFrameLocks noChangeAspect="1"/>
          </p:cNvGraphicFramePr>
          <p:nvPr/>
        </p:nvGraphicFramePr>
        <p:xfrm>
          <a:off x="6629400" y="5234940"/>
          <a:ext cx="2794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3" imgW="139700" imgH="406400" progId="Equation.DSMT4">
                  <p:embed/>
                </p:oleObj>
              </mc:Choice>
              <mc:Fallback>
                <p:oleObj name="" r:id="rId3" imgW="139700" imgH="406400" progId="Equation.DSMT4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29400" y="5234940"/>
                        <a:ext cx="279400" cy="812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29" name="Object 5"/>
          <p:cNvGraphicFramePr>
            <a:graphicFrameLocks noChangeAspect="1"/>
          </p:cNvGraphicFramePr>
          <p:nvPr/>
        </p:nvGraphicFramePr>
        <p:xfrm>
          <a:off x="4988560" y="2150110"/>
          <a:ext cx="2794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5" imgW="139700" imgH="406400" progId="Equation.DSMT4">
                  <p:embed/>
                </p:oleObj>
              </mc:Choice>
              <mc:Fallback>
                <p:oleObj name="" r:id="rId5" imgW="139700" imgH="406400" progId="Equation.DSMT4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88560" y="2150110"/>
                        <a:ext cx="279400" cy="812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30" name="Object 6"/>
          <p:cNvGraphicFramePr>
            <a:graphicFrameLocks noChangeAspect="1"/>
          </p:cNvGraphicFramePr>
          <p:nvPr/>
        </p:nvGraphicFramePr>
        <p:xfrm>
          <a:off x="8025448" y="4422140"/>
          <a:ext cx="2794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6" imgW="139700" imgH="406400" progId="Equation.DSMT4">
                  <p:embed/>
                </p:oleObj>
              </mc:Choice>
              <mc:Fallback>
                <p:oleObj name="" r:id="rId6" imgW="139700" imgH="406400" progId="Equation.DSMT4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025448" y="4422140"/>
                        <a:ext cx="279400" cy="812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2231" name="Picture 7" descr="43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60775" y="3612198"/>
            <a:ext cx="3384550" cy="930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内容占位符 7"/>
          <p:cNvSpPr txBox="1"/>
          <p:nvPr/>
        </p:nvSpPr>
        <p:spPr>
          <a:xfrm>
            <a:off x="1898015" y="629920"/>
            <a:ext cx="7029450" cy="5492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55600" lvl="0" indent="-3556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                                  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lvl="0" indent="-35560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lvl="0" indent="-3556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解不等式①，得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lvl="0" indent="-3556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解不等式②，得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≤3.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lvl="0" indent="-3556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在数轴上表示不等式①，②的解集，如图所示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lvl="0" indent="-35560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lvl="0" indent="-35560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lvl="0" indent="-3556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这两个不等式解集的公共部分是－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2&lt;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≤3.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lvl="0" indent="-3556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所以不等式组的解集是－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2&lt;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≤3.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51203" name="对象 2"/>
          <p:cNvGraphicFramePr>
            <a:graphicFrameLocks noChangeAspect="1"/>
          </p:cNvGraphicFramePr>
          <p:nvPr/>
        </p:nvGraphicFramePr>
        <p:xfrm>
          <a:off x="2418715" y="337820"/>
          <a:ext cx="2489200" cy="132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1244600" imgH="660400" progId="Equation.DSMT4">
                  <p:embed/>
                </p:oleObj>
              </mc:Choice>
              <mc:Fallback>
                <p:oleObj name="" r:id="rId1" imgW="1244600" imgH="660400" progId="Equation.DSMT4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18715" y="337820"/>
                        <a:ext cx="2489200" cy="1320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3251" name="Picture 3" descr="Xt105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4985" y="3919220"/>
            <a:ext cx="4203700" cy="742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内容占位符 7"/>
          <p:cNvSpPr txBox="1"/>
          <p:nvPr/>
        </p:nvSpPr>
        <p:spPr>
          <a:xfrm>
            <a:off x="1795145" y="535305"/>
            <a:ext cx="8601710" cy="5492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55600" lvl="0" indent="-3556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                                   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lvl="0" indent="-35560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lvl="0" indent="-3556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解不等式①，得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&gt;2.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lvl="0" indent="-3556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解不等式②，得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≥4.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lvl="0" indent="-3556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在数轴上表示不等式①，②的解集，如图所示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lvl="0" indent="-35560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lvl="0" indent="-35560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lvl="0" indent="-3556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这两个不等式解集的公共部分是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≥4.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lvl="0" indent="-3556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所以不等式组的解集是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≥4.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51203" name="对象 2"/>
          <p:cNvGraphicFramePr>
            <a:graphicFrameLocks noChangeAspect="1"/>
          </p:cNvGraphicFramePr>
          <p:nvPr/>
        </p:nvGraphicFramePr>
        <p:xfrm>
          <a:off x="2496185" y="333375"/>
          <a:ext cx="2590800" cy="132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1295400" imgH="660400" progId="Equation.DSMT4">
                  <p:embed/>
                </p:oleObj>
              </mc:Choice>
              <mc:Fallback>
                <p:oleObj name="" r:id="rId1" imgW="1295400" imgH="660400" progId="Equation.DSMT4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96185" y="333375"/>
                        <a:ext cx="2590800" cy="1320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4275" name="Picture 3" descr="Xt10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133" y="3793808"/>
            <a:ext cx="5419725" cy="854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当堂反馈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8321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即学即用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702496" y="2617997"/>
            <a:ext cx="1404000" cy="1404000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8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8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624965" y="124460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当堂练习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15365" name="文本框 99"/>
          <p:cNvSpPr txBox="1"/>
          <p:nvPr/>
        </p:nvSpPr>
        <p:spPr>
          <a:xfrm>
            <a:off x="1779588" y="747713"/>
            <a:ext cx="8332787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下列选项中是一元一次不等式组的是（　　）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A.                     B.                      C.                    D.             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5366" name="文本框 14"/>
          <p:cNvSpPr txBox="1"/>
          <p:nvPr/>
        </p:nvSpPr>
        <p:spPr>
          <a:xfrm>
            <a:off x="8466138" y="906463"/>
            <a:ext cx="4394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D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Wingdings" panose="05000000000000000000" pitchFamily="2" charset="2"/>
            </a:endParaRPr>
          </a:p>
        </p:txBody>
      </p:sp>
      <p:graphicFrame>
        <p:nvGraphicFramePr>
          <p:cNvPr id="15375" name="对象 1537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247900" y="1544638"/>
          <a:ext cx="1231900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" imgW="596900" imgH="457200" progId="Equation.DSMT4">
                  <p:embed/>
                </p:oleObj>
              </mc:Choice>
              <mc:Fallback>
                <p:oleObj name="" r:id="rId1" imgW="596900" imgH="457200" progId="Equation.DSMT4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47900" y="1544638"/>
                        <a:ext cx="1231900" cy="908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6" name="对象 1537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473575" y="1543050"/>
          <a:ext cx="1371600" cy="909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3" imgW="647700" imgH="482600" progId="Equation.DSMT4">
                  <p:embed/>
                </p:oleObj>
              </mc:Choice>
              <mc:Fallback>
                <p:oleObj name="" r:id="rId3" imgW="647700" imgH="482600" progId="Equation.DSMT4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73575" y="1543050"/>
                        <a:ext cx="1371600" cy="9096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7" name="对象 1537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761163" y="1544638"/>
          <a:ext cx="1157287" cy="817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5" imgW="596900" imgH="457200" progId="Equation.DSMT4">
                  <p:embed/>
                </p:oleObj>
              </mc:Choice>
              <mc:Fallback>
                <p:oleObj name="" r:id="rId5" imgW="596900" imgH="457200" progId="Equation.DSMT4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761163" y="1544638"/>
                        <a:ext cx="1157287" cy="8175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8" name="对象 1537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8902700" y="1544638"/>
          <a:ext cx="1154113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7" imgW="660400" imgH="457200" progId="Equation.DSMT4">
                  <p:embed/>
                </p:oleObj>
              </mc:Choice>
              <mc:Fallback>
                <p:oleObj name="" r:id="rId7" imgW="660400" imgH="457200" progId="Equation.DSMT4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902700" y="1544638"/>
                        <a:ext cx="1154113" cy="806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18" name="对象 1"/>
          <p:cNvGraphicFramePr>
            <a:graphicFrameLocks noChangeAspect="1"/>
          </p:cNvGraphicFramePr>
          <p:nvPr/>
        </p:nvGraphicFramePr>
        <p:xfrm>
          <a:off x="1871345" y="2559050"/>
          <a:ext cx="8448675" cy="2575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9" imgW="9229725" imgH="2590800" progId="Word.Document.12">
                  <p:embed/>
                </p:oleObj>
              </mc:Choice>
              <mc:Fallback>
                <p:oleObj name="" r:id="rId9" imgW="9229725" imgH="2590800" progId="Word.Document.12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871345" y="2559050"/>
                        <a:ext cx="8448675" cy="25755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4819" name="Picture 5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3055" y="5134610"/>
            <a:ext cx="4771390" cy="12242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9658033" y="2471738"/>
            <a:ext cx="454025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22"/>
          <p:cNvSpPr txBox="1"/>
          <p:nvPr/>
        </p:nvSpPr>
        <p:spPr>
          <a:xfrm>
            <a:off x="6109335" y="750253"/>
            <a:ext cx="4997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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graphicFrame>
        <p:nvGraphicFramePr>
          <p:cNvPr id="15363" name="对象 1536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826510" y="729615"/>
          <a:ext cx="2487613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736600" imgH="660400" progId="Equation.DSMT4">
                  <p:embed/>
                </p:oleObj>
              </mc:Choice>
              <mc:Fallback>
                <p:oleObj name="" r:id="rId1" imgW="736600" imgH="660400" progId="Equation.DSMT4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826510" y="729615"/>
                        <a:ext cx="2487613" cy="1422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367" name="组合 20"/>
          <p:cNvGrpSpPr/>
          <p:nvPr/>
        </p:nvGrpSpPr>
        <p:grpSpPr>
          <a:xfrm>
            <a:off x="1929448" y="923290"/>
            <a:ext cx="8332787" cy="3537904"/>
            <a:chOff x="0" y="0"/>
            <a:chExt cx="13122" cy="5571"/>
          </a:xfrm>
        </p:grpSpPr>
        <p:sp>
          <p:nvSpPr>
            <p:cNvPr id="15368" name="文本框 15"/>
            <p:cNvSpPr txBox="1"/>
            <p:nvPr/>
          </p:nvSpPr>
          <p:spPr>
            <a:xfrm>
              <a:off x="0" y="0"/>
              <a:ext cx="13122" cy="55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3.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不等式组                                的解集，在数轴上表示正确的是（　　）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charset="-122"/>
              </a:endParaRPr>
            </a:p>
            <a:p>
              <a:pPr>
                <a:lnSpc>
                  <a:spcPct val="200000"/>
                </a:lnSpc>
              </a:pP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A.                                        B.                    </a:t>
              </a:r>
              <a:endParaRPr lang="en-US" altLang="zh-CN" sz="2800" dirty="0">
                <a:latin typeface="Times New Roman" panose="02020603050405020304" pitchFamily="18" charset="0"/>
                <a:ea typeface="黑体" panose="02010609060101010101" charset="-122"/>
              </a:endParaRPr>
            </a:p>
            <a:p>
              <a:pPr>
                <a:lnSpc>
                  <a:spcPct val="200000"/>
                </a:lnSpc>
              </a:pP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C.                                        D.             </a:t>
              </a:r>
              <a:endParaRPr lang="en-US" altLang="zh-CN" sz="2800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pic>
          <p:nvPicPr>
            <p:cNvPr id="15369" name="图片24" descr="菁优网：http://www.jyeoo.com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40" y="3222"/>
              <a:ext cx="3423" cy="101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70" name="图片24" descr="菁优网：http://www.jyeoo.com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03" y="3222"/>
              <a:ext cx="3579" cy="101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71" name="图片24" descr="菁优网：http://www.jyeoo.com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40" y="4350"/>
              <a:ext cx="3424" cy="98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72" name="图片24" descr="菁优网：http://www.jyeoo.com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103" y="4576"/>
              <a:ext cx="3579" cy="98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5373" name="文本框 23"/>
          <p:cNvSpPr txBox="1"/>
          <p:nvPr/>
        </p:nvSpPr>
        <p:spPr>
          <a:xfrm>
            <a:off x="6109335" y="1375728"/>
            <a:ext cx="4997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5374" name="文本框 24"/>
          <p:cNvSpPr txBox="1"/>
          <p:nvPr/>
        </p:nvSpPr>
        <p:spPr>
          <a:xfrm>
            <a:off x="4323398" y="2080578"/>
            <a:ext cx="4394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A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对象 1"/>
          <p:cNvGraphicFramePr>
            <a:graphicFrameLocks noChangeAspect="1"/>
          </p:cNvGraphicFramePr>
          <p:nvPr/>
        </p:nvGraphicFramePr>
        <p:xfrm>
          <a:off x="1988820" y="506730"/>
          <a:ext cx="7947660" cy="3163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7953375" imgH="3181350" progId="Word.Document.12">
                  <p:embed/>
                </p:oleObj>
              </mc:Choice>
              <mc:Fallback>
                <p:oleObj name="" r:id="rId1" imgW="7953375" imgH="3181350" progId="Word.Document.12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88820" y="506730"/>
                        <a:ext cx="7947660" cy="31635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4" name="文本框 24"/>
          <p:cNvSpPr txBox="1"/>
          <p:nvPr/>
        </p:nvSpPr>
        <p:spPr>
          <a:xfrm>
            <a:off x="3919538" y="2020253"/>
            <a:ext cx="4394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A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内容占位符 7"/>
          <p:cNvSpPr txBox="1"/>
          <p:nvPr/>
        </p:nvSpPr>
        <p:spPr>
          <a:xfrm>
            <a:off x="1825943" y="220345"/>
            <a:ext cx="30861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ts val="1200"/>
              </a:spcBef>
              <a:buNone/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解下列不等式组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2782" name="对象 2"/>
          <p:cNvGraphicFramePr>
            <a:graphicFrameLocks noChangeAspect="1"/>
          </p:cNvGraphicFramePr>
          <p:nvPr/>
        </p:nvGraphicFramePr>
        <p:xfrm>
          <a:off x="1825943" y="957263"/>
          <a:ext cx="7034530" cy="226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3517265" imgH="1130300" progId="Equation.DSMT4">
                  <p:embed/>
                </p:oleObj>
              </mc:Choice>
              <mc:Fallback>
                <p:oleObj name="" r:id="rId1" imgW="3517265" imgH="1130300" progId="Equation.DSMT4">
                  <p:embed/>
                  <p:pic>
                    <p:nvPicPr>
                      <p:cNvPr id="0" name="图片 310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25943" y="957263"/>
                        <a:ext cx="7034530" cy="2260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内容占位符 7"/>
          <p:cNvSpPr txBox="1">
            <a:spLocks noChangeArrowheads="1"/>
          </p:cNvSpPr>
          <p:nvPr/>
        </p:nvSpPr>
        <p:spPr bwMode="auto">
          <a:xfrm>
            <a:off x="2350135" y="541655"/>
            <a:ext cx="8318500" cy="5852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55600" marR="0" lvl="0" indent="0" algn="l" defTabSz="4572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解不等式①，得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＜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；解不等式②，得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＞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55600" marR="0" lvl="0" indent="0" algn="l" defTabSz="4572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把不等式①，②的解集分别表示在数轴上，如图所示，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55600" marR="0" lvl="0" indent="0" algn="l" defTabSz="4572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所以该不等式组的解集是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＜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＜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55600" marR="0" lvl="0" indent="0" algn="l" defTabSz="4572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55600" marR="0" lvl="0" indent="0" algn="l" defTabSz="4572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解不等式①，得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≥1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；解不等式②，得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＜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55600" marR="0" lvl="0" indent="0" algn="l" defTabSz="4572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把不等式①，②的解集分别表示在数轴上，如图所示，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55600" marR="0" lvl="0" indent="0" algn="l" defTabSz="4572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所以该不等式组的解集是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1≤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＜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6"/>
          <p:cNvSpPr/>
          <p:nvPr/>
        </p:nvSpPr>
        <p:spPr>
          <a:xfrm>
            <a:off x="1900555" y="425768"/>
            <a:ext cx="79375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853055" y="298768"/>
          <a:ext cx="203200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1016000" imgH="482600" progId="Equation.DSMT4">
                  <p:embed/>
                </p:oleObj>
              </mc:Choice>
              <mc:Fallback>
                <p:oleObj name="" r:id="rId1" imgW="1016000" imgH="482600" progId="Equation.DSMT4">
                  <p:embed/>
                  <p:pic>
                    <p:nvPicPr>
                      <p:cNvPr id="0" name="图片 310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53055" y="298768"/>
                        <a:ext cx="2032000" cy="965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 descr="4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9265" y="601028"/>
            <a:ext cx="2819400" cy="57467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2853055" y="3346291"/>
          <a:ext cx="241300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4" imgW="1206500" imgH="482600" progId="Equation.DSMT4">
                  <p:embed/>
                </p:oleObj>
              </mc:Choice>
              <mc:Fallback>
                <p:oleObj name="" r:id="rId4" imgW="1206500" imgH="482600" progId="Equation.DSMT4">
                  <p:embed/>
                  <p:pic>
                    <p:nvPicPr>
                      <p:cNvPr id="0" name="图片 310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53055" y="3346291"/>
                        <a:ext cx="2413000" cy="965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6" descr="44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38533" y="3575050"/>
            <a:ext cx="2684462" cy="628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8801" y="2595094"/>
            <a:ext cx="1417696" cy="1417696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296711" y="3466386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教学目标</a:t>
            </a:r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76896" y="3466272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教学重点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8" grpId="0"/>
      <p:bldP spid="5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内容占位符 7"/>
          <p:cNvSpPr txBox="1">
            <a:spLocks noChangeArrowheads="1"/>
          </p:cNvSpPr>
          <p:nvPr/>
        </p:nvSpPr>
        <p:spPr bwMode="auto">
          <a:xfrm>
            <a:off x="1672590" y="1664335"/>
            <a:ext cx="8601710" cy="329184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55600" marR="0" lvl="0" indent="0" algn="l" defTabSz="4572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解解不等式①，得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＜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；解不等式②，得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≥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55600" marR="0" lvl="0" indent="0" algn="l" defTabSz="4572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把不等式①，②的解集分别表示在数轴上，如图所示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55600" marR="0" lvl="0" indent="0" algn="l" defTabSz="4572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55600" marR="0" lvl="0" indent="0" algn="l" defTabSz="4572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55600" marR="0" lvl="0" indent="0" algn="l" defTabSz="4572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所以该不等式组的解集是－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5≤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＜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8372" name="Object 4"/>
          <p:cNvGraphicFramePr>
            <a:graphicFrameLocks noChangeAspect="1"/>
          </p:cNvGraphicFramePr>
          <p:nvPr/>
        </p:nvGraphicFramePr>
        <p:xfrm>
          <a:off x="2134235" y="621030"/>
          <a:ext cx="3597910" cy="104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1714500" imgH="520700" progId="Equation.DSMT4">
                  <p:embed/>
                </p:oleObj>
              </mc:Choice>
              <mc:Fallback>
                <p:oleObj name="" r:id="rId1" imgW="1714500" imgH="520700" progId="Equation.DSMT4">
                  <p:embed/>
                  <p:pic>
                    <p:nvPicPr>
                      <p:cNvPr id="0" name="图片 310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34235" y="621030"/>
                        <a:ext cx="3597910" cy="1041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8374" name="Picture 6" descr="4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6170" y="3516630"/>
            <a:ext cx="3491230" cy="53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71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charRg st="71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71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2">
                                            <p:txEl>
                                              <p:charRg st="71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2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内容占位符 7"/>
          <p:cNvSpPr txBox="1">
            <a:spLocks noChangeArrowheads="1"/>
          </p:cNvSpPr>
          <p:nvPr/>
        </p:nvSpPr>
        <p:spPr bwMode="auto">
          <a:xfrm>
            <a:off x="2144395" y="579120"/>
            <a:ext cx="8268335" cy="469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(4)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55600" marR="0" lvl="0" indent="0" algn="l" defTabSz="4572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解不等式①，得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＞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；解不等式②，得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≥6.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55600" marR="0" lvl="0" indent="0" algn="l" defTabSz="4572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在数轴上表示不等式①，②的解集，如图所示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55600" marR="0" lvl="0" indent="0" algn="l" defTabSz="4572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55600" marR="0" lvl="0" indent="0" algn="l" defTabSz="4572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从数轴上可以看出，这两个不等式解集的公共部分是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＞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8.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55600" marR="0" lvl="0" indent="0" algn="l" defTabSz="4572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所以不等式组的解集为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＞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8.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25" name="对象 2"/>
          <p:cNvGraphicFramePr>
            <a:graphicFrameLocks noChangeAspect="1"/>
          </p:cNvGraphicFramePr>
          <p:nvPr/>
        </p:nvGraphicFramePr>
        <p:xfrm>
          <a:off x="2817495" y="127953"/>
          <a:ext cx="2514600" cy="132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1257300" imgH="660400" progId="Equation.DSMT4">
                  <p:embed/>
                </p:oleObj>
              </mc:Choice>
              <mc:Fallback>
                <p:oleObj name="" r:id="rId1" imgW="1257300" imgH="660400" progId="Equation.DSMT4">
                  <p:embed/>
                  <p:pic>
                    <p:nvPicPr>
                      <p:cNvPr id="0" name="图片 310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17495" y="127953"/>
                        <a:ext cx="2514600" cy="1320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9396" name="Picture 4" descr="44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5515" y="2559368"/>
            <a:ext cx="3551238" cy="795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内容占位符 7"/>
          <p:cNvSpPr txBox="1"/>
          <p:nvPr/>
        </p:nvSpPr>
        <p:spPr>
          <a:xfrm>
            <a:off x="1912620" y="320675"/>
            <a:ext cx="851916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ts val="1200"/>
              </a:spcBef>
              <a:buNone/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已知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en-US" altLang="zh-CN" sz="2800" i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＋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en-US" altLang="zh-CN" sz="2800" i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－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的值都是正数，求</a:t>
            </a:r>
            <a:r>
              <a:rPr lang="en-US" altLang="zh-CN" sz="2800" i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的取值范围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3" name="内容占位符 7"/>
          <p:cNvSpPr txBox="1">
            <a:spLocks noChangeArrowheads="1"/>
          </p:cNvSpPr>
          <p:nvPr/>
        </p:nvSpPr>
        <p:spPr bwMode="auto">
          <a:xfrm>
            <a:off x="2036445" y="1184275"/>
            <a:ext cx="8630920" cy="516953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由题意得不等式组</a:t>
            </a:r>
            <a:endParaRPr kumimoji="0" lang="zh-CN" altLang="zh-CN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解不等式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①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，得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＞－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.</a:t>
            </a:r>
            <a:endParaRPr kumimoji="0" lang="zh-CN" altLang="zh-CN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解不等式②，得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＞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在数轴上表示不等式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①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②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的解集，如图所示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kumimoji="0" lang="zh-CN" altLang="zh-CN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从数轴上可以看出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这两个不等式的解集的公共部分是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＞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       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所以不等式组的解集是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＞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即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的取值范围是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＞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</a:t>
            </a:r>
            <a:endParaRPr kumimoji="0" lang="zh-CN" altLang="zh-CN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1759" name="矩形 6"/>
          <p:cNvSpPr/>
          <p:nvPr/>
        </p:nvSpPr>
        <p:spPr>
          <a:xfrm>
            <a:off x="1366520" y="1011873"/>
            <a:ext cx="844550" cy="6915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</a:t>
            </a:r>
            <a:endParaRPr lang="zh-CN" altLang="en-US" sz="26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" name="对象 2"/>
          <p:cNvGraphicFramePr>
            <a:graphicFrameLocks noChangeAspect="1"/>
          </p:cNvGraphicFramePr>
          <p:nvPr/>
        </p:nvGraphicFramePr>
        <p:xfrm>
          <a:off x="5092700" y="1063308"/>
          <a:ext cx="200660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1002665" imgH="482600" progId="Equation.DSMT4">
                  <p:embed/>
                </p:oleObj>
              </mc:Choice>
              <mc:Fallback>
                <p:oleObj name="" r:id="rId1" imgW="1002665" imgH="482600" progId="Equation.DSMT4">
                  <p:embed/>
                  <p:pic>
                    <p:nvPicPr>
                      <p:cNvPr id="0" name="图片 309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92700" y="1063308"/>
                        <a:ext cx="2006600" cy="965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0" name="Object 4"/>
          <p:cNvGraphicFramePr>
            <a:graphicFrameLocks noChangeAspect="1"/>
          </p:cNvGraphicFramePr>
          <p:nvPr/>
        </p:nvGraphicFramePr>
        <p:xfrm>
          <a:off x="5233670" y="2028508"/>
          <a:ext cx="2794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139700" imgH="406400" progId="Equation.DSMT4">
                  <p:embed/>
                </p:oleObj>
              </mc:Choice>
              <mc:Fallback>
                <p:oleObj name="" r:id="rId3" imgW="139700" imgH="406400" progId="Equation.DSMT4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33670" y="2028508"/>
                        <a:ext cx="279400" cy="812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5301" name="Picture 5" descr="44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8533" y="4398963"/>
            <a:ext cx="3600450" cy="728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99"/>
          <p:cNvSpPr txBox="1"/>
          <p:nvPr/>
        </p:nvSpPr>
        <p:spPr>
          <a:xfrm>
            <a:off x="1933575" y="659765"/>
            <a:ext cx="84486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7.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不等式组             的整数解有三个，求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的取值范围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11" name="Text Box 5"/>
          <p:cNvSpPr txBox="1"/>
          <p:nvPr/>
        </p:nvSpPr>
        <p:spPr>
          <a:xfrm>
            <a:off x="2422208" y="1782445"/>
            <a:ext cx="734695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解：由题意可知，不等式组的解集为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           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              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因为不等式组的整数解有三个，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                          即  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=0，1，2，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            所以        ﹣1≤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＜0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Wingdings" panose="05000000000000000000" pitchFamily="2" charset="2"/>
            </a:endParaRPr>
          </a:p>
        </p:txBody>
      </p:sp>
      <p:graphicFrame>
        <p:nvGraphicFramePr>
          <p:cNvPr id="17412" name="对象 1741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867150" y="659765"/>
          <a:ext cx="1122363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368300" imgH="457835" progId="Equation.DSMT4">
                  <p:embed/>
                </p:oleObj>
              </mc:Choice>
              <mc:Fallback>
                <p:oleObj name="" r:id="rId1" imgW="368300" imgH="457835" progId="Equation.DSMT4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867150" y="659765"/>
                        <a:ext cx="1122363" cy="844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702495" y="2617997"/>
            <a:ext cx="1404000" cy="1404000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3300" dirty="0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3807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构建脉络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609725" y="109220"/>
            <a:ext cx="2242820" cy="774065"/>
            <a:chOff x="3590568" y="400194"/>
            <a:chExt cx="5213316" cy="1031890"/>
          </a:xfrm>
        </p:grpSpPr>
        <p:grpSp>
          <p:nvGrpSpPr>
            <p:cNvPr id="9" name="组合 8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2" name="圆角矩形 11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3" name="圆角矩形 12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4" name="TextBox 19"/>
              <p:cNvSpPr txBox="1"/>
              <p:nvPr/>
            </p:nvSpPr>
            <p:spPr>
              <a:xfrm>
                <a:off x="7752953" y="5433395"/>
                <a:ext cx="278798" cy="1690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4055479" y="582826"/>
              <a:ext cx="4283494" cy="7373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课堂小结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18435" name="矩形 1"/>
          <p:cNvSpPr/>
          <p:nvPr/>
        </p:nvSpPr>
        <p:spPr>
          <a:xfrm>
            <a:off x="1785303" y="1956118"/>
            <a:ext cx="573087" cy="3424237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anchor="t" anchorCtr="0"/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一元一次不等式组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436" name="矩形 3"/>
          <p:cNvSpPr/>
          <p:nvPr/>
        </p:nvSpPr>
        <p:spPr>
          <a:xfrm>
            <a:off x="3088640" y="1719580"/>
            <a:ext cx="914400" cy="517525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anchor="t" anchorCtr="0"/>
          <a:lstStyle/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定义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437" name="矩形 4"/>
          <p:cNvSpPr/>
          <p:nvPr/>
        </p:nvSpPr>
        <p:spPr>
          <a:xfrm>
            <a:off x="3112453" y="3529330"/>
            <a:ext cx="7116762" cy="4826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anchor="t" anchorCtr="0"/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解集：几个一元一次不等式解集的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________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8438" name="组合 22"/>
          <p:cNvGrpSpPr/>
          <p:nvPr/>
        </p:nvGrpSpPr>
        <p:grpSpPr>
          <a:xfrm>
            <a:off x="2355215" y="1979930"/>
            <a:ext cx="706438" cy="3197225"/>
            <a:chOff x="0" y="0"/>
            <a:chExt cx="1088" cy="3060"/>
          </a:xfrm>
          <a:noFill/>
        </p:grpSpPr>
        <p:sp>
          <p:nvSpPr>
            <p:cNvPr id="18439" name="左大括号 7"/>
            <p:cNvSpPr/>
            <p:nvPr/>
          </p:nvSpPr>
          <p:spPr>
            <a:xfrm>
              <a:off x="0" y="0"/>
              <a:ext cx="1088" cy="3061"/>
            </a:xfrm>
            <a:prstGeom prst="leftBrace">
              <a:avLst>
                <a:gd name="adj1" fmla="val 8049"/>
                <a:gd name="adj2" fmla="val 50000"/>
              </a:avLst>
            </a:prstGeom>
            <a:grpFill/>
            <a:ln w="1905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18440" name="直接连接符 8"/>
            <p:cNvCxnSpPr/>
            <p:nvPr/>
          </p:nvCxnSpPr>
          <p:spPr>
            <a:xfrm>
              <a:off x="164" y="1524"/>
              <a:ext cx="693" cy="12"/>
            </a:xfrm>
            <a:prstGeom prst="line">
              <a:avLst/>
            </a:prstGeom>
            <a:grpFill/>
            <a:ln w="1905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grpSp>
        <p:nvGrpSpPr>
          <p:cNvPr id="18441" name="组合 22"/>
          <p:cNvGrpSpPr/>
          <p:nvPr/>
        </p:nvGrpSpPr>
        <p:grpSpPr>
          <a:xfrm>
            <a:off x="4009390" y="1003618"/>
            <a:ext cx="690563" cy="1943100"/>
            <a:chOff x="0" y="0"/>
            <a:chExt cx="1088" cy="3060"/>
          </a:xfrm>
          <a:noFill/>
        </p:grpSpPr>
        <p:sp>
          <p:nvSpPr>
            <p:cNvPr id="18442" name="左大括号 7"/>
            <p:cNvSpPr/>
            <p:nvPr/>
          </p:nvSpPr>
          <p:spPr>
            <a:xfrm>
              <a:off x="0" y="0"/>
              <a:ext cx="1088" cy="3061"/>
            </a:xfrm>
            <a:prstGeom prst="leftBrace">
              <a:avLst>
                <a:gd name="adj1" fmla="val 8049"/>
                <a:gd name="adj2" fmla="val 50000"/>
              </a:avLst>
            </a:prstGeom>
            <a:grpFill/>
            <a:ln w="1905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18443" name="直接连接符 8"/>
            <p:cNvCxnSpPr/>
            <p:nvPr/>
          </p:nvCxnSpPr>
          <p:spPr>
            <a:xfrm>
              <a:off x="164" y="1524"/>
              <a:ext cx="693" cy="12"/>
            </a:xfrm>
            <a:prstGeom prst="line">
              <a:avLst/>
            </a:prstGeom>
            <a:grpFill/>
            <a:ln w="1905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sp>
        <p:nvSpPr>
          <p:cNvPr id="18444" name="矩形 10"/>
          <p:cNvSpPr/>
          <p:nvPr/>
        </p:nvSpPr>
        <p:spPr>
          <a:xfrm>
            <a:off x="4688840" y="613410"/>
            <a:ext cx="3756660" cy="898525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anchor="t" anchorCtr="0"/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每个不等式必须是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        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___________________.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445" name="矩形 10"/>
          <p:cNvSpPr/>
          <p:nvPr/>
        </p:nvSpPr>
        <p:spPr>
          <a:xfrm>
            <a:off x="4665028" y="1703705"/>
            <a:ext cx="5492750" cy="517525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anchor="t" anchorCtr="0"/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各个不等式所含未知数必须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446" name="矩形 10"/>
          <p:cNvSpPr/>
          <p:nvPr/>
        </p:nvSpPr>
        <p:spPr>
          <a:xfrm>
            <a:off x="4644390" y="2499360"/>
            <a:ext cx="4653280" cy="898525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anchor="t" anchorCtr="0"/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所含不等式个数不固定，由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________________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组成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447" name="矩形 4"/>
          <p:cNvSpPr/>
          <p:nvPr/>
        </p:nvSpPr>
        <p:spPr>
          <a:xfrm>
            <a:off x="3072765" y="4912043"/>
            <a:ext cx="936625" cy="468312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anchor="t" anchorCtr="0"/>
          <a:lstStyle/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解法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448" name="矩形 10"/>
          <p:cNvSpPr/>
          <p:nvPr/>
        </p:nvSpPr>
        <p:spPr>
          <a:xfrm>
            <a:off x="4768215" y="4189730"/>
            <a:ext cx="3830638" cy="511175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anchor="t" anchorCtr="0"/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求出每个不等式的解集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449" name="矩形 11"/>
          <p:cNvSpPr/>
          <p:nvPr/>
        </p:nvSpPr>
        <p:spPr>
          <a:xfrm>
            <a:off x="4768215" y="4840605"/>
            <a:ext cx="4276725" cy="511175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anchor="t" anchorCtr="0"/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在数轴上表示出每个解集</a:t>
            </a:r>
            <a:r>
              <a:rPr lang="zh-CN" altLang="en-US" sz="2800" u="sng" dirty="0">
                <a:latin typeface="黑体" panose="02010609060101010101" charset="-122"/>
                <a:ea typeface="黑体" panose="02010609060101010101" charset="-122"/>
              </a:rPr>
              <a:t>     </a:t>
            </a:r>
            <a:endParaRPr lang="en-US" altLang="zh-CN" sz="2800" u="sng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450" name="文本框 16"/>
          <p:cNvSpPr txBox="1"/>
          <p:nvPr/>
        </p:nvSpPr>
        <p:spPr>
          <a:xfrm>
            <a:off x="4734560" y="1006793"/>
            <a:ext cx="2898775" cy="521970"/>
          </a:xfrm>
          <a:prstGeom prst="rect">
            <a:avLst/>
          </a:prstGeom>
          <a:noFill/>
          <a:ln w="190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一元一次不等式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451" name="文本框 16"/>
          <p:cNvSpPr txBox="1"/>
          <p:nvPr/>
        </p:nvSpPr>
        <p:spPr>
          <a:xfrm>
            <a:off x="9043353" y="1703705"/>
            <a:ext cx="927100" cy="521970"/>
          </a:xfrm>
          <a:prstGeom prst="rect">
            <a:avLst/>
          </a:prstGeom>
          <a:noFill/>
          <a:ln w="190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相同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452" name="文本框 16"/>
          <p:cNvSpPr txBox="1"/>
          <p:nvPr/>
        </p:nvSpPr>
        <p:spPr>
          <a:xfrm>
            <a:off x="4777740" y="2886393"/>
            <a:ext cx="2784475" cy="521970"/>
          </a:xfrm>
          <a:prstGeom prst="rect">
            <a:avLst/>
          </a:prstGeom>
          <a:noFill/>
          <a:ln w="190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两个或两个以上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453" name="文本框 16"/>
          <p:cNvSpPr txBox="1"/>
          <p:nvPr/>
        </p:nvSpPr>
        <p:spPr>
          <a:xfrm>
            <a:off x="8444865" y="3529330"/>
            <a:ext cx="1816100" cy="521970"/>
          </a:xfrm>
          <a:prstGeom prst="rect">
            <a:avLst/>
          </a:prstGeom>
          <a:noFill/>
          <a:ln w="190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公共部分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8454" name="组合 22"/>
          <p:cNvGrpSpPr/>
          <p:nvPr/>
        </p:nvGrpSpPr>
        <p:grpSpPr>
          <a:xfrm>
            <a:off x="4009390" y="4481830"/>
            <a:ext cx="690563" cy="1382713"/>
            <a:chOff x="0" y="0"/>
            <a:chExt cx="1088" cy="3060"/>
          </a:xfrm>
          <a:noFill/>
        </p:grpSpPr>
        <p:sp>
          <p:nvSpPr>
            <p:cNvPr id="18455" name="左大括号 7"/>
            <p:cNvSpPr/>
            <p:nvPr/>
          </p:nvSpPr>
          <p:spPr>
            <a:xfrm>
              <a:off x="0" y="0"/>
              <a:ext cx="1088" cy="3061"/>
            </a:xfrm>
            <a:prstGeom prst="leftBrace">
              <a:avLst>
                <a:gd name="adj1" fmla="val 8049"/>
                <a:gd name="adj2" fmla="val 50000"/>
              </a:avLst>
            </a:prstGeom>
            <a:grpFill/>
            <a:ln w="1905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18456" name="直接连接符 8"/>
            <p:cNvCxnSpPr/>
            <p:nvPr/>
          </p:nvCxnSpPr>
          <p:spPr>
            <a:xfrm>
              <a:off x="164" y="1524"/>
              <a:ext cx="693" cy="12"/>
            </a:xfrm>
            <a:prstGeom prst="line">
              <a:avLst/>
            </a:prstGeom>
            <a:grpFill/>
            <a:ln w="1905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sp>
        <p:nvSpPr>
          <p:cNvPr id="18457" name="矩形 11"/>
          <p:cNvSpPr/>
          <p:nvPr/>
        </p:nvSpPr>
        <p:spPr>
          <a:xfrm>
            <a:off x="4751070" y="5452110"/>
            <a:ext cx="5645785" cy="93472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anchor="t" anchorCtr="0"/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满足所有不等式的公共部分即为不等式组的解集</a:t>
            </a:r>
            <a:r>
              <a:rPr lang="zh-CN" altLang="en-US" sz="2800" u="sng" dirty="0">
                <a:latin typeface="黑体" panose="02010609060101010101" charset="-122"/>
                <a:ea typeface="黑体" panose="02010609060101010101" charset="-122"/>
              </a:rPr>
              <a:t>     </a:t>
            </a:r>
            <a:endParaRPr lang="en-US" altLang="zh-CN" sz="2800" u="sng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6" dur="20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 animBg="1"/>
      <p:bldP spid="18436" grpId="0" bldLvl="0" animBg="1"/>
      <p:bldP spid="18437" grpId="0" bldLvl="0" animBg="1"/>
      <p:bldP spid="18444" grpId="0" bldLvl="0" animBg="1"/>
      <p:bldP spid="18445" grpId="0" bldLvl="0" animBg="1"/>
      <p:bldP spid="18446" grpId="0" bldLvl="0" animBg="1"/>
      <p:bldP spid="18447" grpId="0" bldLvl="0" animBg="1"/>
      <p:bldP spid="18448" grpId="0" bldLvl="0" animBg="1"/>
      <p:bldP spid="18449" grpId="0" bldLvl="0" animBg="1"/>
      <p:bldP spid="18450" grpId="0" bldLvl="0" animBg="1"/>
      <p:bldP spid="18451" grpId="0" bldLvl="0" animBg="1"/>
      <p:bldP spid="18452" grpId="0" bldLvl="0" animBg="1"/>
      <p:bldP spid="18453" grpId="0" bldLvl="0" animBg="1"/>
      <p:bldP spid="1845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23745" y="570230"/>
            <a:ext cx="2158365" cy="727075"/>
            <a:chOff x="621080" y="3189168"/>
            <a:chExt cx="2528972" cy="717590"/>
          </a:xfrm>
        </p:grpSpPr>
        <p:grpSp>
          <p:nvGrpSpPr>
            <p:cNvPr id="8" name="组合 7"/>
            <p:cNvGrpSpPr/>
            <p:nvPr/>
          </p:nvGrpSpPr>
          <p:grpSpPr>
            <a:xfrm>
              <a:off x="621080" y="3189168"/>
              <a:ext cx="2528972" cy="717590"/>
              <a:chOff x="9087077" y="1527388"/>
              <a:chExt cx="2303707" cy="2303706"/>
            </a:xfrm>
          </p:grpSpPr>
          <p:sp>
            <p:nvSpPr>
              <p:cNvPr id="11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sz="1350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2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sz="1350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9" name="Text Box 22"/>
            <p:cNvSpPr txBox="1">
              <a:spLocks noChangeArrowheads="1"/>
            </p:cNvSpPr>
            <p:nvPr/>
          </p:nvSpPr>
          <p:spPr bwMode="invGray">
            <a:xfrm>
              <a:off x="1052853" y="3328318"/>
              <a:ext cx="1665427" cy="454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solidFill>
                    <a:schemeClr val="bg1"/>
                  </a:solidFill>
                  <a:latin typeface="+mn-ea"/>
                  <a:ea typeface="+mn-ea"/>
                </a:rPr>
                <a:t>学习目标</a:t>
              </a:r>
              <a:endParaRPr lang="zh-CN" altLang="en-US" sz="2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4107" name="Rectangle 1"/>
          <p:cNvSpPr/>
          <p:nvPr/>
        </p:nvSpPr>
        <p:spPr>
          <a:xfrm>
            <a:off x="1857375" y="1371759"/>
            <a:ext cx="8280400" cy="379539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200025" algn="just">
              <a:lnSpc>
                <a:spcPct val="160000"/>
              </a:lnSpc>
              <a:spcBef>
                <a:spcPct val="30000"/>
              </a:spcBef>
            </a:pPr>
            <a:r>
              <a:rPr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 能够正确认识和辨别一元一次不等式组.</a:t>
            </a:r>
            <a:endParaRPr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200025" algn="just">
              <a:lnSpc>
                <a:spcPct val="160000"/>
              </a:lnSpc>
              <a:spcBef>
                <a:spcPct val="30000"/>
              </a:spcBef>
            </a:pPr>
            <a:r>
              <a:rPr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能在数轴上正确表示一元一次不等式组的解集.（重点）</a:t>
            </a:r>
            <a:endParaRPr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200025" algn="just">
              <a:lnSpc>
                <a:spcPct val="160000"/>
              </a:lnSpc>
              <a:spcBef>
                <a:spcPct val="30000"/>
              </a:spcBef>
            </a:pPr>
            <a:r>
              <a:rPr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 掌握解一元一次不等式组的思路与方法，并会解简单的一元一次不等式组.(重、难点）</a:t>
            </a:r>
            <a:endParaRPr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613535" y="105410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新课导入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5122" name="圆角矩形 31"/>
          <p:cNvSpPr/>
          <p:nvPr/>
        </p:nvSpPr>
        <p:spPr>
          <a:xfrm>
            <a:off x="1875790" y="866775"/>
            <a:ext cx="1523365" cy="51117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情景引入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123" name="Text Box 5"/>
          <p:cNvSpPr txBox="1"/>
          <p:nvPr/>
        </p:nvSpPr>
        <p:spPr>
          <a:xfrm>
            <a:off x="1945005" y="1389063"/>
            <a:ext cx="8024813" cy="4615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电视台播出猜商品价格的节目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主持人：这个电热水壶的价格不高于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100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元，请您猜出价格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参赛者：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80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元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主持人：高了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参赛者：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60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元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主持人：低了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124" name="图片 1" descr="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79160" y="3166110"/>
            <a:ext cx="3810000" cy="2925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椭圆形标注 2"/>
          <p:cNvSpPr/>
          <p:nvPr/>
        </p:nvSpPr>
        <p:spPr>
          <a:xfrm>
            <a:off x="7233285" y="3187700"/>
            <a:ext cx="2317750" cy="1081088"/>
          </a:xfrm>
          <a:prstGeom prst="wedgeEllipseCallout">
            <a:avLst>
              <a:gd name="adj1" fmla="val -36491"/>
              <a:gd name="adj2" fmla="val 62523"/>
            </a:avLst>
          </a:prstGeom>
          <a:solidFill>
            <a:schemeClr val="accent2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lstStyle/>
          <a:p>
            <a:pPr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6" name="文本框 3"/>
          <p:cNvSpPr txBox="1"/>
          <p:nvPr/>
        </p:nvSpPr>
        <p:spPr>
          <a:xfrm>
            <a:off x="7487285" y="3447098"/>
            <a:ext cx="5953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60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7" name="文本框 4"/>
          <p:cNvSpPr txBox="1"/>
          <p:nvPr/>
        </p:nvSpPr>
        <p:spPr>
          <a:xfrm>
            <a:off x="8455660" y="3447098"/>
            <a:ext cx="5778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80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5"/>
          <p:cNvSpPr txBox="1"/>
          <p:nvPr/>
        </p:nvSpPr>
        <p:spPr>
          <a:xfrm>
            <a:off x="2089150" y="498158"/>
            <a:ext cx="80232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问题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设这个电热水壶的价格为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元，你能列出猜价过程中的两个不等式吗？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47" name="Text Box 5"/>
          <p:cNvSpPr txBox="1"/>
          <p:nvPr/>
        </p:nvSpPr>
        <p:spPr>
          <a:xfrm>
            <a:off x="2686050" y="1939608"/>
            <a:ext cx="3078163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＜80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＞60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148" name="Text Box 5"/>
          <p:cNvSpPr txBox="1"/>
          <p:nvPr/>
        </p:nvSpPr>
        <p:spPr>
          <a:xfrm>
            <a:off x="2016125" y="2625408"/>
            <a:ext cx="8023225" cy="22879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问题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有时要把几个不等式组合在一起，形成一组一元一次不等式，如        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那么类似于方程组的概念，你能说出不等式组的概念吗？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49" name="Text Box 5"/>
          <p:cNvSpPr txBox="1"/>
          <p:nvPr/>
        </p:nvSpPr>
        <p:spPr>
          <a:xfrm>
            <a:off x="2084388" y="5030470"/>
            <a:ext cx="802322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提示：由几个方程组成的一组方程叫做方程组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6150" name="对象 6149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643563" y="3329940"/>
          <a:ext cx="1296987" cy="104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482600" imgH="457835" progId="Equation.DSMT4">
                  <p:embed/>
                </p:oleObj>
              </mc:Choice>
              <mc:Fallback>
                <p:oleObj name="" r:id="rId1" imgW="482600" imgH="457835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43563" y="3329940"/>
                        <a:ext cx="1296987" cy="1041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148" grpId="0"/>
      <p:bldP spid="614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702497" y="2601941"/>
            <a:ext cx="1404000" cy="1404000"/>
            <a:chOff x="3843955" y="2446144"/>
            <a:chExt cx="1556194" cy="1556194"/>
          </a:xfrm>
        </p:grpSpPr>
        <p:grpSp>
          <p:nvGrpSpPr>
            <p:cNvPr id="14" name="组合 1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典例精讲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15301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579880" y="109855"/>
            <a:ext cx="2098040" cy="63817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2050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066116" y="461323"/>
              <a:ext cx="4283494" cy="8943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42135" y="785495"/>
            <a:ext cx="4805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一、一元一次不等式组的概念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7176" name="圆角矩形 6383"/>
          <p:cNvSpPr/>
          <p:nvPr/>
        </p:nvSpPr>
        <p:spPr>
          <a:xfrm>
            <a:off x="1913573" y="2231708"/>
            <a:ext cx="7848600" cy="1368425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9525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7" name="圆角矩形 31"/>
          <p:cNvSpPr/>
          <p:nvPr/>
        </p:nvSpPr>
        <p:spPr>
          <a:xfrm>
            <a:off x="1913890" y="1438275"/>
            <a:ext cx="1515110" cy="57594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概念学习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178" name="Text Box 5"/>
          <p:cNvSpPr txBox="1"/>
          <p:nvPr/>
        </p:nvSpPr>
        <p:spPr>
          <a:xfrm>
            <a:off x="2199323" y="2160270"/>
            <a:ext cx="7543800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一般地，由若干个不等式组成的一组不等式，叫做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不等式组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79" name="Text Box 5"/>
          <p:cNvSpPr txBox="1"/>
          <p:nvPr/>
        </p:nvSpPr>
        <p:spPr>
          <a:xfrm>
            <a:off x="1888490" y="3829050"/>
            <a:ext cx="802322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问题：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尝试说出一元一次不等式组的概念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80" name="圆角矩形 109"/>
          <p:cNvSpPr/>
          <p:nvPr/>
        </p:nvSpPr>
        <p:spPr>
          <a:xfrm>
            <a:off x="1913573" y="4779645"/>
            <a:ext cx="7848600" cy="1368425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9525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1" name="Text Box 5"/>
          <p:cNvSpPr txBox="1"/>
          <p:nvPr/>
        </p:nvSpPr>
        <p:spPr>
          <a:xfrm>
            <a:off x="2127885" y="4708208"/>
            <a:ext cx="7543800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含有同一个未知数的一元一次不等式联立起来，组成的不等式组就叫做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一元一次不等式组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 bldLvl="0" animBg="1"/>
      <p:bldP spid="7178" grpId="0"/>
      <p:bldP spid="7179" grpId="0"/>
      <p:bldP spid="718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内容占位符 7"/>
          <p:cNvSpPr txBox="1">
            <a:spLocks noChangeArrowheads="1"/>
          </p:cNvSpPr>
          <p:nvPr/>
        </p:nvSpPr>
        <p:spPr bwMode="auto">
          <a:xfrm>
            <a:off x="1716405" y="2084070"/>
            <a:ext cx="8866505" cy="42259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274955" algn="l" defTabSz="4572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要点精析：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274955" algn="l" defTabSz="4572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这里的“几个”是指两个或两个以上；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274955" algn="l" defTabSz="4572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(2)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每个不等式只能是一元一次不等式；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274955" algn="l" defTabSz="4572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(3)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每个不等式必须含有同一个未知数．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易错警示：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判断一个不等式组是否为一元一次不等式组，常出现以下两种错误：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(1)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不等式组中不都是一元一次不等式；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不等式组中不是只有一个未知数．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55445" y="862330"/>
            <a:ext cx="8270875" cy="12966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定义：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由</a:t>
            </a:r>
            <a:r>
              <a:rPr lang="zh-CN" altLang="en-US" sz="280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几个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含有</a:t>
            </a:r>
            <a:r>
              <a:rPr lang="zh-CN" altLang="en-US" sz="280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同一个未知数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的一元一次不等式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lvl="0" indent="274955" algn="l" defTabSz="4572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组成的不等式组，叫做一元一次</a:t>
            </a:r>
            <a:r>
              <a:rPr lang="zh-CN" altLang="en-US" sz="280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不等式组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．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177" name="圆角矩形 31"/>
          <p:cNvSpPr/>
          <p:nvPr/>
        </p:nvSpPr>
        <p:spPr>
          <a:xfrm>
            <a:off x="1716405" y="286385"/>
            <a:ext cx="1987550" cy="57594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归纳总结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3477</Words>
  <Application>WPS 演示</Application>
  <PresentationFormat>全屏显示(4:3)</PresentationFormat>
  <Paragraphs>388</Paragraphs>
  <Slides>35</Slides>
  <Notes>12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39</vt:i4>
      </vt:variant>
      <vt:variant>
        <vt:lpstr>幻灯片标题</vt:lpstr>
      </vt:variant>
      <vt:variant>
        <vt:i4>35</vt:i4>
      </vt:variant>
    </vt:vector>
  </HeadingPairs>
  <TitlesOfParts>
    <vt:vector size="88" baseType="lpstr">
      <vt:lpstr>Arial</vt:lpstr>
      <vt:lpstr>宋体</vt:lpstr>
      <vt:lpstr>Wingdings</vt:lpstr>
      <vt:lpstr>微软雅黑 Light</vt:lpstr>
      <vt:lpstr>华文行楷</vt:lpstr>
      <vt:lpstr>微软雅黑</vt:lpstr>
      <vt:lpstr>黑体</vt:lpstr>
      <vt:lpstr>隶书</vt:lpstr>
      <vt:lpstr>造字工房悦黑（非商用）常规体</vt:lpstr>
      <vt:lpstr>Calibri</vt:lpstr>
      <vt:lpstr>Times New Roman</vt:lpstr>
      <vt:lpstr>Calibri</vt:lpstr>
      <vt:lpstr>Arial Unicode MS</vt:lpstr>
      <vt:lpstr>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Word.Document.12</vt:lpstr>
      <vt:lpstr>Equation.DSMT4</vt:lpstr>
      <vt:lpstr>Equation.DSMT4</vt:lpstr>
      <vt:lpstr>Word.Document.12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慢慢来</cp:lastModifiedBy>
  <cp:revision>107</cp:revision>
  <dcterms:created xsi:type="dcterms:W3CDTF">2015-10-07T07:18:00Z</dcterms:created>
  <dcterms:modified xsi:type="dcterms:W3CDTF">2025-02-07T01:26:40Z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0F527178BDF34819B87E310D99C64D0B</vt:lpwstr>
  </property>
</Properties>
</file>