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dp" ContentType="image/vnd.ms-photo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00" r:id="rId3"/>
    <p:sldId id="313" r:id="rId4"/>
    <p:sldId id="315" r:id="rId6"/>
    <p:sldId id="401" r:id="rId7"/>
    <p:sldId id="355" r:id="rId8"/>
    <p:sldId id="302" r:id="rId9"/>
    <p:sldId id="358" r:id="rId10"/>
    <p:sldId id="381" r:id="rId11"/>
    <p:sldId id="382" r:id="rId12"/>
    <p:sldId id="299" r:id="rId13"/>
    <p:sldId id="383" r:id="rId14"/>
    <p:sldId id="384" r:id="rId15"/>
    <p:sldId id="357" r:id="rId16"/>
    <p:sldId id="408" r:id="rId17"/>
    <p:sldId id="385" r:id="rId18"/>
    <p:sldId id="389" r:id="rId19"/>
    <p:sldId id="403" r:id="rId20"/>
    <p:sldId id="386" r:id="rId21"/>
    <p:sldId id="387" r:id="rId22"/>
    <p:sldId id="404" r:id="rId23"/>
    <p:sldId id="405" r:id="rId24"/>
    <p:sldId id="316" r:id="rId25"/>
    <p:sldId id="359" r:id="rId26"/>
    <p:sldId id="406" r:id="rId27"/>
    <p:sldId id="318" r:id="rId28"/>
    <p:sldId id="407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2" userDrawn="1">
          <p15:clr>
            <a:srgbClr val="A4A3A4"/>
          </p15:clr>
        </p15:guide>
        <p15:guide id="2" pos="387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CD5"/>
    <a:srgbClr val="FFFAC1"/>
    <a:srgbClr val="F7F4CB"/>
    <a:srgbClr val="FAF7D4"/>
    <a:srgbClr val="FFFBC9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89238" autoAdjust="0"/>
  </p:normalViewPr>
  <p:slideViewPr>
    <p:cSldViewPr snapToGrid="0">
      <p:cViewPr>
        <p:scale>
          <a:sx n="93" d="100"/>
          <a:sy n="93" d="100"/>
        </p:scale>
        <p:origin x="-1602" y="-546"/>
      </p:cViewPr>
      <p:guideLst>
        <p:guide orient="horz" pos="2102"/>
        <p:guide pos="38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/>
          <p:nvPr/>
        </p:nvSpPr>
        <p:spPr>
          <a:xfrm>
            <a:off x="773656" y="1606319"/>
            <a:ext cx="76226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第八章 整式的乘法</a:t>
            </a:r>
            <a:endParaRPr lang="zh-CN" altLang="en-US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en-US" altLang="zh-CN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en-US" altLang="zh-CN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8.1</a:t>
            </a:r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  同底数幂的乘法</a:t>
            </a:r>
            <a:endParaRPr lang="zh-CN" altLang="en-US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1"/>
          <p:cNvSpPr txBox="1"/>
          <p:nvPr/>
        </p:nvSpPr>
        <p:spPr>
          <a:xfrm>
            <a:off x="2206625" y="1974850"/>
            <a:ext cx="35861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×2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=2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 （     ）</a:t>
            </a:r>
            <a:endParaRPr lang="en-US" altLang="zh-CN" sz="2800" baseline="300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19" name="Text Box 87"/>
          <p:cNvSpPr txBox="1"/>
          <p:nvPr/>
        </p:nvSpPr>
        <p:spPr>
          <a:xfrm>
            <a:off x="2063750" y="896938"/>
            <a:ext cx="831532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根据乘方的意义填空，观察计算结果，你能发现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什么规律？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0" name="TextBox 20"/>
          <p:cNvSpPr txBox="1"/>
          <p:nvPr/>
        </p:nvSpPr>
        <p:spPr>
          <a:xfrm>
            <a:off x="1987550" y="302260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试一试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1" name="Rectangle 24"/>
          <p:cNvSpPr/>
          <p:nvPr/>
        </p:nvSpPr>
        <p:spPr>
          <a:xfrm>
            <a:off x="2782888" y="2406650"/>
            <a:ext cx="3221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=(2×2×2×2×2)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2" name="Rectangle 26"/>
          <p:cNvSpPr/>
          <p:nvPr/>
        </p:nvSpPr>
        <p:spPr>
          <a:xfrm>
            <a:off x="5595938" y="2409825"/>
            <a:ext cx="1616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×(2×2)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3" name="Rectangle 24"/>
          <p:cNvSpPr/>
          <p:nvPr/>
        </p:nvSpPr>
        <p:spPr>
          <a:xfrm>
            <a:off x="2782888" y="2952750"/>
            <a:ext cx="4492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=2×2×2×2×2× 2×2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4" name="Rectangle 24"/>
          <p:cNvSpPr/>
          <p:nvPr/>
        </p:nvSpPr>
        <p:spPr>
          <a:xfrm>
            <a:off x="2782888" y="3457575"/>
            <a:ext cx="35274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=2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5" name="Text Box 23"/>
          <p:cNvSpPr txBox="1"/>
          <p:nvPr/>
        </p:nvSpPr>
        <p:spPr>
          <a:xfrm>
            <a:off x="2206625" y="4033838"/>
            <a:ext cx="6769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（    ）</a:t>
            </a:r>
            <a:endParaRPr lang="zh-CN" altLang="en-US" sz="2800" baseline="300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26" name="Rectangle 24"/>
          <p:cNvSpPr/>
          <p:nvPr/>
        </p:nvSpPr>
        <p:spPr>
          <a:xfrm>
            <a:off x="2779713" y="4568825"/>
            <a:ext cx="39608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﹒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﹒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﹒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7" name="Rectangle 24"/>
          <p:cNvSpPr/>
          <p:nvPr/>
        </p:nvSpPr>
        <p:spPr>
          <a:xfrm>
            <a:off x="2781300" y="5114925"/>
            <a:ext cx="39608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﹒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﹒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﹒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﹒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8" name="Rectangle 24"/>
          <p:cNvSpPr/>
          <p:nvPr/>
        </p:nvSpPr>
        <p:spPr>
          <a:xfrm>
            <a:off x="2781300" y="5618163"/>
            <a:ext cx="39608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9" name="文本框 1"/>
          <p:cNvSpPr txBox="1"/>
          <p:nvPr/>
        </p:nvSpPr>
        <p:spPr>
          <a:xfrm>
            <a:off x="4772025" y="1889125"/>
            <a:ext cx="3667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0" name="文本框 2"/>
          <p:cNvSpPr txBox="1"/>
          <p:nvPr/>
        </p:nvSpPr>
        <p:spPr>
          <a:xfrm>
            <a:off x="4403725" y="3976688"/>
            <a:ext cx="3667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7" grpId="0"/>
      <p:bldP spid="9228" grpId="0"/>
      <p:bldP spid="9229" grpId="0"/>
      <p:bldP spid="92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24"/>
          <p:cNvGrpSpPr/>
          <p:nvPr/>
        </p:nvGrpSpPr>
        <p:grpSpPr>
          <a:xfrm>
            <a:off x="6191250" y="3394075"/>
            <a:ext cx="3816350" cy="1411288"/>
            <a:chOff x="0" y="0"/>
            <a:chExt cx="3816424" cy="1808433"/>
          </a:xfrm>
          <a:noFill/>
        </p:grpSpPr>
        <p:sp>
          <p:nvSpPr>
            <p:cNvPr id="10243" name="椭圆形标注 25"/>
            <p:cNvSpPr/>
            <p:nvPr/>
          </p:nvSpPr>
          <p:spPr>
            <a:xfrm>
              <a:off x="0" y="8233"/>
              <a:ext cx="3816424" cy="1800200"/>
            </a:xfrm>
            <a:prstGeom prst="wedgeEllipseCallout">
              <a:avLst>
                <a:gd name="adj1" fmla="val -105282"/>
                <a:gd name="adj2" fmla="val 625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4" name="Text Box 16"/>
            <p:cNvSpPr txBox="1"/>
            <p:nvPr/>
          </p:nvSpPr>
          <p:spPr>
            <a:xfrm>
              <a:off x="503942" y="0"/>
              <a:ext cx="2880320" cy="1536252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Arial" panose="020B0604020202020204" pitchFamily="34" charset="0"/>
                  <a:ea typeface="黑体" panose="02010609060101010101" charset="-122"/>
                </a:rPr>
                <a:t>同底数幂相乘，底数</a:t>
              </a:r>
              <a:r>
                <a:rPr lang="zh-CN" altLang="en-US" sz="2400" dirty="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charset="-122"/>
                </a:rPr>
                <a:t>不变</a:t>
              </a:r>
              <a:r>
                <a: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rPr>
                <a:t>，</a:t>
              </a:r>
              <a:r>
                <a:rPr lang="zh-CN" altLang="en-US" sz="2400" dirty="0">
                  <a:solidFill>
                    <a:schemeClr val="accent1"/>
                  </a:solidFill>
                  <a:latin typeface="Arial" panose="020B0604020202020204" pitchFamily="34" charset="0"/>
                  <a:ea typeface="黑体" panose="02010609060101010101" charset="-122"/>
                </a:rPr>
                <a:t>指数</a:t>
              </a:r>
              <a:r>
                <a:rPr lang="zh-CN" altLang="en-US" sz="2400" dirty="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charset="-122"/>
                </a:rPr>
                <a:t>相加</a:t>
              </a:r>
              <a:endPara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10245" name="Text Box 22"/>
          <p:cNvSpPr txBox="1"/>
          <p:nvPr/>
        </p:nvSpPr>
        <p:spPr>
          <a:xfrm>
            <a:off x="2160588" y="1493838"/>
            <a:ext cx="57594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 5</a:t>
            </a:r>
            <a:r>
              <a:rPr lang="en-US" altLang="zh-CN" sz="2800" i="1" baseline="50000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×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i="1" baseline="500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aseline="500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=5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（            ）</a:t>
            </a:r>
            <a:endParaRPr lang="en-US" altLang="zh-CN" sz="2800" baseline="300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6" name="Text Box 87"/>
          <p:cNvSpPr txBox="1"/>
          <p:nvPr/>
        </p:nvSpPr>
        <p:spPr>
          <a:xfrm>
            <a:off x="2016125" y="415925"/>
            <a:ext cx="8366125" cy="1082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根据乘方的意义填空，观察计算结果，你能发现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什么规律？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7" name="Rectangle 24"/>
          <p:cNvSpPr/>
          <p:nvPr/>
        </p:nvSpPr>
        <p:spPr>
          <a:xfrm>
            <a:off x="2662238" y="2039938"/>
            <a:ext cx="39608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=(5×5×5×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×5)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8" name="AutoShape 21"/>
          <p:cNvSpPr/>
          <p:nvPr/>
        </p:nvSpPr>
        <p:spPr>
          <a:xfrm rot="16200000">
            <a:off x="3892550" y="1844675"/>
            <a:ext cx="279400" cy="1787525"/>
          </a:xfrm>
          <a:prstGeom prst="leftBrace">
            <a:avLst>
              <a:gd name="adj1" fmla="val 99283"/>
              <a:gd name="adj2" fmla="val 50000"/>
            </a:avLst>
          </a:prstGeom>
          <a:noFill/>
          <a:ln w="3810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9" name="Text Box 25"/>
          <p:cNvSpPr txBox="1"/>
          <p:nvPr/>
        </p:nvSpPr>
        <p:spPr>
          <a:xfrm>
            <a:off x="3454400" y="2933700"/>
            <a:ext cx="21605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个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50" name="Rectangle 24"/>
          <p:cNvSpPr/>
          <p:nvPr/>
        </p:nvSpPr>
        <p:spPr>
          <a:xfrm>
            <a:off x="5614988" y="2060575"/>
            <a:ext cx="39608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×(5×5×5 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×5)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51" name="AutoShape 21"/>
          <p:cNvSpPr/>
          <p:nvPr/>
        </p:nvSpPr>
        <p:spPr>
          <a:xfrm rot="16200000">
            <a:off x="7208838" y="1839913"/>
            <a:ext cx="304800" cy="1795462"/>
          </a:xfrm>
          <a:prstGeom prst="leftBrace">
            <a:avLst>
              <a:gd name="adj1" fmla="val 99676"/>
              <a:gd name="adj2" fmla="val 50000"/>
            </a:avLst>
          </a:prstGeom>
          <a:noFill/>
          <a:ln w="3810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rot="10800000" wrap="none" anchor="ctr"/>
          <a:lstStyle/>
          <a:p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52" name="Text Box 25"/>
          <p:cNvSpPr txBox="1"/>
          <p:nvPr/>
        </p:nvSpPr>
        <p:spPr>
          <a:xfrm>
            <a:off x="6765925" y="2890838"/>
            <a:ext cx="21923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个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53" name="Rectangle 32"/>
          <p:cNvSpPr/>
          <p:nvPr/>
        </p:nvSpPr>
        <p:spPr>
          <a:xfrm>
            <a:off x="2625725" y="3319463"/>
            <a:ext cx="45370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=5×5×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×5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54" name="AutoShape 21"/>
          <p:cNvSpPr/>
          <p:nvPr/>
        </p:nvSpPr>
        <p:spPr>
          <a:xfrm rot="16200000">
            <a:off x="3482975" y="3230563"/>
            <a:ext cx="273050" cy="1308100"/>
          </a:xfrm>
          <a:prstGeom prst="leftBrace">
            <a:avLst>
              <a:gd name="adj1" fmla="val 99495"/>
              <a:gd name="adj2" fmla="val 50000"/>
            </a:avLst>
          </a:prstGeom>
          <a:noFill/>
          <a:ln w="3810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55" name="Text Box 25"/>
          <p:cNvSpPr txBox="1"/>
          <p:nvPr/>
        </p:nvSpPr>
        <p:spPr>
          <a:xfrm>
            <a:off x="2878138" y="4013200"/>
            <a:ext cx="24082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m+n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个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56" name="Rectangle 32"/>
          <p:cNvSpPr/>
          <p:nvPr/>
        </p:nvSpPr>
        <p:spPr>
          <a:xfrm>
            <a:off x="2646363" y="4518025"/>
            <a:ext cx="45370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=5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m+n</a:t>
            </a:r>
            <a:endParaRPr lang="en-US" altLang="zh-CN" sz="2800" i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57" name="TextBox 21"/>
          <p:cNvSpPr txBox="1"/>
          <p:nvPr/>
        </p:nvSpPr>
        <p:spPr>
          <a:xfrm>
            <a:off x="2087563" y="4992688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猜一猜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58" name="Text Box 22"/>
          <p:cNvSpPr txBox="1"/>
          <p:nvPr/>
        </p:nvSpPr>
        <p:spPr>
          <a:xfrm>
            <a:off x="2014538" y="5640388"/>
            <a:ext cx="57594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    a</a:t>
            </a:r>
            <a:r>
              <a:rPr lang="en-US" altLang="zh-CN" sz="2800" i="1" baseline="50000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 · a</a:t>
            </a:r>
            <a:r>
              <a:rPr lang="en-US" altLang="zh-CN" sz="2800" i="1" baseline="500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aseline="500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（                 ）</a:t>
            </a:r>
            <a:endParaRPr lang="en-US" altLang="zh-CN" sz="2800" baseline="300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59" name="TextBox 23"/>
          <p:cNvSpPr txBox="1"/>
          <p:nvPr/>
        </p:nvSpPr>
        <p:spPr>
          <a:xfrm>
            <a:off x="4102100" y="5526088"/>
            <a:ext cx="11890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zh-CN" altLang="en-US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0260" name="组合 22"/>
          <p:cNvGrpSpPr/>
          <p:nvPr/>
        </p:nvGrpSpPr>
        <p:grpSpPr>
          <a:xfrm>
            <a:off x="6120130" y="3273425"/>
            <a:ext cx="3816350" cy="1573213"/>
            <a:chOff x="0" y="0"/>
            <a:chExt cx="3816424" cy="1494966"/>
          </a:xfrm>
          <a:noFill/>
        </p:grpSpPr>
        <p:sp>
          <p:nvSpPr>
            <p:cNvPr id="10261" name="椭圆形标注 21"/>
            <p:cNvSpPr/>
            <p:nvPr/>
          </p:nvSpPr>
          <p:spPr>
            <a:xfrm>
              <a:off x="0" y="0"/>
              <a:ext cx="3816424" cy="1494966"/>
            </a:xfrm>
            <a:prstGeom prst="wedgeEllipseCallout">
              <a:avLst>
                <a:gd name="adj1" fmla="val -105282"/>
                <a:gd name="adj2" fmla="val 625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2" name="Text Box 16"/>
            <p:cNvSpPr txBox="1"/>
            <p:nvPr/>
          </p:nvSpPr>
          <p:spPr>
            <a:xfrm>
              <a:off x="575429" y="114676"/>
              <a:ext cx="2880320" cy="1314846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accent4"/>
                  </a:solidFill>
                  <a:latin typeface="黑体" panose="02010609060101010101" charset="-122"/>
                  <a:ea typeface="黑体" panose="02010609060101010101" charset="-122"/>
                </a:rPr>
                <a:t>注意观察：计算前后，底数和指数有何变化</a:t>
              </a:r>
              <a:r>
                <a:rPr lang="en-US" altLang="zh-CN" sz="2800" dirty="0">
                  <a:solidFill>
                    <a:schemeClr val="accent4"/>
                  </a:solidFill>
                  <a:latin typeface="黑体" panose="02010609060101010101" charset="-122"/>
                  <a:ea typeface="黑体" panose="02010609060101010101" charset="-122"/>
                </a:rPr>
                <a:t>?</a:t>
              </a:r>
              <a:endParaRPr lang="en-US" altLang="zh-CN" sz="2800" dirty="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  <p:bldP spid="10248" grpId="0" bldLvl="0" animBg="1"/>
      <p:bldP spid="10249" grpId="0"/>
      <p:bldP spid="10250" grpId="0"/>
      <p:bldP spid="10251" grpId="0" bldLvl="0" animBg="1"/>
      <p:bldP spid="10252" grpId="0"/>
      <p:bldP spid="10253" grpId="0"/>
      <p:bldP spid="10254" grpId="0" bldLvl="0" animBg="1"/>
      <p:bldP spid="10255" grpId="0"/>
      <p:bldP spid="10256" grpId="0"/>
      <p:bldP spid="10257" grpId="0"/>
      <p:bldP spid="10258" grpId="0"/>
      <p:bldP spid="102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8"/>
          <p:cNvSpPr txBox="1"/>
          <p:nvPr/>
        </p:nvSpPr>
        <p:spPr>
          <a:xfrm>
            <a:off x="2311400" y="1066800"/>
            <a:ext cx="7627938" cy="995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如果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m,n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都是正整数，那么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·a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等于什么？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为什么？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67" name="AutoShape 9"/>
          <p:cNvSpPr/>
          <p:nvPr/>
        </p:nvSpPr>
        <p:spPr>
          <a:xfrm rot="16200000">
            <a:off x="4064000" y="2165350"/>
            <a:ext cx="333375" cy="1155700"/>
          </a:xfrm>
          <a:prstGeom prst="leftBrace">
            <a:avLst>
              <a:gd name="adj1" fmla="val 86506"/>
              <a:gd name="adj2" fmla="val 50000"/>
            </a:avLst>
          </a:prstGeom>
          <a:noFill/>
          <a:ln w="3810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68" name="Rectangle 10"/>
          <p:cNvSpPr/>
          <p:nvPr/>
        </p:nvSpPr>
        <p:spPr>
          <a:xfrm>
            <a:off x="2447925" y="2065338"/>
            <a:ext cx="1219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·a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69" name="Text Box 11"/>
          <p:cNvSpPr txBox="1"/>
          <p:nvPr/>
        </p:nvSpPr>
        <p:spPr>
          <a:xfrm>
            <a:off x="3463925" y="3081338"/>
            <a:ext cx="19446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u="sng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个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0" name="Rectangle 12"/>
          <p:cNvSpPr/>
          <p:nvPr/>
        </p:nvSpPr>
        <p:spPr>
          <a:xfrm>
            <a:off x="4978400" y="2114550"/>
            <a:ext cx="2730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·…·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1" name="AutoShape 13"/>
          <p:cNvSpPr/>
          <p:nvPr/>
        </p:nvSpPr>
        <p:spPr>
          <a:xfrm rot="16200000">
            <a:off x="5697538" y="2166938"/>
            <a:ext cx="298450" cy="1187450"/>
          </a:xfrm>
          <a:prstGeom prst="leftBrace">
            <a:avLst>
              <a:gd name="adj1" fmla="val 63843"/>
              <a:gd name="adj2" fmla="val 50000"/>
            </a:avLst>
          </a:prstGeom>
          <a:noFill/>
          <a:ln w="3810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6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2" name="Text Box 14"/>
          <p:cNvSpPr txBox="1"/>
          <p:nvPr/>
        </p:nvSpPr>
        <p:spPr>
          <a:xfrm>
            <a:off x="5330825" y="3051175"/>
            <a:ext cx="21066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u="sng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个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3" name="Rectangle 15"/>
          <p:cNvSpPr/>
          <p:nvPr/>
        </p:nvSpPr>
        <p:spPr>
          <a:xfrm>
            <a:off x="3236913" y="3698875"/>
            <a:ext cx="38163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·…·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4" name="AutoShape 16"/>
          <p:cNvSpPr/>
          <p:nvPr/>
        </p:nvSpPr>
        <p:spPr>
          <a:xfrm rot="16200000">
            <a:off x="4135438" y="3805238"/>
            <a:ext cx="225425" cy="1165225"/>
          </a:xfrm>
          <a:prstGeom prst="leftBrace">
            <a:avLst>
              <a:gd name="adj1" fmla="val 82728"/>
              <a:gd name="adj2" fmla="val 50000"/>
            </a:avLst>
          </a:prstGeom>
          <a:noFill/>
          <a:ln w="3810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5" name="Text Box 17"/>
          <p:cNvSpPr txBox="1"/>
          <p:nvPr/>
        </p:nvSpPr>
        <p:spPr>
          <a:xfrm>
            <a:off x="3527425" y="4706938"/>
            <a:ext cx="23764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u="sng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个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6" name="Text Box 18"/>
          <p:cNvSpPr txBox="1"/>
          <p:nvPr/>
        </p:nvSpPr>
        <p:spPr>
          <a:xfrm>
            <a:off x="3238500" y="5397500"/>
            <a:ext cx="19431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      )</a:t>
            </a:r>
            <a:r>
              <a:rPr lang="en-US" altLang="zh-CN" sz="2800" u="sng" baseline="30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en-US" altLang="zh-CN" sz="2800" baseline="300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7" name="Text Box 20"/>
          <p:cNvSpPr txBox="1"/>
          <p:nvPr/>
        </p:nvSpPr>
        <p:spPr>
          <a:xfrm>
            <a:off x="7058025" y="2114550"/>
            <a:ext cx="29511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乘方的意义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8" name="Text Box 22"/>
          <p:cNvSpPr txBox="1"/>
          <p:nvPr/>
        </p:nvSpPr>
        <p:spPr>
          <a:xfrm>
            <a:off x="6126163" y="3740150"/>
            <a:ext cx="38163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乘法的结合律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Text Box 23"/>
          <p:cNvSpPr txBox="1"/>
          <p:nvPr/>
        </p:nvSpPr>
        <p:spPr>
          <a:xfrm>
            <a:off x="5254625" y="5408613"/>
            <a:ext cx="29511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乘方的意义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0" name="Text Box 29"/>
          <p:cNvSpPr txBox="1"/>
          <p:nvPr/>
        </p:nvSpPr>
        <p:spPr>
          <a:xfrm>
            <a:off x="3740150" y="3049588"/>
            <a:ext cx="9350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81" name="Text Box 30"/>
          <p:cNvSpPr txBox="1"/>
          <p:nvPr/>
        </p:nvSpPr>
        <p:spPr>
          <a:xfrm>
            <a:off x="5581650" y="3052763"/>
            <a:ext cx="9350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82" name="Text Box 31"/>
          <p:cNvSpPr txBox="1"/>
          <p:nvPr/>
        </p:nvSpPr>
        <p:spPr>
          <a:xfrm>
            <a:off x="3670300" y="4697413"/>
            <a:ext cx="1444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m+n  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83" name="Text Box 32"/>
          <p:cNvSpPr txBox="1"/>
          <p:nvPr/>
        </p:nvSpPr>
        <p:spPr>
          <a:xfrm>
            <a:off x="3684588" y="5346700"/>
            <a:ext cx="14970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m+n  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84" name="TextBox 62"/>
          <p:cNvSpPr txBox="1"/>
          <p:nvPr/>
        </p:nvSpPr>
        <p:spPr>
          <a:xfrm>
            <a:off x="1944688" y="379413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rPr>
              <a:t>证一证</a:t>
            </a:r>
            <a:endParaRPr lang="zh-CN" altLang="en-US" sz="2800" dirty="0">
              <a:solidFill>
                <a:schemeClr val="accent4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Rectangle 10"/>
          <p:cNvSpPr/>
          <p:nvPr/>
        </p:nvSpPr>
        <p:spPr>
          <a:xfrm>
            <a:off x="3228975" y="2105025"/>
            <a:ext cx="21796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ldLvl="0" animBg="1"/>
      <p:bldP spid="11269" grpId="0"/>
      <p:bldP spid="11271" grpId="0" bldLvl="0" animBg="1"/>
      <p:bldP spid="11272" grpId="0"/>
      <p:bldP spid="11273" grpId="0"/>
      <p:bldP spid="11274" grpId="0" bldLvl="0" animBg="1"/>
      <p:bldP spid="11275" grpId="0"/>
      <p:bldP spid="11276" grpId="0"/>
      <p:bldP spid="11277" grpId="0"/>
      <p:bldP spid="11278" grpId="0"/>
      <p:bldP spid="11279" grpId="0"/>
      <p:bldP spid="11280" grpId="0"/>
      <p:bldP spid="11281" grpId="0"/>
      <p:bldP spid="11282" grpId="0"/>
      <p:bldP spid="11283" grpId="0"/>
      <p:bldP spid="112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3"/>
          <p:cNvSpPr txBox="1"/>
          <p:nvPr/>
        </p:nvSpPr>
        <p:spPr>
          <a:xfrm>
            <a:off x="3184525" y="2378075"/>
            <a:ext cx="6135688" cy="583565"/>
          </a:xfrm>
          <a:prstGeom prst="rect">
            <a:avLst/>
          </a:prstGeom>
          <a:solidFill>
            <a:srgbClr val="FFFBC9">
              <a:alpha val="59000"/>
            </a:srgbClr>
          </a:solidFill>
          <a:ln w="25400" cap="flat" cmpd="sng">
            <a:solidFill>
              <a:srgbClr val="269999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just" defTabSz="914400">
              <a:spcBef>
                <a:spcPct val="50000"/>
              </a:spcBef>
            </a:pP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· a</a:t>
            </a:r>
            <a:r>
              <a:rPr lang="en-US" altLang="zh-CN" sz="32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320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 a</a:t>
            </a:r>
            <a:r>
              <a:rPr lang="en-US" altLang="zh-CN" sz="32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m+n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都是正整数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1" name="Text Box 4"/>
          <p:cNvSpPr txBox="1"/>
          <p:nvPr/>
        </p:nvSpPr>
        <p:spPr>
          <a:xfrm>
            <a:off x="3184525" y="3370263"/>
            <a:ext cx="2711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u="sng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同底</a:t>
            </a:r>
            <a:r>
              <a:rPr lang="zh-CN" altLang="en-US" sz="2800" u="sng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数幂</a:t>
            </a:r>
            <a:r>
              <a:rPr lang="zh-CN" altLang="en-US" sz="2800" u="sng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相乘</a:t>
            </a:r>
            <a:r>
              <a:rPr lang="en-US" altLang="zh-CN" sz="2800" u="sng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2" name="Text Box 5"/>
          <p:cNvSpPr txBox="1"/>
          <p:nvPr/>
        </p:nvSpPr>
        <p:spPr>
          <a:xfrm>
            <a:off x="5489575" y="3370263"/>
            <a:ext cx="4267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u="sng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底数　 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800" u="sng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指数　 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3" name="Text Box 6"/>
          <p:cNvSpPr txBox="1"/>
          <p:nvPr/>
        </p:nvSpPr>
        <p:spPr>
          <a:xfrm>
            <a:off x="6199188" y="3370263"/>
            <a:ext cx="12938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不变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4" name="Text Box 7"/>
          <p:cNvSpPr txBox="1"/>
          <p:nvPr/>
        </p:nvSpPr>
        <p:spPr>
          <a:xfrm>
            <a:off x="7978775" y="3351213"/>
            <a:ext cx="12176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相加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5" name="Text Box 8"/>
          <p:cNvSpPr txBox="1"/>
          <p:nvPr/>
        </p:nvSpPr>
        <p:spPr>
          <a:xfrm>
            <a:off x="2249488" y="1382713"/>
            <a:ext cx="63722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0">
              <a:spcBef>
                <a:spcPct val="50000"/>
              </a:spcBef>
              <a:buSzPct val="13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rPr>
              <a:t>同底数幂的乘法法则：</a:t>
            </a:r>
            <a:endParaRPr lang="zh-CN" altLang="en-US" sz="2800" dirty="0">
              <a:solidFill>
                <a:schemeClr val="accent4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6" name="圆角矩形 31"/>
          <p:cNvSpPr/>
          <p:nvPr/>
        </p:nvSpPr>
        <p:spPr>
          <a:xfrm>
            <a:off x="1962150" y="487045"/>
            <a:ext cx="1687513" cy="5365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/>
      <p:bldP spid="12291" grpId="0"/>
      <p:bldP spid="12294" grpId="0"/>
      <p:bldP spid="1229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660917" y="1108782"/>
            <a:ext cx="322882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) 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</a:rPr>
              <a:t>10</a:t>
            </a:r>
            <a:r>
              <a:rPr lang="zh-CN" altLang="zh-CN" sz="2800" b="1" baseline="30000" dirty="0">
                <a:latin typeface="Times New Roman" panose="02020603050405020304" pitchFamily="18" charset="0"/>
              </a:rPr>
              <a:t>5</a:t>
            </a:r>
            <a:r>
              <a:rPr lang="zh-CN" altLang="zh-CN" sz="2800" b="1" dirty="0">
                <a:latin typeface="Times New Roman" panose="02020603050405020304" pitchFamily="18" charset="0"/>
              </a:rPr>
              <a:t>×</a:t>
            </a:r>
            <a:r>
              <a:rPr lang="zh-CN" altLang="zh-CN" sz="2800" b="1" dirty="0" smtClean="0">
                <a:latin typeface="Times New Roman" panose="02020603050405020304" pitchFamily="18" charset="0"/>
              </a:rPr>
              <a:t>10</a:t>
            </a:r>
            <a:r>
              <a:rPr lang="zh-CN" altLang="zh-CN" sz="2800" b="1" baseline="30000" dirty="0" smtClean="0">
                <a:latin typeface="Times New Roman" panose="02020603050405020304" pitchFamily="18" charset="0"/>
              </a:rPr>
              <a:t>6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;</a:t>
            </a:r>
            <a:endParaRPr lang="zh-CN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6791127" y="1101629"/>
            <a:ext cx="328019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</a:rPr>
              <a:t>  </a:t>
            </a:r>
            <a:r>
              <a:rPr lang="zh-CN" altLang="zh-CN" sz="2800" b="1" i="1" dirty="0">
                <a:latin typeface="Times New Roman" panose="02020603050405020304" pitchFamily="18" charset="0"/>
              </a:rPr>
              <a:t>a</a:t>
            </a:r>
            <a:r>
              <a:rPr lang="zh-CN" altLang="zh-CN" sz="2800" b="1" baseline="30000" dirty="0">
                <a:latin typeface="Times New Roman" panose="02020603050405020304" pitchFamily="18" charset="0"/>
              </a:rPr>
              <a:t>7 </a:t>
            </a:r>
            <a:r>
              <a:rPr lang="zh-CN" altLang="zh-CN" sz="2800" b="1" dirty="0">
                <a:latin typeface="Times New Roman" panose="02020603050405020304" pitchFamily="18" charset="0"/>
              </a:rPr>
              <a:t> ·</a:t>
            </a:r>
            <a:r>
              <a:rPr lang="zh-CN" altLang="zh-CN" sz="2800" b="1" i="1" dirty="0">
                <a:latin typeface="Times New Roman" panose="02020603050405020304" pitchFamily="18" charset="0"/>
              </a:rPr>
              <a:t>a</a:t>
            </a:r>
            <a:r>
              <a:rPr lang="zh-CN" altLang="zh-CN" sz="28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;</a:t>
            </a:r>
            <a:endParaRPr lang="zh-CN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2664751" y="3127912"/>
            <a:ext cx="24441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) 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zh-CN" altLang="zh-CN" sz="2800" b="1" i="1" dirty="0">
                <a:latin typeface="Times New Roman" panose="02020603050405020304" pitchFamily="18" charset="0"/>
              </a:rPr>
              <a:t>x</a:t>
            </a:r>
            <a:r>
              <a:rPr lang="zh-CN" altLang="zh-CN" sz="2800" b="1" baseline="30000" dirty="0">
                <a:latin typeface="Times New Roman" panose="02020603050405020304" pitchFamily="18" charset="0"/>
              </a:rPr>
              <a:t>5 </a:t>
            </a:r>
            <a:r>
              <a:rPr lang="zh-CN" altLang="zh-CN" sz="2800" b="1" dirty="0">
                <a:latin typeface="Times New Roman" panose="02020603050405020304" pitchFamily="18" charset="0"/>
              </a:rPr>
              <a:t> ·</a:t>
            </a:r>
            <a:r>
              <a:rPr lang="zh-CN" altLang="zh-CN" sz="28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7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;</a:t>
            </a:r>
            <a:endParaRPr lang="en-US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1860952" y="329107"/>
            <a:ext cx="294449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】 </a:t>
            </a:r>
            <a:r>
              <a:rPr lang="en-US" altLang="zh-CN" sz="2800" b="1" kern="0" dirty="0" smtClean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1.</a:t>
            </a:r>
            <a:r>
              <a:rPr lang="zh-CN" altLang="en-US" sz="2800" b="1" kern="0" dirty="0" smtClean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计算</a:t>
            </a:r>
            <a:r>
              <a:rPr lang="zh-CN" altLang="en-US" sz="2800" b="1" kern="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：</a:t>
            </a:r>
            <a:endParaRPr lang="zh-CN" altLang="en-US" sz="2800" b="1" kern="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6792534" y="3077595"/>
            <a:ext cx="262123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</a:rPr>
              <a:t>4)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(-2)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4</a:t>
            </a:r>
            <a:r>
              <a:rPr lang="zh-CN" altLang="zh-CN" sz="2800" b="1" baseline="30000" dirty="0" smtClean="0">
                <a:latin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×</a:t>
            </a: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(-2)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.</a:t>
            </a:r>
            <a:endParaRPr lang="en-US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28" name="文本框 20"/>
          <p:cNvSpPr txBox="1">
            <a:spLocks noChangeArrowheads="1"/>
          </p:cNvSpPr>
          <p:nvPr/>
        </p:nvSpPr>
        <p:spPr bwMode="auto">
          <a:xfrm>
            <a:off x="2970791" y="1568123"/>
            <a:ext cx="125031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10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5+6 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10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11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9" name="文本框 8"/>
          <p:cNvSpPr txBox="1">
            <a:spLocks noChangeArrowheads="1"/>
          </p:cNvSpPr>
          <p:nvPr/>
        </p:nvSpPr>
        <p:spPr bwMode="auto">
          <a:xfrm>
            <a:off x="7104428" y="1612162"/>
            <a:ext cx="107251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a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7+3 </a:t>
            </a:r>
            <a:endParaRPr lang="en-US" altLang="zh-CN" sz="2800" b="1" i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a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0" name="文本框 9"/>
          <p:cNvSpPr txBox="1">
            <a:spLocks noChangeArrowheads="1"/>
          </p:cNvSpPr>
          <p:nvPr/>
        </p:nvSpPr>
        <p:spPr bwMode="auto">
          <a:xfrm>
            <a:off x="2973375" y="3675137"/>
            <a:ext cx="106108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x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5+7</a:t>
            </a:r>
            <a:endParaRPr lang="en-US" altLang="zh-CN" sz="2800" b="1" i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7031954" y="3658637"/>
            <a:ext cx="154686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(-2)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4+2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(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3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8"/>
          <p:cNvSpPr txBox="1">
            <a:spLocks noChangeArrowheads="1"/>
          </p:cNvSpPr>
          <p:nvPr/>
        </p:nvSpPr>
        <p:spPr bwMode="auto">
          <a:xfrm>
            <a:off x="1985567" y="1644530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6052421" y="1632543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1994129" y="3718197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8"/>
          <p:cNvSpPr txBox="1">
            <a:spLocks noChangeArrowheads="1"/>
          </p:cNvSpPr>
          <p:nvPr/>
        </p:nvSpPr>
        <p:spPr bwMode="auto">
          <a:xfrm>
            <a:off x="6072969" y="3728471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 Box 7"/>
          <p:cNvSpPr txBox="1"/>
          <p:nvPr/>
        </p:nvSpPr>
        <p:spPr>
          <a:xfrm>
            <a:off x="2395538" y="1008063"/>
            <a:ext cx="7478712" cy="47866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 (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×(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    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 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(3)－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；                         (4)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·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m+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=(－3)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7+6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=(－3)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(3)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(4)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8" name="Rectangle 8"/>
          <p:cNvSpPr/>
          <p:nvPr/>
        </p:nvSpPr>
        <p:spPr>
          <a:xfrm>
            <a:off x="2118360" y="382905"/>
            <a:ext cx="51165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</a:rPr>
              <a:t>计算：</a:t>
            </a:r>
            <a:endParaRPr lang="zh-CN" altLang="en-US" sz="28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3319" name="Text Box 9"/>
          <p:cNvSpPr txBox="1"/>
          <p:nvPr/>
        </p:nvSpPr>
        <p:spPr>
          <a:xfrm>
            <a:off x="4470400" y="3786188"/>
            <a:ext cx="2219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3+5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0" name="Text Box 15"/>
          <p:cNvSpPr txBox="1"/>
          <p:nvPr/>
        </p:nvSpPr>
        <p:spPr>
          <a:xfrm>
            <a:off x="4646613" y="4452938"/>
            <a:ext cx="27162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m+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m+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m+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3321" name="Group 12"/>
          <p:cNvGrpSpPr/>
          <p:nvPr/>
        </p:nvGrpSpPr>
        <p:grpSpPr>
          <a:xfrm>
            <a:off x="2049463" y="5208588"/>
            <a:ext cx="7926387" cy="959110"/>
            <a:chOff x="0" y="0"/>
            <a:chExt cx="5160" cy="702"/>
          </a:xfrm>
          <a:solidFill>
            <a:srgbClr val="FAF7D4"/>
          </a:solidFill>
        </p:grpSpPr>
        <p:sp>
          <p:nvSpPr>
            <p:cNvPr id="13322" name="Rectangle 13"/>
            <p:cNvSpPr/>
            <p:nvPr/>
          </p:nvSpPr>
          <p:spPr>
            <a:xfrm flipV="1">
              <a:off x="45" y="0"/>
              <a:ext cx="4992" cy="640"/>
            </a:xfrm>
            <a:prstGeom prst="rect">
              <a:avLst/>
            </a:prstGeom>
            <a:grpFill/>
            <a:ln w="25400" cap="flat" cmpd="sng">
              <a:noFill/>
              <a:prstDash val="sysDot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3" name="Text Box 14"/>
            <p:cNvSpPr txBox="1"/>
            <p:nvPr/>
          </p:nvSpPr>
          <p:spPr>
            <a:xfrm>
              <a:off x="0" y="4"/>
              <a:ext cx="5160" cy="698"/>
            </a:xfrm>
            <a:prstGeom prst="rect">
              <a:avLst/>
            </a:prstGeom>
            <a:grpFill/>
            <a:ln w="9525">
              <a:noFill/>
              <a:prstDash val="sysDot"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accent1">
                      <a:lumMod val="7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提醒：</a:t>
              </a:r>
              <a:r>
                <a:rPr lang="en-US" altLang="zh-CN" sz="2800" dirty="0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计算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同</a:t>
              </a:r>
              <a:r>
                <a:rPr lang="en-US" altLang="zh-CN" sz="2800" dirty="0">
                  <a:latin typeface="黑体" panose="02010609060101010101" charset="-122"/>
                  <a:ea typeface="黑体" panose="02010609060101010101" charset="-122"/>
                </a:rPr>
                <a:t>底数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幂的乘法时，要注意算式里面的负号是属于幂的还是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属于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底数的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．</a:t>
              </a:r>
              <a:endPara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13324" name="对象 13323">
            <a:hlinkClick r:id="" action="ppaction://ole?verb=0"/>
          </p:cNvPr>
          <p:cNvGraphicFramePr/>
          <p:nvPr/>
        </p:nvGraphicFramePr>
        <p:xfrm>
          <a:off x="6865938" y="900113"/>
          <a:ext cx="1870075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20116800" imgH="9448800" progId="Equation.3">
                  <p:embed/>
                </p:oleObj>
              </mc:Choice>
              <mc:Fallback>
                <p:oleObj name="" r:id="rId1" imgW="20116800" imgH="9448800" progId="Equation.3">
                  <p:embed/>
                  <p:pic>
                    <p:nvPicPr>
                      <p:cNvPr id="0" name="图片 1024" descr="image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65938" y="900113"/>
                        <a:ext cx="1870075" cy="877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5" name="对象 13324">
            <a:hlinkClick r:id="" action="ppaction://ole?verb=0"/>
          </p:cNvPr>
          <p:cNvGraphicFramePr/>
          <p:nvPr/>
        </p:nvGraphicFramePr>
        <p:xfrm>
          <a:off x="4551363" y="2898775"/>
          <a:ext cx="2493962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26822400" imgH="9448800" progId="Equation.3">
                  <p:embed/>
                </p:oleObj>
              </mc:Choice>
              <mc:Fallback>
                <p:oleObj name="" r:id="rId3" imgW="26822400" imgH="9448800" progId="Equation.3">
                  <p:embed/>
                  <p:pic>
                    <p:nvPicPr>
                      <p:cNvPr id="0" name="图片 1025" descr="image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51363" y="2898775"/>
                        <a:ext cx="2493962" cy="877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19" grpId="0"/>
      <p:bldP spid="133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8"/>
          <p:cNvSpPr txBox="1"/>
          <p:nvPr/>
        </p:nvSpPr>
        <p:spPr>
          <a:xfrm>
            <a:off x="1647825" y="904875"/>
            <a:ext cx="86042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下面的计算对不对？如果不对，应当怎样改正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3" name="Text Box 9"/>
          <p:cNvSpPr txBox="1"/>
          <p:nvPr/>
        </p:nvSpPr>
        <p:spPr>
          <a:xfrm>
            <a:off x="1784350" y="1985963"/>
            <a:ext cx="6140450" cy="2461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endParaRPr lang="en-US" altLang="zh-CN" sz="2800" baseline="300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(2)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endParaRPr lang="en-US" altLang="zh-CN" sz="2800" baseline="300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(3)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a·a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endParaRPr lang="en-US" altLang="zh-CN" sz="2800" baseline="300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(4)(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·(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=(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16</a:t>
            </a:r>
            <a:endParaRPr lang="en-US" altLang="zh-CN" sz="2800" baseline="300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4" name="Text Box 10"/>
          <p:cNvSpPr txBox="1"/>
          <p:nvPr/>
        </p:nvSpPr>
        <p:spPr>
          <a:xfrm>
            <a:off x="4376738" y="1984375"/>
            <a:ext cx="10795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5" name="Text Box 11"/>
          <p:cNvSpPr txBox="1"/>
          <p:nvPr/>
        </p:nvSpPr>
        <p:spPr>
          <a:xfrm>
            <a:off x="4376738" y="2632075"/>
            <a:ext cx="10795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6" name="Text Box 12"/>
          <p:cNvSpPr txBox="1"/>
          <p:nvPr/>
        </p:nvSpPr>
        <p:spPr>
          <a:xfrm>
            <a:off x="4376738" y="3279775"/>
            <a:ext cx="10795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7" name="Text Box 13"/>
          <p:cNvSpPr txBox="1"/>
          <p:nvPr/>
        </p:nvSpPr>
        <p:spPr>
          <a:xfrm>
            <a:off x="5740400" y="3929063"/>
            <a:ext cx="10795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8" name="Text Box 14"/>
          <p:cNvSpPr txBox="1"/>
          <p:nvPr/>
        </p:nvSpPr>
        <p:spPr>
          <a:xfrm>
            <a:off x="5881688" y="1984375"/>
            <a:ext cx="15906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9" name="Text Box 15"/>
          <p:cNvSpPr txBox="1"/>
          <p:nvPr/>
        </p:nvSpPr>
        <p:spPr>
          <a:xfrm>
            <a:off x="5745163" y="2673350"/>
            <a:ext cx="1866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20" name="Text Box 16"/>
          <p:cNvSpPr txBox="1"/>
          <p:nvPr/>
        </p:nvSpPr>
        <p:spPr>
          <a:xfrm>
            <a:off x="9371013" y="3905250"/>
            <a:ext cx="9509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21" name="Text Box 17"/>
          <p:cNvSpPr txBox="1"/>
          <p:nvPr/>
        </p:nvSpPr>
        <p:spPr>
          <a:xfrm>
            <a:off x="5741988" y="3265488"/>
            <a:ext cx="20431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a·a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22" name="Text Box 20"/>
          <p:cNvSpPr txBox="1"/>
          <p:nvPr/>
        </p:nvSpPr>
        <p:spPr>
          <a:xfrm>
            <a:off x="6384925" y="3908425"/>
            <a:ext cx="3416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/>
      <p:bldP spid="17415" grpId="0"/>
      <p:bldP spid="17416" grpId="0"/>
      <p:bldP spid="17417" grpId="0"/>
      <p:bldP spid="17418" grpId="0"/>
      <p:bldP spid="17419" grpId="0"/>
      <p:bldP spid="17420" grpId="0"/>
      <p:bldP spid="17421" grpId="0"/>
      <p:bldP spid="174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62"/>
          <p:cNvSpPr txBox="1">
            <a:spLocks noChangeArrowheads="1"/>
          </p:cNvSpPr>
          <p:nvPr/>
        </p:nvSpPr>
        <p:spPr bwMode="auto">
          <a:xfrm>
            <a:off x="1873099" y="1447993"/>
            <a:ext cx="41656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想一想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: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计算：a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·a</a:t>
            </a:r>
            <a:r>
              <a:rPr lang="zh-CN" altLang="en-US" sz="2800" b="1" baseline="30000" dirty="0"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·a</a:t>
            </a:r>
            <a:r>
              <a:rPr lang="zh-CN" altLang="en-US" sz="2800" b="1" baseline="30000" dirty="0" smtClean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.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3590645" y="599216"/>
            <a:ext cx="1544638" cy="800100"/>
            <a:chOff x="10600" y="5108"/>
            <a:chExt cx="2431" cy="1256"/>
          </a:xfrm>
        </p:grpSpPr>
        <p:sp>
          <p:nvSpPr>
            <p:cNvPr id="36" name="AutoShape 13"/>
            <p:cNvSpPr>
              <a:spLocks noChangeArrowheads="1"/>
            </p:cNvSpPr>
            <p:nvPr/>
          </p:nvSpPr>
          <p:spPr bwMode="auto">
            <a:xfrm>
              <a:off x="10600" y="5117"/>
              <a:ext cx="2246" cy="1247"/>
            </a:xfrm>
            <a:prstGeom prst="wedgeEllipseCallout">
              <a:avLst>
                <a:gd name="adj1" fmla="val -73120"/>
                <a:gd name="adj2" fmla="val 74250"/>
              </a:avLst>
            </a:prstGeom>
            <a:solidFill>
              <a:srgbClr val="FFCCCC"/>
            </a:solidFill>
            <a:ln w="6350">
              <a:solidFill>
                <a:srgbClr val="00B0F0"/>
              </a:solidFill>
              <a:miter lim="800000"/>
            </a:ln>
          </p:spPr>
          <p:txBody>
            <a:bodyPr/>
            <a:lstStyle/>
            <a:p>
              <a:pPr algn="ctr"/>
              <a:endPara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37" name="Text Box 12"/>
            <p:cNvSpPr txBox="1">
              <a:spLocks noChangeArrowheads="1"/>
            </p:cNvSpPr>
            <p:nvPr/>
          </p:nvSpPr>
          <p:spPr bwMode="auto">
            <a:xfrm>
              <a:off x="10844" y="5108"/>
              <a:ext cx="2187" cy="8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a=a</a:t>
              </a:r>
              <a:r>
                <a:rPr lang="en-US" altLang="zh-CN" sz="2800" b="1" baseline="300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1</a:t>
              </a:r>
              <a:endParaRPr lang="en-US" altLang="zh-CN" sz="2800" b="1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38" name="文本框 3"/>
          <p:cNvSpPr txBox="1">
            <a:spLocks noChangeArrowheads="1"/>
          </p:cNvSpPr>
          <p:nvPr/>
        </p:nvSpPr>
        <p:spPr bwMode="auto">
          <a:xfrm>
            <a:off x="3065046" y="2176083"/>
            <a:ext cx="126174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a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1+6+3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a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548348" y="3226135"/>
            <a:ext cx="5225800" cy="1753235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当三个或三个以上同底数幂相乘时，依然按照法则进行计算。</a:t>
            </a:r>
            <a:endParaRPr lang="en-US" altLang="zh-CN" sz="2400" b="1" baseline="300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要注意不能忽略指数为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的情况。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058257" y="2230158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 bldLvl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5" name="Group 12"/>
          <p:cNvGrpSpPr/>
          <p:nvPr/>
        </p:nvGrpSpPr>
        <p:grpSpPr>
          <a:xfrm>
            <a:off x="2023537" y="2673350"/>
            <a:ext cx="7898635" cy="762000"/>
            <a:chOff x="-140" y="0"/>
            <a:chExt cx="5132" cy="480"/>
          </a:xfrm>
          <a:solidFill>
            <a:srgbClr val="F7F4CB"/>
          </a:solidFill>
        </p:grpSpPr>
        <p:sp>
          <p:nvSpPr>
            <p:cNvPr id="15366" name="Rectangle 13"/>
            <p:cNvSpPr/>
            <p:nvPr/>
          </p:nvSpPr>
          <p:spPr>
            <a:xfrm flipV="1">
              <a:off x="0" y="0"/>
              <a:ext cx="4992" cy="480"/>
            </a:xfrm>
            <a:prstGeom prst="rect">
              <a:avLst/>
            </a:prstGeom>
            <a:grpFill/>
            <a:ln w="25400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7" name="Text Box 14"/>
            <p:cNvSpPr txBox="1"/>
            <p:nvPr/>
          </p:nvSpPr>
          <p:spPr>
            <a:xfrm>
              <a:off x="-140" y="77"/>
              <a:ext cx="5102" cy="329"/>
            </a:xfrm>
            <a:prstGeom prst="rect">
              <a:avLst/>
            </a:prstGeom>
            <a:noFill/>
            <a:ln w="9525">
              <a:noFill/>
              <a:prstDash val="solid"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800" i="1" baseline="50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·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a</a:t>
              </a:r>
              <a:r>
                <a:rPr lang="en-US" altLang="zh-CN" sz="2800" i="1" baseline="50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·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a</a:t>
              </a:r>
              <a:r>
                <a:rPr lang="en-US" altLang="zh-CN" sz="2800" i="1" baseline="50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 a</a:t>
              </a:r>
              <a:r>
                <a:rPr lang="en-US" altLang="zh-CN" sz="2800" i="1" baseline="50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m+n+p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、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、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都是正整数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69" name="Text Box 15"/>
          <p:cNvSpPr txBox="1"/>
          <p:nvPr/>
        </p:nvSpPr>
        <p:spPr>
          <a:xfrm>
            <a:off x="1847850" y="1293495"/>
            <a:ext cx="85629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当三个或三个以上同底数幂相乘时：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  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8"/>
          <p:cNvSpPr/>
          <p:nvPr/>
        </p:nvSpPr>
        <p:spPr>
          <a:xfrm>
            <a:off x="2357755" y="852488"/>
            <a:ext cx="7650163" cy="4009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3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</a:rPr>
              <a:t>光在真空中的速度约为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8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m/s,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太阳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光照射到地球上大约需要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m/s.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地球距离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太阳大约有多远？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3×10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8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×5×10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=15×10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30000"/>
              </a:lnSpc>
            </a:pP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=1.5×10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(m).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答：地球距离太阳大约有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1.5×10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3"/>
          <p:cNvSpPr txBox="1"/>
          <p:nvPr/>
        </p:nvSpPr>
        <p:spPr>
          <a:xfrm>
            <a:off x="1571201" y="1502713"/>
            <a:ext cx="81470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4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dirty="0" err="1" smtClean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 err="1" smtClean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 =4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=6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a+b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的值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06136" y="343373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31" name="文本框 8"/>
          <p:cNvSpPr txBox="1"/>
          <p:nvPr/>
        </p:nvSpPr>
        <p:spPr>
          <a:xfrm>
            <a:off x="1831226" y="1125966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2.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同底数幂乘法法则的应用（逆用）</a:t>
            </a:r>
            <a:endParaRPr lang="zh-CN" altLang="en-US" sz="24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33401" y="3852432"/>
            <a:ext cx="3145458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400" b="1" baseline="30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= 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400" b="1" baseline="30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4×6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24.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" name="云形标注 32"/>
          <p:cNvSpPr/>
          <p:nvPr>
            <p:custDataLst>
              <p:tags r:id="rId1"/>
            </p:custDataLst>
          </p:nvPr>
        </p:nvSpPr>
        <p:spPr>
          <a:xfrm>
            <a:off x="6825471" y="2665775"/>
            <a:ext cx="3440844" cy="1219200"/>
          </a:xfrm>
          <a:prstGeom prst="cloudCallout">
            <a:avLst>
              <a:gd name="adj1" fmla="val -66694"/>
              <a:gd name="adj2" fmla="val -86871"/>
            </a:avLst>
          </a:prstGeom>
          <a:solidFill>
            <a:srgbClr val="00B0F0"/>
          </a:solidFill>
          <a:ln w="9525">
            <a:noFill/>
          </a:ln>
        </p:spPr>
        <p:txBody>
          <a:bodyPr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en-US" altLang="zh-CN" sz="2800" b="1" baseline="300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·x</a:t>
            </a:r>
            <a:r>
              <a:rPr lang="en-US" altLang="zh-CN" sz="2800" b="1" baseline="300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en-US" altLang="zh-CN" sz="2800" b="1" dirty="0" err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en-US" altLang="zh-CN" sz="2800" b="1" baseline="30000" dirty="0" err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a+b</a:t>
            </a:r>
            <a:endParaRPr lang="zh-CN" altLang="en-US" sz="2800" b="1" baseline="30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云形标注 35"/>
          <p:cNvSpPr/>
          <p:nvPr>
            <p:custDataLst>
              <p:tags r:id="rId2"/>
            </p:custDataLst>
          </p:nvPr>
        </p:nvSpPr>
        <p:spPr>
          <a:xfrm>
            <a:off x="2549708" y="2766804"/>
            <a:ext cx="3440844" cy="1219200"/>
          </a:xfrm>
          <a:prstGeom prst="cloudCallout">
            <a:avLst>
              <a:gd name="adj1" fmla="val 44383"/>
              <a:gd name="adj2" fmla="val -95298"/>
            </a:avLst>
          </a:prstGeom>
          <a:solidFill>
            <a:srgbClr val="00B0F0"/>
          </a:solidFill>
          <a:ln w="9525">
            <a:noFill/>
          </a:ln>
        </p:spPr>
        <p:txBody>
          <a:bodyPr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en-US" altLang="zh-CN" sz="2800" b="1" baseline="300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a+b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怎么能得到？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45448" y="4220581"/>
            <a:ext cx="4595830" cy="1845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此类问题解题的关键在于同底数幂乘法公式的逆用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即：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1" lang="en-US" altLang="zh-CN" sz="2800" b="1" i="1" dirty="0" smtClean="0">
                <a:latin typeface="+mn-lt"/>
                <a:ea typeface="黑体" panose="02010609060101010101" charset="-122"/>
              </a:rPr>
              <a:t>a</a:t>
            </a:r>
            <a:r>
              <a:rPr kumimoji="1" lang="en-US" altLang="zh-CN" sz="2800" b="1" i="1" baseline="30000" dirty="0" smtClean="0">
                <a:latin typeface="+mn-lt"/>
                <a:ea typeface="黑体" panose="02010609060101010101" charset="-122"/>
              </a:rPr>
              <a:t>m+n</a:t>
            </a:r>
            <a:r>
              <a:rPr kumimoji="1" lang="en-US" altLang="zh-CN" sz="2800" b="1" dirty="0" smtClean="0">
                <a:latin typeface="+mn-lt"/>
                <a:ea typeface="黑体" panose="02010609060101010101" charset="-122"/>
              </a:rPr>
              <a:t> = </a:t>
            </a:r>
            <a:r>
              <a:rPr kumimoji="1" lang="en-US" altLang="zh-CN" sz="2800" b="1" i="1" dirty="0" smtClean="0">
                <a:ea typeface="黑体" panose="02010609060101010101" charset="-122"/>
              </a:rPr>
              <a:t>a</a:t>
            </a:r>
            <a:r>
              <a:rPr kumimoji="1" lang="en-US" altLang="zh-CN" sz="2800" b="1" i="1" baseline="30000" dirty="0" smtClean="0">
                <a:ea typeface="黑体" panose="02010609060101010101" charset="-122"/>
              </a:rPr>
              <a:t>m</a:t>
            </a:r>
            <a:r>
              <a:rPr kumimoji="1" lang="en-US" altLang="zh-CN" sz="2800" b="1" i="1" dirty="0" smtClean="0">
                <a:ea typeface="黑体" panose="02010609060101010101" charset="-122"/>
              </a:rPr>
              <a:t> · a</a:t>
            </a:r>
            <a:r>
              <a:rPr kumimoji="1" lang="en-US" altLang="zh-CN" sz="2800" b="1" i="1" baseline="30000" dirty="0" smtClean="0">
                <a:ea typeface="黑体" panose="02010609060101010101" charset="-122"/>
              </a:rPr>
              <a:t>n </a:t>
            </a:r>
            <a:r>
              <a:rPr kumimoji="1" lang="en-US" altLang="zh-CN" sz="2800" b="1" i="1" dirty="0" smtClean="0">
                <a:ea typeface="黑体" panose="02010609060101010101" charset="-122"/>
              </a:rPr>
              <a:t> </a:t>
            </a:r>
            <a:endParaRPr lang="en-US" altLang="zh-CN" sz="2800" b="1" dirty="0">
              <a:latin typeface="+mn-lt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bldLvl="0" animBg="1"/>
      <p:bldP spid="36" grpId="0" bldLvl="0" animBg="1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文本框 19"/>
          <p:cNvSpPr/>
          <p:nvPr/>
        </p:nvSpPr>
        <p:spPr>
          <a:xfrm>
            <a:off x="1906270" y="591185"/>
            <a:ext cx="1504950" cy="46037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练一练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88732" y="1244804"/>
            <a:ext cx="8265559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 =6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=9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a+b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的值为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______.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05860" y="2309880"/>
            <a:ext cx="8265559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 =7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=3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 5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=2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a+b+c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的值为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______.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20"/>
          <p:cNvSpPr txBox="1">
            <a:spLocks noChangeArrowheads="1"/>
          </p:cNvSpPr>
          <p:nvPr/>
        </p:nvSpPr>
        <p:spPr bwMode="auto">
          <a:xfrm>
            <a:off x="7307248" y="1249619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54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8701107" y="2345529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42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707515" y="25654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4338" name="Text Box 8"/>
          <p:cNvSpPr txBox="1"/>
          <p:nvPr/>
        </p:nvSpPr>
        <p:spPr>
          <a:xfrm>
            <a:off x="1684338" y="1066800"/>
            <a:ext cx="73088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判断（正确的打“√”，错误的打“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×”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39" name="Text Box 9"/>
          <p:cNvSpPr txBox="1"/>
          <p:nvPr/>
        </p:nvSpPr>
        <p:spPr>
          <a:xfrm>
            <a:off x="2008188" y="1827213"/>
            <a:ext cx="8353425" cy="37534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(1)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24 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    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x·x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(3)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8 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             (4)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=2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4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(5)(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 (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 (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 0        (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8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(8) 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14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			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0" name="Text Box 10"/>
          <p:cNvSpPr txBox="1"/>
          <p:nvPr/>
        </p:nvSpPr>
        <p:spPr>
          <a:xfrm>
            <a:off x="6343650" y="3059113"/>
            <a:ext cx="6096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1" name="Text Box 11"/>
          <p:cNvSpPr txBox="1"/>
          <p:nvPr/>
        </p:nvSpPr>
        <p:spPr>
          <a:xfrm>
            <a:off x="5778500" y="3700463"/>
            <a:ext cx="533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2" name="Text Box 12"/>
          <p:cNvSpPr txBox="1"/>
          <p:nvPr/>
        </p:nvSpPr>
        <p:spPr>
          <a:xfrm>
            <a:off x="4643438" y="1827213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3" name="Text Box 13"/>
          <p:cNvSpPr txBox="1"/>
          <p:nvPr/>
        </p:nvSpPr>
        <p:spPr>
          <a:xfrm>
            <a:off x="8785225" y="1827213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4" name="Text Box 14"/>
          <p:cNvSpPr txBox="1"/>
          <p:nvPr/>
        </p:nvSpPr>
        <p:spPr>
          <a:xfrm>
            <a:off x="4673600" y="2460625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5" name="Text Box 15"/>
          <p:cNvSpPr txBox="1"/>
          <p:nvPr/>
        </p:nvSpPr>
        <p:spPr>
          <a:xfrm>
            <a:off x="8705850" y="2474913"/>
            <a:ext cx="4333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6" name="Text Box 16"/>
          <p:cNvSpPr txBox="1"/>
          <p:nvPr/>
        </p:nvSpPr>
        <p:spPr>
          <a:xfrm>
            <a:off x="4673600" y="4405313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7" name="Text Box 17"/>
          <p:cNvSpPr txBox="1"/>
          <p:nvPr/>
        </p:nvSpPr>
        <p:spPr>
          <a:xfrm>
            <a:off x="4384675" y="5053013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8" name="AutoShape 18"/>
          <p:cNvSpPr/>
          <p:nvPr/>
        </p:nvSpPr>
        <p:spPr>
          <a:xfrm>
            <a:off x="5778500" y="5053013"/>
            <a:ext cx="4429125" cy="865187"/>
          </a:xfrm>
          <a:prstGeom prst="borderCallout2">
            <a:avLst>
              <a:gd name="adj1" fmla="val 13213"/>
              <a:gd name="adj2" fmla="val -1722"/>
              <a:gd name="adj3" fmla="val 13213"/>
              <a:gd name="adj4" fmla="val -5306"/>
              <a:gd name="adj5" fmla="val -86273"/>
              <a:gd name="adj6" fmla="val -5556"/>
            </a:avLst>
          </a:prstGeom>
          <a:solidFill>
            <a:srgbClr val="FFFCD5"/>
          </a:solidFill>
          <a:ln w="25400" cap="sq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defTabSz="914400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对于计算出错的题目，你能分析出错的原因吗？试试看！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2" grpId="0"/>
      <p:bldP spid="14343" grpId="0"/>
      <p:bldP spid="14344" grpId="0"/>
      <p:bldP spid="14345" grpId="0"/>
      <p:bldP spid="14346" grpId="0"/>
      <p:bldP spid="14347" grpId="0"/>
      <p:bldP spid="1434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798666" y="410150"/>
            <a:ext cx="600868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2. 2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·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=_____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;</a:t>
            </a:r>
            <a:endParaRPr lang="zh-CN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4757624" y="372175"/>
            <a:ext cx="36808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3.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(-a)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6</a:t>
            </a:r>
            <a:r>
              <a:rPr lang="zh-CN" altLang="zh-CN" sz="2800" b="1" dirty="0" smtClean="0">
                <a:latin typeface="Times New Roman" panose="02020603050405020304" pitchFamily="18" charset="0"/>
              </a:rPr>
              <a:t> ·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(-a)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4</a:t>
            </a: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=_____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;</a:t>
            </a:r>
            <a:endParaRPr lang="en-US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1802500" y="908728"/>
            <a:ext cx="554831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4.x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x</a:t>
            </a:r>
            <a:r>
              <a:rPr lang="en-US" altLang="zh-CN" sz="2800" b="1" baseline="30000" dirty="0" smtClean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x</a:t>
            </a:r>
            <a:r>
              <a:rPr lang="en-US" altLang="zh-CN" sz="2800" b="1" baseline="30000" dirty="0" smtClean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· 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x</a:t>
            </a:r>
            <a:r>
              <a:rPr lang="en-US" altLang="zh-CN" sz="2800" b="1" baseline="30000" dirty="0" smtClean="0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·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x</a:t>
            </a:r>
            <a:r>
              <a:rPr lang="en-US" altLang="zh-CN" sz="2800" b="1" baseline="30000" dirty="0" smtClean="0">
                <a:latin typeface="黑体" panose="02010609060101010101" charset="-122"/>
                <a:ea typeface="黑体" panose="02010609060101010101" charset="-122"/>
              </a:rPr>
              <a:t>5 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=____.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文本框 20"/>
          <p:cNvSpPr txBox="1">
            <a:spLocks noChangeArrowheads="1"/>
          </p:cNvSpPr>
          <p:nvPr/>
        </p:nvSpPr>
        <p:spPr bwMode="auto">
          <a:xfrm>
            <a:off x="3464736" y="376332"/>
            <a:ext cx="7359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a+b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2" name="文本框 8"/>
          <p:cNvSpPr txBox="1">
            <a:spLocks noChangeArrowheads="1"/>
          </p:cNvSpPr>
          <p:nvPr/>
        </p:nvSpPr>
        <p:spPr bwMode="auto">
          <a:xfrm>
            <a:off x="7259321" y="317630"/>
            <a:ext cx="5918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3" name="TextBox 62"/>
          <p:cNvSpPr txBox="1">
            <a:spLocks noChangeArrowheads="1"/>
          </p:cNvSpPr>
          <p:nvPr/>
        </p:nvSpPr>
        <p:spPr bwMode="auto">
          <a:xfrm>
            <a:off x="1811455" y="1612377"/>
            <a:ext cx="48958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5.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计算：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(m-n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 b="1" baseline="30000" dirty="0" smtClean="0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·（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n-m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 b="1" baseline="30000" dirty="0" smtClean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.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文本框 8"/>
          <p:cNvSpPr txBox="1">
            <a:spLocks noChangeArrowheads="1"/>
          </p:cNvSpPr>
          <p:nvPr/>
        </p:nvSpPr>
        <p:spPr bwMode="auto">
          <a:xfrm>
            <a:off x="5755864" y="910114"/>
            <a:ext cx="5918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15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auto">
          <a:xfrm>
            <a:off x="1831611" y="2355681"/>
            <a:ext cx="554831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6.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计算：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800" b="1" baseline="30000" dirty="0" smtClean="0"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×8 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6185178" y="2229492"/>
            <a:ext cx="2065107" cy="883578"/>
          </a:xfrm>
          <a:prstGeom prst="wedgeRoundRectCallout">
            <a:avLst>
              <a:gd name="adj1" fmla="val -121035"/>
              <a:gd name="adj2" fmla="val -280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2400" b="1" dirty="0" smtClean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可以变成</a:t>
            </a:r>
            <a:r>
              <a:rPr lang="en-US" altLang="zh-CN" sz="2400" b="1" dirty="0" smtClean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400" b="1" baseline="30000" dirty="0" smtClean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en-US" altLang="zh-CN" sz="2400" b="1" baseline="30000" dirty="0" smtClean="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2930466" y="3119031"/>
            <a:ext cx="296291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(m-n)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·[-(m-n)]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-[(m-n)]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4+3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-(m-n)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7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1780853" y="2877342"/>
            <a:ext cx="15205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5. 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方法一：</a:t>
            </a:r>
            <a:endParaRPr lang="en-US" altLang="zh-CN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6" name="文本框 8"/>
          <p:cNvSpPr txBox="1">
            <a:spLocks noChangeArrowheads="1"/>
          </p:cNvSpPr>
          <p:nvPr/>
        </p:nvSpPr>
        <p:spPr bwMode="auto">
          <a:xfrm>
            <a:off x="3031495" y="4565975"/>
            <a:ext cx="260858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(n-m)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·(n-m)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(n-m)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4+3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(n-m)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7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" name="文本框 8"/>
          <p:cNvSpPr txBox="1">
            <a:spLocks noChangeArrowheads="1"/>
          </p:cNvSpPr>
          <p:nvPr/>
        </p:nvSpPr>
        <p:spPr bwMode="auto">
          <a:xfrm>
            <a:off x="1943527" y="4324285"/>
            <a:ext cx="15205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方法二：</a:t>
            </a:r>
            <a:endParaRPr lang="en-US" altLang="zh-CN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文本框 8"/>
          <p:cNvSpPr txBox="1">
            <a:spLocks noChangeArrowheads="1"/>
          </p:cNvSpPr>
          <p:nvPr/>
        </p:nvSpPr>
        <p:spPr bwMode="auto">
          <a:xfrm>
            <a:off x="7612056" y="3454654"/>
            <a:ext cx="138430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2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·2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2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10+3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2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文本框 8"/>
          <p:cNvSpPr txBox="1">
            <a:spLocks noChangeArrowheads="1"/>
          </p:cNvSpPr>
          <p:nvPr/>
        </p:nvSpPr>
        <p:spPr bwMode="auto">
          <a:xfrm>
            <a:off x="6349428" y="3521288"/>
            <a:ext cx="152057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6. 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  <p:bldP spid="14" grpId="0" bldLvl="0" animBg="1"/>
      <p:bldP spid="13" grpId="0"/>
      <p:bldP spid="15" grpId="0"/>
      <p:bldP spid="16" grpId="0"/>
      <p:bldP spid="18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4278948" y="341313"/>
            <a:ext cx="3444875" cy="774700"/>
            <a:chOff x="3590568" y="400194"/>
            <a:chExt cx="5213316" cy="1031890"/>
          </a:xfrm>
        </p:grpSpPr>
        <p:grpSp>
          <p:nvGrpSpPr>
            <p:cNvPr id="27668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846" cy="1689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7671" name="矩形 87"/>
            <p:cNvSpPr/>
            <p:nvPr/>
          </p:nvSpPr>
          <p:spPr>
            <a:xfrm>
              <a:off x="4055479" y="625993"/>
              <a:ext cx="4283494" cy="7367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2292" name="Text Box 16"/>
          <p:cNvSpPr txBox="1"/>
          <p:nvPr/>
        </p:nvSpPr>
        <p:spPr>
          <a:xfrm>
            <a:off x="2023719" y="2558935"/>
            <a:ext cx="1574800" cy="138366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同底数幂的乘法</a:t>
            </a:r>
            <a:endParaRPr kumimoji="0" lang="zh-CN" altLang="en-US" sz="2800" kern="1200" cap="none" spc="0" normalizeH="0" baseline="0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2293" name="左大括号 17"/>
          <p:cNvSpPr/>
          <p:nvPr/>
        </p:nvSpPr>
        <p:spPr>
          <a:xfrm>
            <a:off x="3600106" y="1684223"/>
            <a:ext cx="222250" cy="2932112"/>
          </a:xfrm>
          <a:prstGeom prst="leftBrace">
            <a:avLst>
              <a:gd name="adj1" fmla="val 33653"/>
              <a:gd name="adj2" fmla="val 50000"/>
            </a:avLst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295" name="Text Box 18"/>
          <p:cNvSpPr txBox="1"/>
          <p:nvPr/>
        </p:nvSpPr>
        <p:spPr>
          <a:xfrm>
            <a:off x="4039843" y="1395298"/>
            <a:ext cx="5343899" cy="95313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defRPr/>
            </a:pPr>
            <a:r>
              <a:rPr lang="zh-CN" altLang="en-US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同底数幂的乘法公式：</a:t>
            </a:r>
            <a:endParaRPr lang="en-US" altLang="zh-CN" sz="2800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algn="ctr">
              <a:defRPr/>
            </a:pP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a</a:t>
            </a:r>
            <a:r>
              <a:rPr lang="en-US" altLang="zh-CN" sz="2800" baseline="300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m</a:t>
            </a: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 ·a</a:t>
            </a:r>
            <a:r>
              <a:rPr lang="en-US" altLang="zh-CN" sz="2800" baseline="300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n</a:t>
            </a: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 = a</a:t>
            </a:r>
            <a:r>
              <a:rPr lang="en-US" altLang="zh-CN" sz="2800" baseline="300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m+n</a:t>
            </a: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 </a:t>
            </a:r>
            <a:r>
              <a:rPr lang="en-US" altLang="zh-CN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(</a:t>
            </a: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m</a:t>
            </a:r>
            <a:r>
              <a:rPr lang="zh-CN" altLang="en-US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、</a:t>
            </a: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n</a:t>
            </a:r>
            <a:r>
              <a:rPr lang="zh-CN" altLang="en-US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都是正整数</a:t>
            </a:r>
            <a:r>
              <a:rPr lang="en-US" altLang="zh-CN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)</a:t>
            </a:r>
            <a:endParaRPr lang="zh-CN" altLang="en-US" sz="2800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2308" name="Text Box 18"/>
          <p:cNvSpPr txBox="1"/>
          <p:nvPr/>
        </p:nvSpPr>
        <p:spPr>
          <a:xfrm>
            <a:off x="4029569" y="2502677"/>
            <a:ext cx="6227465" cy="95313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同底数幂运算法则：同底数幂相乘，底数不变，指数相加</a:t>
            </a:r>
            <a:endParaRPr lang="en-US" altLang="en-US" sz="2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7" name="Text Box 18"/>
          <p:cNvSpPr txBox="1"/>
          <p:nvPr/>
        </p:nvSpPr>
        <p:spPr>
          <a:xfrm>
            <a:off x="4039843" y="3634803"/>
            <a:ext cx="6330205" cy="138366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底数相同时：直接应用法则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底数不同时：先变成同底数幂，在运用法则进行计算</a:t>
            </a:r>
            <a:endParaRPr lang="zh-CN" altLang="en-US" sz="2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3" grpId="0" bldLvl="0" animBg="1"/>
      <p:bldP spid="12295" grpId="0" bldLvl="0" animBg="1"/>
      <p:bldP spid="12308" grpId="0" bldLvl="0" animBg="1"/>
      <p:bldP spid="123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1"/>
          <p:cNvSpPr/>
          <p:nvPr/>
        </p:nvSpPr>
        <p:spPr>
          <a:xfrm>
            <a:off x="1952625" y="1572471"/>
            <a:ext cx="8072438" cy="15125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00025" algn="just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理解并掌握同底数幂的乘法法则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重点）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200025" algn="just" eaLnBrk="0" hangingPunct="0">
              <a:lnSpc>
                <a:spcPct val="150000"/>
              </a:lnSpc>
              <a:spcBef>
                <a:spcPct val="3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同底数幂乘法法则的应用．（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难点）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929823" y="671830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791335" y="21399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6388" name="矩形 4"/>
          <p:cNvSpPr/>
          <p:nvPr/>
        </p:nvSpPr>
        <p:spPr>
          <a:xfrm>
            <a:off x="1819275" y="1250315"/>
            <a:ext cx="85661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超级</a:t>
            </a:r>
            <a:r>
              <a:rPr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计算机每秒可进行超过1千万亿即10</a:t>
            </a:r>
            <a:r>
              <a:rPr altLang="zh-CN" sz="2800" baseline="30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en-US" sz="2800" baseline="30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次运算，它工作10</a:t>
            </a:r>
            <a:r>
              <a:rPr altLang="zh-CN" sz="2800" baseline="30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 </a:t>
            </a:r>
            <a:r>
              <a:rPr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s可进行多少次运算？</a:t>
            </a:r>
            <a:endParaRPr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5150" y="2856230"/>
            <a:ext cx="3470275" cy="2205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0"/>
          <p:cNvSpPr txBox="1"/>
          <p:nvPr/>
        </p:nvSpPr>
        <p:spPr>
          <a:xfrm>
            <a:off x="2217738" y="903288"/>
            <a:ext cx="3678237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怎样列式？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7" name="TextBox 21"/>
          <p:cNvSpPr txBox="1"/>
          <p:nvPr/>
        </p:nvSpPr>
        <p:spPr>
          <a:xfrm>
            <a:off x="2963863" y="1638300"/>
            <a:ext cx="18630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16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×10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48" name="Text Box 62"/>
          <p:cNvSpPr txBox="1"/>
          <p:nvPr/>
        </p:nvSpPr>
        <p:spPr>
          <a:xfrm>
            <a:off x="2432050" y="2762250"/>
            <a:ext cx="677386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我们观察可以发现，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16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这两个幂的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底数相同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，是同底的幂的形式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9" name="TextBox 22"/>
          <p:cNvSpPr txBox="1"/>
          <p:nvPr/>
        </p:nvSpPr>
        <p:spPr>
          <a:xfrm>
            <a:off x="2217738" y="2079625"/>
            <a:ext cx="85280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观察这个算式，两个乘数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有何特点？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0" name="矩形 29"/>
          <p:cNvSpPr/>
          <p:nvPr/>
        </p:nvSpPr>
        <p:spPr>
          <a:xfrm>
            <a:off x="2432050" y="4154488"/>
            <a:ext cx="6773863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所以我们把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16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×10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这种运算叫作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同底数幂的乘法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solidFill>
                <a:srgbClr val="FF66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48" grpId="0"/>
      <p:bldP spid="6149" grpId="0"/>
      <p:bldP spid="61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Text Box 8"/>
          <p:cNvSpPr txBox="1"/>
          <p:nvPr/>
        </p:nvSpPr>
        <p:spPr>
          <a:xfrm>
            <a:off x="4224338" y="5815330"/>
            <a:ext cx="3581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>
              <a:spcBef>
                <a:spcPct val="50000"/>
              </a:spcBef>
            </a:pPr>
            <a:endParaRPr lang="zh-CN" altLang="en-US" sz="24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8" name="Text Box 12"/>
          <p:cNvSpPr txBox="1"/>
          <p:nvPr/>
        </p:nvSpPr>
        <p:spPr>
          <a:xfrm>
            <a:off x="2093913" y="1999298"/>
            <a:ext cx="658495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表示的意义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是什么？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其中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分别叫什么？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7179" name="Group 54"/>
          <p:cNvGrpSpPr/>
          <p:nvPr/>
        </p:nvGrpSpPr>
        <p:grpSpPr>
          <a:xfrm>
            <a:off x="5199063" y="3631883"/>
            <a:ext cx="4319587" cy="1385888"/>
            <a:chOff x="0" y="0"/>
            <a:chExt cx="2721" cy="873"/>
          </a:xfrm>
        </p:grpSpPr>
        <p:sp>
          <p:nvSpPr>
            <p:cNvPr id="7180" name="Text Box 40"/>
            <p:cNvSpPr txBox="1"/>
            <p:nvPr/>
          </p:nvSpPr>
          <p:spPr>
            <a:xfrm>
              <a:off x="0" y="0"/>
              <a:ext cx="2721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=10×10×10</a:t>
              </a:r>
              <a:endPara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181" name="AutoShape 41"/>
            <p:cNvSpPr/>
            <p:nvPr/>
          </p:nvSpPr>
          <p:spPr>
            <a:xfrm rot="16200000">
              <a:off x="1443" y="27"/>
              <a:ext cx="114" cy="730"/>
            </a:xfrm>
            <a:prstGeom prst="leftBrace">
              <a:avLst>
                <a:gd name="adj1" fmla="val 58817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182" name="Text Box 42"/>
            <p:cNvSpPr txBox="1"/>
            <p:nvPr/>
          </p:nvSpPr>
          <p:spPr>
            <a:xfrm>
              <a:off x="1042" y="544"/>
              <a:ext cx="142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3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个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10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相乘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7183" name="Text Box 43"/>
          <p:cNvSpPr txBox="1"/>
          <p:nvPr/>
        </p:nvSpPr>
        <p:spPr>
          <a:xfrm>
            <a:off x="4367213" y="3671570"/>
            <a:ext cx="1368425" cy="521970"/>
          </a:xfrm>
          <a:prstGeom prst="rect">
            <a:avLst/>
          </a:prstGeom>
          <a:gradFill rotWithShape="0">
            <a:gsLst>
              <a:gs pos="0">
                <a:srgbClr val="FFCCFF"/>
              </a:gs>
              <a:gs pos="100000">
                <a:srgbClr val="E7F6FF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84" name="Line 44"/>
          <p:cNvSpPr/>
          <p:nvPr/>
        </p:nvSpPr>
        <p:spPr>
          <a:xfrm flipV="1">
            <a:off x="5303838" y="3341370"/>
            <a:ext cx="793750" cy="431800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5" name="Line 45"/>
          <p:cNvSpPr/>
          <p:nvPr/>
        </p:nvSpPr>
        <p:spPr>
          <a:xfrm flipH="1">
            <a:off x="3597275" y="3917633"/>
            <a:ext cx="1203325" cy="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6" name="Line 46"/>
          <p:cNvSpPr/>
          <p:nvPr/>
        </p:nvSpPr>
        <p:spPr>
          <a:xfrm>
            <a:off x="5016500" y="4204970"/>
            <a:ext cx="0" cy="431800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7" name="Text Box 47"/>
          <p:cNvSpPr txBox="1"/>
          <p:nvPr/>
        </p:nvSpPr>
        <p:spPr>
          <a:xfrm>
            <a:off x="2763838" y="3671570"/>
            <a:ext cx="1676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底数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88" name="Text Box 48"/>
          <p:cNvSpPr txBox="1"/>
          <p:nvPr/>
        </p:nvSpPr>
        <p:spPr>
          <a:xfrm>
            <a:off x="4749800" y="4709795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幂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89" name="Text Box 49"/>
          <p:cNvSpPr txBox="1"/>
          <p:nvPr/>
        </p:nvSpPr>
        <p:spPr>
          <a:xfrm>
            <a:off x="6096000" y="3052445"/>
            <a:ext cx="1752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指数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90" name="Text Box 50"/>
          <p:cNvSpPr txBox="1"/>
          <p:nvPr/>
        </p:nvSpPr>
        <p:spPr>
          <a:xfrm>
            <a:off x="2147570" y="5239068"/>
            <a:ext cx="76215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10×10×10×10×10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可以写成什么形式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91" name="Text Box 51"/>
          <p:cNvSpPr txBox="1"/>
          <p:nvPr/>
        </p:nvSpPr>
        <p:spPr>
          <a:xfrm>
            <a:off x="3719513" y="5886768"/>
            <a:ext cx="4479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10×10×10×10×10=10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92" name="TextBox 26"/>
          <p:cNvSpPr txBox="1"/>
          <p:nvPr/>
        </p:nvSpPr>
        <p:spPr>
          <a:xfrm>
            <a:off x="1860868" y="1467485"/>
            <a:ext cx="20335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忆一忆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7702" y="243776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41500" y="918521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同底数幂乘法法则</a:t>
            </a:r>
            <a:endParaRPr lang="zh-CN" altLang="en-US" sz="24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  <p:bldP spid="7183" grpId="0" bldLvl="0" animBg="1"/>
      <p:bldP spid="7187" grpId="0"/>
      <p:bldP spid="7188" grpId="0"/>
      <p:bldP spid="7189" grpId="0"/>
      <p:bldP spid="7190" grpId="0"/>
      <p:bldP spid="7191" grpId="0"/>
      <p:bldP spid="71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Oval 56"/>
          <p:cNvSpPr/>
          <p:nvPr/>
        </p:nvSpPr>
        <p:spPr>
          <a:xfrm>
            <a:off x="2854325" y="5662613"/>
            <a:ext cx="492125" cy="295275"/>
          </a:xfrm>
          <a:prstGeom prst="ellipse">
            <a:avLst/>
          </a:prstGeom>
          <a:noFill/>
          <a:ln w="19050" cap="flat" cmpd="sng">
            <a:solidFill>
              <a:schemeClr val="accent1">
                <a:lumMod val="75000"/>
              </a:schemeClr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5" name="Oval 55"/>
          <p:cNvSpPr/>
          <p:nvPr/>
        </p:nvSpPr>
        <p:spPr>
          <a:xfrm>
            <a:off x="5430838" y="1093788"/>
            <a:ext cx="223837" cy="196850"/>
          </a:xfrm>
          <a:prstGeom prst="ellipse">
            <a:avLst/>
          </a:prstGeom>
          <a:noFill/>
          <a:ln w="19050" cap="flat" cmpd="sng">
            <a:solidFill>
              <a:schemeClr val="accent3">
                <a:lumMod val="75000"/>
              </a:schemeClr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6" name="Oval 54"/>
          <p:cNvSpPr/>
          <p:nvPr/>
        </p:nvSpPr>
        <p:spPr>
          <a:xfrm>
            <a:off x="4532313" y="1047750"/>
            <a:ext cx="241300" cy="266700"/>
          </a:xfrm>
          <a:prstGeom prst="ellipse">
            <a:avLst/>
          </a:prstGeom>
          <a:noFill/>
          <a:ln w="19050" cap="flat" cmpd="sng">
            <a:solidFill>
              <a:schemeClr val="accent2">
                <a:lumMod val="75000"/>
              </a:schemeClr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7" name="Text Box 8"/>
          <p:cNvSpPr txBox="1"/>
          <p:nvPr/>
        </p:nvSpPr>
        <p:spPr>
          <a:xfrm>
            <a:off x="4079875" y="974408"/>
            <a:ext cx="34575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16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×10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198" name="AutoShape 21"/>
          <p:cNvSpPr/>
          <p:nvPr/>
        </p:nvSpPr>
        <p:spPr>
          <a:xfrm rot="16200000">
            <a:off x="3741738" y="1254125"/>
            <a:ext cx="395287" cy="2459038"/>
          </a:xfrm>
          <a:prstGeom prst="leftBrace">
            <a:avLst>
              <a:gd name="adj1" fmla="val 99505"/>
              <a:gd name="adj2" fmla="val 50000"/>
            </a:avLst>
          </a:prstGeom>
          <a:noFill/>
          <a:ln w="3810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9" name="Rectangle 24"/>
          <p:cNvSpPr/>
          <p:nvPr/>
        </p:nvSpPr>
        <p:spPr>
          <a:xfrm>
            <a:off x="2206625" y="1843088"/>
            <a:ext cx="39608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=(10×10×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×10)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0" name="Text Box 25"/>
          <p:cNvSpPr txBox="1"/>
          <p:nvPr/>
        </p:nvSpPr>
        <p:spPr>
          <a:xfrm>
            <a:off x="2713038" y="2790825"/>
            <a:ext cx="2590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个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1" name="Rectangle 26"/>
          <p:cNvSpPr/>
          <p:nvPr/>
        </p:nvSpPr>
        <p:spPr>
          <a:xfrm>
            <a:off x="5375275" y="1854200"/>
            <a:ext cx="43926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×(10×10×10)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2" name="AutoShape 27"/>
          <p:cNvSpPr/>
          <p:nvPr/>
        </p:nvSpPr>
        <p:spPr>
          <a:xfrm rot="16200000">
            <a:off x="6319838" y="1841500"/>
            <a:ext cx="323850" cy="1354138"/>
          </a:xfrm>
          <a:prstGeom prst="leftBrace">
            <a:avLst>
              <a:gd name="adj1" fmla="val 83433"/>
              <a:gd name="adj2" fmla="val 50000"/>
            </a:avLst>
          </a:prstGeom>
          <a:noFill/>
          <a:ln w="3810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3" name="Text Box 28"/>
          <p:cNvSpPr txBox="1"/>
          <p:nvPr/>
        </p:nvSpPr>
        <p:spPr>
          <a:xfrm>
            <a:off x="5448300" y="2789238"/>
            <a:ext cx="20891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个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4" name="Rectangle 32"/>
          <p:cNvSpPr/>
          <p:nvPr/>
        </p:nvSpPr>
        <p:spPr>
          <a:xfrm>
            <a:off x="2228850" y="3294063"/>
            <a:ext cx="45370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=10×10×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×10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5" name="AutoShape 33"/>
          <p:cNvSpPr/>
          <p:nvPr/>
        </p:nvSpPr>
        <p:spPr>
          <a:xfrm rot="16200000">
            <a:off x="3276600" y="3086100"/>
            <a:ext cx="400050" cy="1679575"/>
          </a:xfrm>
          <a:prstGeom prst="leftBrace">
            <a:avLst>
              <a:gd name="adj1" fmla="val 93200"/>
              <a:gd name="adj2" fmla="val 50000"/>
            </a:avLst>
          </a:prstGeom>
          <a:noFill/>
          <a:ln w="3810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6" name="Text Box 34"/>
          <p:cNvSpPr txBox="1"/>
          <p:nvPr/>
        </p:nvSpPr>
        <p:spPr>
          <a:xfrm>
            <a:off x="2711450" y="4229100"/>
            <a:ext cx="19446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19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个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7" name="Text Box 35"/>
          <p:cNvSpPr txBox="1"/>
          <p:nvPr/>
        </p:nvSpPr>
        <p:spPr>
          <a:xfrm>
            <a:off x="2208213" y="4878388"/>
            <a:ext cx="13668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8" name="Text Box 37"/>
          <p:cNvSpPr txBox="1"/>
          <p:nvPr/>
        </p:nvSpPr>
        <p:spPr>
          <a:xfrm>
            <a:off x="2193925" y="5599430"/>
            <a:ext cx="23764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16+3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9" name="Text Box 38"/>
          <p:cNvSpPr txBox="1"/>
          <p:nvPr/>
        </p:nvSpPr>
        <p:spPr>
          <a:xfrm>
            <a:off x="7967663" y="1839913"/>
            <a:ext cx="2425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乘方的意义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10" name="AutoShape 39"/>
          <p:cNvSpPr/>
          <p:nvPr/>
        </p:nvSpPr>
        <p:spPr>
          <a:xfrm>
            <a:off x="8402638" y="2357438"/>
            <a:ext cx="576262" cy="1152525"/>
          </a:xfrm>
          <a:prstGeom prst="curvedLeftArrow">
            <a:avLst>
              <a:gd name="adj1" fmla="val 40000"/>
              <a:gd name="adj2" fmla="val 80000"/>
              <a:gd name="adj3" fmla="val 33328"/>
            </a:avLst>
          </a:prstGeom>
          <a:solidFill>
            <a:schemeClr val="accent2">
              <a:lumMod val="75000"/>
            </a:schemeClr>
          </a:solidFill>
          <a:ln w="9525">
            <a:noFill/>
          </a:ln>
        </p:spPr>
        <p:txBody>
          <a:bodyPr wrap="none" anchor="ctr"/>
          <a:lstStyle/>
          <a:p>
            <a:pPr defTabSz="914400"/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1" name="Text Box 40"/>
          <p:cNvSpPr txBox="1"/>
          <p:nvPr/>
        </p:nvSpPr>
        <p:spPr>
          <a:xfrm>
            <a:off x="4727575" y="3321050"/>
            <a:ext cx="38163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乘法的结合律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12" name="Text Box 41"/>
          <p:cNvSpPr txBox="1"/>
          <p:nvPr/>
        </p:nvSpPr>
        <p:spPr>
          <a:xfrm>
            <a:off x="3432175" y="4876800"/>
            <a:ext cx="29511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乘方的意义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13" name="TextBox 21"/>
          <p:cNvSpPr txBox="1"/>
          <p:nvPr/>
        </p:nvSpPr>
        <p:spPr>
          <a:xfrm>
            <a:off x="1979930" y="455613"/>
            <a:ext cx="2041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议一议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8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5" grpId="0" bldLvl="0" animBg="1"/>
      <p:bldP spid="8196" grpId="0" bldLvl="0" animBg="1"/>
      <p:bldP spid="8197" grpId="0"/>
      <p:bldP spid="8198" grpId="0" bldLvl="0" animBg="1"/>
      <p:bldP spid="8199" grpId="0"/>
      <p:bldP spid="8200" grpId="0"/>
      <p:bldP spid="8201" grpId="0"/>
      <p:bldP spid="8202" grpId="0" bldLvl="0" animBg="1"/>
      <p:bldP spid="8203" grpId="0"/>
      <p:bldP spid="8204" grpId="0"/>
      <p:bldP spid="8205" grpId="0" bldLvl="0" animBg="1"/>
      <p:bldP spid="8206" grpId="0"/>
      <p:bldP spid="8207" grpId="0"/>
      <p:bldP spid="8209" grpId="0"/>
      <p:bldP spid="8210" grpId="0" bldLvl="0" animBg="1"/>
      <p:bldP spid="8211" grpId="0"/>
      <p:bldP spid="8212" grpId="0"/>
      <p:bldP spid="8213" grpId="0"/>
    </p:bldLst>
  </p:timing>
</p:sld>
</file>

<file path=ppt/tags/tag1.xml><?xml version="1.0" encoding="utf-8"?>
<p:tagLst xmlns:p="http://schemas.openxmlformats.org/presentationml/2006/main">
  <p:tag name="AS_UNIQUEID" val="219"/>
</p:tagLst>
</file>

<file path=ppt/tags/tag2.xml><?xml version="1.0" encoding="utf-8"?>
<p:tagLst xmlns:p="http://schemas.openxmlformats.org/presentationml/2006/main">
  <p:tag name="AS_UNIQUEID" val="219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2784</Words>
  <Application>WPS 演示</Application>
  <PresentationFormat>全屏显示(4:3)</PresentationFormat>
  <Paragraphs>417</Paragraphs>
  <Slides>26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造字工房悦黑（非商用）常规体</vt:lpstr>
      <vt:lpstr>华文宋体</vt:lpstr>
      <vt:lpstr>Times New Roman</vt:lpstr>
      <vt:lpstr>Arial Unicode MS</vt:lpstr>
      <vt:lpstr>Calibri</vt:lpstr>
      <vt:lpstr>楷体</vt:lpstr>
      <vt:lpstr>Calibri</vt:lpstr>
      <vt:lpstr>Office 主题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102</cp:revision>
  <dcterms:created xsi:type="dcterms:W3CDTF">2015-10-07T07:18:00Z</dcterms:created>
  <dcterms:modified xsi:type="dcterms:W3CDTF">2025-02-07T01:21:36Z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D150F05BFF344607AA238962C4C9E7D1</vt:lpwstr>
  </property>
</Properties>
</file>