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90" r:id="rId6"/>
    <p:sldId id="355" r:id="rId7"/>
    <p:sldId id="381" r:id="rId8"/>
    <p:sldId id="438" r:id="rId9"/>
    <p:sldId id="439" r:id="rId10"/>
    <p:sldId id="440" r:id="rId11"/>
    <p:sldId id="441" r:id="rId12"/>
    <p:sldId id="389" r:id="rId13"/>
    <p:sldId id="299" r:id="rId14"/>
    <p:sldId id="357" r:id="rId15"/>
    <p:sldId id="467" r:id="rId16"/>
    <p:sldId id="391" r:id="rId17"/>
    <p:sldId id="444" r:id="rId18"/>
    <p:sldId id="393" r:id="rId19"/>
    <p:sldId id="316" r:id="rId20"/>
    <p:sldId id="487" r:id="rId21"/>
    <p:sldId id="493" r:id="rId22"/>
    <p:sldId id="359" r:id="rId23"/>
    <p:sldId id="448" r:id="rId24"/>
    <p:sldId id="494" r:id="rId25"/>
    <p:sldId id="495" r:id="rId26"/>
    <p:sldId id="496" r:id="rId27"/>
    <p:sldId id="497" r:id="rId28"/>
    <p:sldId id="498" r:id="rId29"/>
    <p:sldId id="499" r:id="rId30"/>
    <p:sldId id="500" r:id="rId31"/>
    <p:sldId id="501" r:id="rId32"/>
    <p:sldId id="502" r:id="rId33"/>
    <p:sldId id="318" r:id="rId34"/>
    <p:sldId id="263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9" userDrawn="1">
          <p15:clr>
            <a:srgbClr val="A4A3A4"/>
          </p15:clr>
        </p15:guide>
        <p15:guide id="2" pos="37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BEE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8"/>
      </p:cViewPr>
      <p:guideLst>
        <p:guide orient="horz" pos="2299"/>
        <p:guide pos="37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4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7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9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6.wmf"/><Relationship Id="rId10" Type="http://schemas.openxmlformats.org/officeDocument/2006/relationships/vmlDrawing" Target="../drawings/vmlDrawing14.vml"/><Relationship Id="rId1" Type="http://schemas.openxmlformats.org/officeDocument/2006/relationships/oleObject" Target="../embeddings/oleObject32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3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40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3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4408488" y="2966879"/>
            <a:ext cx="3230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小结与复习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" name="Text Box 4"/>
          <p:cNvSpPr txBox="1"/>
          <p:nvPr/>
        </p:nvSpPr>
        <p:spPr>
          <a:xfrm>
            <a:off x="1591945" y="905510"/>
            <a:ext cx="90074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>
                <a:solidFill>
                  <a:srgbClr val="0707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第十一章  一元一次不等式和一元一次不等式组</a:t>
            </a:r>
            <a:endParaRPr lang="zh-CN" altLang="en-US" sz="600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463" y="272732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463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典例精讲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125" y="345122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归纳总结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4015" y="12763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考点精讲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258" name="组合 11"/>
          <p:cNvGrpSpPr/>
          <p:nvPr/>
        </p:nvGrpSpPr>
        <p:grpSpPr>
          <a:xfrm>
            <a:off x="1654810" y="876300"/>
            <a:ext cx="520700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1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运用不等式的基本性质求解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1267" name="文本框 2"/>
          <p:cNvSpPr txBox="1"/>
          <p:nvPr/>
        </p:nvSpPr>
        <p:spPr>
          <a:xfrm>
            <a:off x="2116138" y="1479550"/>
            <a:ext cx="76120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下列命题正确的是        （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A.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b&lt;c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a&gt;c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ac&gt;bc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&gt;bc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&gt;bc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8" name="文本框 3"/>
          <p:cNvSpPr txBox="1"/>
          <p:nvPr/>
        </p:nvSpPr>
        <p:spPr>
          <a:xfrm>
            <a:off x="6845300" y="1644650"/>
            <a:ext cx="4873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2" name="文本框 7"/>
          <p:cNvSpPr txBox="1"/>
          <p:nvPr/>
        </p:nvSpPr>
        <p:spPr>
          <a:xfrm>
            <a:off x="1846580" y="3600450"/>
            <a:ext cx="8380730" cy="248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解析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选项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&gt;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,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b&lt;c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，不能根据不等式的性质确定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a&gt;c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；选项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当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=0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时，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ac=bc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，不能根据不等式的性质确定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ac&gt;bc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；选项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时，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=bc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，不能根据不等式的性质确定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&gt;bc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；选项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&gt;bc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隐含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≠0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，可以根据不等式的性质在不等式的两边同时除以正数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，从而确定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4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2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2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8" name="组合 11"/>
          <p:cNvGrpSpPr/>
          <p:nvPr/>
        </p:nvGrpSpPr>
        <p:grpSpPr>
          <a:xfrm>
            <a:off x="1867535" y="418465"/>
            <a:ext cx="5913755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一元一次不等式的概念及其解法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3317" name="文本框 6"/>
          <p:cNvSpPr txBox="1"/>
          <p:nvPr/>
        </p:nvSpPr>
        <p:spPr>
          <a:xfrm>
            <a:off x="1903413" y="2908300"/>
            <a:ext cx="82978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解析：由－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是关于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的一元一次不等式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得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即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18" name="组合 10"/>
          <p:cNvGrpSpPr/>
          <p:nvPr/>
        </p:nvGrpSpPr>
        <p:grpSpPr>
          <a:xfrm>
            <a:off x="1895475" y="1357313"/>
            <a:ext cx="8410575" cy="1383665"/>
            <a:chOff x="0" y="0"/>
            <a:chExt cx="13244" cy="2179"/>
          </a:xfrm>
        </p:grpSpPr>
        <p:sp>
          <p:nvSpPr>
            <p:cNvPr id="13319" name="文本框 99"/>
            <p:cNvSpPr txBox="1"/>
            <p:nvPr/>
          </p:nvSpPr>
          <p:spPr>
            <a:xfrm>
              <a:off x="0" y="0"/>
              <a:ext cx="13244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2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已知－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en-US" altLang="zh-CN" sz="2800" i="1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zh-CN" altLang="en-US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－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＋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5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＞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是关于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的一元一次不等式，则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的值是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________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．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3320" name="对象 1331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005" y="0"/>
            <a:ext cx="560" cy="13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39700" imgH="393700" progId="Equation.DSMT4">
                    <p:embed/>
                  </p:oleObj>
                </mc:Choice>
                <mc:Fallback>
                  <p:oleObj name="" r:id="rId1" imgW="1397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05" y="0"/>
                          <a:ext cx="560" cy="13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321" name="对象 133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03650" y="2908300"/>
          <a:ext cx="414338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3650" y="2908300"/>
                        <a:ext cx="414338" cy="855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文本框 9"/>
          <p:cNvSpPr txBox="1"/>
          <p:nvPr/>
        </p:nvSpPr>
        <p:spPr>
          <a:xfrm>
            <a:off x="4217988" y="209708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9"/>
          <p:cNvGrpSpPr/>
          <p:nvPr/>
        </p:nvGrpSpPr>
        <p:grpSpPr>
          <a:xfrm>
            <a:off x="1876425" y="260736"/>
            <a:ext cx="9033826" cy="832585"/>
            <a:chOff x="0" y="181"/>
            <a:chExt cx="13044" cy="1314"/>
          </a:xfrm>
        </p:grpSpPr>
        <p:sp>
          <p:nvSpPr>
            <p:cNvPr id="14339" name="文本框 2"/>
            <p:cNvSpPr txBox="1"/>
            <p:nvPr/>
          </p:nvSpPr>
          <p:spPr>
            <a:xfrm>
              <a:off x="0" y="181"/>
              <a:ext cx="13044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例</a:t>
              </a:r>
              <a:r>
                <a:rPr lang="en-US" altLang="zh-CN" sz="2800" dirty="0">
                  <a:solidFill>
                    <a:schemeClr val="accent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3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解不等式：                 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并把解集表示在数轴上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4340" name="对象 1433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564" y="340"/>
            <a:ext cx="3337" cy="1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130300" imgH="393700" progId="Equation.DSMT4">
                    <p:embed/>
                  </p:oleObj>
                </mc:Choice>
                <mc:Fallback>
                  <p:oleObj name="" r:id="rId1" imgW="1130300" imgH="3937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64" y="340"/>
                          <a:ext cx="3337" cy="11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1" name="文本框 4"/>
          <p:cNvSpPr txBox="1"/>
          <p:nvPr/>
        </p:nvSpPr>
        <p:spPr>
          <a:xfrm>
            <a:off x="2655888" y="1039813"/>
            <a:ext cx="567372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解：去分母，得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+2)≤6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2" name="文本框 5"/>
          <p:cNvSpPr txBox="1"/>
          <p:nvPr/>
        </p:nvSpPr>
        <p:spPr>
          <a:xfrm>
            <a:off x="2638425" y="1525588"/>
            <a:ext cx="488632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去括号，得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2≤6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3" name="文本框 6"/>
          <p:cNvSpPr txBox="1"/>
          <p:nvPr/>
        </p:nvSpPr>
        <p:spPr>
          <a:xfrm>
            <a:off x="2622550" y="2011363"/>
            <a:ext cx="488632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移项，得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+2+2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4" name="文本框 7"/>
          <p:cNvSpPr txBox="1"/>
          <p:nvPr/>
        </p:nvSpPr>
        <p:spPr>
          <a:xfrm>
            <a:off x="2606675" y="2497138"/>
            <a:ext cx="5434013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合并同类项，得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5" name="文本框 8"/>
          <p:cNvSpPr txBox="1"/>
          <p:nvPr/>
        </p:nvSpPr>
        <p:spPr>
          <a:xfrm>
            <a:off x="2589213" y="2982913"/>
            <a:ext cx="421957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系数化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6" name="文本框 9"/>
          <p:cNvSpPr txBox="1"/>
          <p:nvPr/>
        </p:nvSpPr>
        <p:spPr>
          <a:xfrm>
            <a:off x="2573338" y="3468688"/>
            <a:ext cx="4219575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不等式的解集在数轴上表示如图所示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4347" name="组合 14"/>
          <p:cNvGrpSpPr/>
          <p:nvPr/>
        </p:nvGrpSpPr>
        <p:grpSpPr>
          <a:xfrm>
            <a:off x="5375275" y="4468813"/>
            <a:ext cx="3933825" cy="884237"/>
            <a:chOff x="0" y="0"/>
            <a:chExt cx="2478" cy="557"/>
          </a:xfrm>
        </p:grpSpPr>
        <p:grpSp>
          <p:nvGrpSpPr>
            <p:cNvPr id="14348" name="组合 184334"/>
            <p:cNvGrpSpPr/>
            <p:nvPr/>
          </p:nvGrpSpPr>
          <p:grpSpPr>
            <a:xfrm>
              <a:off x="0" y="0"/>
              <a:ext cx="2478" cy="557"/>
              <a:chOff x="0" y="0"/>
              <a:chExt cx="2478" cy="557"/>
            </a:xfrm>
          </p:grpSpPr>
          <p:sp>
            <p:nvSpPr>
              <p:cNvPr id="14349" name="文本框 184335"/>
              <p:cNvSpPr txBox="1"/>
              <p:nvPr/>
            </p:nvSpPr>
            <p:spPr>
              <a:xfrm>
                <a:off x="1453" y="273"/>
                <a:ext cx="487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0" name="直接连接符 184336"/>
              <p:cNvSpPr/>
              <p:nvPr/>
            </p:nvSpPr>
            <p:spPr>
              <a:xfrm>
                <a:off x="0" y="288"/>
                <a:ext cx="247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1" name="文本框 184337"/>
              <p:cNvSpPr txBox="1"/>
              <p:nvPr/>
            </p:nvSpPr>
            <p:spPr>
              <a:xfrm>
                <a:off x="1679" y="273"/>
                <a:ext cx="455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2" name="文本框 184338"/>
              <p:cNvSpPr txBox="1"/>
              <p:nvPr/>
            </p:nvSpPr>
            <p:spPr>
              <a:xfrm>
                <a:off x="998" y="272"/>
                <a:ext cx="621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-2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3" name="文本框 184339"/>
              <p:cNvSpPr txBox="1"/>
              <p:nvPr/>
            </p:nvSpPr>
            <p:spPr>
              <a:xfrm>
                <a:off x="1180" y="273"/>
                <a:ext cx="340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  <a:endParaRPr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4" name="直接连接符 184340"/>
              <p:cNvSpPr/>
              <p:nvPr/>
            </p:nvSpPr>
            <p:spPr>
              <a:xfrm flipV="1">
                <a:off x="1100" y="0"/>
                <a:ext cx="0" cy="27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5" name="文本框 184341"/>
              <p:cNvSpPr txBox="1"/>
              <p:nvPr/>
            </p:nvSpPr>
            <p:spPr>
              <a:xfrm>
                <a:off x="775" y="273"/>
                <a:ext cx="244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-3</a:t>
                </a:r>
                <a:endPara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6" name="文本框 184342"/>
              <p:cNvSpPr txBox="1"/>
              <p:nvPr/>
            </p:nvSpPr>
            <p:spPr>
              <a:xfrm>
                <a:off x="507" y="272"/>
                <a:ext cx="272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-4</a:t>
                </a:r>
                <a:endPara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7" name="文本框 184343"/>
              <p:cNvSpPr txBox="1"/>
              <p:nvPr/>
            </p:nvSpPr>
            <p:spPr>
              <a:xfrm>
                <a:off x="284" y="272"/>
                <a:ext cx="318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-5</a:t>
                </a:r>
                <a:endPara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8" name="文本框 184344"/>
              <p:cNvSpPr txBox="1"/>
              <p:nvPr/>
            </p:nvSpPr>
            <p:spPr>
              <a:xfrm>
                <a:off x="1905" y="272"/>
                <a:ext cx="408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9" name="文本框 184345"/>
              <p:cNvSpPr txBox="1"/>
              <p:nvPr/>
            </p:nvSpPr>
            <p:spPr>
              <a:xfrm>
                <a:off x="2132" y="272"/>
                <a:ext cx="272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60" name="直接连接符 184347"/>
              <p:cNvSpPr/>
              <p:nvPr/>
            </p:nvSpPr>
            <p:spPr>
              <a:xfrm flipH="1">
                <a:off x="1089" y="0"/>
                <a:ext cx="1225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61" name="椭圆 184348"/>
              <p:cNvSpPr/>
              <p:nvPr/>
            </p:nvSpPr>
            <p:spPr>
              <a:xfrm>
                <a:off x="1054" y="227"/>
                <a:ext cx="91" cy="68"/>
              </a:xfrm>
              <a:prstGeom prst="ellipse">
                <a:avLst/>
              </a:prstGeom>
              <a:solidFill>
                <a:srgbClr val="333333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>
                  <a:lnSpc>
                    <a:spcPct val="130000"/>
                  </a:lnSpc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62" name="直接连接符 184349"/>
            <p:cNvSpPr/>
            <p:nvPr/>
          </p:nvSpPr>
          <p:spPr>
            <a:xfrm flipV="1">
              <a:off x="408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直接连接符 184350"/>
            <p:cNvSpPr/>
            <p:nvPr/>
          </p:nvSpPr>
          <p:spPr>
            <a:xfrm flipV="1">
              <a:off x="635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直接连接符 184351"/>
            <p:cNvSpPr/>
            <p:nvPr/>
          </p:nvSpPr>
          <p:spPr>
            <a:xfrm flipV="1">
              <a:off x="862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直接连接符 184352"/>
            <p:cNvSpPr/>
            <p:nvPr/>
          </p:nvSpPr>
          <p:spPr>
            <a:xfrm flipV="1">
              <a:off x="1088" y="227"/>
              <a:ext cx="0" cy="6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直接连接符 184353"/>
            <p:cNvSpPr/>
            <p:nvPr/>
          </p:nvSpPr>
          <p:spPr>
            <a:xfrm flipV="1">
              <a:off x="1315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7" name="直接连接符 184354"/>
            <p:cNvSpPr/>
            <p:nvPr/>
          </p:nvSpPr>
          <p:spPr>
            <a:xfrm flipV="1">
              <a:off x="1542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8" name="直接连接符 184355"/>
            <p:cNvSpPr/>
            <p:nvPr/>
          </p:nvSpPr>
          <p:spPr>
            <a:xfrm flipV="1">
              <a:off x="1769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直接连接符 184356"/>
            <p:cNvSpPr/>
            <p:nvPr/>
          </p:nvSpPr>
          <p:spPr>
            <a:xfrm flipV="1">
              <a:off x="1996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直接连接符 184357"/>
            <p:cNvSpPr/>
            <p:nvPr/>
          </p:nvSpPr>
          <p:spPr>
            <a:xfrm flipV="1">
              <a:off x="2222" y="227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6" name="文本框 4"/>
          <p:cNvSpPr txBox="1"/>
          <p:nvPr/>
        </p:nvSpPr>
        <p:spPr>
          <a:xfrm>
            <a:off x="2319973" y="5420995"/>
            <a:ext cx="776128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先求出不等式的解集，然后根据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大于向右画，小于向左画，含等号用实心圆点，不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含等号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用空心圆圈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的原则在数轴上表示解集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  <p:bldP spid="1536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8" name="组合 11"/>
          <p:cNvGrpSpPr/>
          <p:nvPr/>
        </p:nvGrpSpPr>
        <p:grpSpPr>
          <a:xfrm>
            <a:off x="1738630" y="223520"/>
            <a:ext cx="4420870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60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3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解一元一次不等式组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16386" name="组合 21"/>
          <p:cNvGrpSpPr/>
          <p:nvPr/>
        </p:nvGrpSpPr>
        <p:grpSpPr>
          <a:xfrm>
            <a:off x="2089150" y="1017588"/>
            <a:ext cx="7886700" cy="1815144"/>
            <a:chOff x="0" y="0"/>
            <a:chExt cx="12421" cy="2859"/>
          </a:xfrm>
        </p:grpSpPr>
        <p:grpSp>
          <p:nvGrpSpPr>
            <p:cNvPr id="16387" name="组合 7"/>
            <p:cNvGrpSpPr/>
            <p:nvPr/>
          </p:nvGrpSpPr>
          <p:grpSpPr>
            <a:xfrm>
              <a:off x="0" y="0"/>
              <a:ext cx="12421" cy="2859"/>
              <a:chOff x="0" y="0"/>
              <a:chExt cx="12421" cy="2859"/>
            </a:xfrm>
          </p:grpSpPr>
          <p:sp>
            <p:nvSpPr>
              <p:cNvPr id="16388" name="文本框 2"/>
              <p:cNvSpPr txBox="1"/>
              <p:nvPr/>
            </p:nvSpPr>
            <p:spPr>
              <a:xfrm>
                <a:off x="0" y="0"/>
                <a:ext cx="12421" cy="28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2800" dirty="0">
                    <a:solidFill>
                      <a:schemeClr val="accent1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例</a:t>
                </a:r>
                <a:r>
                  <a:rPr lang="en-US" altLang="zh-CN" sz="2800" dirty="0">
                    <a:solidFill>
                      <a:schemeClr val="accent1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4 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解不等式组                            把解集在数轴上表示出来，并将解集中的整数解写出来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.</a:t>
                </a:r>
                <a:endPara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graphicFrame>
            <p:nvGraphicFramePr>
              <p:cNvPr id="16389" name="对象 16388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4261" y="59"/>
              <a:ext cx="3001" cy="2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" name="" r:id="rId1" imgW="991235" imgH="661035" progId="Equation.DSMT4">
                      <p:embed/>
                    </p:oleObj>
                  </mc:Choice>
                  <mc:Fallback>
                    <p:oleObj name="" r:id="rId1" imgW="991235" imgH="661035" progId="Equation.DSMT4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4261" y="59"/>
                            <a:ext cx="3001" cy="200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6390" name="文本框 8"/>
            <p:cNvSpPr txBox="1"/>
            <p:nvPr/>
          </p:nvSpPr>
          <p:spPr>
            <a:xfrm>
              <a:off x="7022" y="116"/>
              <a:ext cx="93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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6391" name="文本框 9"/>
            <p:cNvSpPr txBox="1"/>
            <p:nvPr/>
          </p:nvSpPr>
          <p:spPr>
            <a:xfrm>
              <a:off x="7022" y="911"/>
              <a:ext cx="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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6392" name="文本框 10"/>
          <p:cNvSpPr txBox="1"/>
          <p:nvPr/>
        </p:nvSpPr>
        <p:spPr>
          <a:xfrm>
            <a:off x="2439988" y="2771775"/>
            <a:ext cx="46545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解：解不等式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，得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≤3,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6393" name="组合 19"/>
          <p:cNvGrpSpPr/>
          <p:nvPr/>
        </p:nvGrpSpPr>
        <p:grpSpPr>
          <a:xfrm>
            <a:off x="2422525" y="3278188"/>
            <a:ext cx="4321175" cy="742950"/>
            <a:chOff x="0" y="0"/>
            <a:chExt cx="5825" cy="1170"/>
          </a:xfrm>
        </p:grpSpPr>
        <p:sp>
          <p:nvSpPr>
            <p:cNvPr id="16394" name="文本框 11"/>
            <p:cNvSpPr txBox="1"/>
            <p:nvPr/>
          </p:nvSpPr>
          <p:spPr>
            <a:xfrm>
              <a:off x="0" y="192"/>
              <a:ext cx="491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解不等式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Wingdings" panose="05000000000000000000" pitchFamily="2" charset="2"/>
                </a:rPr>
                <a:t>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，得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6395" name="对象 1639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540" y="0"/>
            <a:ext cx="1285" cy="1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433070" imgH="394970" progId="Equation.DSMT4">
                    <p:embed/>
                  </p:oleObj>
                </mc:Choice>
                <mc:Fallback>
                  <p:oleObj name="" r:id="rId3" imgW="433070" imgH="39497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40" y="0"/>
                          <a:ext cx="1285" cy="11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397" name="文本框 12"/>
          <p:cNvSpPr txBox="1"/>
          <p:nvPr/>
        </p:nvSpPr>
        <p:spPr>
          <a:xfrm>
            <a:off x="5492750" y="-1887855"/>
            <a:ext cx="7418070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402" name="文本框 4"/>
          <p:cNvSpPr txBox="1"/>
          <p:nvPr/>
        </p:nvSpPr>
        <p:spPr>
          <a:xfrm>
            <a:off x="1595120" y="5688330"/>
            <a:ext cx="8197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通过观察数轴可知该不等式组的整数解为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2,3.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6403" name="组合 18"/>
          <p:cNvGrpSpPr/>
          <p:nvPr/>
        </p:nvGrpSpPr>
        <p:grpSpPr>
          <a:xfrm>
            <a:off x="6365875" y="3875405"/>
            <a:ext cx="3934460" cy="1061374"/>
            <a:chOff x="0" y="0"/>
            <a:chExt cx="6195" cy="1672"/>
          </a:xfrm>
        </p:grpSpPr>
        <p:grpSp>
          <p:nvGrpSpPr>
            <p:cNvPr id="16404" name="组合 14"/>
            <p:cNvGrpSpPr/>
            <p:nvPr/>
          </p:nvGrpSpPr>
          <p:grpSpPr>
            <a:xfrm>
              <a:off x="0" y="0"/>
              <a:ext cx="6195" cy="1268"/>
              <a:chOff x="0" y="0"/>
              <a:chExt cx="2478" cy="507"/>
            </a:xfrm>
          </p:grpSpPr>
          <p:grpSp>
            <p:nvGrpSpPr>
              <p:cNvPr id="16405" name="组合 184334"/>
              <p:cNvGrpSpPr/>
              <p:nvPr/>
            </p:nvGrpSpPr>
            <p:grpSpPr>
              <a:xfrm>
                <a:off x="0" y="0"/>
                <a:ext cx="2478" cy="507"/>
                <a:chOff x="0" y="0"/>
                <a:chExt cx="2478" cy="507"/>
              </a:xfrm>
            </p:grpSpPr>
            <p:sp>
              <p:nvSpPr>
                <p:cNvPr id="16406" name="文本框 184335"/>
                <p:cNvSpPr txBox="1"/>
                <p:nvPr/>
              </p:nvSpPr>
              <p:spPr>
                <a:xfrm>
                  <a:off x="1228" y="274"/>
                  <a:ext cx="487" cy="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7" name="直接连接符 184336"/>
                <p:cNvSpPr/>
                <p:nvPr/>
              </p:nvSpPr>
              <p:spPr>
                <a:xfrm>
                  <a:off x="0" y="289"/>
                  <a:ext cx="247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8" name="文本框 184337"/>
                <p:cNvSpPr txBox="1"/>
                <p:nvPr/>
              </p:nvSpPr>
              <p:spPr>
                <a:xfrm>
                  <a:off x="1679" y="274"/>
                  <a:ext cx="362" cy="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9" name="直接连接符 184340"/>
                <p:cNvSpPr/>
                <p:nvPr/>
              </p:nvSpPr>
              <p:spPr>
                <a:xfrm flipV="1">
                  <a:off x="1772" y="0"/>
                  <a:ext cx="0" cy="272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0" name="文本框 184341"/>
                <p:cNvSpPr txBox="1"/>
                <p:nvPr/>
              </p:nvSpPr>
              <p:spPr>
                <a:xfrm>
                  <a:off x="775" y="274"/>
                  <a:ext cx="244" cy="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1" name="文本框 184342"/>
                <p:cNvSpPr txBox="1"/>
                <p:nvPr/>
              </p:nvSpPr>
              <p:spPr>
                <a:xfrm>
                  <a:off x="320" y="272"/>
                  <a:ext cx="272" cy="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2" name="文本框 184345"/>
                <p:cNvSpPr txBox="1"/>
                <p:nvPr/>
              </p:nvSpPr>
              <p:spPr>
                <a:xfrm>
                  <a:off x="2132" y="273"/>
                  <a:ext cx="272" cy="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  <a:endPara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3" name="直接连接符 184347"/>
                <p:cNvSpPr/>
                <p:nvPr/>
              </p:nvSpPr>
              <p:spPr>
                <a:xfrm flipH="1">
                  <a:off x="549" y="1"/>
                  <a:ext cx="1225" cy="0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4" name="椭圆 184348"/>
                <p:cNvSpPr/>
                <p:nvPr/>
              </p:nvSpPr>
              <p:spPr>
                <a:xfrm>
                  <a:off x="1729" y="228"/>
                  <a:ext cx="91" cy="68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415" name="直接连接符 184349"/>
              <p:cNvSpPr/>
              <p:nvPr/>
            </p:nvSpPr>
            <p:spPr>
              <a:xfrm flipV="1">
                <a:off x="408" y="228"/>
                <a:ext cx="0" cy="45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6" name="直接连接符 184351"/>
              <p:cNvSpPr/>
              <p:nvPr/>
            </p:nvSpPr>
            <p:spPr>
              <a:xfrm flipV="1">
                <a:off x="862" y="228"/>
                <a:ext cx="0" cy="45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7" name="直接连接符 184353"/>
              <p:cNvSpPr/>
              <p:nvPr/>
            </p:nvSpPr>
            <p:spPr>
              <a:xfrm flipV="1">
                <a:off x="1315" y="228"/>
                <a:ext cx="0" cy="45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8" name="直接连接符 184355"/>
              <p:cNvSpPr/>
              <p:nvPr/>
            </p:nvSpPr>
            <p:spPr>
              <a:xfrm flipV="1">
                <a:off x="1769" y="228"/>
                <a:ext cx="0" cy="45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9" name="直接连接符 184357"/>
              <p:cNvSpPr/>
              <p:nvPr/>
            </p:nvSpPr>
            <p:spPr>
              <a:xfrm flipV="1">
                <a:off x="2222" y="228"/>
                <a:ext cx="0" cy="45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20" name="椭圆 6"/>
            <p:cNvSpPr/>
            <p:nvPr/>
          </p:nvSpPr>
          <p:spPr>
            <a:xfrm>
              <a:off x="2614" y="562"/>
              <a:ext cx="170" cy="1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6421" name="对象 1642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2554" y="781"/>
            <a:ext cx="346" cy="8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5" imgW="152400" imgH="394335" progId="Equation.DSMT4">
                    <p:embed/>
                  </p:oleObj>
                </mc:Choice>
                <mc:Fallback>
                  <p:oleObj name="" r:id="rId5" imgW="152400" imgH="394335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554" y="781"/>
                          <a:ext cx="346" cy="8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22" name="直接连接符 184340"/>
            <p:cNvSpPr/>
            <p:nvPr/>
          </p:nvSpPr>
          <p:spPr>
            <a:xfrm flipH="1" flipV="1">
              <a:off x="2665" y="237"/>
              <a:ext cx="0" cy="340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3" name="直接连接符 184340"/>
            <p:cNvSpPr/>
            <p:nvPr/>
          </p:nvSpPr>
          <p:spPr>
            <a:xfrm flipH="1">
              <a:off x="2658" y="236"/>
              <a:ext cx="2899" cy="14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95120" y="4934585"/>
            <a:ext cx="6139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所以这个不等式组的解集是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                       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09420" y="411734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解集在数轴上表示如图所示：</a:t>
            </a:r>
            <a:endParaRPr lang="zh-CN" altLang="en-US" sz="2800"/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09950" y="4734999"/>
          <a:ext cx="1174499" cy="742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622300" imgH="393700" progId="Equation.DSMT4">
                  <p:embed/>
                </p:oleObj>
              </mc:Choice>
              <mc:Fallback>
                <p:oleObj name="" r:id="rId7" imgW="6223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9950" y="4734999"/>
                        <a:ext cx="1174499" cy="74251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文本框 4">
            <a:hlinkClick r:id="rId1" action="ppaction://hlinksldjump"/>
          </p:cNvPr>
          <p:cNvSpPr txBox="1"/>
          <p:nvPr/>
        </p:nvSpPr>
        <p:spPr>
          <a:xfrm>
            <a:off x="1932623" y="1499870"/>
            <a:ext cx="83264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解一元一次不等式组，在找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公共部分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的过程中，可借助数轴或口诀确定不等式组的解集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2940" y="606425"/>
            <a:ext cx="17195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方法归纳</a:t>
            </a:r>
            <a:r>
              <a:rPr lang="zh-CN" altLang="en-US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8" name="组合 11"/>
          <p:cNvGrpSpPr/>
          <p:nvPr/>
        </p:nvGrpSpPr>
        <p:grpSpPr>
          <a:xfrm>
            <a:off x="1689735" y="163195"/>
            <a:ext cx="4549775" cy="601980"/>
            <a:chOff x="250824" y="1196974"/>
            <a:chExt cx="3685596" cy="529709"/>
          </a:xfrm>
          <a:solidFill>
            <a:schemeClr val="accent1"/>
          </a:solidFill>
        </p:grpSpPr>
        <p:sp>
          <p:nvSpPr>
            <p:cNvPr id="10259" name="圆角矩形 31"/>
            <p:cNvSpPr/>
            <p:nvPr/>
          </p:nvSpPr>
          <p:spPr>
            <a:xfrm>
              <a:off x="250824" y="1196974"/>
              <a:ext cx="3685596" cy="529709"/>
            </a:xfrm>
            <a:prstGeom prst="roundRect">
              <a:avLst>
                <a:gd name="adj" fmla="val 16667"/>
              </a:avLst>
            </a:prstGeom>
            <a:grpFill/>
            <a:ln w="25400" cap="flat" cmpd="sng">
              <a:solidFill>
                <a:schemeClr val="accent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文本框 19"/>
            <p:cNvSpPr/>
            <p:nvPr/>
          </p:nvSpPr>
          <p:spPr>
            <a:xfrm>
              <a:off x="307998" y="1259589"/>
              <a:ext cx="3628422" cy="405104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考点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4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 一元一次不等式的应用</a:t>
              </a:r>
              <a:endPara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18437" name="文本框 2"/>
          <p:cNvSpPr txBox="1"/>
          <p:nvPr/>
        </p:nvSpPr>
        <p:spPr>
          <a:xfrm>
            <a:off x="1827530" y="897255"/>
            <a:ext cx="839597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5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某小区计划购进甲、乙两种树苗，已知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甲、乙两种树苗每株分别为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元、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若购买甲、乙两种树苗共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360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株，并且甲树苗的数量不少于乙树苗的一半，请你设计一种费用最少的购买方案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8" name="文本框 4"/>
          <p:cNvSpPr txBox="1"/>
          <p:nvPr/>
        </p:nvSpPr>
        <p:spPr>
          <a:xfrm>
            <a:off x="1827213" y="3232150"/>
            <a:ext cx="643413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解：设购买甲树苗的数量为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株，依题意，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39" name="文本框 6"/>
          <p:cNvSpPr txBox="1"/>
          <p:nvPr/>
        </p:nvSpPr>
        <p:spPr>
          <a:xfrm>
            <a:off x="5316538" y="3832225"/>
            <a:ext cx="308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≥120.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0" name="文本框 7"/>
          <p:cNvSpPr txBox="1"/>
          <p:nvPr/>
        </p:nvSpPr>
        <p:spPr>
          <a:xfrm>
            <a:off x="2544763" y="5918200"/>
            <a:ext cx="7678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所以购买甲树苗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株，乙树苗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株时费用最省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graphicFrame>
        <p:nvGraphicFramePr>
          <p:cNvPr id="18441" name="对象 1844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46425" y="3659188"/>
          <a:ext cx="192405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965835" imgH="393700" progId="Equation.DSMT4">
                  <p:embed/>
                </p:oleObj>
              </mc:Choice>
              <mc:Fallback>
                <p:oleObj name="" r:id="rId1" imgW="965835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6425" y="3659188"/>
                        <a:ext cx="1924050" cy="862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2" name="文本框 9"/>
          <p:cNvSpPr txBox="1"/>
          <p:nvPr/>
        </p:nvSpPr>
        <p:spPr>
          <a:xfrm>
            <a:off x="2324100" y="4318000"/>
            <a:ext cx="66230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因为甲树苗比乙树苗每株多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所以要节省费用，则要尽量少买甲树苗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3" name="文本框 10"/>
          <p:cNvSpPr txBox="1"/>
          <p:nvPr/>
        </p:nvSpPr>
        <p:spPr>
          <a:xfrm>
            <a:off x="2403475" y="5416550"/>
            <a:ext cx="25781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最小为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2" grpId="0"/>
      <p:bldP spid="184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2073275" y="720725"/>
            <a:ext cx="7743825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a&lt;b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，则下列各式不成立的是       （      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A.4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&lt;4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B.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&lt;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C.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&lt;b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D.-4+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a&lt;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-4+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文本框 5"/>
          <p:cNvSpPr txBox="1"/>
          <p:nvPr/>
        </p:nvSpPr>
        <p:spPr>
          <a:xfrm>
            <a:off x="8839200" y="881063"/>
            <a:ext cx="4889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84020" y="168275"/>
            <a:ext cx="2089785" cy="621030"/>
            <a:chOff x="3590568" y="400194"/>
            <a:chExt cx="5213316" cy="1031890"/>
          </a:xfrm>
        </p:grpSpPr>
        <p:grpSp>
          <p:nvGrpSpPr>
            <p:cNvPr id="1536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2" name="TextBox 19"/>
              <p:cNvSpPr txBox="1"/>
              <p:nvPr/>
            </p:nvSpPr>
            <p:spPr>
              <a:xfrm>
                <a:off x="7752953" y="5433395"/>
                <a:ext cx="278798" cy="21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365" name="矩形 19"/>
            <p:cNvSpPr/>
            <p:nvPr/>
          </p:nvSpPr>
          <p:spPr>
            <a:xfrm>
              <a:off x="4220498" y="482261"/>
              <a:ext cx="4283494" cy="867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2246313" y="2937828"/>
            <a:ext cx="6943725" cy="345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下列式子是一元一次不等式的是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3000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 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    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3(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(2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  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kumimoji="0" lang="zh-CN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51115" y="319754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3132138" y="4269105"/>
          <a:ext cx="328612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5100" imgH="393065" progId="Equation.DSMT4">
                  <p:embed/>
                </p:oleObj>
              </mc:Choice>
              <mc:Fallback>
                <p:oleObj name="" r:id="rId1" imgW="165100" imgH="39306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2138" y="4269105"/>
                        <a:ext cx="328612" cy="788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4632643" y="4937125"/>
          <a:ext cx="303212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52400" imgH="393065" progId="Equation.DSMT4">
                  <p:embed/>
                </p:oleObj>
              </mc:Choice>
              <mc:Fallback>
                <p:oleObj name="" r:id="rId3" imgW="152400" imgH="393065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2643" y="4937125"/>
                        <a:ext cx="303212" cy="788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887220" y="163195"/>
            <a:ext cx="7668260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 </a:t>
            </a:r>
            <a:r>
              <a:rPr kumimoji="0" lang="zh-CN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列说法中，正确的有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是不等式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的解；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②不等式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的解是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③不等式组               的解集是－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2≤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④不等式组             的解集是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⑤不等式组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无解．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098" name="Object 21"/>
          <p:cNvGraphicFramePr>
            <a:graphicFrameLocks noChangeAspect="1"/>
          </p:cNvGraphicFramePr>
          <p:nvPr/>
        </p:nvGraphicFramePr>
        <p:xfrm>
          <a:off x="4146550" y="4067810"/>
          <a:ext cx="1229360" cy="91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84200" imgH="457200" progId="Equation.DSMT4">
                  <p:embed/>
                </p:oleObj>
              </mc:Choice>
              <mc:Fallback>
                <p:oleObj name="" r:id="rId1" imgW="584200" imgH="457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6550" y="4067810"/>
                        <a:ext cx="1229360" cy="915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2"/>
          <p:cNvGraphicFramePr>
            <a:graphicFrameLocks noChangeAspect="1"/>
          </p:cNvGraphicFramePr>
          <p:nvPr/>
        </p:nvGraphicFramePr>
        <p:xfrm>
          <a:off x="4146550" y="1880870"/>
          <a:ext cx="1042670" cy="91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95300" imgH="457200" progId="Equation.DSMT4">
                  <p:embed/>
                </p:oleObj>
              </mc:Choice>
              <mc:Fallback>
                <p:oleObj name="" r:id="rId3" imgW="495300" imgH="4572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6550" y="1880870"/>
                        <a:ext cx="1042670" cy="915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3"/>
          <p:cNvGraphicFramePr>
            <a:graphicFrameLocks noChangeAspect="1"/>
          </p:cNvGraphicFramePr>
          <p:nvPr/>
        </p:nvGraphicFramePr>
        <p:xfrm>
          <a:off x="4197350" y="3051175"/>
          <a:ext cx="935355" cy="9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444500" imgH="457200" progId="Equation.DSMT4">
                  <p:embed/>
                </p:oleObj>
              </mc:Choice>
              <mc:Fallback>
                <p:oleObj name="" r:id="rId5" imgW="444500" imgH="457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7350" y="3051175"/>
                        <a:ext cx="935355" cy="916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/>
          <p:nvPr/>
        </p:nvSpPr>
        <p:spPr>
          <a:xfrm>
            <a:off x="5965825" y="403225"/>
            <a:ext cx="4457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51"/>
          <p:cNvGrpSpPr/>
          <p:nvPr/>
        </p:nvGrpSpPr>
        <p:grpSpPr>
          <a:xfrm>
            <a:off x="4216400" y="1204913"/>
            <a:ext cx="3910013" cy="774700"/>
            <a:chOff x="7038412" y="5298115"/>
            <a:chExt cx="3099874" cy="517828"/>
          </a:xfrm>
        </p:grpSpPr>
        <p:grpSp>
          <p:nvGrpSpPr>
            <p:cNvPr id="3" name="组合 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350" strike="noStrike" noProof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" name="TextBox 19"/>
            <p:cNvSpPr txBox="1"/>
            <p:nvPr/>
          </p:nvSpPr>
          <p:spPr>
            <a:xfrm>
              <a:off x="7752953" y="5433395"/>
              <a:ext cx="245674" cy="168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/>
              <a:endParaRPr lang="zh-CN" altLang="en-US" sz="105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196" name="标题 1"/>
          <p:cNvSpPr txBox="1"/>
          <p:nvPr/>
        </p:nvSpPr>
        <p:spPr>
          <a:xfrm>
            <a:off x="4670425" y="1214438"/>
            <a:ext cx="3003550" cy="512762"/>
          </a:xfrm>
          <a:prstGeom prst="rect">
            <a:avLst/>
          </a:prstGeom>
          <a:noFill/>
          <a:ln w="9525">
            <a:noFill/>
          </a:ln>
        </p:spPr>
        <p:txBody>
          <a:bodyPr lIns="68561" tIns="34281" rIns="68561" bIns="34281" anchor="t"/>
          <a:lstStyle/>
          <a:p>
            <a:pPr algn="ctr">
              <a:lnSpc>
                <a:spcPct val="15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4975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考点精讲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1616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296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80463" y="2692400"/>
            <a:ext cx="1166812" cy="1166813"/>
            <a:chOff x="9674578" y="2446144"/>
            <a:chExt cx="1556194" cy="1556194"/>
          </a:xfrm>
        </p:grpSpPr>
        <p:grpSp>
          <p:nvGrpSpPr>
            <p:cNvPr id="19" name="组合 18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8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350" strike="noStrike" noProof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653213" y="2692400"/>
            <a:ext cx="1166812" cy="1166813"/>
            <a:chOff x="6839012" y="2446144"/>
            <a:chExt cx="1556194" cy="1556194"/>
          </a:xfrm>
        </p:grpSpPr>
        <p:grpSp>
          <p:nvGrpSpPr>
            <p:cNvPr id="40" name="组合 39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4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163763" y="40798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2400" dirty="0">
              <a:solidFill>
                <a:srgbClr val="7F7F7F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78063" y="2690813"/>
            <a:ext cx="1166812" cy="1166812"/>
            <a:chOff x="997758" y="2442742"/>
            <a:chExt cx="1556194" cy="1556194"/>
          </a:xfrm>
        </p:grpSpPr>
        <p:grpSp>
          <p:nvGrpSpPr>
            <p:cNvPr id="59" name="组合 58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52" grpId="1"/>
      <p:bldP spid="5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3" name="组合 19"/>
          <p:cNvGrpSpPr/>
          <p:nvPr/>
        </p:nvGrpSpPr>
        <p:grpSpPr>
          <a:xfrm>
            <a:off x="1961833" y="1057910"/>
            <a:ext cx="8035925" cy="2676856"/>
            <a:chOff x="0" y="0"/>
            <a:chExt cx="12657" cy="4213"/>
          </a:xfrm>
        </p:grpSpPr>
        <p:grpSp>
          <p:nvGrpSpPr>
            <p:cNvPr id="17414" name="组合 2"/>
            <p:cNvGrpSpPr/>
            <p:nvPr/>
          </p:nvGrpSpPr>
          <p:grpSpPr>
            <a:xfrm>
              <a:off x="0" y="0"/>
              <a:ext cx="12657" cy="4213"/>
              <a:chOff x="0" y="0"/>
              <a:chExt cx="12657" cy="4213"/>
            </a:xfrm>
          </p:grpSpPr>
          <p:sp>
            <p:nvSpPr>
              <p:cNvPr id="17415" name="文本框 4"/>
              <p:cNvSpPr txBox="1"/>
              <p:nvPr/>
            </p:nvSpPr>
            <p:spPr>
              <a:xfrm>
                <a:off x="0" y="1"/>
                <a:ext cx="12657" cy="4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4.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若关于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  <a:sym typeface="Arial" panose="020B0604020202020204" pitchFamily="34" charset="0"/>
                  </a:rPr>
                  <a:t>x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不等式组                    有解，则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m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的取值范围为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(     )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  A.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  <a:sym typeface="Arial" panose="020B0604020202020204" pitchFamily="34" charset="0"/>
                  </a:rPr>
                  <a:t>m&gt;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             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Arial" panose="020B0604020202020204" pitchFamily="34" charset="0"/>
                  </a:rPr>
                  <a:t>B.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m≤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           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Arial" panose="020B0604020202020204" pitchFamily="34" charset="0"/>
                  </a:rPr>
                  <a:t>C.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m&gt;           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charset="-122"/>
                    <a:sym typeface="Arial" panose="020B0604020202020204" pitchFamily="34" charset="0"/>
                  </a:rPr>
                  <a:t>D.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charset="-122"/>
                    <a:sym typeface="宋体" panose="02010600030101010101" pitchFamily="2" charset="-122"/>
                  </a:rPr>
                  <a:t>m≤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graphicFrame>
            <p:nvGraphicFramePr>
              <p:cNvPr id="17416" name="对象 17415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4697" y="0"/>
              <a:ext cx="2615" cy="17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" name="" r:id="rId1" imgW="749935" imgH="457835" progId="Equation.DSMT4">
                      <p:embed/>
                    </p:oleObj>
                  </mc:Choice>
                  <mc:Fallback>
                    <p:oleObj name="" r:id="rId1" imgW="749935" imgH="457835" progId="Equation.DSMT4">
                      <p:embed/>
                      <p:pic>
                        <p:nvPicPr>
                          <p:cNvPr id="0" name="图片 3094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4697" y="0"/>
                            <a:ext cx="2615" cy="17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7417" name="对象 17416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852" y="3109"/>
            <a:ext cx="689" cy="10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254000" imgH="394335" progId="Equation.DSMT4">
                    <p:embed/>
                  </p:oleObj>
                </mc:Choice>
                <mc:Fallback>
                  <p:oleObj name="" r:id="rId3" imgW="254000" imgH="394335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52" y="3109"/>
                          <a:ext cx="689" cy="10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8" name="对象 1741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5309" y="3110"/>
            <a:ext cx="414" cy="10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5" imgW="152400" imgH="394335" progId="Equation.DSMT4">
                    <p:embed/>
                  </p:oleObj>
                </mc:Choice>
                <mc:Fallback>
                  <p:oleObj name="" r:id="rId5" imgW="152400" imgH="394335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09" y="3110"/>
                          <a:ext cx="414" cy="10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9" name="对象 1741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292" y="3111"/>
            <a:ext cx="414" cy="10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7" imgW="152400" imgH="394335" progId="Equation.DSMT4">
                    <p:embed/>
                  </p:oleObj>
                </mc:Choice>
                <mc:Fallback>
                  <p:oleObj name="" r:id="rId7" imgW="152400" imgH="394335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292" y="3111"/>
                          <a:ext cx="414" cy="10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20" name="对象 17419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1339" y="3112"/>
            <a:ext cx="689" cy="10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9" imgW="254000" imgH="394335" progId="Equation.DSMT4">
                    <p:embed/>
                  </p:oleObj>
                </mc:Choice>
                <mc:Fallback>
                  <p:oleObj name="" r:id="rId9" imgW="254000" imgH="394335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339" y="3112"/>
                          <a:ext cx="689" cy="10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21" name="文本框 18"/>
          <p:cNvSpPr txBox="1"/>
          <p:nvPr/>
        </p:nvSpPr>
        <p:spPr>
          <a:xfrm>
            <a:off x="2896870" y="2302510"/>
            <a:ext cx="4730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/>
          <p:nvPr/>
        </p:nvSpPr>
        <p:spPr>
          <a:xfrm>
            <a:off x="1992313" y="3432175"/>
            <a:ext cx="803751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7.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使不等式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1≥2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7&lt;8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同时成立的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的整数值是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文本框 15"/>
          <p:cNvSpPr txBox="1"/>
          <p:nvPr/>
        </p:nvSpPr>
        <p:spPr>
          <a:xfrm>
            <a:off x="2619375" y="4206875"/>
            <a:ext cx="6810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3,4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992313" y="1179513"/>
            <a:ext cx="943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1≤6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的正整数解是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6607175" y="1179513"/>
            <a:ext cx="10334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1,2,3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1992313" y="1920875"/>
            <a:ext cx="84486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6.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已知关于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的方程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+4=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en-US" altLang="zh-CN" sz="2800" i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-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的解为负数，则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的取值范围是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     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3597275" y="2743200"/>
            <a:ext cx="1041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536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6"/>
          <p:cNvSpPr txBox="1">
            <a:spLocks noChangeArrowheads="1"/>
          </p:cNvSpPr>
          <p:nvPr/>
        </p:nvSpPr>
        <p:spPr bwMode="auto">
          <a:xfrm>
            <a:off x="2135505" y="403225"/>
            <a:ext cx="7931150" cy="1531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marR="0" indent="-355600" defTabSz="457200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解不等式</a:t>
            </a:r>
            <a:r>
              <a:rPr kumimoji="0" lang="en-US" altLang="zh-CN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kumimoji="0" lang="zh-CN" altLang="en-US" sz="2600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，并把它的解集在数轴上表示出来．</a:t>
            </a:r>
            <a:endParaRPr kumimoji="0" lang="zh-CN" altLang="en-US" sz="2600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8194" name="Object 17"/>
          <p:cNvGraphicFramePr>
            <a:graphicFrameLocks noChangeAspect="1"/>
          </p:cNvGraphicFramePr>
          <p:nvPr/>
        </p:nvGraphicFramePr>
        <p:xfrm>
          <a:off x="4087495" y="508635"/>
          <a:ext cx="177800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888365" imgH="393700" progId="Equation.DSMT4">
                  <p:embed/>
                </p:oleObj>
              </mc:Choice>
              <mc:Fallback>
                <p:oleObj name="" r:id="rId1" imgW="888365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87495" y="508635"/>
                        <a:ext cx="1778000" cy="788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690813" y="1847850"/>
            <a:ext cx="6808788" cy="2491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去分母，得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6≤4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移项，得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≥3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合并同类项，得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≥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在数轴上表示如图所示．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5" name="矩形 2"/>
          <p:cNvSpPr/>
          <p:nvPr/>
        </p:nvSpPr>
        <p:spPr>
          <a:xfrm>
            <a:off x="1989138" y="1633220"/>
            <a:ext cx="79375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6158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058" y="4576445"/>
            <a:ext cx="5095875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119948" y="908685"/>
            <a:ext cx="6675438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9.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成立的最大整数是什么？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624773" y="1500823"/>
            <a:ext cx="6808788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将原不等式移项、合并同类项，得－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系数化为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＜－   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将不等式的解集在数轴上表示出来，如图．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50000"/>
              </a:lnSpc>
              <a:buClrTx/>
              <a:buSzTx/>
              <a:buFontTx/>
              <a:buNone/>
              <a:defRPr/>
            </a:pP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因为在这个解集范围内的最大整数为－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所以使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成立的最大整数是－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56" name="矩形 2"/>
          <p:cNvSpPr/>
          <p:nvPr/>
        </p:nvSpPr>
        <p:spPr>
          <a:xfrm>
            <a:off x="2040573" y="1500823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636260" y="2083118"/>
          <a:ext cx="303213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52400" imgH="393065" progId="Equation.DSMT4">
                  <p:embed/>
                </p:oleObj>
              </mc:Choice>
              <mc:Fallback>
                <p:oleObj name="" r:id="rId1" imgW="152400" imgH="39306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6260" y="2083118"/>
                        <a:ext cx="303213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14" descr="ZT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130" y="3562350"/>
            <a:ext cx="3240088" cy="80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021205" y="625475"/>
            <a:ext cx="849058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35305" marR="0" indent="-53530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10.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解不等式组                                 并把它的解集在数轴上表示出来</a:t>
            </a: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266" name="Object 21"/>
          <p:cNvGraphicFramePr>
            <a:graphicFrameLocks noChangeAspect="1"/>
          </p:cNvGraphicFramePr>
          <p:nvPr/>
        </p:nvGraphicFramePr>
        <p:xfrm>
          <a:off x="4398963" y="371475"/>
          <a:ext cx="2557462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82065" imgH="660400" progId="Equation.DSMT4">
                  <p:embed/>
                </p:oleObj>
              </mc:Choice>
              <mc:Fallback>
                <p:oleObj name="" r:id="rId1" imgW="1282065" imgH="6604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98963" y="371475"/>
                        <a:ext cx="2557462" cy="1323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490788" y="1901825"/>
            <a:ext cx="6681788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解不等式①，得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＞－   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解不等式②，得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≤4.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所以不等式组的解集为－    ＜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≤4.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把不等式组的解集在数轴上表示出来，如图所示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279" name="矩形 2"/>
          <p:cNvSpPr/>
          <p:nvPr/>
        </p:nvSpPr>
        <p:spPr>
          <a:xfrm>
            <a:off x="1911033" y="1901825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5626100" y="2085975"/>
          <a:ext cx="303213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2400" imgH="393065" progId="Equation.DSMT4">
                  <p:embed/>
                </p:oleObj>
              </mc:Choice>
              <mc:Fallback>
                <p:oleObj name="" r:id="rId3" imgW="152400" imgH="39306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26100" y="2085975"/>
                        <a:ext cx="303213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6205220" y="3645535"/>
          <a:ext cx="303213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52400" imgH="393065" progId="Equation.DSMT4">
                  <p:embed/>
                </p:oleObj>
              </mc:Choice>
              <mc:Fallback>
                <p:oleObj name="" r:id="rId5" imgW="152400" imgH="39306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5220" y="3645535"/>
                        <a:ext cx="303213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853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5880" y="5329873"/>
            <a:ext cx="4319588" cy="830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171383" y="425768"/>
            <a:ext cx="7242175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35305" marR="0" indent="-535305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11.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的方程组                          的解满足－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的取值范围．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290" name="Object 21"/>
          <p:cNvGraphicFramePr>
            <a:graphicFrameLocks noChangeAspect="1"/>
          </p:cNvGraphicFramePr>
          <p:nvPr/>
        </p:nvGraphicFramePr>
        <p:xfrm>
          <a:off x="6100445" y="507683"/>
          <a:ext cx="18986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51865" imgH="457200" progId="Equation.DSMT4">
                  <p:embed/>
                </p:oleObj>
              </mc:Choice>
              <mc:Fallback>
                <p:oleObj name="" r:id="rId1" imgW="951865" imgH="4572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00445" y="507683"/>
                        <a:ext cx="1898650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700020" y="2646680"/>
            <a:ext cx="6737350" cy="2691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解方程组                         得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∵－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∴－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解得－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306" name="矩形 2"/>
          <p:cNvSpPr/>
          <p:nvPr/>
        </p:nvSpPr>
        <p:spPr>
          <a:xfrm>
            <a:off x="2115820" y="2646680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18"/>
          <p:cNvGraphicFramePr>
            <a:graphicFrameLocks noChangeAspect="1"/>
          </p:cNvGraphicFramePr>
          <p:nvPr/>
        </p:nvGraphicFramePr>
        <p:xfrm>
          <a:off x="4288473" y="2646680"/>
          <a:ext cx="18986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51865" imgH="457200" progId="Equation.DSMT4">
                  <p:embed/>
                </p:oleObj>
              </mc:Choice>
              <mc:Fallback>
                <p:oleObj name="" r:id="rId3" imgW="951865" imgH="4572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8473" y="2646680"/>
                        <a:ext cx="1898650" cy="915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9"/>
          <p:cNvGraphicFramePr>
            <a:graphicFrameLocks noChangeAspect="1"/>
          </p:cNvGraphicFramePr>
          <p:nvPr/>
        </p:nvGraphicFramePr>
        <p:xfrm>
          <a:off x="6788150" y="2264728"/>
          <a:ext cx="1468438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736600" imgH="838200" progId="Equation.DSMT4">
                  <p:embed/>
                </p:oleObj>
              </mc:Choice>
              <mc:Fallback>
                <p:oleObj name="" r:id="rId5" imgW="736600" imgH="8382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88150" y="2264728"/>
                        <a:ext cx="1468438" cy="167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0"/>
          <p:cNvGraphicFramePr>
            <a:graphicFrameLocks noChangeAspect="1"/>
          </p:cNvGraphicFramePr>
          <p:nvPr/>
        </p:nvGraphicFramePr>
        <p:xfrm>
          <a:off x="3920173" y="4060190"/>
          <a:ext cx="1493837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748665" imgH="393700" progId="Equation.DSMT4">
                  <p:embed/>
                </p:oleObj>
              </mc:Choice>
              <mc:Fallback>
                <p:oleObj name="" r:id="rId7" imgW="748665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0173" y="4060190"/>
                        <a:ext cx="1493837" cy="788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4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charRg st="4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charRg st="4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7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charRg st="7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charRg st="7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879600" y="231775"/>
            <a:ext cx="8533765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12.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为建设“秀美幸福之市”，某市绿化提质改造工程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正如火如荼地进行，某施工队计划购买甲、乙两种树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苗共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棵对芙蓉路的某段道路进行绿化改造，已知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甲种树苗每棵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元，乙种树苗每棵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元．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若购买两种树苗的总金额为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90 000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元，求购买甲、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乙两种树苗各多少棵；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若购买甲种树苗的金额不少于购买乙种树苗的金额，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则至少应购买甲种树苗多少棵？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204720" y="438150"/>
            <a:ext cx="8298180" cy="429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设购买甲种树苗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棵，则购买乙种树苗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棵．根据题意，得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300(400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90 000.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300.400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100(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答：购买甲种树苗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棵，购买乙种树苗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设应购买甲种树苗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棵，则购买乙种树苗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由题意，得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≥300(400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．解得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≥240.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答：至少应购买甲种树苗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棵．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610" name="矩形 2"/>
          <p:cNvSpPr/>
          <p:nvPr/>
        </p:nvSpPr>
        <p:spPr>
          <a:xfrm>
            <a:off x="1662430" y="507365"/>
            <a:ext cx="88646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885950" y="193040"/>
            <a:ext cx="8406130" cy="509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13.</a:t>
            </a:r>
            <a:r>
              <a:rPr kumimoji="0" lang="en-US" altLang="zh-CN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“全民阅读”深入人心，好读书，读好书，让人终身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受益．为满足同学们的读书需求，某学校图书馆准备到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新华书店采购文学名著和动漫书两类图书．经了解，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本文学名著和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本动漫书共需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1 520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元，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本文学名著比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本动漫书多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注：所采购的文学名著价格都一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样，所采购的动漫书价格都一样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求每本文学名著和动漫书各多少元；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若学校要求购买动漫书比文学名著多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本，动漫书和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文学名著总数不低于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本，总费用不超过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元，请求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5305" marR="0" indent="-535305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出所有符合条件的购书方案．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514600" y="274320"/>
            <a:ext cx="7397750" cy="4692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设每本文学名著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元，每本动漫书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由题意，得                                 解得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indent="35560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答：每本文学名著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元，每本动漫书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元．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设购买文学名著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本，则购买动漫书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20)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根据题意，得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2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解得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26≤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≤         .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350" name="矩形 2"/>
          <p:cNvSpPr/>
          <p:nvPr/>
        </p:nvSpPr>
        <p:spPr>
          <a:xfrm>
            <a:off x="1905000" y="274003"/>
            <a:ext cx="844550" cy="69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2"/>
          <p:cNvGraphicFramePr>
            <a:graphicFrameLocks noChangeAspect="1"/>
          </p:cNvGraphicFramePr>
          <p:nvPr/>
        </p:nvGraphicFramePr>
        <p:xfrm>
          <a:off x="4516438" y="965518"/>
          <a:ext cx="2503487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244600" imgH="457200" progId="Equation.DSMT4">
                  <p:embed/>
                </p:oleObj>
              </mc:Choice>
              <mc:Fallback>
                <p:oleObj name="" r:id="rId1" imgW="1244600" imgH="457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6438" y="965518"/>
                        <a:ext cx="2503487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8056880" y="905828"/>
          <a:ext cx="104775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520700" imgH="457200" progId="Equation.DSMT4">
                  <p:embed/>
                </p:oleObj>
              </mc:Choice>
              <mc:Fallback>
                <p:oleObj name="" r:id="rId3" imgW="520700" imgH="4572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56880" y="905828"/>
                        <a:ext cx="1047750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341620" y="3208655"/>
          <a:ext cx="35496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765300" imgH="457200" progId="Equation.DSMT4">
                  <p:embed/>
                </p:oleObj>
              </mc:Choice>
              <mc:Fallback>
                <p:oleObj name="" r:id="rId5" imgW="1765300" imgH="4572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1620" y="3208655"/>
                        <a:ext cx="3549650" cy="915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685348" y="4254183"/>
          <a:ext cx="587375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292100" imgH="393700" progId="Equation.DSMT4">
                  <p:embed/>
                </p:oleObj>
              </mc:Choice>
              <mc:Fallback>
                <p:oleObj name="" r:id="rId7" imgW="2921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85348" y="4254183"/>
                        <a:ext cx="587375" cy="78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463" y="3319463"/>
            <a:ext cx="3235325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94033" y="2720975"/>
            <a:ext cx="185928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要点梳理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9350" y="2595563"/>
            <a:ext cx="1417638" cy="1417637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auto"/>
                <a:endParaRPr lang="zh-CN" altLang="en-US" sz="105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auto"/>
              <a:endParaRPr lang="zh-CN" altLang="en-US" sz="1350" strike="noStrike" noProof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7488" y="3467100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教学目标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7038" y="3465513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教学重点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35835" y="560705"/>
            <a:ext cx="775779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是整数，所以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的取值为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28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，对应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的取值为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48.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方案一：购买文学名著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本，购买动漫书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方案二：购买文学名著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本，购买动漫书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方案三：购买文学名著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28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本，购买动漫书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2"/>
          <p:cNvSpPr txBox="1"/>
          <p:nvPr/>
        </p:nvSpPr>
        <p:spPr>
          <a:xfrm>
            <a:off x="2143125" y="2252663"/>
            <a:ext cx="720725" cy="304609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一元一次不等式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组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9" name="左大括号 11"/>
          <p:cNvSpPr/>
          <p:nvPr/>
        </p:nvSpPr>
        <p:spPr>
          <a:xfrm>
            <a:off x="2930525" y="2051050"/>
            <a:ext cx="285750" cy="3505200"/>
          </a:xfrm>
          <a:prstGeom prst="leftBrace">
            <a:avLst>
              <a:gd name="adj1" fmla="val 8291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Box 12"/>
          <p:cNvSpPr txBox="1"/>
          <p:nvPr/>
        </p:nvSpPr>
        <p:spPr>
          <a:xfrm>
            <a:off x="3259138" y="1804988"/>
            <a:ext cx="1366837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不等式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1" name="TextBox 14"/>
          <p:cNvSpPr txBox="1"/>
          <p:nvPr/>
        </p:nvSpPr>
        <p:spPr>
          <a:xfrm>
            <a:off x="5072063" y="1508125"/>
            <a:ext cx="2116137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不等式的解集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2" name="TextBox 17"/>
          <p:cNvSpPr txBox="1"/>
          <p:nvPr/>
        </p:nvSpPr>
        <p:spPr>
          <a:xfrm>
            <a:off x="3238500" y="3319463"/>
            <a:ext cx="1511300" cy="82994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一元一次不等式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3" name="TextBox 22"/>
          <p:cNvSpPr txBox="1"/>
          <p:nvPr/>
        </p:nvSpPr>
        <p:spPr>
          <a:xfrm>
            <a:off x="3216275" y="5149850"/>
            <a:ext cx="1439863" cy="82994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一元一次不等式组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4" name="左大括号 24"/>
          <p:cNvSpPr/>
          <p:nvPr/>
        </p:nvSpPr>
        <p:spPr>
          <a:xfrm>
            <a:off x="6813550" y="5159375"/>
            <a:ext cx="134938" cy="731838"/>
          </a:xfrm>
          <a:prstGeom prst="leftBrace">
            <a:avLst>
              <a:gd name="adj1" fmla="val 8311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TextBox 25"/>
          <p:cNvSpPr txBox="1"/>
          <p:nvPr/>
        </p:nvSpPr>
        <p:spPr>
          <a:xfrm>
            <a:off x="7034213" y="4973638"/>
            <a:ext cx="936625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解集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6" name="TextBox 28"/>
          <p:cNvSpPr txBox="1"/>
          <p:nvPr/>
        </p:nvSpPr>
        <p:spPr>
          <a:xfrm>
            <a:off x="7032625" y="5673725"/>
            <a:ext cx="1433513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数轴表示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7" name="TextBox 34"/>
          <p:cNvSpPr txBox="1"/>
          <p:nvPr/>
        </p:nvSpPr>
        <p:spPr>
          <a:xfrm>
            <a:off x="5072063" y="2092325"/>
            <a:ext cx="2649537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不等式的基本性质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8" name="左大括号 35"/>
          <p:cNvSpPr/>
          <p:nvPr/>
        </p:nvSpPr>
        <p:spPr>
          <a:xfrm>
            <a:off x="4711700" y="1762125"/>
            <a:ext cx="287338" cy="595313"/>
          </a:xfrm>
          <a:prstGeom prst="leftBrace">
            <a:avLst>
              <a:gd name="adj1" fmla="val 8325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左大括号 36"/>
          <p:cNvSpPr/>
          <p:nvPr/>
        </p:nvSpPr>
        <p:spPr>
          <a:xfrm>
            <a:off x="6986588" y="3419475"/>
            <a:ext cx="288925" cy="720725"/>
          </a:xfrm>
          <a:prstGeom prst="leftBrace">
            <a:avLst>
              <a:gd name="adj1" fmla="val 8326"/>
              <a:gd name="adj2" fmla="val 50000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TextBox 37"/>
          <p:cNvSpPr txBox="1"/>
          <p:nvPr/>
        </p:nvSpPr>
        <p:spPr>
          <a:xfrm>
            <a:off x="7313613" y="3132138"/>
            <a:ext cx="1030287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 集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1" name="TextBox 38"/>
          <p:cNvSpPr txBox="1"/>
          <p:nvPr/>
        </p:nvSpPr>
        <p:spPr>
          <a:xfrm>
            <a:off x="7313613" y="3852863"/>
            <a:ext cx="1500187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数轴表示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cxnSp>
        <p:nvCxnSpPr>
          <p:cNvPr id="19473" name="直接箭头连接符 3"/>
          <p:cNvCxnSpPr/>
          <p:nvPr/>
        </p:nvCxnSpPr>
        <p:spPr>
          <a:xfrm flipV="1">
            <a:off x="4729480" y="5582920"/>
            <a:ext cx="1120775" cy="11430"/>
          </a:xfrm>
          <a:prstGeom prst="straightConnector1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arrow" w="med" len="med"/>
          </a:ln>
        </p:spPr>
      </p:cxnSp>
      <p:cxnSp>
        <p:nvCxnSpPr>
          <p:cNvPr id="19474" name="直接箭头连接符 4"/>
          <p:cNvCxnSpPr/>
          <p:nvPr/>
        </p:nvCxnSpPr>
        <p:spPr>
          <a:xfrm flipV="1">
            <a:off x="4784725" y="3774440"/>
            <a:ext cx="1246505" cy="12065"/>
          </a:xfrm>
          <a:prstGeom prst="straightConnector1">
            <a:avLst/>
          </a:prstGeom>
          <a:ln w="19050" cap="flat" cmpd="sng">
            <a:solidFill>
              <a:schemeClr val="accent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19475" name="文本框 5"/>
          <p:cNvSpPr txBox="1"/>
          <p:nvPr/>
        </p:nvSpPr>
        <p:spPr>
          <a:xfrm>
            <a:off x="6091238" y="3568700"/>
            <a:ext cx="858837" cy="4603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解法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76" name="文本框 6"/>
          <p:cNvSpPr txBox="1"/>
          <p:nvPr/>
        </p:nvSpPr>
        <p:spPr>
          <a:xfrm>
            <a:off x="5913438" y="5345113"/>
            <a:ext cx="835025" cy="4603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解法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77" name="左大括号 7"/>
          <p:cNvSpPr/>
          <p:nvPr/>
        </p:nvSpPr>
        <p:spPr>
          <a:xfrm flipH="1">
            <a:off x="8894763" y="3319463"/>
            <a:ext cx="228600" cy="820737"/>
          </a:xfrm>
          <a:prstGeom prst="leftBrace">
            <a:avLst>
              <a:gd name="adj1" fmla="val 3872"/>
              <a:gd name="adj2" fmla="val 48921"/>
            </a:avLst>
          </a:prstGeom>
          <a:noFill/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8" name="TextBox 32"/>
          <p:cNvSpPr txBox="1"/>
          <p:nvPr/>
        </p:nvSpPr>
        <p:spPr>
          <a:xfrm>
            <a:off x="9184005" y="3482975"/>
            <a:ext cx="824230" cy="460375"/>
          </a:xfrm>
          <a:prstGeom prst="rect">
            <a:avLst/>
          </a:prstGeom>
          <a:noFill/>
          <a:ln w="25400" cap="flat" cmpd="sng">
            <a:solidFill>
              <a:schemeClr val="accent1">
                <a:alpha val="37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73267" y="348406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" name="圆角矩形 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055479" y="575194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 bldLvl="0" animBg="1"/>
      <p:bldP spid="19460" grpId="0" bldLvl="0" animBg="1"/>
      <p:bldP spid="19461" grpId="0" bldLvl="0" animBg="1"/>
      <p:bldP spid="19462" grpId="0" bldLvl="0" animBg="1"/>
      <p:bldP spid="19463" grpId="0" bldLvl="0" animBg="1"/>
      <p:bldP spid="19464" grpId="0" bldLvl="0" animBg="1"/>
      <p:bldP spid="19465" grpId="0" bldLvl="0" animBg="1"/>
      <p:bldP spid="19466" grpId="0" bldLvl="0" animBg="1"/>
      <p:bldP spid="19467" grpId="0" bldLvl="0" animBg="1"/>
      <p:bldP spid="19468" grpId="0" bldLvl="0" animBg="1"/>
      <p:bldP spid="19469" grpId="0" bldLvl="0" animBg="1"/>
      <p:bldP spid="19470" grpId="0" bldLvl="0" animBg="1"/>
      <p:bldP spid="19471" grpId="0" bldLvl="0" animBg="1"/>
      <p:bldP spid="19475" grpId="0" bldLvl="0" animBg="1"/>
      <p:bldP spid="19476" grpId="0" bldLvl="0" animBg="1"/>
      <p:bldP spid="19477" grpId="0" bldLvl="0" animBg="1"/>
      <p:bldP spid="1947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71015" y="344805"/>
            <a:ext cx="2125345" cy="588010"/>
            <a:chOff x="3590568" y="400194"/>
            <a:chExt cx="5213316" cy="1031890"/>
          </a:xfrm>
        </p:grpSpPr>
        <p:grpSp>
          <p:nvGrpSpPr>
            <p:cNvPr id="2" name="组合 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350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3" name="TextBox 19"/>
              <p:cNvSpPr txBox="1"/>
              <p:nvPr/>
            </p:nvSpPr>
            <p:spPr>
              <a:xfrm>
                <a:off x="7752953" y="5433395"/>
                <a:ext cx="278798" cy="222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endParaRPr lang="zh-CN" altLang="en-US" sz="10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矩形 22"/>
            <p:cNvSpPr/>
            <p:nvPr/>
          </p:nvSpPr>
          <p:spPr>
            <a:xfrm>
              <a:off x="4223116" y="462012"/>
              <a:ext cx="4283494" cy="915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要点梳理</a:t>
              </a:r>
              <a:endParaRPr lang="zh-CN" altLang="en-US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4099" name="文本框 1"/>
          <p:cNvSpPr txBox="1"/>
          <p:nvPr/>
        </p:nvSpPr>
        <p:spPr>
          <a:xfrm>
            <a:off x="1947863" y="1162050"/>
            <a:ext cx="4476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一、不等式的概念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0" name="文本框 2"/>
          <p:cNvSpPr txBox="1"/>
          <p:nvPr/>
        </p:nvSpPr>
        <p:spPr>
          <a:xfrm>
            <a:off x="2003425" y="3154363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二、不等式的基本性质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1" name="文本框 28681"/>
          <p:cNvSpPr txBox="1"/>
          <p:nvPr/>
        </p:nvSpPr>
        <p:spPr>
          <a:xfrm>
            <a:off x="1844675" y="3725863"/>
            <a:ext cx="8669338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 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性质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：如果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，那么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且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&gt;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02" name="文本框 5"/>
          <p:cNvSpPr txBox="1"/>
          <p:nvPr/>
        </p:nvSpPr>
        <p:spPr>
          <a:xfrm>
            <a:off x="7477125" y="3730625"/>
            <a:ext cx="11160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03" name="文本框 6"/>
          <p:cNvSpPr txBox="1"/>
          <p:nvPr/>
        </p:nvSpPr>
        <p:spPr>
          <a:xfrm>
            <a:off x="5091113" y="4257675"/>
            <a:ext cx="6369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104" name="组合 40975"/>
          <p:cNvGrpSpPr/>
          <p:nvPr/>
        </p:nvGrpSpPr>
        <p:grpSpPr>
          <a:xfrm>
            <a:off x="1844675" y="5026025"/>
            <a:ext cx="8124825" cy="1236274"/>
            <a:chOff x="0" y="0"/>
            <a:chExt cx="4312" cy="568"/>
          </a:xfrm>
        </p:grpSpPr>
        <p:sp>
          <p:nvSpPr>
            <p:cNvPr id="4105" name="文本框 40968"/>
            <p:cNvSpPr txBox="1"/>
            <p:nvPr/>
          </p:nvSpPr>
          <p:spPr>
            <a:xfrm>
              <a:off x="0" y="0"/>
              <a:ext cx="4312" cy="5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    2.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性质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：如果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&gt;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&gt;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，那么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ac</a:t>
              </a:r>
              <a:r>
                <a:rPr lang="en-US" altLang="zh-CN" sz="2800" b="1" u="sng" dirty="0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bc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         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          </a:t>
              </a:r>
              <a:r>
                <a:rPr lang="en-US" altLang="zh-CN" sz="2800" i="1" u="sng" dirty="0"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en-US" altLang="zh-CN" sz="2800" u="sng" dirty="0"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i="1" u="sng" dirty="0"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4106" name="对象 4105"/>
            <p:cNvGraphicFramePr/>
            <p:nvPr/>
          </p:nvGraphicFramePr>
          <p:xfrm>
            <a:off x="1049" y="221"/>
            <a:ext cx="291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203835" imgH="394970" progId="Equation.DSMT4">
                    <p:embed/>
                  </p:oleObj>
                </mc:Choice>
                <mc:Fallback>
                  <p:oleObj name="" r:id="rId1" imgW="203835" imgH="39497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49" y="221"/>
                          <a:ext cx="291" cy="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7" name="对象 4106"/>
            <p:cNvGraphicFramePr/>
            <p:nvPr/>
          </p:nvGraphicFramePr>
          <p:xfrm>
            <a:off x="1723" y="221"/>
            <a:ext cx="207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191770" imgH="459740" progId="Equation.DSMT4">
                    <p:embed/>
                  </p:oleObj>
                </mc:Choice>
                <mc:Fallback>
                  <p:oleObj name="" r:id="rId3" imgW="191770" imgH="45974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23" y="221"/>
                          <a:ext cx="207" cy="3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8" name="文本框 7"/>
          <p:cNvSpPr txBox="1"/>
          <p:nvPr/>
        </p:nvSpPr>
        <p:spPr>
          <a:xfrm>
            <a:off x="8005763" y="5097780"/>
            <a:ext cx="4079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09" name="文本框 8"/>
          <p:cNvSpPr txBox="1"/>
          <p:nvPr/>
        </p:nvSpPr>
        <p:spPr>
          <a:xfrm>
            <a:off x="4491038" y="5615305"/>
            <a:ext cx="406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110" name="文本框 17"/>
          <p:cNvSpPr txBox="1"/>
          <p:nvPr/>
        </p:nvSpPr>
        <p:spPr>
          <a:xfrm>
            <a:off x="2003425" y="1679575"/>
            <a:ext cx="81549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我们把用不等号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或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连接而成的式子叫作不等式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文本框 18"/>
          <p:cNvSpPr txBox="1"/>
          <p:nvPr/>
        </p:nvSpPr>
        <p:spPr>
          <a:xfrm>
            <a:off x="4552950" y="17700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2" name="文本框 19"/>
          <p:cNvSpPr txBox="1"/>
          <p:nvPr/>
        </p:nvSpPr>
        <p:spPr>
          <a:xfrm>
            <a:off x="6508750" y="17700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3" name="文本框 20"/>
          <p:cNvSpPr txBox="1"/>
          <p:nvPr/>
        </p:nvSpPr>
        <p:spPr>
          <a:xfrm>
            <a:off x="5588000" y="1770063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4" name="文本框 21"/>
          <p:cNvSpPr txBox="1"/>
          <p:nvPr/>
        </p:nvSpPr>
        <p:spPr>
          <a:xfrm>
            <a:off x="7588250" y="1770063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1"/>
      <p:bldP spid="4102" grpId="0"/>
      <p:bldP spid="4103" grpId="0"/>
      <p:bldP spid="4108" grpId="0"/>
      <p:bldP spid="4109" grpId="0"/>
      <p:bldP spid="4111" grpId="0"/>
      <p:bldP spid="4112" grpId="0"/>
      <p:bldP spid="4113" grpId="0"/>
      <p:bldP spid="4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9"/>
          <p:cNvGrpSpPr/>
          <p:nvPr/>
        </p:nvGrpSpPr>
        <p:grpSpPr>
          <a:xfrm>
            <a:off x="1641793" y="353060"/>
            <a:ext cx="7696200" cy="1123950"/>
            <a:chOff x="0" y="0"/>
            <a:chExt cx="4279" cy="708"/>
          </a:xfrm>
        </p:grpSpPr>
        <p:sp>
          <p:nvSpPr>
            <p:cNvPr id="5123" name="文本框 40968"/>
            <p:cNvSpPr txBox="1"/>
            <p:nvPr/>
          </p:nvSpPr>
          <p:spPr>
            <a:xfrm>
              <a:off x="0" y="0"/>
              <a:ext cx="4279" cy="7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3.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性质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3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：如果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&gt;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c &lt;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0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，那么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ac</a:t>
              </a:r>
              <a:r>
                <a:rPr lang="en-US" altLang="zh-CN" sz="2800" b="1" u="sng" dirty="0">
                  <a:latin typeface="Times New Roman" panose="02020603050405020304" pitchFamily="18" charset="0"/>
                  <a:ea typeface="黑体" panose="02010609060101010101" charset="-122"/>
                </a:rPr>
                <a:t>      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bc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  <a:sym typeface="宋体" panose="02010600030101010101" pitchFamily="2" charset="-122"/>
                </a:rPr>
                <a:t>，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                      </a:t>
              </a:r>
              <a:r>
                <a:rPr lang="en-US" altLang="zh-CN" sz="2800" i="1" u="sng" dirty="0">
                  <a:latin typeface="Times New Roman" panose="02020603050405020304" pitchFamily="18" charset="0"/>
                  <a:ea typeface="黑体" panose="02010609060101010101" charset="-122"/>
                </a:rPr>
                <a:t> </a:t>
              </a:r>
              <a:r>
                <a:rPr lang="en-US" altLang="zh-CN" sz="2800" u="sng" dirty="0"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i="1" u="sng" dirty="0"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.</a:t>
              </a:r>
              <a:endParaRPr lang="en-US" altLang="zh-CN" sz="28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13" y="386"/>
            <a:ext cx="291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203835" imgH="394970" progId="Equation.DSMT4">
                    <p:embed/>
                  </p:oleObj>
                </mc:Choice>
                <mc:Fallback>
                  <p:oleObj name="" r:id="rId1" imgW="203835" imgH="39497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3" y="386"/>
                          <a:ext cx="291" cy="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1602" y="355"/>
            <a:ext cx="207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91770" imgH="459740" progId="Equation.DSMT4">
                    <p:embed/>
                  </p:oleObj>
                </mc:Choice>
                <mc:Fallback>
                  <p:oleObj name="" r:id="rId3" imgW="191770" imgH="45974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02" y="355"/>
                          <a:ext cx="207" cy="3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15"/>
          <p:cNvSpPr txBox="1"/>
          <p:nvPr/>
        </p:nvSpPr>
        <p:spPr>
          <a:xfrm>
            <a:off x="3923030" y="940435"/>
            <a:ext cx="4079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9" name="文本框 16"/>
          <p:cNvSpPr txBox="1"/>
          <p:nvPr/>
        </p:nvSpPr>
        <p:spPr>
          <a:xfrm>
            <a:off x="7510780" y="378460"/>
            <a:ext cx="406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6" name="文本框 1"/>
          <p:cNvSpPr txBox="1"/>
          <p:nvPr/>
        </p:nvSpPr>
        <p:spPr>
          <a:xfrm>
            <a:off x="1855153" y="2018030"/>
            <a:ext cx="55133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三、一元一次不等式的相关概念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文本框 3"/>
          <p:cNvSpPr txBox="1"/>
          <p:nvPr/>
        </p:nvSpPr>
        <p:spPr>
          <a:xfrm>
            <a:off x="1929765" y="2713355"/>
            <a:ext cx="86328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一个含未知数的不等式的所有解组成这个不等式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，不等式的解集可以在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上表示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求解不等式解集的过程，叫做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我们把含有未知数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，并且未知数的次数都是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的不等式叫做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一元一次不等式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文本框 16"/>
          <p:cNvSpPr txBox="1"/>
          <p:nvPr/>
        </p:nvSpPr>
        <p:spPr>
          <a:xfrm>
            <a:off x="2918778" y="3397568"/>
            <a:ext cx="9271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解集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9" name="文本框 16"/>
          <p:cNvSpPr txBox="1"/>
          <p:nvPr/>
        </p:nvSpPr>
        <p:spPr>
          <a:xfrm>
            <a:off x="7028815" y="4102418"/>
            <a:ext cx="21669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0" name="文本框 4"/>
          <p:cNvSpPr txBox="1"/>
          <p:nvPr/>
        </p:nvSpPr>
        <p:spPr>
          <a:xfrm>
            <a:off x="5271453" y="47263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一个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1" name="文本框 5"/>
          <p:cNvSpPr txBox="1"/>
          <p:nvPr/>
        </p:nvSpPr>
        <p:spPr>
          <a:xfrm>
            <a:off x="2558415" y="534860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2" name="文本框 16"/>
          <p:cNvSpPr txBox="1"/>
          <p:nvPr/>
        </p:nvSpPr>
        <p:spPr>
          <a:xfrm>
            <a:off x="7493953" y="3524568"/>
            <a:ext cx="9271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数轴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129" grpId="0"/>
      <p:bldP spid="6146" grpId="0"/>
      <p:bldP spid="6148" grpId="0"/>
      <p:bldP spid="6149" grpId="0"/>
      <p:bldP spid="6150" grpId="0"/>
      <p:bldP spid="6151" grpId="0"/>
      <p:bldP spid="61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82273"/>
          <p:cNvSpPr>
            <a:spLocks noGrp="1"/>
          </p:cNvSpPr>
          <p:nvPr/>
        </p:nvSpPr>
        <p:spPr>
          <a:xfrm>
            <a:off x="1992313" y="1050924"/>
            <a:ext cx="8167687" cy="22713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-342900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4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解一元一次不等式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和解一元一次方程类似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,有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去分母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去括号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移项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合并同类项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系数化为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等步骤.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90000"/>
              </a:lnSpc>
              <a:buNone/>
            </a:pP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这些步骤中，要特别注意的是：在去分母和将未知数系数化为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这两步中，如果不等式两边都乘（或除以）同一个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负数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lvl="0" indent="-342900">
              <a:lnSpc>
                <a:spcPct val="90000"/>
              </a:lnSpc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-342900">
              <a:lnSpc>
                <a:spcPct val="90000"/>
              </a:lnSpc>
              <a:buNone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直接连接符 182274"/>
          <p:cNvSpPr/>
          <p:nvPr/>
        </p:nvSpPr>
        <p:spPr>
          <a:xfrm>
            <a:off x="3562350" y="2443163"/>
            <a:ext cx="5762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直接连接符 182275"/>
          <p:cNvSpPr/>
          <p:nvPr/>
        </p:nvSpPr>
        <p:spPr>
          <a:xfrm flipV="1">
            <a:off x="7004050" y="2443163"/>
            <a:ext cx="6492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直接连接符 182276"/>
          <p:cNvSpPr/>
          <p:nvPr/>
        </p:nvSpPr>
        <p:spPr>
          <a:xfrm>
            <a:off x="2554288" y="3071813"/>
            <a:ext cx="685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直接连接符 182277"/>
          <p:cNvSpPr/>
          <p:nvPr/>
        </p:nvSpPr>
        <p:spPr>
          <a:xfrm flipV="1">
            <a:off x="5383213" y="2443163"/>
            <a:ext cx="6477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1810385" y="533400"/>
            <a:ext cx="49418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四、解一元一次不等式的步骤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6" name="文本框 3"/>
          <p:cNvSpPr txBox="1"/>
          <p:nvPr/>
        </p:nvSpPr>
        <p:spPr>
          <a:xfrm>
            <a:off x="5784056" y="5073968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必须改变不等号的方向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2" grpId="0" bldLvl="0" animBg="1"/>
      <p:bldP spid="7173" grpId="0" bldLvl="0" animBg="1"/>
      <p:bldP spid="6" grpId="0" bldLvl="0" animBg="1"/>
      <p:bldP spid="71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/>
          <p:nvPr/>
        </p:nvSpPr>
        <p:spPr>
          <a:xfrm>
            <a:off x="1962150" y="647700"/>
            <a:ext cx="556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五、一元一次不等式组的相关概念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文本框 6"/>
          <p:cNvSpPr txBox="1"/>
          <p:nvPr/>
        </p:nvSpPr>
        <p:spPr>
          <a:xfrm>
            <a:off x="1962150" y="1254125"/>
            <a:ext cx="8504238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一般地，由若干个不等式组成的一组不等式，叫做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把含有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未知数的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不等式联立起来，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组成的不等式组就叫做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一元一次不等式组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一元一次不等式组中所有不等式的解集的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，叫做这个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一元一次不等式组的解集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求不等式组的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过程，叫做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解不等式组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6" name="文本框 7"/>
          <p:cNvSpPr txBox="1"/>
          <p:nvPr/>
        </p:nvSpPr>
        <p:spPr>
          <a:xfrm>
            <a:off x="2344738" y="19653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不等式组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7" name="文本框 8"/>
          <p:cNvSpPr txBox="1"/>
          <p:nvPr/>
        </p:nvSpPr>
        <p:spPr>
          <a:xfrm>
            <a:off x="3471863" y="26670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同一个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8" name="文本框 9"/>
          <p:cNvSpPr txBox="1"/>
          <p:nvPr/>
        </p:nvSpPr>
        <p:spPr>
          <a:xfrm>
            <a:off x="6081713" y="26670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一元一次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9" name="文本框 10"/>
          <p:cNvSpPr txBox="1"/>
          <p:nvPr/>
        </p:nvSpPr>
        <p:spPr>
          <a:xfrm>
            <a:off x="2562225" y="4376738"/>
            <a:ext cx="22288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公共部分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200" name="文本框 11"/>
          <p:cNvSpPr txBox="1"/>
          <p:nvPr/>
        </p:nvSpPr>
        <p:spPr>
          <a:xfrm>
            <a:off x="4721225" y="521652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解集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7"/>
          <p:cNvGrpSpPr/>
          <p:nvPr/>
        </p:nvGrpSpPr>
        <p:grpSpPr>
          <a:xfrm>
            <a:off x="6319838" y="2206625"/>
            <a:ext cx="3744912" cy="931863"/>
            <a:chOff x="0" y="0"/>
            <a:chExt cx="2359" cy="587"/>
          </a:xfrm>
        </p:grpSpPr>
        <p:grpSp>
          <p:nvGrpSpPr>
            <p:cNvPr id="9219" name="Group 8"/>
            <p:cNvGrpSpPr/>
            <p:nvPr/>
          </p:nvGrpSpPr>
          <p:grpSpPr>
            <a:xfrm>
              <a:off x="0" y="261"/>
              <a:ext cx="2359" cy="326"/>
              <a:chOff x="0" y="0"/>
              <a:chExt cx="2359" cy="326"/>
            </a:xfrm>
          </p:grpSpPr>
          <p:grpSp>
            <p:nvGrpSpPr>
              <p:cNvPr id="9220" name="Group 9"/>
              <p:cNvGrpSpPr/>
              <p:nvPr/>
            </p:nvGrpSpPr>
            <p:grpSpPr>
              <a:xfrm>
                <a:off x="0" y="0"/>
                <a:ext cx="2359" cy="45"/>
                <a:chOff x="0" y="0"/>
                <a:chExt cx="1951" cy="45"/>
              </a:xfrm>
            </p:grpSpPr>
            <p:sp>
              <p:nvSpPr>
                <p:cNvPr id="9221" name="Line 10"/>
                <p:cNvSpPr/>
                <p:nvPr/>
              </p:nvSpPr>
              <p:spPr>
                <a:xfrm>
                  <a:off x="0" y="45"/>
                  <a:ext cx="1951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" name="Line 11"/>
                <p:cNvSpPr/>
                <p:nvPr/>
              </p:nvSpPr>
              <p:spPr>
                <a:xfrm flipV="1">
                  <a:off x="862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3" name="Line 12"/>
                <p:cNvSpPr/>
                <p:nvPr/>
              </p:nvSpPr>
              <p:spPr>
                <a:xfrm flipV="1">
                  <a:off x="590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4" name="Line 13"/>
                <p:cNvSpPr/>
                <p:nvPr/>
              </p:nvSpPr>
              <p:spPr>
                <a:xfrm flipV="1">
                  <a:off x="318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5" name="Line 14"/>
                <p:cNvSpPr/>
                <p:nvPr/>
              </p:nvSpPr>
              <p:spPr>
                <a:xfrm flipV="1">
                  <a:off x="1134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6" name="Line 15"/>
                <p:cNvSpPr/>
                <p:nvPr/>
              </p:nvSpPr>
              <p:spPr>
                <a:xfrm flipV="1">
                  <a:off x="1407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27" name="Text Box 16"/>
              <p:cNvSpPr txBox="1"/>
              <p:nvPr/>
            </p:nvSpPr>
            <p:spPr>
              <a:xfrm>
                <a:off x="119" y="36"/>
                <a:ext cx="200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28" name="Group 17"/>
            <p:cNvGrpSpPr/>
            <p:nvPr/>
          </p:nvGrpSpPr>
          <p:grpSpPr>
            <a:xfrm flipH="1">
              <a:off x="158" y="0"/>
              <a:ext cx="1582" cy="340"/>
              <a:chOff x="0" y="0"/>
              <a:chExt cx="1685" cy="340"/>
            </a:xfrm>
          </p:grpSpPr>
          <p:sp>
            <p:nvSpPr>
              <p:cNvPr id="9229" name="Oval 18"/>
              <p:cNvSpPr/>
              <p:nvPr/>
            </p:nvSpPr>
            <p:spPr>
              <a:xfrm>
                <a:off x="0" y="257"/>
                <a:ext cx="91" cy="83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accent3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914400"/>
                <a:endParaRPr lang="zh-CN" altLang="en-US" dirty="0">
                  <a:latin typeface="Times New Roman" panose="02020603050405020304" pitchFamily="18" charset="0"/>
                  <a:ea typeface="华文隶书" panose="02010800040101010101" pitchFamily="2" charset="-122"/>
                </a:endParaRPr>
              </a:p>
            </p:txBody>
          </p:sp>
          <p:grpSp>
            <p:nvGrpSpPr>
              <p:cNvPr id="9230" name="Group 19"/>
              <p:cNvGrpSpPr/>
              <p:nvPr/>
            </p:nvGrpSpPr>
            <p:grpSpPr>
              <a:xfrm>
                <a:off x="40" y="0"/>
                <a:ext cx="1645" cy="246"/>
                <a:chOff x="0" y="0"/>
                <a:chExt cx="862" cy="136"/>
              </a:xfrm>
            </p:grpSpPr>
            <p:sp>
              <p:nvSpPr>
                <p:cNvPr id="9231" name="Line 20"/>
                <p:cNvSpPr/>
                <p:nvPr/>
              </p:nvSpPr>
              <p:spPr>
                <a:xfrm flipV="1">
                  <a:off x="6" y="0"/>
                  <a:ext cx="0" cy="136"/>
                </a:xfrm>
                <a:prstGeom prst="line">
                  <a:avLst/>
                </a:prstGeom>
                <a:ln w="38100" cap="flat" cmpd="sng">
                  <a:solidFill>
                    <a:schemeClr val="accent3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2" name="Line 21"/>
                <p:cNvSpPr/>
                <p:nvPr/>
              </p:nvSpPr>
              <p:spPr>
                <a:xfrm>
                  <a:off x="0" y="3"/>
                  <a:ext cx="862" cy="0"/>
                </a:xfrm>
                <a:prstGeom prst="line">
                  <a:avLst/>
                </a:prstGeom>
                <a:ln w="38100" cap="flat" cmpd="sng">
                  <a:solidFill>
                    <a:schemeClr val="accent3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9233" name="Group 24"/>
            <p:cNvGrpSpPr/>
            <p:nvPr/>
          </p:nvGrpSpPr>
          <p:grpSpPr>
            <a:xfrm flipH="1">
              <a:off x="41" y="100"/>
              <a:ext cx="677" cy="178"/>
              <a:chOff x="0" y="0"/>
              <a:chExt cx="862" cy="136"/>
            </a:xfrm>
          </p:grpSpPr>
          <p:sp>
            <p:nvSpPr>
              <p:cNvPr id="9234" name="Line 25"/>
              <p:cNvSpPr/>
              <p:nvPr/>
            </p:nvSpPr>
            <p:spPr>
              <a:xfrm flipV="1">
                <a:off x="7" y="0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5" name="Line 26"/>
              <p:cNvSpPr/>
              <p:nvPr/>
            </p:nvSpPr>
            <p:spPr>
              <a:xfrm>
                <a:off x="0" y="4"/>
                <a:ext cx="862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36" name="Oval 28"/>
            <p:cNvSpPr/>
            <p:nvPr/>
          </p:nvSpPr>
          <p:spPr>
            <a:xfrm>
              <a:off x="672" y="269"/>
              <a:ext cx="91" cy="80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华文隶书" panose="02010800040101010101" pitchFamily="2" charset="-122"/>
              </a:endParaRPr>
            </a:p>
          </p:txBody>
        </p:sp>
      </p:grpSp>
      <p:grpSp>
        <p:nvGrpSpPr>
          <p:cNvPr id="9237" name="Group 29"/>
          <p:cNvGrpSpPr/>
          <p:nvPr/>
        </p:nvGrpSpPr>
        <p:grpSpPr>
          <a:xfrm>
            <a:off x="2052638" y="2206625"/>
            <a:ext cx="3744912" cy="1006475"/>
            <a:chOff x="0" y="0"/>
            <a:chExt cx="2359" cy="634"/>
          </a:xfrm>
        </p:grpSpPr>
        <p:grpSp>
          <p:nvGrpSpPr>
            <p:cNvPr id="9238" name="Group 32"/>
            <p:cNvGrpSpPr/>
            <p:nvPr/>
          </p:nvGrpSpPr>
          <p:grpSpPr>
            <a:xfrm>
              <a:off x="1698" y="67"/>
              <a:ext cx="635" cy="190"/>
              <a:chOff x="0" y="0"/>
              <a:chExt cx="862" cy="136"/>
            </a:xfrm>
          </p:grpSpPr>
          <p:sp>
            <p:nvSpPr>
              <p:cNvPr id="9239" name="Line 33"/>
              <p:cNvSpPr/>
              <p:nvPr/>
            </p:nvSpPr>
            <p:spPr>
              <a:xfrm flipV="1">
                <a:off x="7" y="0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0" name="Line 34"/>
              <p:cNvSpPr/>
              <p:nvPr/>
            </p:nvSpPr>
            <p:spPr>
              <a:xfrm>
                <a:off x="0" y="4"/>
                <a:ext cx="862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1" name="Group 37"/>
            <p:cNvGrpSpPr/>
            <p:nvPr/>
          </p:nvGrpSpPr>
          <p:grpSpPr>
            <a:xfrm>
              <a:off x="708" y="0"/>
              <a:ext cx="1645" cy="246"/>
              <a:chOff x="0" y="0"/>
              <a:chExt cx="862" cy="136"/>
            </a:xfrm>
          </p:grpSpPr>
          <p:sp>
            <p:nvSpPr>
              <p:cNvPr id="9242" name="Line 38"/>
              <p:cNvSpPr/>
              <p:nvPr/>
            </p:nvSpPr>
            <p:spPr>
              <a:xfrm flipV="1">
                <a:off x="3" y="0"/>
                <a:ext cx="0" cy="136"/>
              </a:xfrm>
              <a:prstGeom prst="line">
                <a:avLst/>
              </a:prstGeom>
              <a:ln w="38100" cap="flat" cmpd="sng">
                <a:solidFill>
                  <a:schemeClr val="accent3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3" name="Line 39"/>
              <p:cNvSpPr/>
              <p:nvPr/>
            </p:nvSpPr>
            <p:spPr>
              <a:xfrm>
                <a:off x="0" y="3"/>
                <a:ext cx="862" cy="0"/>
              </a:xfrm>
              <a:prstGeom prst="line">
                <a:avLst/>
              </a:prstGeom>
              <a:ln w="38100" cap="flat" cmpd="sng">
                <a:solidFill>
                  <a:schemeClr val="accent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4" name="Group 40"/>
            <p:cNvGrpSpPr/>
            <p:nvPr/>
          </p:nvGrpSpPr>
          <p:grpSpPr>
            <a:xfrm>
              <a:off x="0" y="253"/>
              <a:ext cx="2359" cy="381"/>
              <a:chOff x="0" y="0"/>
              <a:chExt cx="2359" cy="381"/>
            </a:xfrm>
          </p:grpSpPr>
          <p:grpSp>
            <p:nvGrpSpPr>
              <p:cNvPr id="9245" name="Group 41"/>
              <p:cNvGrpSpPr/>
              <p:nvPr/>
            </p:nvGrpSpPr>
            <p:grpSpPr>
              <a:xfrm>
                <a:off x="0" y="0"/>
                <a:ext cx="2359" cy="45"/>
                <a:chOff x="0" y="0"/>
                <a:chExt cx="1951" cy="45"/>
              </a:xfrm>
            </p:grpSpPr>
            <p:sp>
              <p:nvSpPr>
                <p:cNvPr id="9246" name="Line 42"/>
                <p:cNvSpPr/>
                <p:nvPr/>
              </p:nvSpPr>
              <p:spPr>
                <a:xfrm>
                  <a:off x="0" y="45"/>
                  <a:ext cx="1951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47" name="Line 43"/>
                <p:cNvSpPr/>
                <p:nvPr/>
              </p:nvSpPr>
              <p:spPr>
                <a:xfrm flipV="1">
                  <a:off x="862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48" name="Line 44"/>
                <p:cNvSpPr/>
                <p:nvPr/>
              </p:nvSpPr>
              <p:spPr>
                <a:xfrm flipV="1">
                  <a:off x="590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49" name="Line 45"/>
                <p:cNvSpPr/>
                <p:nvPr/>
              </p:nvSpPr>
              <p:spPr>
                <a:xfrm flipV="1">
                  <a:off x="318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50" name="Line 46"/>
                <p:cNvSpPr/>
                <p:nvPr/>
              </p:nvSpPr>
              <p:spPr>
                <a:xfrm flipV="1">
                  <a:off x="1134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51" name="Line 47"/>
                <p:cNvSpPr/>
                <p:nvPr/>
              </p:nvSpPr>
              <p:spPr>
                <a:xfrm flipV="1">
                  <a:off x="1407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52" name="Text Box 48"/>
              <p:cNvSpPr txBox="1"/>
              <p:nvPr/>
            </p:nvSpPr>
            <p:spPr>
              <a:xfrm>
                <a:off x="129" y="91"/>
                <a:ext cx="200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a </a:t>
                </a:r>
                <a:r>
                  <a:rPr lang="en-US" altLang="zh-CN" sz="20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3" name="Oval 49"/>
            <p:cNvSpPr/>
            <p:nvPr/>
          </p:nvSpPr>
          <p:spPr>
            <a:xfrm>
              <a:off x="668" y="248"/>
              <a:ext cx="91" cy="9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华文隶书" panose="02010800040101010101" pitchFamily="2" charset="-122"/>
              </a:endParaRPr>
            </a:p>
          </p:txBody>
        </p:sp>
        <p:sp>
          <p:nvSpPr>
            <p:cNvPr id="9254" name="Oval 50"/>
            <p:cNvSpPr/>
            <p:nvPr/>
          </p:nvSpPr>
          <p:spPr>
            <a:xfrm>
              <a:off x="1647" y="240"/>
              <a:ext cx="105" cy="92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华文隶书" panose="02010800040101010101" pitchFamily="2" charset="-122"/>
              </a:endParaRPr>
            </a:p>
          </p:txBody>
        </p:sp>
      </p:grpSp>
      <p:grpSp>
        <p:nvGrpSpPr>
          <p:cNvPr id="9255" name="Group 54"/>
          <p:cNvGrpSpPr/>
          <p:nvPr/>
        </p:nvGrpSpPr>
        <p:grpSpPr>
          <a:xfrm>
            <a:off x="6194425" y="4957763"/>
            <a:ext cx="3836988" cy="1028695"/>
            <a:chOff x="0" y="0"/>
            <a:chExt cx="2416" cy="648"/>
          </a:xfrm>
        </p:grpSpPr>
        <p:grpSp>
          <p:nvGrpSpPr>
            <p:cNvPr id="9256" name="Group 55"/>
            <p:cNvGrpSpPr/>
            <p:nvPr/>
          </p:nvGrpSpPr>
          <p:grpSpPr>
            <a:xfrm>
              <a:off x="0" y="0"/>
              <a:ext cx="2416" cy="648"/>
              <a:chOff x="0" y="0"/>
              <a:chExt cx="2416" cy="649"/>
            </a:xfrm>
          </p:grpSpPr>
          <p:grpSp>
            <p:nvGrpSpPr>
              <p:cNvPr id="9257" name="Group 56"/>
              <p:cNvGrpSpPr/>
              <p:nvPr/>
            </p:nvGrpSpPr>
            <p:grpSpPr>
              <a:xfrm>
                <a:off x="0" y="328"/>
                <a:ext cx="2359" cy="321"/>
                <a:chOff x="0" y="0"/>
                <a:chExt cx="2359" cy="321"/>
              </a:xfrm>
            </p:grpSpPr>
            <p:grpSp>
              <p:nvGrpSpPr>
                <p:cNvPr id="9258" name="Group 57"/>
                <p:cNvGrpSpPr/>
                <p:nvPr/>
              </p:nvGrpSpPr>
              <p:grpSpPr>
                <a:xfrm>
                  <a:off x="0" y="0"/>
                  <a:ext cx="2359" cy="45"/>
                  <a:chOff x="0" y="0"/>
                  <a:chExt cx="1951" cy="45"/>
                </a:xfrm>
              </p:grpSpPr>
              <p:sp>
                <p:nvSpPr>
                  <p:cNvPr id="9259" name="Line 58"/>
                  <p:cNvSpPr/>
                  <p:nvPr/>
                </p:nvSpPr>
                <p:spPr>
                  <a:xfrm>
                    <a:off x="0" y="45"/>
                    <a:ext cx="1951" cy="0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triangl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0" name="Line 59"/>
                  <p:cNvSpPr/>
                  <p:nvPr/>
                </p:nvSpPr>
                <p:spPr>
                  <a:xfrm flipV="1">
                    <a:off x="862" y="0"/>
                    <a:ext cx="0" cy="45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1" name="Line 60"/>
                  <p:cNvSpPr/>
                  <p:nvPr/>
                </p:nvSpPr>
                <p:spPr>
                  <a:xfrm flipV="1">
                    <a:off x="590" y="0"/>
                    <a:ext cx="0" cy="45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2" name="Line 61"/>
                  <p:cNvSpPr/>
                  <p:nvPr/>
                </p:nvSpPr>
                <p:spPr>
                  <a:xfrm flipV="1">
                    <a:off x="318" y="0"/>
                    <a:ext cx="0" cy="45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3" name="Line 62"/>
                  <p:cNvSpPr/>
                  <p:nvPr/>
                </p:nvSpPr>
                <p:spPr>
                  <a:xfrm flipV="1">
                    <a:off x="1134" y="0"/>
                    <a:ext cx="0" cy="45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4" name="Line 63"/>
                  <p:cNvSpPr/>
                  <p:nvPr/>
                </p:nvSpPr>
                <p:spPr>
                  <a:xfrm flipV="1">
                    <a:off x="1407" y="0"/>
                    <a:ext cx="0" cy="45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9265" name="Text Box 64"/>
                <p:cNvSpPr txBox="1"/>
                <p:nvPr/>
              </p:nvSpPr>
              <p:spPr>
                <a:xfrm>
                  <a:off x="129" y="31"/>
                  <a:ext cx="2003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defTabSz="914400">
                    <a:spcBef>
                      <a:spcPct val="50000"/>
                    </a:spcBef>
                  </a:pPr>
                  <a:r>
                    <a:rPr lang="en-US" altLang="zh-CN" sz="2000" b="1" dirty="0">
                      <a:solidFill>
                        <a:srgbClr val="000000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      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              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266" name="Group 65"/>
              <p:cNvGrpSpPr/>
              <p:nvPr/>
            </p:nvGrpSpPr>
            <p:grpSpPr>
              <a:xfrm flipH="1">
                <a:off x="44" y="0"/>
                <a:ext cx="715" cy="421"/>
                <a:chOff x="0" y="0"/>
                <a:chExt cx="670" cy="422"/>
              </a:xfrm>
            </p:grpSpPr>
            <p:sp>
              <p:nvSpPr>
                <p:cNvPr id="9267" name="Oval 66"/>
                <p:cNvSpPr/>
                <p:nvPr/>
              </p:nvSpPr>
              <p:spPr>
                <a:xfrm>
                  <a:off x="0" y="328"/>
                  <a:ext cx="91" cy="92"/>
                </a:xfrm>
                <a:prstGeom prst="ellipse">
                  <a:avLst/>
                </a:prstGeom>
                <a:solidFill>
                  <a:srgbClr val="D9EDEE"/>
                </a:solidFill>
                <a:ln w="3810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defTabSz="914400"/>
                  <a:endParaRPr lang="zh-CN" altLang="en-US" dirty="0">
                    <a:latin typeface="Times New Roman" panose="02020603050405020304" pitchFamily="18" charset="0"/>
                    <a:ea typeface="华文隶书" panose="02010800040101010101" pitchFamily="2" charset="-122"/>
                  </a:endParaRPr>
                </a:p>
              </p:txBody>
            </p:sp>
            <p:grpSp>
              <p:nvGrpSpPr>
                <p:cNvPr id="9268" name="Group 67"/>
                <p:cNvGrpSpPr/>
                <p:nvPr/>
              </p:nvGrpSpPr>
              <p:grpSpPr>
                <a:xfrm>
                  <a:off x="35" y="0"/>
                  <a:ext cx="635" cy="318"/>
                  <a:chOff x="0" y="0"/>
                  <a:chExt cx="862" cy="136"/>
                </a:xfrm>
              </p:grpSpPr>
              <p:sp>
                <p:nvSpPr>
                  <p:cNvPr id="9269" name="Line 68"/>
                  <p:cNvSpPr/>
                  <p:nvPr/>
                </p:nvSpPr>
                <p:spPr>
                  <a:xfrm flipV="1">
                    <a:off x="14" y="0"/>
                    <a:ext cx="0" cy="136"/>
                  </a:xfrm>
                  <a:prstGeom prst="line">
                    <a:avLst/>
                  </a:prstGeom>
                  <a:ln w="38100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0" name="Line 69"/>
                  <p:cNvSpPr/>
                  <p:nvPr/>
                </p:nvSpPr>
                <p:spPr>
                  <a:xfrm>
                    <a:off x="0" y="0"/>
                    <a:ext cx="862" cy="0"/>
                  </a:xfrm>
                  <a:prstGeom prst="line">
                    <a:avLst/>
                  </a:prstGeom>
                  <a:ln w="38100" cap="flat" cmpd="sng">
                    <a:solidFill>
                      <a:srgbClr val="FF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9271" name="Group 70"/>
              <p:cNvGrpSpPr/>
              <p:nvPr/>
            </p:nvGrpSpPr>
            <p:grpSpPr>
              <a:xfrm>
                <a:off x="1657" y="77"/>
                <a:ext cx="759" cy="310"/>
                <a:chOff x="0" y="0"/>
                <a:chExt cx="759" cy="310"/>
              </a:xfrm>
            </p:grpSpPr>
            <p:sp>
              <p:nvSpPr>
                <p:cNvPr id="9272" name="Oval 71"/>
                <p:cNvSpPr/>
                <p:nvPr/>
              </p:nvSpPr>
              <p:spPr>
                <a:xfrm flipH="1">
                  <a:off x="0" y="227"/>
                  <a:ext cx="85" cy="83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0066FF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Times New Roman" panose="02020603050405020304" pitchFamily="18" charset="0"/>
                    <a:ea typeface="华文隶书" panose="02010800040101010101" pitchFamily="2" charset="-122"/>
                  </a:endParaRPr>
                </a:p>
              </p:txBody>
            </p:sp>
            <p:grpSp>
              <p:nvGrpSpPr>
                <p:cNvPr id="9273" name="Group 72"/>
                <p:cNvGrpSpPr/>
                <p:nvPr/>
              </p:nvGrpSpPr>
              <p:grpSpPr>
                <a:xfrm>
                  <a:off x="36" y="0"/>
                  <a:ext cx="723" cy="246"/>
                  <a:chOff x="0" y="0"/>
                  <a:chExt cx="862" cy="136"/>
                </a:xfrm>
              </p:grpSpPr>
              <p:sp>
                <p:nvSpPr>
                  <p:cNvPr id="9274" name="Line 73"/>
                  <p:cNvSpPr/>
                  <p:nvPr/>
                </p:nvSpPr>
                <p:spPr>
                  <a:xfrm flipV="1">
                    <a:off x="6" y="0"/>
                    <a:ext cx="0" cy="136"/>
                  </a:xfrm>
                  <a:prstGeom prst="line">
                    <a:avLst/>
                  </a:prstGeom>
                  <a:ln w="38100" cap="flat" cmpd="sng">
                    <a:solidFill>
                      <a:schemeClr val="accent3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5" name="Line 74"/>
                  <p:cNvSpPr/>
                  <p:nvPr/>
                </p:nvSpPr>
                <p:spPr>
                  <a:xfrm>
                    <a:off x="0" y="3"/>
                    <a:ext cx="862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3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9276" name="Oval 76"/>
            <p:cNvSpPr/>
            <p:nvPr/>
          </p:nvSpPr>
          <p:spPr>
            <a:xfrm>
              <a:off x="1654" y="306"/>
              <a:ext cx="91" cy="9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accent3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华文隶书" panose="02010800040101010101" pitchFamily="2" charset="-122"/>
              </a:endParaRPr>
            </a:p>
          </p:txBody>
        </p:sp>
      </p:grpSp>
      <p:grpSp>
        <p:nvGrpSpPr>
          <p:cNvPr id="9277" name="Group 77"/>
          <p:cNvGrpSpPr/>
          <p:nvPr/>
        </p:nvGrpSpPr>
        <p:grpSpPr>
          <a:xfrm>
            <a:off x="2085975" y="4940300"/>
            <a:ext cx="3744913" cy="1011238"/>
            <a:chOff x="0" y="0"/>
            <a:chExt cx="2359" cy="637"/>
          </a:xfrm>
        </p:grpSpPr>
        <p:grpSp>
          <p:nvGrpSpPr>
            <p:cNvPr id="9278" name="Group 78"/>
            <p:cNvGrpSpPr/>
            <p:nvPr/>
          </p:nvGrpSpPr>
          <p:grpSpPr>
            <a:xfrm>
              <a:off x="0" y="316"/>
              <a:ext cx="2359" cy="321"/>
              <a:chOff x="0" y="0"/>
              <a:chExt cx="2359" cy="321"/>
            </a:xfrm>
          </p:grpSpPr>
          <p:grpSp>
            <p:nvGrpSpPr>
              <p:cNvPr id="9279" name="Group 79"/>
              <p:cNvGrpSpPr/>
              <p:nvPr/>
            </p:nvGrpSpPr>
            <p:grpSpPr>
              <a:xfrm>
                <a:off x="0" y="0"/>
                <a:ext cx="2359" cy="45"/>
                <a:chOff x="0" y="0"/>
                <a:chExt cx="1951" cy="45"/>
              </a:xfrm>
            </p:grpSpPr>
            <p:sp>
              <p:nvSpPr>
                <p:cNvPr id="9280" name="Line 80"/>
                <p:cNvSpPr/>
                <p:nvPr/>
              </p:nvSpPr>
              <p:spPr>
                <a:xfrm>
                  <a:off x="0" y="45"/>
                  <a:ext cx="1951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81" name="Line 81"/>
                <p:cNvSpPr/>
                <p:nvPr/>
              </p:nvSpPr>
              <p:spPr>
                <a:xfrm flipV="1">
                  <a:off x="862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82" name="Line 82"/>
                <p:cNvSpPr/>
                <p:nvPr/>
              </p:nvSpPr>
              <p:spPr>
                <a:xfrm flipV="1">
                  <a:off x="590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83" name="Line 83"/>
                <p:cNvSpPr/>
                <p:nvPr/>
              </p:nvSpPr>
              <p:spPr>
                <a:xfrm flipV="1">
                  <a:off x="318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84" name="Line 84"/>
                <p:cNvSpPr/>
                <p:nvPr/>
              </p:nvSpPr>
              <p:spPr>
                <a:xfrm flipV="1">
                  <a:off x="1134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85" name="Line 85"/>
                <p:cNvSpPr/>
                <p:nvPr/>
              </p:nvSpPr>
              <p:spPr>
                <a:xfrm flipV="1">
                  <a:off x="1407" y="0"/>
                  <a:ext cx="0" cy="45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86" name="Text Box 86"/>
              <p:cNvSpPr txBox="1"/>
              <p:nvPr/>
            </p:nvSpPr>
            <p:spPr>
              <a:xfrm>
                <a:off x="74" y="31"/>
                <a:ext cx="2003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914400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87" name="Group 87"/>
            <p:cNvGrpSpPr/>
            <p:nvPr/>
          </p:nvGrpSpPr>
          <p:grpSpPr>
            <a:xfrm>
              <a:off x="680" y="108"/>
              <a:ext cx="1491" cy="290"/>
              <a:chOff x="0" y="0"/>
              <a:chExt cx="1491" cy="290"/>
            </a:xfrm>
          </p:grpSpPr>
          <p:sp>
            <p:nvSpPr>
              <p:cNvPr id="9288" name="Oval 88"/>
              <p:cNvSpPr/>
              <p:nvPr/>
            </p:nvSpPr>
            <p:spPr>
              <a:xfrm>
                <a:off x="0" y="198"/>
                <a:ext cx="105" cy="92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Times New Roman" panose="02020603050405020304" pitchFamily="18" charset="0"/>
                  <a:ea typeface="华文隶书" panose="02010800040101010101" pitchFamily="2" charset="-122"/>
                </a:endParaRPr>
              </a:p>
            </p:txBody>
          </p:sp>
          <p:grpSp>
            <p:nvGrpSpPr>
              <p:cNvPr id="9289" name="Group 89"/>
              <p:cNvGrpSpPr/>
              <p:nvPr/>
            </p:nvGrpSpPr>
            <p:grpSpPr>
              <a:xfrm>
                <a:off x="47" y="0"/>
                <a:ext cx="1444" cy="198"/>
                <a:chOff x="0" y="0"/>
                <a:chExt cx="862" cy="136"/>
              </a:xfrm>
            </p:grpSpPr>
            <p:sp>
              <p:nvSpPr>
                <p:cNvPr id="9290" name="Line 90"/>
                <p:cNvSpPr/>
                <p:nvPr/>
              </p:nvSpPr>
              <p:spPr>
                <a:xfrm flipV="1">
                  <a:off x="3" y="0"/>
                  <a:ext cx="0" cy="136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91" name="Line 91"/>
                <p:cNvSpPr/>
                <p:nvPr/>
              </p:nvSpPr>
              <p:spPr>
                <a:xfrm>
                  <a:off x="0" y="4"/>
                  <a:ext cx="862" cy="0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9292" name="Group 92"/>
            <p:cNvGrpSpPr/>
            <p:nvPr/>
          </p:nvGrpSpPr>
          <p:grpSpPr>
            <a:xfrm>
              <a:off x="462" y="0"/>
              <a:ext cx="1260" cy="398"/>
              <a:chOff x="0" y="0"/>
              <a:chExt cx="1261" cy="398"/>
            </a:xfrm>
          </p:grpSpPr>
          <p:grpSp>
            <p:nvGrpSpPr>
              <p:cNvPr id="9293" name="Group 93"/>
              <p:cNvGrpSpPr/>
              <p:nvPr/>
            </p:nvGrpSpPr>
            <p:grpSpPr>
              <a:xfrm>
                <a:off x="0" y="0"/>
                <a:ext cx="1225" cy="307"/>
                <a:chOff x="0" y="0"/>
                <a:chExt cx="907" cy="227"/>
              </a:xfrm>
            </p:grpSpPr>
            <p:sp>
              <p:nvSpPr>
                <p:cNvPr id="9294" name="Line 94"/>
                <p:cNvSpPr/>
                <p:nvPr/>
              </p:nvSpPr>
              <p:spPr>
                <a:xfrm>
                  <a:off x="0" y="4"/>
                  <a:ext cx="907" cy="0"/>
                </a:xfrm>
                <a:prstGeom prst="line">
                  <a:avLst/>
                </a:prstGeom>
                <a:ln w="38100" cap="flat" cmpd="sng">
                  <a:solidFill>
                    <a:schemeClr val="accent3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95" name="Line 95"/>
                <p:cNvSpPr/>
                <p:nvPr/>
              </p:nvSpPr>
              <p:spPr>
                <a:xfrm flipV="1">
                  <a:off x="899" y="0"/>
                  <a:ext cx="0" cy="227"/>
                </a:xfrm>
                <a:prstGeom prst="line">
                  <a:avLst/>
                </a:prstGeom>
                <a:ln w="38100" cap="flat" cmpd="sng">
                  <a:solidFill>
                    <a:schemeClr val="accent3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96" name="Oval 96"/>
              <p:cNvSpPr/>
              <p:nvPr/>
            </p:nvSpPr>
            <p:spPr>
              <a:xfrm>
                <a:off x="1170" y="307"/>
                <a:ext cx="91" cy="91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accent3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Times New Roman" panose="02020603050405020304" pitchFamily="18" charset="0"/>
                  <a:ea typeface="华文隶书" panose="02010800040101010101" pitchFamily="2" charset="-122"/>
                </a:endParaRPr>
              </a:p>
            </p:txBody>
          </p:sp>
        </p:grpSp>
      </p:grpSp>
      <p:sp>
        <p:nvSpPr>
          <p:cNvPr id="9297" name="TextBox 103"/>
          <p:cNvSpPr txBox="1"/>
          <p:nvPr/>
        </p:nvSpPr>
        <p:spPr>
          <a:xfrm>
            <a:off x="3287713" y="3076575"/>
            <a:ext cx="1736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同大取大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方正黑体_GBK" panose="03000509000000000000" pitchFamily="1" charset="-122"/>
            </a:endParaRPr>
          </a:p>
        </p:txBody>
      </p:sp>
      <p:sp>
        <p:nvSpPr>
          <p:cNvPr id="9298" name="TextBox 104"/>
          <p:cNvSpPr txBox="1"/>
          <p:nvPr/>
        </p:nvSpPr>
        <p:spPr>
          <a:xfrm>
            <a:off x="7526338" y="307657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同小取小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方正黑体_GBK" panose="03000509000000000000" pitchFamily="1" charset="-122"/>
            </a:endParaRPr>
          </a:p>
        </p:txBody>
      </p:sp>
      <p:sp>
        <p:nvSpPr>
          <p:cNvPr id="9299" name="TextBox 105"/>
          <p:cNvSpPr txBox="1"/>
          <p:nvPr/>
        </p:nvSpPr>
        <p:spPr>
          <a:xfrm>
            <a:off x="2663825" y="5937250"/>
            <a:ext cx="2868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大小小大中间找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方正黑体_GBK" panose="03000509000000000000" pitchFamily="1" charset="-122"/>
            </a:endParaRPr>
          </a:p>
        </p:txBody>
      </p:sp>
      <p:sp>
        <p:nvSpPr>
          <p:cNvPr id="9300" name="TextBox 106"/>
          <p:cNvSpPr txBox="1"/>
          <p:nvPr/>
        </p:nvSpPr>
        <p:spPr>
          <a:xfrm>
            <a:off x="6805613" y="5937250"/>
            <a:ext cx="2792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方正黑体_GBK" panose="03000509000000000000" pitchFamily="1" charset="-122"/>
              </a:rPr>
              <a:t>大大小小无处找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方正黑体_GBK" panose="03000509000000000000" pitchFamily="1" charset="-122"/>
            </a:endParaRPr>
          </a:p>
        </p:txBody>
      </p:sp>
      <p:sp>
        <p:nvSpPr>
          <p:cNvPr id="9301" name="文本框 4"/>
          <p:cNvSpPr txBox="1"/>
          <p:nvPr/>
        </p:nvSpPr>
        <p:spPr>
          <a:xfrm>
            <a:off x="4584700" y="1277938"/>
            <a:ext cx="741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solidFill>
                <a:srgbClr val="F808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02" name="文本框 5"/>
          <p:cNvSpPr txBox="1"/>
          <p:nvPr/>
        </p:nvSpPr>
        <p:spPr>
          <a:xfrm>
            <a:off x="8472488" y="1277938"/>
            <a:ext cx="741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F808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03" name="文本框 6"/>
          <p:cNvSpPr txBox="1"/>
          <p:nvPr/>
        </p:nvSpPr>
        <p:spPr>
          <a:xfrm>
            <a:off x="4511675" y="4154488"/>
            <a:ext cx="11214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solidFill>
                  <a:srgbClr val="F80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a&lt;x&lt;b</a:t>
            </a:r>
            <a:endParaRPr lang="en-US" altLang="zh-CN" sz="2800" b="1" i="1" dirty="0">
              <a:solidFill>
                <a:srgbClr val="F808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04" name="文本框 6"/>
          <p:cNvSpPr txBox="1"/>
          <p:nvPr/>
        </p:nvSpPr>
        <p:spPr>
          <a:xfrm>
            <a:off x="8467725" y="41592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F8081F"/>
                </a:solidFill>
                <a:latin typeface="黑体" panose="02010609060101010101" charset="-122"/>
                <a:ea typeface="黑体" panose="02010609060101010101" charset="-122"/>
              </a:rPr>
              <a:t>无解</a:t>
            </a:r>
            <a:endParaRPr lang="zh-CN" altLang="en-US" sz="2400" dirty="0">
              <a:solidFill>
                <a:srgbClr val="F8081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5" name="文本框 3"/>
          <p:cNvSpPr txBox="1"/>
          <p:nvPr/>
        </p:nvSpPr>
        <p:spPr>
          <a:xfrm>
            <a:off x="1847850" y="485775"/>
            <a:ext cx="7607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六、用数轴表示一元一次不等式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（组）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的解集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9306" name="对象 930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32175" y="1104900"/>
          <a:ext cx="960438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445135" imgH="457835" progId="Equation.DSMT4">
                  <p:embed/>
                </p:oleObj>
              </mc:Choice>
              <mc:Fallback>
                <p:oleObj name="" r:id="rId1" imgW="445135" imgH="4578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32175" y="1104900"/>
                        <a:ext cx="960438" cy="987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07" name="对象 930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10450" y="3940175"/>
          <a:ext cx="847725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32435" imgH="457835" progId="Equation.DSMT4">
                  <p:embed/>
                </p:oleObj>
              </mc:Choice>
              <mc:Fallback>
                <p:oleObj name="" r:id="rId3" imgW="432435" imgH="4578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10450" y="3940175"/>
                        <a:ext cx="847725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08" name="对象 930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32175" y="3941763"/>
          <a:ext cx="871538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445135" imgH="457835" progId="Equation.DSMT4">
                  <p:embed/>
                </p:oleObj>
              </mc:Choice>
              <mc:Fallback>
                <p:oleObj name="" r:id="rId5" imgW="445135" imgH="4578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2175" y="3941763"/>
                        <a:ext cx="871538" cy="896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09" name="对象 930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05688" y="1133475"/>
          <a:ext cx="8477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432435" imgH="457835" progId="Equation.DSMT4">
                  <p:embed/>
                </p:oleObj>
              </mc:Choice>
              <mc:Fallback>
                <p:oleObj name="" r:id="rId7" imgW="432435" imgH="457835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05688" y="1133475"/>
                        <a:ext cx="847725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7" grpId="0"/>
      <p:bldP spid="9298" grpId="0"/>
      <p:bldP spid="9299" grpId="0"/>
      <p:bldP spid="9300" grpId="0"/>
      <p:bldP spid="9301" grpId="0"/>
      <p:bldP spid="9302" grpId="0"/>
      <p:bldP spid="9303" grpId="0"/>
      <p:bldP spid="93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/>
          <p:nvPr/>
        </p:nvSpPr>
        <p:spPr>
          <a:xfrm>
            <a:off x="2351088" y="1047750"/>
            <a:ext cx="748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七、利用一元一次不等式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（组）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解决实际问题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2827338" y="1858963"/>
            <a:ext cx="5243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根据题意，适当设出未知数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4" name="文本框 2"/>
          <p:cNvSpPr txBox="1"/>
          <p:nvPr/>
        </p:nvSpPr>
        <p:spPr>
          <a:xfrm>
            <a:off x="2811463" y="2416175"/>
            <a:ext cx="7305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找出题中能概括数量间关系的不等关系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5" name="文本框 3"/>
          <p:cNvSpPr txBox="1"/>
          <p:nvPr/>
        </p:nvSpPr>
        <p:spPr>
          <a:xfrm>
            <a:off x="2867025" y="2974975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用未知数表示不等关系中的数量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6" name="文本框 4"/>
          <p:cNvSpPr txBox="1"/>
          <p:nvPr/>
        </p:nvSpPr>
        <p:spPr>
          <a:xfrm>
            <a:off x="2849563" y="3532188"/>
            <a:ext cx="5243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列出不等式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并求出其解集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7" name="文本框 5"/>
          <p:cNvSpPr txBox="1"/>
          <p:nvPr/>
        </p:nvSpPr>
        <p:spPr>
          <a:xfrm>
            <a:off x="2849563" y="4178300"/>
            <a:ext cx="7124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检验并根据实际问题的要求写出符合题意的解或解集，并写出答案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4532</Words>
  <Application>WPS 演示</Application>
  <PresentationFormat>全屏显示(4:3)</PresentationFormat>
  <Paragraphs>425</Paragraphs>
  <Slides>32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32</vt:i4>
      </vt:variant>
    </vt:vector>
  </HeadingPairs>
  <TitlesOfParts>
    <vt:vector size="86" baseType="lpstr">
      <vt:lpstr>Arial</vt:lpstr>
      <vt:lpstr>宋体</vt:lpstr>
      <vt:lpstr>Wingdings</vt:lpstr>
      <vt:lpstr>微软雅黑 Light</vt:lpstr>
      <vt:lpstr>华文行楷</vt:lpstr>
      <vt:lpstr>微软雅黑</vt:lpstr>
      <vt:lpstr>黑体</vt:lpstr>
      <vt:lpstr>造字工房悦黑（非商用）常规体</vt:lpstr>
      <vt:lpstr>Calibri</vt:lpstr>
      <vt:lpstr>Times New Roman</vt:lpstr>
      <vt:lpstr>华文隶书</vt:lpstr>
      <vt:lpstr>方正黑体_GBK</vt:lpstr>
      <vt:lpstr>Arial Unicode MS</vt:lpstr>
      <vt:lpstr>仿宋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113</cp:revision>
  <dcterms:created xsi:type="dcterms:W3CDTF">2015-10-07T07:18:00Z</dcterms:created>
  <dcterms:modified xsi:type="dcterms:W3CDTF">2025-02-07T01:28:11Z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0EC91A68839F43B8807B552940EEBC47</vt:lpwstr>
  </property>
</Properties>
</file>