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02" r:id="rId3"/>
    <p:sldId id="313" r:id="rId4"/>
    <p:sldId id="404" r:id="rId6"/>
    <p:sldId id="405" r:id="rId7"/>
    <p:sldId id="406" r:id="rId8"/>
    <p:sldId id="407" r:id="rId9"/>
    <p:sldId id="408" r:id="rId10"/>
    <p:sldId id="409" r:id="rId11"/>
    <p:sldId id="410" r:id="rId12"/>
    <p:sldId id="411" r:id="rId13"/>
    <p:sldId id="412" r:id="rId14"/>
    <p:sldId id="413" r:id="rId15"/>
    <p:sldId id="414" r:id="rId16"/>
    <p:sldId id="415" r:id="rId17"/>
    <p:sldId id="416" r:id="rId18"/>
    <p:sldId id="417" r:id="rId19"/>
    <p:sldId id="418" r:id="rId20"/>
    <p:sldId id="419" r:id="rId21"/>
    <p:sldId id="420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F6DA6D"/>
    <a:srgbClr val="6DDBFF"/>
    <a:srgbClr val="B9D1D4"/>
    <a:srgbClr val="F7F7D5"/>
    <a:srgbClr val="F8F9E7"/>
    <a:srgbClr val="F7F6B6"/>
    <a:srgbClr val="F3EA9D"/>
    <a:srgbClr val="03A1B4"/>
    <a:srgbClr val="FFAC41"/>
    <a:srgbClr val="EB5E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>
      <p:cViewPr>
        <p:scale>
          <a:sx n="93" d="100"/>
          <a:sy n="93" d="100"/>
        </p:scale>
        <p:origin x="-1272" y="-474"/>
      </p:cViewPr>
      <p:guideLst>
        <p:guide orient="horz" pos="2136"/>
        <p:guide pos="38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/>
          <p:nvPr/>
        </p:nvSpPr>
        <p:spPr>
          <a:xfrm>
            <a:off x="2297656" y="1914095"/>
            <a:ext cx="76226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8.4 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整式的乘法</a:t>
            </a:r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课时 单项式与多项式相乘</a:t>
            </a:r>
            <a:endParaRPr lang="zh-CN" altLang="en-US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877214" y="1983090"/>
            <a:ext cx="309880" cy="4603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842606" y="494015"/>
            <a:ext cx="66294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kumimoji="1"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计算</a:t>
            </a:r>
            <a:r>
              <a:rPr kumimoji="1" lang="zh-CN" altLang="en-US" sz="2800" dirty="0">
                <a:latin typeface="黑体" panose="02010609060101010101" charset="-122"/>
                <a:ea typeface="黑体" panose="02010609060101010101" charset="-122"/>
              </a:rPr>
              <a:t>：</a:t>
            </a:r>
            <a:endParaRPr kumimoji="1"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137028" y="1256015"/>
            <a:ext cx="7337461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   (-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)·(2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.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6"/>
          <p:cNvSpPr/>
          <p:nvPr/>
        </p:nvSpPr>
        <p:spPr>
          <a:xfrm>
            <a:off x="2089072" y="1959984"/>
            <a:ext cx="6382642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解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原式 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2400" b="1" noProof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347128" y="2591809"/>
            <a:ext cx="4876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kumimoji="1"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  -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kumimoji="1" lang="en-US" altLang="zh-CN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-12</a:t>
            </a:r>
            <a:r>
              <a:rPr kumimoji="1" lang="en-US" altLang="zh-CN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kumimoji="1" lang="en-US" altLang="zh-CN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kumimoji="1"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3708508" y="1944109"/>
            <a:ext cx="1517650" cy="461963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dist="45791" dir="2021404" algn="ctr" rotWithShape="0">
              <a:schemeClr val="bg1"/>
            </a:outerShdw>
          </a:effectLst>
        </p:spPr>
        <p:txBody>
          <a:bodyPr wrap="none">
            <a:no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(-4x)·(2x2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5709483" y="1944109"/>
            <a:ext cx="1198880" cy="460375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dist="45791" dir="2021404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(-4</a:t>
            </a:r>
            <a:r>
              <a:rPr kumimoji="1" lang="en-US" altLang="zh-CN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)·3</a:t>
            </a:r>
            <a:r>
              <a:rPr kumimoji="1" lang="en-US" altLang="zh-CN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kumimoji="1" lang="en-US" altLang="zh-CN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7438270" y="1944109"/>
            <a:ext cx="1351280" cy="460375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dist="45791" dir="2021404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(-4</a:t>
            </a:r>
            <a:r>
              <a:rPr kumimoji="1" lang="en-US" altLang="zh-CN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)·(-1)</a:t>
            </a:r>
            <a:endParaRPr kumimoji="1" lang="en-US" altLang="zh-CN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5278794" y="1944109"/>
            <a:ext cx="356870" cy="4603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7006788" y="1944109"/>
            <a:ext cx="356870" cy="460375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1"/>
          <p:cNvGraphicFramePr/>
          <p:nvPr/>
        </p:nvGraphicFramePr>
        <p:xfrm>
          <a:off x="3502025" y="1381050"/>
          <a:ext cx="4781550" cy="222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42062400" imgH="19507200" progId="Equation.DSMT4">
                  <p:embed/>
                </p:oleObj>
              </mc:Choice>
              <mc:Fallback>
                <p:oleObj name="" r:id="rId1" imgW="42062400" imgH="19507200" progId="Equation.DSMT4">
                  <p:embed/>
                  <p:pic>
                    <p:nvPicPr>
                      <p:cNvPr id="0" name="Object 1" descr="image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02025" y="1381050"/>
                        <a:ext cx="4781550" cy="2220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2"/>
          <p:cNvGraphicFramePr/>
          <p:nvPr/>
        </p:nvGraphicFramePr>
        <p:xfrm>
          <a:off x="2820988" y="374575"/>
          <a:ext cx="4222750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3" imgW="36880800" imgH="9448800" progId="Equation.DSMT4">
                  <p:embed/>
                </p:oleObj>
              </mc:Choice>
              <mc:Fallback>
                <p:oleObj name="" r:id="rId3" imgW="36880800" imgH="9448800" progId="Equation.DSMT4">
                  <p:embed/>
                  <p:pic>
                    <p:nvPicPr>
                      <p:cNvPr id="0" name="Object 2" descr="image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20988" y="374575"/>
                        <a:ext cx="4222750" cy="1081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"/>
          <p:cNvSpPr>
            <a:spLocks noChangeArrowheads="1"/>
          </p:cNvSpPr>
          <p:nvPr/>
        </p:nvSpPr>
        <p:spPr bwMode="auto">
          <a:xfrm>
            <a:off x="2231309" y="1671562"/>
            <a:ext cx="66294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kumimoji="1"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</a:t>
            </a:r>
            <a:r>
              <a:rPr kumimoji="1"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式</a:t>
            </a:r>
            <a:endParaRPr kumimoji="1"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99"/>
          <p:cNvSpPr txBox="1"/>
          <p:nvPr/>
        </p:nvSpPr>
        <p:spPr>
          <a:xfrm>
            <a:off x="1584960" y="336550"/>
            <a:ext cx="84118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2】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charset="-122"/>
              </a:rPr>
              <a:t>先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化简，再求值：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其中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8788" y="3590925"/>
            <a:ext cx="26431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当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9838" y="1708150"/>
            <a:ext cx="51536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84538" y="2359025"/>
            <a:ext cx="43789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98825" y="2957513"/>
            <a:ext cx="23431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98788" y="4230688"/>
            <a:ext cx="4983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indent="266700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20×4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9×2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98.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66925" y="4895850"/>
            <a:ext cx="8058150" cy="121094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方法总结：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在做乘法计算时，一定要注意单项式的符号和多项式中每一项的符号，不要搞错．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2" grpId="0"/>
      <p:bldP spid="13" grpId="0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Group 25"/>
          <p:cNvGrpSpPr/>
          <p:nvPr/>
        </p:nvGrpSpPr>
        <p:grpSpPr>
          <a:xfrm>
            <a:off x="4852988" y="1446213"/>
            <a:ext cx="5822950" cy="4359275"/>
            <a:chOff x="1953" y="86"/>
            <a:chExt cx="3668" cy="2746"/>
          </a:xfrm>
        </p:grpSpPr>
        <p:sp>
          <p:nvSpPr>
            <p:cNvPr id="28674" name="Rectangle 4"/>
            <p:cNvSpPr/>
            <p:nvPr/>
          </p:nvSpPr>
          <p:spPr>
            <a:xfrm>
              <a:off x="2400" y="480"/>
              <a:ext cx="1724" cy="2352"/>
            </a:xfrm>
            <a:prstGeom prst="rect">
              <a:avLst/>
            </a:prstGeom>
            <a:solidFill>
              <a:srgbClr val="00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r>
                <a:rPr lang="zh-CN" altLang="en-US" sz="2400" dirty="0">
                  <a:solidFill>
                    <a:srgbClr val="FFFF00"/>
                  </a:solidFill>
                  <a:latin typeface="黑体" panose="02010609060101010101" charset="-122"/>
                  <a:ea typeface="黑体" panose="02010609060101010101" charset="-122"/>
                </a:rPr>
                <a:t>住宅用地</a:t>
              </a:r>
              <a:endParaRPr lang="zh-CN" altLang="en-US" sz="2400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8675" name="Rectangle 5"/>
            <p:cNvSpPr/>
            <p:nvPr/>
          </p:nvSpPr>
          <p:spPr>
            <a:xfrm>
              <a:off x="4099" y="480"/>
              <a:ext cx="1133" cy="1449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人民广场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8676" name="Rectangle 6"/>
            <p:cNvSpPr/>
            <p:nvPr/>
          </p:nvSpPr>
          <p:spPr>
            <a:xfrm>
              <a:off x="4099" y="1920"/>
              <a:ext cx="1133" cy="912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商业用地</a:t>
              </a:r>
              <a:endPara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8677" name="Line 9"/>
            <p:cNvSpPr/>
            <p:nvPr/>
          </p:nvSpPr>
          <p:spPr>
            <a:xfrm>
              <a:off x="5232" y="1920"/>
              <a:ext cx="38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8" name="Line 10"/>
            <p:cNvSpPr/>
            <p:nvPr/>
          </p:nvSpPr>
          <p:spPr>
            <a:xfrm>
              <a:off x="5232" y="480"/>
              <a:ext cx="38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9" name="Line 11"/>
            <p:cNvSpPr/>
            <p:nvPr/>
          </p:nvSpPr>
          <p:spPr>
            <a:xfrm>
              <a:off x="5424" y="480"/>
              <a:ext cx="0" cy="1440"/>
            </a:xfrm>
            <a:prstGeom prst="line">
              <a:avLst/>
            </a:prstGeom>
            <a:ln w="28575" cap="flat" cmpd="sng">
              <a:solidFill>
                <a:srgbClr val="660066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0" name="Text Box 12"/>
            <p:cNvSpPr txBox="1"/>
            <p:nvPr/>
          </p:nvSpPr>
          <p:spPr>
            <a:xfrm>
              <a:off x="5231" y="1154"/>
              <a:ext cx="390" cy="29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b="1" i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681" name="Line 13"/>
            <p:cNvSpPr/>
            <p:nvPr/>
          </p:nvSpPr>
          <p:spPr>
            <a:xfrm>
              <a:off x="2400" y="192"/>
              <a:ext cx="0" cy="2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2" name="Line 14"/>
            <p:cNvSpPr/>
            <p:nvPr/>
          </p:nvSpPr>
          <p:spPr>
            <a:xfrm>
              <a:off x="5222" y="192"/>
              <a:ext cx="0" cy="2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3" name="Line 15"/>
            <p:cNvSpPr/>
            <p:nvPr/>
          </p:nvSpPr>
          <p:spPr>
            <a:xfrm>
              <a:off x="4080" y="192"/>
              <a:ext cx="0" cy="2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4" name="Line 16"/>
            <p:cNvSpPr/>
            <p:nvPr/>
          </p:nvSpPr>
          <p:spPr>
            <a:xfrm>
              <a:off x="2400" y="288"/>
              <a:ext cx="1680" cy="0"/>
            </a:xfrm>
            <a:prstGeom prst="line">
              <a:avLst/>
            </a:prstGeom>
            <a:ln w="28575" cap="flat" cmpd="sng">
              <a:solidFill>
                <a:srgbClr val="660066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5" name="Line 17"/>
            <p:cNvSpPr/>
            <p:nvPr/>
          </p:nvSpPr>
          <p:spPr>
            <a:xfrm>
              <a:off x="4080" y="288"/>
              <a:ext cx="1142" cy="0"/>
            </a:xfrm>
            <a:prstGeom prst="line">
              <a:avLst/>
            </a:prstGeom>
            <a:ln w="28575" cap="flat" cmpd="sng">
              <a:solidFill>
                <a:srgbClr val="660066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6" name="Text Box 18"/>
            <p:cNvSpPr txBox="1"/>
            <p:nvPr/>
          </p:nvSpPr>
          <p:spPr>
            <a:xfrm>
              <a:off x="2784" y="86"/>
              <a:ext cx="960" cy="29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+2</a:t>
              </a: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1" i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687" name="Text Box 19"/>
            <p:cNvSpPr txBox="1"/>
            <p:nvPr/>
          </p:nvSpPr>
          <p:spPr>
            <a:xfrm>
              <a:off x="4272" y="96"/>
              <a:ext cx="768" cy="29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a-b</a:t>
              </a:r>
              <a:endParaRPr lang="en-US" altLang="zh-CN" sz="2400" b="1" i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688" name="Line 21"/>
            <p:cNvSpPr/>
            <p:nvPr/>
          </p:nvSpPr>
          <p:spPr>
            <a:xfrm>
              <a:off x="2007" y="2832"/>
              <a:ext cx="38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9" name="Line 22"/>
            <p:cNvSpPr/>
            <p:nvPr/>
          </p:nvSpPr>
          <p:spPr>
            <a:xfrm>
              <a:off x="2007" y="480"/>
              <a:ext cx="38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90" name="Line 24"/>
            <p:cNvSpPr/>
            <p:nvPr/>
          </p:nvSpPr>
          <p:spPr>
            <a:xfrm>
              <a:off x="2160" y="528"/>
              <a:ext cx="0" cy="2304"/>
            </a:xfrm>
            <a:prstGeom prst="line">
              <a:avLst/>
            </a:prstGeom>
            <a:ln w="28575" cap="flat" cmpd="sng">
              <a:solidFill>
                <a:srgbClr val="660066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91" name="Text Box 23"/>
            <p:cNvSpPr txBox="1"/>
            <p:nvPr/>
          </p:nvSpPr>
          <p:spPr>
            <a:xfrm>
              <a:off x="1953" y="1558"/>
              <a:ext cx="432" cy="29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Arial" panose="020B0604020202020204" pitchFamily="34" charset="0"/>
                  <a:ea typeface="宋体" panose="02010600030101010101" pitchFamily="2" charset="-122"/>
                </a:rPr>
                <a:t>4</a:t>
              </a: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92" name="Text Box 26"/>
          <p:cNvSpPr txBox="1"/>
          <p:nvPr/>
        </p:nvSpPr>
        <p:spPr>
          <a:xfrm>
            <a:off x="1631950" y="406400"/>
            <a:ext cx="84963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如图，一块长方形地用来建造住宅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广场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商厦，求这块地的面积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1752600" y="1916113"/>
            <a:ext cx="3186113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解：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[(3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+2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)+(2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)]</a:t>
            </a:r>
            <a:endParaRPr kumimoji="0" lang="en-US" altLang="zh-CN" sz="2400" b="1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zh-CN" altLang="en-US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(5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endParaRPr kumimoji="0" lang="en-US" altLang="zh-CN" sz="2400" b="1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zh-CN" altLang="en-US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·5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+4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a·b</a:t>
            </a:r>
            <a:endParaRPr kumimoji="0" lang="en-US" altLang="zh-CN" sz="2400" b="1" i="1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=20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kern="1200" cap="none" spc="0" normalizeH="0" baseline="3000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+4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1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答：这块地的面积为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20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kern="1200" cap="none" spc="0" normalizeH="0" baseline="3000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+4</a:t>
            </a:r>
            <a:r>
              <a:rPr kumimoji="0" lang="en-US" altLang="zh-CN" sz="2400" b="1" i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kumimoji="0" lang="en-US" altLang="zh-CN" sz="2400" b="1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57506" y="333099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739900" y="857787"/>
            <a:ext cx="8532813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单项式与多项式相乘，就是用单项式去乘多项式的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________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再把所得的积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________.</a:t>
            </a:r>
            <a:endParaRPr lang="en-US" altLang="zh-CN" sz="240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847850" y="2154775"/>
            <a:ext cx="50025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2.  4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（</a:t>
            </a:r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1" charset="-122"/>
              </a:rPr>
              <a:t>a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-</a:t>
            </a:r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1" charset="-122"/>
              </a:rPr>
              <a:t>b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+1)=</a:t>
            </a:r>
            <a:r>
              <a:rPr lang="en-US" altLang="zh-CN" sz="2400" b="1">
                <a:latin typeface="Times New Roman" panose="02020603050405020304" pitchFamily="18" charset="0"/>
                <a:ea typeface="仿宋_GB2312" panose="02010609030101010101" pitchFamily="1" charset="-122"/>
              </a:rPr>
              <a:t>___________________.</a:t>
            </a:r>
            <a:endParaRPr lang="en-US" altLang="zh-CN" sz="24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8759825" y="929225"/>
            <a:ext cx="13668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每一项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3794760" y="1505487"/>
            <a:ext cx="7924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相加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716622" y="2124612"/>
            <a:ext cx="122047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4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a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-4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b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+4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1847850" y="3378737"/>
            <a:ext cx="506285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3.  3</a:t>
            </a:r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2</a:t>
            </a:r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-</a:t>
            </a:r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1" charset="-122"/>
              </a:rPr>
              <a:t>y</a:t>
            </a:r>
            <a:r>
              <a:rPr lang="en-US" altLang="zh-CN" sz="2400" b="1" baseline="30000">
                <a:latin typeface="Times New Roman" panose="02020603050405020304" pitchFamily="18" charset="0"/>
                <a:ea typeface="楷体_GB2312" panose="02010609030101010101" pitchFamily="1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)=</a:t>
            </a:r>
            <a:r>
              <a:rPr lang="en-US" altLang="zh-CN" sz="2400" b="1">
                <a:latin typeface="Times New Roman" panose="02020603050405020304" pitchFamily="18" charset="0"/>
                <a:ea typeface="仿宋_GB2312" panose="02010609030101010101" pitchFamily="1" charset="-122"/>
              </a:rPr>
              <a:t>___________________.</a:t>
            </a:r>
            <a:endParaRPr lang="en-US" altLang="zh-CN" sz="24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4779804" y="3234275"/>
            <a:ext cx="122745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6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x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-3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xy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2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1847850" y="4505862"/>
            <a:ext cx="57899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4.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2</a:t>
            </a:r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1" charset="-122"/>
              </a:rPr>
              <a:t>x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-5</a:t>
            </a:r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1" charset="-122"/>
              </a:rPr>
              <a:t>y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+6</a:t>
            </a:r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1" charset="-122"/>
              </a:rPr>
              <a:t>z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)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(-3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=</a:t>
            </a:r>
            <a:r>
              <a:rPr lang="en-US" altLang="zh-CN" sz="2400" b="1">
                <a:latin typeface="Times New Roman" panose="02020603050405020304" pitchFamily="18" charset="0"/>
                <a:ea typeface="仿宋_GB2312" panose="02010609030101010101" pitchFamily="1" charset="-122"/>
              </a:rPr>
              <a:t>___________________.</a:t>
            </a:r>
            <a:endParaRPr lang="en-US" altLang="zh-CN" sz="2400" b="1">
              <a:latin typeface="Times New Roman" panose="02020603050405020304" pitchFamily="18" charset="0"/>
              <a:ea typeface="仿宋_GB2312" panose="02010609030101010101" pitchFamily="1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4728211" y="4385212"/>
            <a:ext cx="21323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-6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x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+15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xy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-18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xz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1847850" y="5577425"/>
            <a:ext cx="589470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5.  (-2</a:t>
            </a:r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1" charset="-122"/>
              </a:rPr>
              <a:t>a</a:t>
            </a:r>
            <a:r>
              <a:rPr lang="en-US" altLang="zh-CN" sz="2400" b="1" baseline="30000">
                <a:latin typeface="Times New Roman" panose="02020603050405020304" pitchFamily="18" charset="0"/>
                <a:ea typeface="楷体_GB2312" panose="02010609030101010101" pitchFamily="1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)</a:t>
            </a:r>
            <a:r>
              <a:rPr lang="en-US" altLang="zh-CN" sz="2400" b="1" baseline="30000">
                <a:latin typeface="Times New Roman" panose="02020603050405020304" pitchFamily="18" charset="0"/>
                <a:ea typeface="楷体_GB2312" panose="02010609030101010101" pitchFamily="1" charset="-122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-</a:t>
            </a:r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1" charset="-122"/>
              </a:rPr>
              <a:t>a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-2</a:t>
            </a:r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1" charset="-122"/>
              </a:rPr>
              <a:t>b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+</a:t>
            </a:r>
            <a:r>
              <a:rPr lang="en-US" altLang="zh-CN" sz="2400" b="1" i="1">
                <a:latin typeface="Times New Roman" panose="02020603050405020304" pitchFamily="18" charset="0"/>
                <a:ea typeface="楷体_GB2312" panose="02010609030101010101" pitchFamily="1" charset="-122"/>
              </a:rPr>
              <a:t>c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pitchFamily="1" charset="-122"/>
              </a:rPr>
              <a:t>)=</a:t>
            </a:r>
            <a:r>
              <a:rPr lang="en-US" altLang="zh-CN" sz="2400" b="1">
                <a:latin typeface="Times New Roman" panose="02020603050405020304" pitchFamily="18" charset="0"/>
                <a:ea typeface="仿宋_GB2312" panose="02010609030101010101" pitchFamily="1" charset="-122"/>
              </a:rPr>
              <a:t>___________________.</a:t>
            </a:r>
            <a:endParaRPr lang="en-US" altLang="zh-CN" sz="24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4822667" y="5466300"/>
            <a:ext cx="205930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-4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a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5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-8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a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4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b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+4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a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4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c</a:t>
            </a:r>
            <a:endParaRPr lang="en-US" altLang="zh-CN" sz="2400" b="1" i="1" baseline="3000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2" grpId="0"/>
      <p:bldP spid="24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919288" y="322432"/>
            <a:ext cx="81534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计算：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·(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)-5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19288" y="1114595"/>
            <a:ext cx="712216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解：原式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 -2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·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+(-2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+(-5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+(-5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·(-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071688" y="1733720"/>
            <a:ext cx="51638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=-2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+(-2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)+(-5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)+5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097088" y="2309982"/>
            <a:ext cx="31051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=-7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239840" y="2661062"/>
            <a:ext cx="3339100" cy="1938020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将</a:t>
            </a: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2x</a:t>
            </a:r>
            <a:r>
              <a:rPr lang="en-US" altLang="zh-CN" sz="2000" b="1" baseline="300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5x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前面的“</a:t>
            </a: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-”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看成性质符号；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单项式与多项式相乘的结果中， 应将同类项合并</a:t>
            </a:r>
            <a:r>
              <a:rPr lang="en-US" altLang="zh-CN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00"/>
          <p:cNvSpPr txBox="1"/>
          <p:nvPr/>
        </p:nvSpPr>
        <p:spPr>
          <a:xfrm>
            <a:off x="2058988" y="609600"/>
            <a:ext cx="741997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7.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如果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nx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2)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的展开式中不含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项，求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的值．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5688" y="1952625"/>
            <a:ext cx="41167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indent="266700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8200" y="2571750"/>
            <a:ext cx="290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9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2925" y="3170238"/>
            <a:ext cx="34931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indent="266700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9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18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18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6863" y="3721100"/>
            <a:ext cx="48126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展开式中不含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项，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3300" strike="noStrike" noProof="1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4212908" y="341313"/>
            <a:ext cx="3444875" cy="774700"/>
            <a:chOff x="3590568" y="400194"/>
            <a:chExt cx="5213316" cy="1031890"/>
          </a:xfrm>
        </p:grpSpPr>
        <p:grpSp>
          <p:nvGrpSpPr>
            <p:cNvPr id="27668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846" cy="168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7671" name="矩形 87"/>
            <p:cNvSpPr/>
            <p:nvPr/>
          </p:nvSpPr>
          <p:spPr>
            <a:xfrm>
              <a:off x="4055479" y="625993"/>
              <a:ext cx="4283494" cy="7367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2292" name="Text Box 16"/>
          <p:cNvSpPr txBox="1"/>
          <p:nvPr/>
        </p:nvSpPr>
        <p:spPr>
          <a:xfrm>
            <a:off x="1957679" y="2558935"/>
            <a:ext cx="1574800" cy="138366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单项式乘多项式</a:t>
            </a:r>
            <a:endParaRPr kumimoji="0" lang="zh-CN" altLang="en-US" sz="2800" kern="1200" cap="none" spc="0" normalizeH="0" baseline="0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2293" name="左大括号 17"/>
          <p:cNvSpPr/>
          <p:nvPr/>
        </p:nvSpPr>
        <p:spPr>
          <a:xfrm>
            <a:off x="3534066" y="1684223"/>
            <a:ext cx="222250" cy="2932112"/>
          </a:xfrm>
          <a:prstGeom prst="leftBrace">
            <a:avLst>
              <a:gd name="adj1" fmla="val 33653"/>
              <a:gd name="adj2" fmla="val 50000"/>
            </a:avLst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295" name="Text Box 18"/>
          <p:cNvSpPr txBox="1"/>
          <p:nvPr/>
        </p:nvSpPr>
        <p:spPr>
          <a:xfrm>
            <a:off x="3942981" y="1395298"/>
            <a:ext cx="6350754" cy="829945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单项式与多项式相乘，用单项式去乘多项式的每一项，再把所得的积相加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2400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3941267" y="2605687"/>
            <a:ext cx="6330205" cy="3415030"/>
          </a:xfrm>
          <a:prstGeom prst="rect">
            <a:avLst/>
          </a:prstGeom>
          <a:solidFill>
            <a:srgbClr val="00B05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计算时须注意：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）计算时,要注意符号问题,多项式中每一项都包括它前面的符号,单项式分别与多项式的每一项相乘时，同号相乘得正，异号相乘得负</a:t>
            </a:r>
            <a:endParaRPr lang="zh-CN" altLang="en-US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）不要出现漏乘现象</a:t>
            </a:r>
            <a:b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）运算要有顺序：先乘方，再乘除，最后加减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4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）对于混合运算，注意最后应合并同类项</a:t>
            </a:r>
            <a:endParaRPr lang="zh-CN" altLang="en-US" sz="2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1229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"/>
          <p:cNvSpPr/>
          <p:nvPr/>
        </p:nvSpPr>
        <p:spPr>
          <a:xfrm>
            <a:off x="1952625" y="1572471"/>
            <a:ext cx="8072438" cy="15125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algn="just" eaLnBrk="0" hangingPunct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掌握单项式与多项式相乘的运算法则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重点）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00025" algn="just" eaLnBrk="0" hangingPunct="0">
              <a:lnSpc>
                <a:spcPct val="150000"/>
              </a:lnSpc>
              <a:spcBef>
                <a:spcPct val="3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利用法则进行单项式乘多项式运算（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难点）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929823" y="671830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1559560" y="363921"/>
            <a:ext cx="1997710" cy="612775"/>
            <a:chOff x="3590568" y="400194"/>
            <a:chExt cx="5213316" cy="1031890"/>
          </a:xfrm>
        </p:grpSpPr>
        <p:grpSp>
          <p:nvGrpSpPr>
            <p:cNvPr id="3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6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714962" y="2440972"/>
            <a:ext cx="5334000" cy="70675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2022510" y="1021887"/>
            <a:ext cx="7924800" cy="82994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探究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：设长方形长为（</a:t>
            </a:r>
            <a:r>
              <a:rPr lang="en-US" altLang="zh-CN" sz="2400" dirty="0" err="1">
                <a:latin typeface="黑体" panose="02010609060101010101" charset="-122"/>
                <a:ea typeface="黑体" panose="02010609060101010101" charset="-122"/>
              </a:rPr>
              <a:t>a+b+c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），宽为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m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，那么它的面积是多少？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Text Box 31"/>
          <p:cNvSpPr txBox="1">
            <a:spLocks noChangeArrowheads="1"/>
          </p:cNvSpPr>
          <p:nvPr/>
        </p:nvSpPr>
        <p:spPr bwMode="auto">
          <a:xfrm>
            <a:off x="3181562" y="2593372"/>
            <a:ext cx="6400800" cy="52197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>
              <a:latin typeface="Times New Roman" panose="02020603050405020304" pitchFamily="18" charset="0"/>
            </a:endParaRPr>
          </a:p>
        </p:txBody>
      </p:sp>
      <p:sp>
        <p:nvSpPr>
          <p:cNvPr id="25" name="Rectangle 40"/>
          <p:cNvSpPr>
            <a:spLocks noChangeArrowheads="1"/>
          </p:cNvSpPr>
          <p:nvPr/>
        </p:nvSpPr>
        <p:spPr bwMode="auto">
          <a:xfrm>
            <a:off x="2807411" y="1876749"/>
            <a:ext cx="6477000" cy="1676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zh-CN" altLang="zh-CN" sz="2400" b="0"/>
          </a:p>
        </p:txBody>
      </p:sp>
      <p:sp>
        <p:nvSpPr>
          <p:cNvPr id="26" name="Line 41"/>
          <p:cNvSpPr>
            <a:spLocks noChangeShapeType="1"/>
          </p:cNvSpPr>
          <p:nvPr/>
        </p:nvSpPr>
        <p:spPr bwMode="auto">
          <a:xfrm flipH="1">
            <a:off x="2426411" y="1876749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" name="Line 42"/>
          <p:cNvSpPr>
            <a:spLocks noChangeShapeType="1"/>
          </p:cNvSpPr>
          <p:nvPr/>
        </p:nvSpPr>
        <p:spPr bwMode="auto">
          <a:xfrm flipH="1">
            <a:off x="2426411" y="3553149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8" name="Line 43"/>
          <p:cNvSpPr>
            <a:spLocks noChangeShapeType="1"/>
          </p:cNvSpPr>
          <p:nvPr/>
        </p:nvSpPr>
        <p:spPr bwMode="auto">
          <a:xfrm flipV="1">
            <a:off x="2578811" y="1876749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9" name="Line 44"/>
          <p:cNvSpPr>
            <a:spLocks noChangeShapeType="1"/>
          </p:cNvSpPr>
          <p:nvPr/>
        </p:nvSpPr>
        <p:spPr bwMode="auto">
          <a:xfrm>
            <a:off x="2578811" y="2943549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0" name="Text Box 45"/>
          <p:cNvSpPr txBox="1">
            <a:spLocks noChangeArrowheads="1"/>
          </p:cNvSpPr>
          <p:nvPr/>
        </p:nvSpPr>
        <p:spPr bwMode="auto">
          <a:xfrm>
            <a:off x="2274011" y="2333949"/>
            <a:ext cx="7620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Line 46"/>
          <p:cNvSpPr>
            <a:spLocks noChangeShapeType="1"/>
          </p:cNvSpPr>
          <p:nvPr/>
        </p:nvSpPr>
        <p:spPr bwMode="auto">
          <a:xfrm>
            <a:off x="2807411" y="3553149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2" name="Line 48"/>
          <p:cNvSpPr>
            <a:spLocks noChangeShapeType="1"/>
          </p:cNvSpPr>
          <p:nvPr/>
        </p:nvSpPr>
        <p:spPr bwMode="auto">
          <a:xfrm>
            <a:off x="9284411" y="3553149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3" name="Line 49"/>
          <p:cNvSpPr>
            <a:spLocks noChangeShapeType="1"/>
          </p:cNvSpPr>
          <p:nvPr/>
        </p:nvSpPr>
        <p:spPr bwMode="auto">
          <a:xfrm>
            <a:off x="5626811" y="3553149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4" name="Line 52"/>
          <p:cNvSpPr>
            <a:spLocks noChangeShapeType="1"/>
          </p:cNvSpPr>
          <p:nvPr/>
        </p:nvSpPr>
        <p:spPr bwMode="auto">
          <a:xfrm>
            <a:off x="7608011" y="3553149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5" name="Line 53"/>
          <p:cNvSpPr>
            <a:spLocks noChangeShapeType="1"/>
          </p:cNvSpPr>
          <p:nvPr/>
        </p:nvSpPr>
        <p:spPr bwMode="auto">
          <a:xfrm>
            <a:off x="4636211" y="3781749"/>
            <a:ext cx="9906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6" name="Line 55"/>
          <p:cNvSpPr>
            <a:spLocks noChangeShapeType="1"/>
          </p:cNvSpPr>
          <p:nvPr/>
        </p:nvSpPr>
        <p:spPr bwMode="auto">
          <a:xfrm flipH="1">
            <a:off x="2807411" y="3781749"/>
            <a:ext cx="9144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7" name="Line 56"/>
          <p:cNvSpPr>
            <a:spLocks noChangeShapeType="1"/>
          </p:cNvSpPr>
          <p:nvPr/>
        </p:nvSpPr>
        <p:spPr bwMode="auto">
          <a:xfrm>
            <a:off x="6922211" y="3781749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8" name="Line 57"/>
          <p:cNvSpPr>
            <a:spLocks noChangeShapeType="1"/>
          </p:cNvSpPr>
          <p:nvPr/>
        </p:nvSpPr>
        <p:spPr bwMode="auto">
          <a:xfrm flipH="1">
            <a:off x="5626811" y="3781749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9" name="Line 58"/>
          <p:cNvSpPr>
            <a:spLocks noChangeShapeType="1"/>
          </p:cNvSpPr>
          <p:nvPr/>
        </p:nvSpPr>
        <p:spPr bwMode="auto">
          <a:xfrm>
            <a:off x="8751011" y="3781749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40" name="Line 59"/>
          <p:cNvSpPr>
            <a:spLocks noChangeShapeType="1"/>
          </p:cNvSpPr>
          <p:nvPr/>
        </p:nvSpPr>
        <p:spPr bwMode="auto">
          <a:xfrm flipH="1">
            <a:off x="7608011" y="3781749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41" name="Text Box 60"/>
          <p:cNvSpPr txBox="1">
            <a:spLocks noChangeArrowheads="1"/>
          </p:cNvSpPr>
          <p:nvPr/>
        </p:nvSpPr>
        <p:spPr bwMode="auto">
          <a:xfrm>
            <a:off x="3950411" y="3476949"/>
            <a:ext cx="609600" cy="52197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 Box 61"/>
          <p:cNvSpPr txBox="1">
            <a:spLocks noChangeArrowheads="1"/>
          </p:cNvSpPr>
          <p:nvPr/>
        </p:nvSpPr>
        <p:spPr bwMode="auto">
          <a:xfrm>
            <a:off x="6388811" y="3553149"/>
            <a:ext cx="685800" cy="52197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 Box 62"/>
          <p:cNvSpPr txBox="1">
            <a:spLocks noChangeArrowheads="1"/>
          </p:cNvSpPr>
          <p:nvPr/>
        </p:nvSpPr>
        <p:spPr bwMode="auto">
          <a:xfrm>
            <a:off x="8141411" y="3476949"/>
            <a:ext cx="533400" cy="52197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 Box 69"/>
          <p:cNvSpPr txBox="1">
            <a:spLocks noChangeArrowheads="1"/>
          </p:cNvSpPr>
          <p:nvPr/>
        </p:nvSpPr>
        <p:spPr bwMode="auto">
          <a:xfrm>
            <a:off x="4582236" y="1564012"/>
            <a:ext cx="4854575" cy="46037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714962" y="889598"/>
            <a:ext cx="5334000" cy="70675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 Box 30"/>
          <p:cNvSpPr txBox="1">
            <a:spLocks noChangeArrowheads="1"/>
          </p:cNvSpPr>
          <p:nvPr/>
        </p:nvSpPr>
        <p:spPr bwMode="auto">
          <a:xfrm>
            <a:off x="2243191" y="2607091"/>
            <a:ext cx="7479588" cy="119888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有两种思路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这个长方形可分割为宽为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m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，长分别为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的三个小长方形，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181562" y="1041998"/>
            <a:ext cx="6400800" cy="52197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>
              <a:latin typeface="Times New Roman" panose="02020603050405020304" pitchFamily="18" charset="0"/>
            </a:endParaRPr>
          </a:p>
        </p:txBody>
      </p:sp>
      <p:sp>
        <p:nvSpPr>
          <p:cNvPr id="11" name="Text Box 32"/>
          <p:cNvSpPr txBox="1">
            <a:spLocks noChangeArrowheads="1"/>
          </p:cNvSpPr>
          <p:nvPr/>
        </p:nvSpPr>
        <p:spPr bwMode="auto">
          <a:xfrm>
            <a:off x="2271446" y="3764645"/>
            <a:ext cx="7772400" cy="460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从整体来看这个长方形，长为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2400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a+b+c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，宽为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m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en-US" altLang="zh-CN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8" name="Rectangle 40"/>
          <p:cNvSpPr>
            <a:spLocks noChangeArrowheads="1"/>
          </p:cNvSpPr>
          <p:nvPr/>
        </p:nvSpPr>
        <p:spPr bwMode="auto">
          <a:xfrm>
            <a:off x="2807411" y="325375"/>
            <a:ext cx="6477000" cy="1676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zh-CN" altLang="zh-CN" sz="2400" b="0"/>
          </a:p>
        </p:txBody>
      </p:sp>
      <p:sp>
        <p:nvSpPr>
          <p:cNvPr id="19" name="Line 41"/>
          <p:cNvSpPr>
            <a:spLocks noChangeShapeType="1"/>
          </p:cNvSpPr>
          <p:nvPr/>
        </p:nvSpPr>
        <p:spPr bwMode="auto">
          <a:xfrm flipH="1">
            <a:off x="2426411" y="325375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0" name="Line 42"/>
          <p:cNvSpPr>
            <a:spLocks noChangeShapeType="1"/>
          </p:cNvSpPr>
          <p:nvPr/>
        </p:nvSpPr>
        <p:spPr bwMode="auto">
          <a:xfrm flipH="1">
            <a:off x="2426411" y="2001775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1" name="Line 43"/>
          <p:cNvSpPr>
            <a:spLocks noChangeShapeType="1"/>
          </p:cNvSpPr>
          <p:nvPr/>
        </p:nvSpPr>
        <p:spPr bwMode="auto">
          <a:xfrm flipV="1">
            <a:off x="2578811" y="325375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2" name="Line 44"/>
          <p:cNvSpPr>
            <a:spLocks noChangeShapeType="1"/>
          </p:cNvSpPr>
          <p:nvPr/>
        </p:nvSpPr>
        <p:spPr bwMode="auto">
          <a:xfrm>
            <a:off x="2578811" y="1392175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3" name="Text Box 45"/>
          <p:cNvSpPr txBox="1">
            <a:spLocks noChangeArrowheads="1"/>
          </p:cNvSpPr>
          <p:nvPr/>
        </p:nvSpPr>
        <p:spPr bwMode="auto">
          <a:xfrm>
            <a:off x="2274011" y="782575"/>
            <a:ext cx="7620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Line 46"/>
          <p:cNvSpPr>
            <a:spLocks noChangeShapeType="1"/>
          </p:cNvSpPr>
          <p:nvPr/>
        </p:nvSpPr>
        <p:spPr bwMode="auto">
          <a:xfrm>
            <a:off x="2807411" y="2001775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5" name="Line 48"/>
          <p:cNvSpPr>
            <a:spLocks noChangeShapeType="1"/>
          </p:cNvSpPr>
          <p:nvPr/>
        </p:nvSpPr>
        <p:spPr bwMode="auto">
          <a:xfrm>
            <a:off x="9284411" y="2001775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6" name="Line 49"/>
          <p:cNvSpPr>
            <a:spLocks noChangeShapeType="1"/>
          </p:cNvSpPr>
          <p:nvPr/>
        </p:nvSpPr>
        <p:spPr bwMode="auto">
          <a:xfrm>
            <a:off x="5626811" y="2001775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" name="Line 52"/>
          <p:cNvSpPr>
            <a:spLocks noChangeShapeType="1"/>
          </p:cNvSpPr>
          <p:nvPr/>
        </p:nvSpPr>
        <p:spPr bwMode="auto">
          <a:xfrm>
            <a:off x="7608011" y="2001775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8" name="Line 53"/>
          <p:cNvSpPr>
            <a:spLocks noChangeShapeType="1"/>
          </p:cNvSpPr>
          <p:nvPr/>
        </p:nvSpPr>
        <p:spPr bwMode="auto">
          <a:xfrm>
            <a:off x="4636211" y="2230375"/>
            <a:ext cx="9906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9" name="Line 55"/>
          <p:cNvSpPr>
            <a:spLocks noChangeShapeType="1"/>
          </p:cNvSpPr>
          <p:nvPr/>
        </p:nvSpPr>
        <p:spPr bwMode="auto">
          <a:xfrm flipH="1">
            <a:off x="2807411" y="2230375"/>
            <a:ext cx="9144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0" name="Line 56"/>
          <p:cNvSpPr>
            <a:spLocks noChangeShapeType="1"/>
          </p:cNvSpPr>
          <p:nvPr/>
        </p:nvSpPr>
        <p:spPr bwMode="auto">
          <a:xfrm>
            <a:off x="6922211" y="2230375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1" name="Line 57"/>
          <p:cNvSpPr>
            <a:spLocks noChangeShapeType="1"/>
          </p:cNvSpPr>
          <p:nvPr/>
        </p:nvSpPr>
        <p:spPr bwMode="auto">
          <a:xfrm flipH="1">
            <a:off x="5626811" y="2230375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2" name="Line 58"/>
          <p:cNvSpPr>
            <a:spLocks noChangeShapeType="1"/>
          </p:cNvSpPr>
          <p:nvPr/>
        </p:nvSpPr>
        <p:spPr bwMode="auto">
          <a:xfrm>
            <a:off x="8751011" y="2230375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3" name="Line 59"/>
          <p:cNvSpPr>
            <a:spLocks noChangeShapeType="1"/>
          </p:cNvSpPr>
          <p:nvPr/>
        </p:nvSpPr>
        <p:spPr bwMode="auto">
          <a:xfrm flipH="1">
            <a:off x="7608011" y="2230375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4" name="Text Box 60"/>
          <p:cNvSpPr txBox="1">
            <a:spLocks noChangeArrowheads="1"/>
          </p:cNvSpPr>
          <p:nvPr/>
        </p:nvSpPr>
        <p:spPr bwMode="auto">
          <a:xfrm>
            <a:off x="3950411" y="1925575"/>
            <a:ext cx="609600" cy="52197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 Box 61"/>
          <p:cNvSpPr txBox="1">
            <a:spLocks noChangeArrowheads="1"/>
          </p:cNvSpPr>
          <p:nvPr/>
        </p:nvSpPr>
        <p:spPr bwMode="auto">
          <a:xfrm>
            <a:off x="6388811" y="2001775"/>
            <a:ext cx="685800" cy="52197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 Box 62"/>
          <p:cNvSpPr txBox="1">
            <a:spLocks noChangeArrowheads="1"/>
          </p:cNvSpPr>
          <p:nvPr/>
        </p:nvSpPr>
        <p:spPr bwMode="auto">
          <a:xfrm>
            <a:off x="8141411" y="1925575"/>
            <a:ext cx="533400" cy="52197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Line 63"/>
          <p:cNvSpPr>
            <a:spLocks noChangeShapeType="1"/>
          </p:cNvSpPr>
          <p:nvPr/>
        </p:nvSpPr>
        <p:spPr bwMode="auto">
          <a:xfrm flipV="1">
            <a:off x="5626811" y="325375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8" name="Line 64"/>
          <p:cNvSpPr>
            <a:spLocks noChangeShapeType="1"/>
          </p:cNvSpPr>
          <p:nvPr/>
        </p:nvSpPr>
        <p:spPr bwMode="auto">
          <a:xfrm flipV="1">
            <a:off x="7608011" y="325375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39" name="Text Box 65"/>
          <p:cNvSpPr txBox="1">
            <a:spLocks noChangeArrowheads="1"/>
          </p:cNvSpPr>
          <p:nvPr/>
        </p:nvSpPr>
        <p:spPr bwMode="auto">
          <a:xfrm>
            <a:off x="3569411" y="858775"/>
            <a:ext cx="1158875" cy="52197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 Box 66"/>
          <p:cNvSpPr txBox="1">
            <a:spLocks noChangeArrowheads="1"/>
          </p:cNvSpPr>
          <p:nvPr/>
        </p:nvSpPr>
        <p:spPr bwMode="auto">
          <a:xfrm>
            <a:off x="6160211" y="934975"/>
            <a:ext cx="777875" cy="52197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mb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 Box 67"/>
          <p:cNvSpPr txBox="1">
            <a:spLocks noChangeArrowheads="1"/>
          </p:cNvSpPr>
          <p:nvPr/>
        </p:nvSpPr>
        <p:spPr bwMode="auto">
          <a:xfrm>
            <a:off x="7836611" y="934975"/>
            <a:ext cx="1066800" cy="52197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mc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 Box 69"/>
          <p:cNvSpPr txBox="1">
            <a:spLocks noChangeArrowheads="1"/>
          </p:cNvSpPr>
          <p:nvPr/>
        </p:nvSpPr>
        <p:spPr bwMode="auto">
          <a:xfrm>
            <a:off x="4582236" y="12638"/>
            <a:ext cx="4854575" cy="46037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b="0"/>
          </a:p>
        </p:txBody>
      </p:sp>
      <p:sp>
        <p:nvSpPr>
          <p:cNvPr id="44" name="Text Box 32"/>
          <p:cNvSpPr txBox="1">
            <a:spLocks noChangeArrowheads="1"/>
          </p:cNvSpPr>
          <p:nvPr/>
        </p:nvSpPr>
        <p:spPr bwMode="auto">
          <a:xfrm>
            <a:off x="2280010" y="4564307"/>
            <a:ext cx="7772400" cy="1383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400" dirty="0" smtClean="0">
                <a:solidFill>
                  <a:srgbClr val="1D41D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由于两种方法所求的是同一个长方形的面积，所以我们可以得到：</a:t>
            </a:r>
            <a:endParaRPr lang="en-US" altLang="zh-CN" sz="2400" dirty="0" smtClean="0">
              <a:solidFill>
                <a:srgbClr val="1D41D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           </a:t>
            </a:r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m(</a:t>
            </a:r>
            <a:r>
              <a:rPr lang="en-US" altLang="zh-CN" sz="3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a+b+c</a:t>
            </a:r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)=</a:t>
            </a:r>
            <a:r>
              <a:rPr lang="en-US" altLang="zh-CN" sz="3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ma+mb+mc</a:t>
            </a:r>
            <a:endParaRPr lang="zh-CN" altLang="en-US" sz="3600" dirty="0" smtClean="0"/>
          </a:p>
        </p:txBody>
      </p:sp>
      <p:sp>
        <p:nvSpPr>
          <p:cNvPr id="45" name="左大括号 44"/>
          <p:cNvSpPr/>
          <p:nvPr/>
        </p:nvSpPr>
        <p:spPr>
          <a:xfrm rot="16200000">
            <a:off x="5913634" y="-814229"/>
            <a:ext cx="256854" cy="6457309"/>
          </a:xfrm>
          <a:prstGeom prst="leftBrac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329781" y="2494326"/>
            <a:ext cx="191351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长为</a:t>
            </a:r>
            <a:r>
              <a:rPr lang="en-US" altLang="zh-C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(</a:t>
            </a:r>
            <a:r>
              <a:rPr lang="en-US" altLang="zh-CN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a+b+c</a:t>
            </a:r>
            <a:r>
              <a:rPr lang="en-US" altLang="zh-C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)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007182" y="3316254"/>
            <a:ext cx="3840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它们的面积之和为</a:t>
            </a:r>
            <a:r>
              <a:rPr lang="en-US" altLang="zh-CN" sz="2400" dirty="0" err="1" smtClean="0">
                <a:latin typeface="黑体" panose="02010609060101010101" charset="-122"/>
                <a:ea typeface="黑体" panose="02010609060101010101" charset="-122"/>
              </a:rPr>
              <a:t>ma+mb+mc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415833" y="4148460"/>
            <a:ext cx="3078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它的面积为</a:t>
            </a: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m(</a:t>
            </a:r>
            <a:r>
              <a:rPr lang="en-US" altLang="zh-CN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a+b+c</a:t>
            </a: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 autoUpdateAnimBg="0"/>
      <p:bldP spid="10" grpId="0" bldLvl="0" animBg="1" autoUpdateAnimBg="0"/>
      <p:bldP spid="11" grpId="0" bldLvl="0" animBg="1" autoUpdateAnimBg="0"/>
      <p:bldP spid="37" grpId="0" bldLvl="0" animBg="1"/>
      <p:bldP spid="38" grpId="0" bldLvl="0" animBg="1"/>
      <p:bldP spid="39" grpId="0" bldLvl="0" animBg="1" autoUpdateAnimBg="0"/>
      <p:bldP spid="40" grpId="0" bldLvl="0" animBg="1" autoUpdateAnimBg="0"/>
      <p:bldP spid="41" grpId="0" bldLvl="0" animBg="1" autoUpdateAnimBg="0"/>
      <p:bldP spid="44" grpId="0" bldLvl="0" animBg="1" autoUpdateAnimBg="0"/>
      <p:bldP spid="45" grpId="0" bldLvl="0" animBg="1"/>
      <p:bldP spid="46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026"/>
          <p:cNvSpPr txBox="1">
            <a:spLocks noChangeArrowheads="1"/>
          </p:cNvSpPr>
          <p:nvPr/>
        </p:nvSpPr>
        <p:spPr bwMode="auto">
          <a:xfrm>
            <a:off x="2533436" y="1944385"/>
            <a:ext cx="670560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观察这个式子有什么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特征，尝试猜想下面算式的结果，看看能否发现什么规律？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0162" y="1014842"/>
            <a:ext cx="458343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m(</a:t>
            </a:r>
            <a:r>
              <a:rPr lang="en-US" altLang="zh-CN" sz="3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a+b+c</a:t>
            </a:r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)=</a:t>
            </a:r>
            <a:r>
              <a:rPr lang="en-US" altLang="zh-CN" sz="3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ma+mb+mc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3288452" y="3170672"/>
            <a:ext cx="19558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c(</a:t>
            </a:r>
            <a:r>
              <a:rPr lang="en-US" altLang="zh-CN" sz="3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a+b+c</a:t>
            </a: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)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44571" y="3692936"/>
            <a:ext cx="324663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=</a:t>
            </a:r>
            <a:r>
              <a:rPr lang="en-US" altLang="zh-CN" sz="3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c·a+c·b+c·c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42861" y="4204926"/>
            <a:ext cx="324663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=ca+cb+c</a:t>
            </a:r>
            <a:r>
              <a:rPr lang="en-US" altLang="zh-CN" sz="3600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2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47232" y="466661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41500" y="1455096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单项式乘多项式运算法则</a:t>
            </a:r>
            <a:endParaRPr lang="zh-CN" altLang="en-US" sz="24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27779" y="1999297"/>
            <a:ext cx="727924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    单项式与多项式相乘，用单项式去乘多项式的每一项，再把所得的积相加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685375" y="3647380"/>
            <a:ext cx="3386725" cy="1938020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核心思想是：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把单项式与多项式相乘的问题转化为单项式与单项式相乘的问题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 bldLvl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1647</Words>
  <Application>WPS 演示</Application>
  <PresentationFormat>自定义</PresentationFormat>
  <Paragraphs>215</Paragraphs>
  <Slides>19</Slides>
  <Notes>26</Notes>
  <HiddenSlides>0</HiddenSlides>
  <MMClips>1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Calibri</vt:lpstr>
      <vt:lpstr>华文宋体</vt:lpstr>
      <vt:lpstr>Times New Roman</vt:lpstr>
      <vt:lpstr>Arial Unicode MS</vt:lpstr>
      <vt:lpstr>楷体_GB2312</vt:lpstr>
      <vt:lpstr>仿宋_GB2312</vt:lpstr>
      <vt:lpstr>华文新魏</vt:lpstr>
      <vt:lpstr>楷体</vt:lpstr>
      <vt:lpstr>Office 主题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100</cp:revision>
  <dcterms:created xsi:type="dcterms:W3CDTF">2015-10-07T07:18:00Z</dcterms:created>
  <dcterms:modified xsi:type="dcterms:W3CDTF">2025-02-07T01:20:20Z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8A179370D4A642BA959581E7E317A008</vt:lpwstr>
  </property>
</Properties>
</file>