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566" r:id="rId3"/>
    <p:sldId id="567" r:id="rId4"/>
    <p:sldId id="568" r:id="rId6"/>
    <p:sldId id="440" r:id="rId7"/>
    <p:sldId id="441" r:id="rId8"/>
    <p:sldId id="569" r:id="rId9"/>
    <p:sldId id="444" r:id="rId10"/>
    <p:sldId id="445" r:id="rId11"/>
    <p:sldId id="600" r:id="rId12"/>
    <p:sldId id="443" r:id="rId13"/>
    <p:sldId id="480" r:id="rId14"/>
    <p:sldId id="467" r:id="rId15"/>
    <p:sldId id="484" r:id="rId16"/>
    <p:sldId id="466" r:id="rId17"/>
    <p:sldId id="447" r:id="rId18"/>
    <p:sldId id="446" r:id="rId19"/>
    <p:sldId id="456" r:id="rId20"/>
    <p:sldId id="448" r:id="rId21"/>
    <p:sldId id="449" r:id="rId22"/>
    <p:sldId id="487" r:id="rId23"/>
    <p:sldId id="482" r:id="rId24"/>
    <p:sldId id="450" r:id="rId25"/>
    <p:sldId id="492" r:id="rId26"/>
    <p:sldId id="493" r:id="rId27"/>
    <p:sldId id="468" r:id="rId28"/>
    <p:sldId id="458" r:id="rId29"/>
    <p:sldId id="570" r:id="rId30"/>
    <p:sldId id="628" r:id="rId31"/>
    <p:sldId id="629" r:id="rId32"/>
    <p:sldId id="452" r:id="rId33"/>
    <p:sldId id="486" r:id="rId34"/>
    <p:sldId id="451" r:id="rId35"/>
    <p:sldId id="491" r:id="rId36"/>
    <p:sldId id="489" r:id="rId37"/>
    <p:sldId id="601" r:id="rId38"/>
    <p:sldId id="571" r:id="rId39"/>
    <p:sldId id="454" r:id="rId4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88"/>
        <p:guide pos="384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3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defTabSz="914400" fontAlgn="base"/>
            <a:endParaRPr lang="zh-CN" altLang="en-US" sz="1200" strike="noStrike" noProof="1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algn="r" defTabSz="914400" fontAlgn="base"/>
            <a:endParaRPr lang="zh-CN" altLang="en-US" sz="1200" strike="noStrike" noProof="1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defTabSz="914400" fontAlgn="base"/>
            <a:endParaRPr lang="zh-CN" altLang="en-US" sz="1200" strike="noStrike" noProof="1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78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378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505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defTabSz="91440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pPr fontAlgn="auto"/>
            <a:endParaRPr lang="zh-CN" altLang="en-US" sz="1350" strike="noStrike" noProof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6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6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7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8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1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3.bin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4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1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14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.wav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emf"/><Relationship Id="rId1" Type="http://schemas.openxmlformats.org/officeDocument/2006/relationships/oleObject" Target="../embeddings/oleObject18.bin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microsoft.com/office/2007/relationships/media" Target="file:///C:\Users\Administrator\Desktop\18&#26149;RJ&#19971;&#19979;&#25945;&#23398;&#35838;&#20214;\&#35270;&#39057;&#65306;&#31726;&#29699;&#27604;&#36187;.mp4" TargetMode="External"/><Relationship Id="rId1" Type="http://schemas.openxmlformats.org/officeDocument/2006/relationships/video" Target="file:///C:\Users\Administrator\Desktop\18&#26149;RJ&#19971;&#19979;&#25945;&#23398;&#35838;&#20214;\&#35270;&#39057;&#65306;&#31726;&#29699;&#27604;&#36187;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Rectangle 5"/>
          <p:cNvSpPr/>
          <p:nvPr/>
        </p:nvSpPr>
        <p:spPr>
          <a:xfrm>
            <a:off x="3673317" y="3135313"/>
            <a:ext cx="50723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rPr>
              <a:t>6.1</a:t>
            </a:r>
            <a:r>
              <a:rPr lang="zh-CN" altLang="en-US" sz="4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 二元一次方程组</a:t>
            </a:r>
            <a:endParaRPr lang="zh-CN" altLang="en-US" sz="44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4" name="Text Box 4"/>
          <p:cNvSpPr txBox="1"/>
          <p:nvPr/>
        </p:nvSpPr>
        <p:spPr>
          <a:xfrm>
            <a:off x="1919605" y="1772603"/>
            <a:ext cx="896461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第六章 二元一次方程组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3"/>
          <p:cNvSpPr txBox="1"/>
          <p:nvPr/>
        </p:nvSpPr>
        <p:spPr>
          <a:xfrm>
            <a:off x="2208213" y="3568700"/>
            <a:ext cx="47072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思考一:上述方程有什么特点?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195" name="Text Box 4"/>
          <p:cNvSpPr txBox="1"/>
          <p:nvPr/>
        </p:nvSpPr>
        <p:spPr>
          <a:xfrm>
            <a:off x="2208213" y="4289425"/>
            <a:ext cx="851058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思考二:它与你学过的一元一次方程比较有什么区别?   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196" name="Text Box 6"/>
          <p:cNvSpPr txBox="1"/>
          <p:nvPr/>
        </p:nvSpPr>
        <p:spPr>
          <a:xfrm>
            <a:off x="2208213" y="5229225"/>
            <a:ext cx="47072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思考三:你能给它起个名字吗?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0" name="Text Box 7"/>
          <p:cNvSpPr txBox="1"/>
          <p:nvPr/>
        </p:nvSpPr>
        <p:spPr>
          <a:xfrm>
            <a:off x="3404870" y="1916430"/>
            <a:ext cx="2419350" cy="521970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115845" algn="bl" rotWithShape="0">
              <a:srgbClr val="C0C0C0">
                <a:alpha val="78999"/>
              </a:srgbClr>
            </a:outerShdw>
          </a:effectLst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cs typeface="Times New Roman" panose="02020603050405020304" pitchFamily="2" charset="0"/>
              </a:rPr>
              <a:t>5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cs typeface="Times New Roman" panose="02020603050405020304" pitchFamily="2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cs typeface="Times New Roman" panose="02020603050405020304" pitchFamily="2" charset="0"/>
              </a:rPr>
              <a:t>＋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cs typeface="Times New Roman" panose="02020603050405020304" pitchFamily="2" charset="0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cs typeface="Times New Roman" panose="02020603050405020304" pitchFamily="2" charset="0"/>
              </a:rPr>
              <a:t>=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cs typeface="Times New Roman" panose="02020603050405020304" pitchFamily="2" charset="0"/>
              </a:rPr>
              <a:t>28</a:t>
            </a:r>
            <a:endParaRPr 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cs typeface="Times New Roman" panose="02020603050405020304" pitchFamily="2" charset="0"/>
            </a:endParaRPr>
          </a:p>
        </p:txBody>
      </p:sp>
      <p:sp>
        <p:nvSpPr>
          <p:cNvPr id="19461" name="Text Box 8"/>
          <p:cNvSpPr txBox="1"/>
          <p:nvPr/>
        </p:nvSpPr>
        <p:spPr>
          <a:xfrm>
            <a:off x="3135313" y="2706688"/>
            <a:ext cx="2957512" cy="521970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115845" algn="bl" rotWithShape="0">
              <a:srgbClr val="C0C0C0">
                <a:alpha val="78999"/>
              </a:srgbClr>
            </a:outerShdw>
          </a:effectLst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cs typeface="Times New Roman" panose="02020603050405020304" pitchFamily="2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cs typeface="Times New Roman" panose="02020603050405020304" pitchFamily="2" charset="0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cs typeface="Times New Roman" panose="02020603050405020304" pitchFamily="2" charset="0"/>
              </a:rPr>
              <a:t>5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cs typeface="Times New Roman" panose="02020603050405020304" pitchFamily="2" charset="0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cs typeface="Times New Roman" panose="02020603050405020304" pitchFamily="2" charset="0"/>
              </a:rPr>
              <a:t>=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cs typeface="Times New Roman" panose="02020603050405020304" pitchFamily="2" charset="0"/>
              </a:rPr>
              <a:t>20</a:t>
            </a:r>
            <a:endParaRPr 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cs typeface="Times New Roman" panose="02020603050405020304" pitchFamily="2" charset="0"/>
            </a:endParaRPr>
          </a:p>
        </p:txBody>
      </p:sp>
      <p:sp>
        <p:nvSpPr>
          <p:cNvPr id="49" name="圆角矩形 31"/>
          <p:cNvSpPr/>
          <p:nvPr/>
        </p:nvSpPr>
        <p:spPr>
          <a:xfrm>
            <a:off x="2352040" y="1124585"/>
            <a:ext cx="1365250" cy="45847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议一议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77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77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77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1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圆角矩形 6383"/>
          <p:cNvSpPr/>
          <p:nvPr/>
        </p:nvSpPr>
        <p:spPr>
          <a:xfrm>
            <a:off x="2423795" y="1988820"/>
            <a:ext cx="7496175" cy="202311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2428558" y="2263458"/>
            <a:ext cx="7399337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auto"/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像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5x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＋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y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28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＋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5y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这样，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含有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两个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未知数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并且含有未知数的项的次数都是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的方程叫作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二元一次方程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fontAlgn="auto"/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0483" name="圆角矩形 31"/>
          <p:cNvSpPr/>
          <p:nvPr/>
        </p:nvSpPr>
        <p:spPr>
          <a:xfrm>
            <a:off x="2087563" y="908050"/>
            <a:ext cx="14874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要点归纳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221" name="Text Box 28"/>
          <p:cNvSpPr txBox="1"/>
          <p:nvPr/>
        </p:nvSpPr>
        <p:spPr>
          <a:xfrm>
            <a:off x="2428875" y="4078288"/>
            <a:ext cx="7627938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注意：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）“一次”是指含未知数的项的次数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，而不是未知数的次数；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9222" name="Text Box 29"/>
          <p:cNvSpPr txBox="1"/>
          <p:nvPr/>
        </p:nvSpPr>
        <p:spPr>
          <a:xfrm>
            <a:off x="2360613" y="5359400"/>
            <a:ext cx="5689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）方程的左右两边都是整式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1" grpId="0"/>
      <p:bldP spid="92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文本框 99"/>
          <p:cNvSpPr txBox="1"/>
          <p:nvPr/>
        </p:nvSpPr>
        <p:spPr>
          <a:xfrm>
            <a:off x="1973263" y="1244600"/>
            <a:ext cx="81788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已知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|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1|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|</a:t>
            </a:r>
            <a:r>
              <a:rPr lang="en-US" altLang="zh-CN" sz="2800" i="1" baseline="30000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|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2800" i="1" baseline="30000" dirty="0"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是二元一次方程，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则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________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3554" name="圆角矩形 31"/>
          <p:cNvSpPr/>
          <p:nvPr/>
        </p:nvSpPr>
        <p:spPr>
          <a:xfrm>
            <a:off x="1973263" y="676275"/>
            <a:ext cx="14874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292" name="文本框 1"/>
          <p:cNvSpPr txBox="1"/>
          <p:nvPr/>
        </p:nvSpPr>
        <p:spPr>
          <a:xfrm>
            <a:off x="2595563" y="2619375"/>
            <a:ext cx="671036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解析：根据题意得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|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|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且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|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1|≠0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，解得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，所以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3" name="文本框 2"/>
          <p:cNvSpPr txBox="1"/>
          <p:nvPr/>
        </p:nvSpPr>
        <p:spPr>
          <a:xfrm>
            <a:off x="4814888" y="1876425"/>
            <a:ext cx="335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2294" name="矩形 58"/>
          <p:cNvSpPr/>
          <p:nvPr/>
        </p:nvSpPr>
        <p:spPr>
          <a:xfrm>
            <a:off x="2197100" y="4349750"/>
            <a:ext cx="7251700" cy="188277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ysDash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charset="-122"/>
              </a:rPr>
              <a:t>由方程是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二元一次方程可知：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 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未知数的系数不为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未知数的次数都是1.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2295" name="组合 38"/>
          <p:cNvGrpSpPr/>
          <p:nvPr/>
        </p:nvGrpSpPr>
        <p:grpSpPr>
          <a:xfrm>
            <a:off x="2290763" y="4387850"/>
            <a:ext cx="976312" cy="700088"/>
            <a:chOff x="0" y="0"/>
            <a:chExt cx="793537" cy="648072"/>
          </a:xfrm>
        </p:grpSpPr>
        <p:grpSp>
          <p:nvGrpSpPr>
            <p:cNvPr id="23559" name="组合 35"/>
            <p:cNvGrpSpPr/>
            <p:nvPr/>
          </p:nvGrpSpPr>
          <p:grpSpPr>
            <a:xfrm>
              <a:off x="21645" y="0"/>
              <a:ext cx="648072" cy="648072"/>
              <a:chOff x="0" y="0"/>
              <a:chExt cx="648072" cy="648072"/>
            </a:xfrm>
          </p:grpSpPr>
          <p:sp>
            <p:nvSpPr>
              <p:cNvPr id="23560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61" name="椭圆 57"/>
              <p:cNvSpPr/>
              <p:nvPr/>
            </p:nvSpPr>
            <p:spPr>
              <a:xfrm>
                <a:off x="72008" y="0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562" name="TextBox 55"/>
            <p:cNvSpPr txBox="1"/>
            <p:nvPr/>
          </p:nvSpPr>
          <p:spPr>
            <a:xfrm>
              <a:off x="0" y="87080"/>
              <a:ext cx="793537" cy="4261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charset="-122"/>
                  <a:ea typeface="微软雅黑" panose="020B0503020204020204" charset="-122"/>
                </a:rPr>
                <a:t>方法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1992313" y="3140075"/>
            <a:ext cx="25193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(8)4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+5=0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1992313" y="1844675"/>
            <a:ext cx="18716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(1)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=11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5951538" y="1844675"/>
            <a:ext cx="2016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(3)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=5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4008438" y="1844675"/>
            <a:ext cx="18716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(2)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+1=2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7861300" y="1844675"/>
            <a:ext cx="23161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(4)3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π=11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1992313" y="2565400"/>
            <a:ext cx="2663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(5)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=4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+2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0248" name="Rectangle 8"/>
          <p:cNvSpPr/>
          <p:nvPr/>
        </p:nvSpPr>
        <p:spPr>
          <a:xfrm>
            <a:off x="4656138" y="2566988"/>
            <a:ext cx="24104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(6)7+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+11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10249" name="Group 9"/>
          <p:cNvGrpSpPr/>
          <p:nvPr/>
        </p:nvGrpSpPr>
        <p:grpSpPr>
          <a:xfrm>
            <a:off x="7499350" y="2420938"/>
            <a:ext cx="2505075" cy="954087"/>
            <a:chOff x="0" y="0"/>
            <a:chExt cx="1375" cy="601"/>
          </a:xfrm>
        </p:grpSpPr>
        <p:sp>
          <p:nvSpPr>
            <p:cNvPr id="21513" name="Rectangle 10"/>
            <p:cNvSpPr/>
            <p:nvPr/>
          </p:nvSpPr>
          <p:spPr>
            <a:xfrm>
              <a:off x="0" y="145"/>
              <a:ext cx="137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(7)7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+       =13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grpSp>
          <p:nvGrpSpPr>
            <p:cNvPr id="21514" name="Group 11"/>
            <p:cNvGrpSpPr/>
            <p:nvPr/>
          </p:nvGrpSpPr>
          <p:grpSpPr>
            <a:xfrm>
              <a:off x="666" y="0"/>
              <a:ext cx="241" cy="601"/>
              <a:chOff x="0" y="0"/>
              <a:chExt cx="241" cy="601"/>
            </a:xfrm>
          </p:grpSpPr>
          <p:sp>
            <p:nvSpPr>
              <p:cNvPr id="21515" name="Rectangle 12"/>
              <p:cNvSpPr/>
              <p:nvPr/>
            </p:nvSpPr>
            <p:spPr>
              <a:xfrm>
                <a:off x="0" y="272"/>
                <a:ext cx="241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i="1" dirty="0">
                    <a:latin typeface="Times New Roman" panose="02020603050405020304" pitchFamily="2" charset="0"/>
                    <a:ea typeface="黑体" panose="02010609060101010101" charset="-122"/>
                  </a:rPr>
                  <a:t>y</a:t>
                </a:r>
                <a:endParaRPr lang="en-US" altLang="zh-CN" sz="2800" i="1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1516" name="Rectangle 13"/>
              <p:cNvSpPr/>
              <p:nvPr/>
            </p:nvSpPr>
            <p:spPr>
              <a:xfrm>
                <a:off x="0" y="0"/>
                <a:ext cx="19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dirty="0">
                    <a:latin typeface="Times New Roman" panose="02020603050405020304" pitchFamily="2" charset="0"/>
                    <a:ea typeface="黑体" panose="02010609060101010101" charset="-122"/>
                  </a:rPr>
                  <a:t>2</a:t>
                </a:r>
                <a:endParaRPr lang="en-US" altLang="zh-CN" sz="2800" dirty="0"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21517" name="Line 14"/>
              <p:cNvSpPr/>
              <p:nvPr/>
            </p:nvSpPr>
            <p:spPr>
              <a:xfrm>
                <a:off x="2" y="317"/>
                <a:ext cx="19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</p:grpSp>
      <p:pic>
        <p:nvPicPr>
          <p:cNvPr id="21518" name="Picture 15" descr="ri3hqoey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4135438"/>
            <a:ext cx="2460625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6" name="Text Box 16"/>
          <p:cNvSpPr txBox="1"/>
          <p:nvPr/>
        </p:nvSpPr>
        <p:spPr>
          <a:xfrm>
            <a:off x="2566988" y="3949700"/>
            <a:ext cx="29511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spcBef>
                <a:spcPct val="50000"/>
              </a:spcBef>
            </a:pPr>
            <a:r>
              <a:rPr lang="zh-CN" altLang="en-US" sz="280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二元一次方程</a:t>
            </a:r>
            <a:endParaRPr lang="zh-CN" altLang="en-US" sz="280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1520" name="Picture 17" descr="ri3hqoey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6900" y="4148138"/>
            <a:ext cx="2376488" cy="230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8" name="Text Box 18"/>
          <p:cNvSpPr txBox="1"/>
          <p:nvPr/>
        </p:nvSpPr>
        <p:spPr>
          <a:xfrm>
            <a:off x="6672263" y="3873500"/>
            <a:ext cx="31686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spcBef>
                <a:spcPct val="50000"/>
              </a:spcBef>
            </a:pPr>
            <a:r>
              <a:rPr lang="zh-CN" altLang="en-US" sz="280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不是二元一次方程</a:t>
            </a:r>
            <a:endParaRPr lang="zh-CN" altLang="en-US" sz="280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22" name="Rectangle 19"/>
          <p:cNvSpPr/>
          <p:nvPr/>
        </p:nvSpPr>
        <p:spPr>
          <a:xfrm>
            <a:off x="2165350" y="1255713"/>
            <a:ext cx="6256338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判断下列方程是不是二元一次方程？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1523" name="圆角矩形 31"/>
          <p:cNvSpPr/>
          <p:nvPr/>
        </p:nvSpPr>
        <p:spPr>
          <a:xfrm>
            <a:off x="1890713" y="573088"/>
            <a:ext cx="12842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14524E-7 L 0.07882 0.44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" y="2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12673E-6 L 0.35434 0.4553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12673E-6 L 0.13386 0.4449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2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9.52821E-7 L -0.12188 0.4509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0" y="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60685E-6 L 0.0434 0.3293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4792E-6 L 0.23299 0.3399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0" y="1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7.21554E-7 L -0.09844 0.3503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1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02683E-6 L 0.53941 0.2666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0" y="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10243" grpId="0" bldLvl="0" animBg="1"/>
      <p:bldP spid="10244" grpId="0" bldLvl="0" animBg="1"/>
      <p:bldP spid="10245" grpId="0" bldLvl="0" animBg="1"/>
      <p:bldP spid="10246" grpId="0" bldLvl="0" animBg="1"/>
      <p:bldP spid="10247" grpId="0" bldLvl="0" animBg="1"/>
      <p:bldP spid="1024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Text Box 3"/>
          <p:cNvSpPr txBox="1"/>
          <p:nvPr/>
        </p:nvSpPr>
        <p:spPr>
          <a:xfrm>
            <a:off x="2218373" y="1978025"/>
            <a:ext cx="459740" cy="36004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4"/>
            </a:prstShdw>
          </a:effectLst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矩形 58"/>
          <p:cNvSpPr/>
          <p:nvPr/>
        </p:nvSpPr>
        <p:spPr>
          <a:xfrm>
            <a:off x="2125663" y="2397125"/>
            <a:ext cx="8040687" cy="2697163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ysDash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判断一个方程是否为二元一次方程的方法：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一看原方程是否是整式方程且只含有两个未知数；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二看整理化简后的方程是否具备两个未知数的系数都不为0且含未知数的项的次数都是1.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1268" name="组合 38"/>
          <p:cNvGrpSpPr/>
          <p:nvPr/>
        </p:nvGrpSpPr>
        <p:grpSpPr>
          <a:xfrm>
            <a:off x="2290763" y="2451100"/>
            <a:ext cx="976312" cy="700088"/>
            <a:chOff x="0" y="0"/>
            <a:chExt cx="793537" cy="648072"/>
          </a:xfrm>
        </p:grpSpPr>
        <p:grpSp>
          <p:nvGrpSpPr>
            <p:cNvPr id="22532" name="组合 35"/>
            <p:cNvGrpSpPr/>
            <p:nvPr/>
          </p:nvGrpSpPr>
          <p:grpSpPr>
            <a:xfrm>
              <a:off x="21645" y="0"/>
              <a:ext cx="648072" cy="648072"/>
              <a:chOff x="0" y="0"/>
              <a:chExt cx="648072" cy="648072"/>
            </a:xfrm>
          </p:grpSpPr>
          <p:sp>
            <p:nvSpPr>
              <p:cNvPr id="22533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34" name="椭圆 57"/>
              <p:cNvSpPr/>
              <p:nvPr/>
            </p:nvSpPr>
            <p:spPr>
              <a:xfrm>
                <a:off x="72008" y="0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535" name="TextBox 55"/>
            <p:cNvSpPr txBox="1"/>
            <p:nvPr/>
          </p:nvSpPr>
          <p:spPr>
            <a:xfrm>
              <a:off x="0" y="87080"/>
              <a:ext cx="793537" cy="4261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charset="-122"/>
                  <a:ea typeface="微软雅黑" panose="020B0503020204020204" charset="-122"/>
                </a:rPr>
                <a:t>方法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Text Box 12"/>
          <p:cNvSpPr txBox="1"/>
          <p:nvPr/>
        </p:nvSpPr>
        <p:spPr>
          <a:xfrm>
            <a:off x="2498725" y="1416050"/>
            <a:ext cx="7283450" cy="15684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4"/>
            </a:prstShdw>
          </a:effectLst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3200" dirty="0">
                <a:latin typeface="Times New Roman" panose="02020603050405020304" pitchFamily="2" charset="0"/>
                <a:ea typeface="黑体" panose="02010609060101010101" charset="-122"/>
              </a:rPr>
              <a:t>若</a:t>
            </a:r>
            <a:r>
              <a:rPr lang="en-US" altLang="zh-CN" sz="32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3200" baseline="300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3200" i="1" baseline="30000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en-US" altLang="zh-CN" sz="3200" baseline="30000" dirty="0">
                <a:latin typeface="Times New Roman" panose="02020603050405020304" pitchFamily="2" charset="0"/>
                <a:ea typeface="黑体" panose="02010609060101010101" charset="-122"/>
              </a:rPr>
              <a:t>-1</a:t>
            </a:r>
            <a:r>
              <a:rPr lang="en-US" altLang="zh-CN" sz="3200" dirty="0">
                <a:latin typeface="Times New Roman" panose="02020603050405020304" pitchFamily="2" charset="0"/>
                <a:ea typeface="黑体" panose="02010609060101010101" charset="-122"/>
              </a:rPr>
              <a:t>+5y</a:t>
            </a:r>
            <a:r>
              <a:rPr lang="en-US" altLang="zh-CN" sz="3200" baseline="300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en-US" altLang="zh-CN" sz="3200" i="1" baseline="30000" dirty="0"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en-US" altLang="zh-CN" sz="3200" baseline="30000" dirty="0">
                <a:latin typeface="Times New Roman" panose="02020603050405020304" pitchFamily="2" charset="0"/>
                <a:ea typeface="黑体" panose="02010609060101010101" charset="-122"/>
              </a:rPr>
              <a:t>-2</a:t>
            </a:r>
            <a:r>
              <a:rPr lang="en-US" altLang="zh-CN" sz="3200" i="1" baseline="30000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en-US" altLang="zh-CN" sz="3200" baseline="300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3200" dirty="0">
                <a:latin typeface="Times New Roman" panose="02020603050405020304" pitchFamily="2" charset="0"/>
                <a:ea typeface="黑体" panose="02010609060101010101" charset="-122"/>
              </a:rPr>
              <a:t>=7</a:t>
            </a:r>
            <a:r>
              <a:rPr lang="zh-CN" altLang="en-US" sz="3200" dirty="0">
                <a:latin typeface="Times New Roman" panose="02020603050405020304" pitchFamily="2" charset="0"/>
                <a:ea typeface="黑体" panose="02010609060101010101" charset="-122"/>
              </a:rPr>
              <a:t>是二元一次方程，则</a:t>
            </a:r>
            <a:r>
              <a:rPr lang="en-US" altLang="zh-CN" sz="3200" i="1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en-US" altLang="zh-CN" sz="3200" dirty="0">
                <a:latin typeface="Times New Roman" panose="02020603050405020304" pitchFamily="2" charset="0"/>
                <a:ea typeface="黑体" panose="02010609060101010101" charset="-122"/>
              </a:rPr>
              <a:t>=____</a:t>
            </a:r>
            <a:r>
              <a:rPr lang="zh-CN" altLang="en-US" sz="32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3200" dirty="0">
                <a:latin typeface="Times New Roman" panose="02020603050405020304" pitchFamily="2" charset="0"/>
                <a:ea typeface="黑体" panose="02010609060101010101" charset="-122"/>
              </a:rPr>
              <a:t>n=____.</a:t>
            </a:r>
            <a:endParaRPr lang="zh-CN" altLang="en-US" sz="32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3316" name="Line 20"/>
          <p:cNvSpPr/>
          <p:nvPr/>
        </p:nvSpPr>
        <p:spPr>
          <a:xfrm>
            <a:off x="3511550" y="2057400"/>
            <a:ext cx="295275" cy="1357313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bevel/>
            <a:headEnd type="none" w="med" len="med"/>
            <a:tailEnd type="triangle" w="med" len="med"/>
          </a:ln>
          <a:effectLst>
            <a:prstShdw prst="shdw17" dist="17961" dir="2699999">
              <a:srgbClr val="990000"/>
            </a:prstShdw>
          </a:effectLst>
        </p:spPr>
      </p:sp>
      <p:sp>
        <p:nvSpPr>
          <p:cNvPr id="13317" name="Text Box 21"/>
          <p:cNvSpPr txBox="1"/>
          <p:nvPr/>
        </p:nvSpPr>
        <p:spPr>
          <a:xfrm>
            <a:off x="3230563" y="3414713"/>
            <a:ext cx="1582737" cy="5835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4"/>
            </a:prstShdw>
          </a:effectLst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-1=1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3318" name="Text Box 22"/>
          <p:cNvSpPr txBox="1"/>
          <p:nvPr/>
        </p:nvSpPr>
        <p:spPr>
          <a:xfrm>
            <a:off x="3230563" y="2247900"/>
            <a:ext cx="576262" cy="5835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7A5C00"/>
            </a:prst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3319" name="Line 23"/>
          <p:cNvSpPr/>
          <p:nvPr/>
        </p:nvSpPr>
        <p:spPr>
          <a:xfrm>
            <a:off x="4625975" y="2006600"/>
            <a:ext cx="1590675" cy="89535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bevel/>
            <a:headEnd type="none" w="med" len="med"/>
            <a:tailEnd type="triangle" w="med" len="med"/>
          </a:ln>
          <a:effectLst>
            <a:prstShdw prst="shdw17" dist="17961" dir="2699999">
              <a:srgbClr val="990000"/>
            </a:prstShdw>
          </a:effectLst>
        </p:spPr>
      </p:sp>
      <p:sp>
        <p:nvSpPr>
          <p:cNvPr id="13320" name="Text Box 25"/>
          <p:cNvSpPr txBox="1"/>
          <p:nvPr/>
        </p:nvSpPr>
        <p:spPr>
          <a:xfrm>
            <a:off x="5900738" y="2830513"/>
            <a:ext cx="1657350" cy="5835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4"/>
            </a:prst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-2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=1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3321" name="Text Box 26"/>
          <p:cNvSpPr txBox="1"/>
          <p:nvPr/>
        </p:nvSpPr>
        <p:spPr>
          <a:xfrm>
            <a:off x="4916488" y="2246313"/>
            <a:ext cx="503237" cy="5835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7A5C00"/>
            </a:prst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2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2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bldLvl="0" animBg="1"/>
      <p:bldP spid="133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圆角矩形 6383"/>
          <p:cNvSpPr/>
          <p:nvPr/>
        </p:nvSpPr>
        <p:spPr>
          <a:xfrm>
            <a:off x="2387600" y="3933190"/>
            <a:ext cx="7677150" cy="171831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Text Box 5"/>
          <p:cNvSpPr txBox="1"/>
          <p:nvPr/>
        </p:nvSpPr>
        <p:spPr>
          <a:xfrm>
            <a:off x="2387600" y="3933190"/>
            <a:ext cx="77127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由几个方程组成的一组方程叫做方程组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含有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两个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未知数，并且含有未知数的项的次数都是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的方程组，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叫做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二元一次方程组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603" name="圆角矩形 31"/>
          <p:cNvSpPr/>
          <p:nvPr/>
        </p:nvSpPr>
        <p:spPr>
          <a:xfrm>
            <a:off x="2094548" y="2204720"/>
            <a:ext cx="14874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知识要点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604" name="Text Box 7"/>
          <p:cNvSpPr txBox="1"/>
          <p:nvPr/>
        </p:nvSpPr>
        <p:spPr>
          <a:xfrm>
            <a:off x="3495675" y="2631440"/>
            <a:ext cx="2155825" cy="521970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115845" algn="bl" rotWithShape="0">
              <a:srgbClr val="C0C0C0">
                <a:alpha val="78999"/>
              </a:srgbClr>
            </a:outerShdw>
          </a:effectLst>
        </p:spPr>
        <p:txBody>
          <a:bodyPr wrap="square" anchor="t" anchorCtr="0">
            <a:spAutoFit/>
          </a:bodyPr>
          <a:p>
            <a:pPr algn="ctr" eaLnBrk="0" hangingPunct="0"/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＋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=1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05" name="Text Box 8"/>
          <p:cNvSpPr txBox="1"/>
          <p:nvPr/>
        </p:nvSpPr>
        <p:spPr>
          <a:xfrm>
            <a:off x="3422650" y="3209290"/>
            <a:ext cx="2371725" cy="521970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115845" algn="bl" rotWithShape="0">
              <a:srgbClr val="C0C0C0">
                <a:alpha val="78999"/>
              </a:srgbClr>
            </a:outerShdw>
          </a:effectLst>
        </p:spPr>
        <p:txBody>
          <a:bodyPr wrap="square" anchor="t" anchorCtr="0">
            <a:spAutoFit/>
          </a:bodyPr>
          <a:p>
            <a:pPr algn="ctr" eaLnBrk="0" hangingPunct="0"/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＋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=1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4343" name="左大括号 1"/>
          <p:cNvSpPr/>
          <p:nvPr/>
        </p:nvSpPr>
        <p:spPr>
          <a:xfrm>
            <a:off x="3725863" y="2901315"/>
            <a:ext cx="144462" cy="595313"/>
          </a:xfrm>
          <a:prstGeom prst="leftBrace">
            <a:avLst>
              <a:gd name="adj1" fmla="val 8184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Text Box 5"/>
          <p:cNvSpPr txBox="1"/>
          <p:nvPr/>
        </p:nvSpPr>
        <p:spPr>
          <a:xfrm>
            <a:off x="4871403" y="2524443"/>
            <a:ext cx="6445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cxnSp>
        <p:nvCxnSpPr>
          <p:cNvPr id="14345" name="直接箭头连接符 3"/>
          <p:cNvCxnSpPr/>
          <p:nvPr/>
        </p:nvCxnSpPr>
        <p:spPr>
          <a:xfrm flipH="1">
            <a:off x="5651500" y="3199765"/>
            <a:ext cx="1368425" cy="0"/>
          </a:xfrm>
          <a:prstGeom prst="straightConnector1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arrow" w="med" len="med"/>
          </a:ln>
        </p:spPr>
      </p:cxnSp>
      <p:sp>
        <p:nvSpPr>
          <p:cNvPr id="14346" name="Text Box 5"/>
          <p:cNvSpPr txBox="1"/>
          <p:nvPr/>
        </p:nvSpPr>
        <p:spPr>
          <a:xfrm>
            <a:off x="6805613" y="2758440"/>
            <a:ext cx="2540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叫作方程组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7410" name="组合 6147"/>
          <p:cNvGrpSpPr/>
          <p:nvPr/>
        </p:nvGrpSpPr>
        <p:grpSpPr>
          <a:xfrm>
            <a:off x="1846898" y="908368"/>
            <a:ext cx="4296092" cy="809628"/>
            <a:chOff x="0" y="0"/>
            <a:chExt cx="6767" cy="1274"/>
          </a:xfrm>
        </p:grpSpPr>
        <p:sp>
          <p:nvSpPr>
            <p:cNvPr id="17411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2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3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7414" name="文本框 6151"/>
            <p:cNvSpPr txBox="1"/>
            <p:nvPr/>
          </p:nvSpPr>
          <p:spPr>
            <a:xfrm>
              <a:off x="878" y="432"/>
              <a:ext cx="58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二元一次方程组的定义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7415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23390" y="325120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4" grpId="0"/>
      <p:bldP spid="14346" grpId="0"/>
      <p:bldP spid="1434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椭圆形标注 4"/>
          <p:cNvSpPr/>
          <p:nvPr/>
        </p:nvSpPr>
        <p:spPr>
          <a:xfrm>
            <a:off x="7664450" y="2870200"/>
            <a:ext cx="1895475" cy="1270000"/>
          </a:xfrm>
          <a:prstGeom prst="wedgeEllipseCallout">
            <a:avLst>
              <a:gd name="adj1" fmla="val -37431"/>
              <a:gd name="adj2" fmla="val -113079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紧扣相关概念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5363" name="组合 11"/>
          <p:cNvGrpSpPr/>
          <p:nvPr/>
        </p:nvGrpSpPr>
        <p:grpSpPr>
          <a:xfrm>
            <a:off x="2135188" y="1484630"/>
            <a:ext cx="8391525" cy="3149600"/>
            <a:chOff x="0" y="0"/>
            <a:chExt cx="13215" cy="4959"/>
          </a:xfrm>
        </p:grpSpPr>
        <p:sp>
          <p:nvSpPr>
            <p:cNvPr id="26627" name="文本框 3"/>
            <p:cNvSpPr txBox="1"/>
            <p:nvPr/>
          </p:nvSpPr>
          <p:spPr>
            <a:xfrm>
              <a:off x="0" y="0"/>
              <a:ext cx="13215" cy="42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</a:t>
              </a:r>
              <a:r>
                <a:rPr lang="zh-CN" altLang="en-US" sz="2800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例</a:t>
              </a:r>
              <a:r>
                <a:rPr lang="en-US" altLang="zh-CN" sz="2800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2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下列方程组是二元一次方程组的是（    ）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lnSpc>
                  <a:spcPct val="2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 A.                               B. 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lnSpc>
                  <a:spcPct val="2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 C.                               D.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graphicFrame>
          <p:nvGraphicFramePr>
            <p:cNvPr id="26628" name="对象 1536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26" y="1151"/>
            <a:ext cx="1996" cy="14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622300" imgH="457200" progId="Equation.3">
                    <p:embed/>
                  </p:oleObj>
                </mc:Choice>
                <mc:Fallback>
                  <p:oleObj name="" r:id="rId1" imgW="622300" imgH="4572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26" y="1151"/>
                          <a:ext cx="1996" cy="14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29" name="对象 1536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095" y="3109"/>
            <a:ext cx="2162" cy="1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3" imgW="647700" imgH="457200" progId="Equation.3">
                    <p:embed/>
                  </p:oleObj>
                </mc:Choice>
                <mc:Fallback>
                  <p:oleObj name="" r:id="rId3" imgW="647700" imgH="457200" progId="Equation.3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95" y="3109"/>
                          <a:ext cx="2162" cy="152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30" name="对象 1536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028" y="1003"/>
            <a:ext cx="1984" cy="18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5" imgW="711200" imgH="660400" progId="Equation.3">
                    <p:embed/>
                  </p:oleObj>
                </mc:Choice>
                <mc:Fallback>
                  <p:oleObj name="" r:id="rId5" imgW="711200" imgH="660400" progId="Equation.3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028" y="1003"/>
                          <a:ext cx="1984" cy="18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31" name="对象 1536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028" y="2977"/>
            <a:ext cx="1983" cy="19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" r:id="rId7" imgW="660400" imgH="660400" progId="Equation.3">
                    <p:embed/>
                  </p:oleObj>
                </mc:Choice>
                <mc:Fallback>
                  <p:oleObj name="" r:id="rId7" imgW="660400" imgH="660400" progId="Equation.3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028" y="2977"/>
                          <a:ext cx="1983" cy="198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369" name="文本框 12"/>
          <p:cNvSpPr txBox="1"/>
          <p:nvPr/>
        </p:nvSpPr>
        <p:spPr>
          <a:xfrm>
            <a:off x="8832533" y="1484630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6633" name="圆角矩形 31"/>
          <p:cNvSpPr/>
          <p:nvPr/>
        </p:nvSpPr>
        <p:spPr>
          <a:xfrm>
            <a:off x="2087880" y="621030"/>
            <a:ext cx="1554480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典例精讲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5371" name="组合 5"/>
          <p:cNvGrpSpPr/>
          <p:nvPr/>
        </p:nvGrpSpPr>
        <p:grpSpPr>
          <a:xfrm>
            <a:off x="2303463" y="4900613"/>
            <a:ext cx="6648450" cy="973774"/>
            <a:chOff x="0" y="0"/>
            <a:chExt cx="10470" cy="1535"/>
          </a:xfrm>
        </p:grpSpPr>
        <p:sp>
          <p:nvSpPr>
            <p:cNvPr id="26635" name="Text Box 5"/>
            <p:cNvSpPr txBox="1"/>
            <p:nvPr/>
          </p:nvSpPr>
          <p:spPr>
            <a:xfrm>
              <a:off x="0" y="0"/>
              <a:ext cx="10470" cy="11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小提示：                  也是二元一次方程组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graphicFrame>
          <p:nvGraphicFramePr>
            <p:cNvPr id="26636" name="对象 1537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309" y="17"/>
            <a:ext cx="2503" cy="15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9" imgW="749300" imgH="457200" progId="Equation.DSMT4">
                    <p:embed/>
                  </p:oleObj>
                </mc:Choice>
                <mc:Fallback>
                  <p:oleObj name="" r:id="rId9" imgW="749300" imgH="4572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309" y="17"/>
                          <a:ext cx="2503" cy="151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153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7649" name="组合 6147"/>
          <p:cNvGrpSpPr/>
          <p:nvPr/>
        </p:nvGrpSpPr>
        <p:grpSpPr>
          <a:xfrm>
            <a:off x="1849438" y="406400"/>
            <a:ext cx="3940492" cy="809628"/>
            <a:chOff x="0" y="0"/>
            <a:chExt cx="6207" cy="1274"/>
          </a:xfrm>
        </p:grpSpPr>
        <p:sp>
          <p:nvSpPr>
            <p:cNvPr id="2765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5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5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7653" name="文本框 6151"/>
            <p:cNvSpPr txBox="1"/>
            <p:nvPr/>
          </p:nvSpPr>
          <p:spPr>
            <a:xfrm>
              <a:off x="878" y="432"/>
              <a:ext cx="53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二元一次方程组的解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7654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aphicFrame>
        <p:nvGraphicFramePr>
          <p:cNvPr id="16392" name="表格 16391"/>
          <p:cNvGraphicFramePr/>
          <p:nvPr/>
        </p:nvGraphicFramePr>
        <p:xfrm>
          <a:off x="2927350" y="3070225"/>
          <a:ext cx="5905500" cy="1038225"/>
        </p:xfrm>
        <a:graphic>
          <a:graphicData uri="http://schemas.openxmlformats.org/drawingml/2006/table">
            <a:tbl>
              <a:tblPr/>
              <a:tblGrid>
                <a:gridCol w="577850"/>
                <a:gridCol w="484505"/>
                <a:gridCol w="483870"/>
                <a:gridCol w="484505"/>
                <a:gridCol w="485775"/>
                <a:gridCol w="483870"/>
                <a:gridCol w="484505"/>
                <a:gridCol w="483870"/>
                <a:gridCol w="484505"/>
                <a:gridCol w="483870"/>
                <a:gridCol w="484505"/>
                <a:gridCol w="483870"/>
              </a:tblGrid>
              <a:tr h="518160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342900" lvl="0" indent="-342900" algn="ctr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x</a:t>
                      </a:r>
                      <a:endParaRPr lang="en-US" altLang="zh-CN" sz="2800" i="1" dirty="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065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342900" lvl="0" indent="-342900" defTabSz="9144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charset="-122"/>
                        </a:rPr>
                        <a:t>  y</a:t>
                      </a:r>
                      <a:endParaRPr lang="en-US" altLang="zh-CN" sz="2800" i="1" dirty="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defTabSz="91440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33" name="Text Box 47"/>
          <p:cNvSpPr txBox="1"/>
          <p:nvPr/>
        </p:nvSpPr>
        <p:spPr>
          <a:xfrm>
            <a:off x="2279650" y="1271588"/>
            <a:ext cx="7561263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探究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　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满足方程          ，且符合问题的实际意义的值有哪些？把它们填入表中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6434" name="对象 16433"/>
          <p:cNvGraphicFramePr>
            <a:graphicFrameLocks noChangeAspect="1"/>
          </p:cNvGraphicFramePr>
          <p:nvPr/>
        </p:nvGraphicFramePr>
        <p:xfrm>
          <a:off x="4945063" y="1498600"/>
          <a:ext cx="166528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635000" imgH="203200" progId="Equation.3">
                  <p:embed/>
                </p:oleObj>
              </mc:Choice>
              <mc:Fallback>
                <p:oleObj name="" r:id="rId1" imgW="635000" imgH="2032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45063" y="1498600"/>
                        <a:ext cx="1665287" cy="523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35" name="Text Box 5"/>
          <p:cNvSpPr txBox="1"/>
          <p:nvPr/>
        </p:nvSpPr>
        <p:spPr>
          <a:xfrm>
            <a:off x="2387600" y="4441825"/>
            <a:ext cx="730091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rPr>
              <a:t>思考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　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如果不考虑方程表示的实际意义，还可以取哪些值？这些值是有限的吗？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16436" name="表格 16435"/>
          <p:cNvGraphicFramePr/>
          <p:nvPr>
            <p:custDataLst>
              <p:tags r:id="rId3"/>
            </p:custDataLst>
          </p:nvPr>
        </p:nvGraphicFramePr>
        <p:xfrm>
          <a:off x="2695575" y="3022600"/>
          <a:ext cx="6729095" cy="1152525"/>
        </p:xfrm>
        <a:graphic>
          <a:graphicData uri="http://schemas.openxmlformats.org/drawingml/2006/table">
            <a:tbl>
              <a:tblPr/>
              <a:tblGrid>
                <a:gridCol w="657225"/>
                <a:gridCol w="552450"/>
                <a:gridCol w="552450"/>
                <a:gridCol w="552450"/>
                <a:gridCol w="552450"/>
                <a:gridCol w="551815"/>
                <a:gridCol w="552450"/>
                <a:gridCol w="551180"/>
                <a:gridCol w="552450"/>
                <a:gridCol w="550545"/>
                <a:gridCol w="552450"/>
                <a:gridCol w="551180"/>
              </a:tblGrid>
              <a:tr h="576263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342900" lvl="0" indent="-34290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i="1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0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5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6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7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8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9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2"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342900" lvl="0" indent="-34290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y</a:t>
                      </a:r>
                      <a:endParaRPr lang="en-US" altLang="zh-CN" sz="2800" i="1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9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8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7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6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5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1" u="none" kern="1200"/>
                      </a:lvl1pPr>
                      <a:lvl2pPr marL="342900" lvl="1" indent="4572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342900" lvl="2" indent="9144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342900" lvl="3" indent="13716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342900" lvl="4" indent="1828800" algn="l" defTabSz="914400" eaLnBrk="0" fontAlgn="ctr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 b="1" i="0" u="none" kern="1200">
                          <a:latin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0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3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43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折角形 88071"/>
          <p:cNvSpPr/>
          <p:nvPr/>
        </p:nvSpPr>
        <p:spPr>
          <a:xfrm>
            <a:off x="2638425" y="1965325"/>
            <a:ext cx="6913563" cy="1873250"/>
          </a:xfrm>
          <a:prstGeom prst="foldedCorner">
            <a:avLst>
              <a:gd name="adj" fmla="val 12500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Rectangle 2"/>
          <p:cNvSpPr/>
          <p:nvPr/>
        </p:nvSpPr>
        <p:spPr>
          <a:xfrm>
            <a:off x="2711450" y="2133600"/>
            <a:ext cx="65532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适合一个二元一次方程的一组未知数的值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叫做这个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二元一次方程的一个解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5" name="圆角矩形 31"/>
          <p:cNvSpPr/>
          <p:nvPr/>
        </p:nvSpPr>
        <p:spPr>
          <a:xfrm>
            <a:off x="2063433" y="1052830"/>
            <a:ext cx="14874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知识要点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/>
              <a:endParaRPr lang="zh-CN" altLang="en-US" sz="1050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0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 anchorCtr="0"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617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2769" name="组合 2"/>
          <p:cNvGrpSpPr/>
          <p:nvPr/>
        </p:nvGrpSpPr>
        <p:grpSpPr>
          <a:xfrm>
            <a:off x="2923540" y="1463675"/>
            <a:ext cx="1505585" cy="823277"/>
            <a:chOff x="-1" y="0"/>
            <a:chExt cx="2371" cy="1295"/>
          </a:xfrm>
        </p:grpSpPr>
        <p:sp>
          <p:nvSpPr>
            <p:cNvPr id="32770" name="Text Box 2"/>
            <p:cNvSpPr txBox="1"/>
            <p:nvPr/>
          </p:nvSpPr>
          <p:spPr>
            <a:xfrm>
              <a:off x="-1" y="52"/>
              <a:ext cx="1920" cy="11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dirty="0">
                  <a:latin typeface="Times New Roman" panose="02020603050405020304" pitchFamily="2" charset="0"/>
                  <a:ea typeface="黑体" panose="02010609060101010101" charset="-122"/>
                </a:rPr>
                <a:t>｛</a:t>
              </a:r>
              <a:endParaRPr lang="zh-CN" altLang="en-US" sz="40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2771" name="Text Box 4"/>
            <p:cNvSpPr txBox="1"/>
            <p:nvPr/>
          </p:nvSpPr>
          <p:spPr>
            <a:xfrm>
              <a:off x="756" y="0"/>
              <a:ext cx="1614" cy="12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=-2,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=3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32772" name="Text Box 6"/>
          <p:cNvSpPr txBox="1"/>
          <p:nvPr/>
        </p:nvSpPr>
        <p:spPr>
          <a:xfrm>
            <a:off x="2082800" y="1570038"/>
            <a:ext cx="8189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若           是方程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ky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的解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则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k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的值为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charset="-122"/>
              </a:rPr>
              <a:t>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2773" name="圆角矩形 31"/>
          <p:cNvSpPr/>
          <p:nvPr/>
        </p:nvSpPr>
        <p:spPr>
          <a:xfrm>
            <a:off x="1973263" y="676275"/>
            <a:ext cx="14874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1511" name="组合 6"/>
          <p:cNvGrpSpPr/>
          <p:nvPr/>
        </p:nvGrpSpPr>
        <p:grpSpPr>
          <a:xfrm>
            <a:off x="2740025" y="2468563"/>
            <a:ext cx="7340600" cy="1815147"/>
            <a:chOff x="0" y="0"/>
            <a:chExt cx="11558" cy="2860"/>
          </a:xfrm>
        </p:grpSpPr>
        <p:sp>
          <p:nvSpPr>
            <p:cNvPr id="32775" name="文本框 1"/>
            <p:cNvSpPr txBox="1"/>
            <p:nvPr/>
          </p:nvSpPr>
          <p:spPr>
            <a:xfrm>
              <a:off x="0" y="0"/>
              <a:ext cx="11558" cy="28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20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解析：将               代入原方程得－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－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3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k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=1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，解得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k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＝－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1.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grpSp>
          <p:nvGrpSpPr>
            <p:cNvPr id="32776" name="组合 3"/>
            <p:cNvGrpSpPr/>
            <p:nvPr/>
          </p:nvGrpSpPr>
          <p:grpSpPr>
            <a:xfrm>
              <a:off x="2008" y="441"/>
              <a:ext cx="3006" cy="1298"/>
              <a:chOff x="0" y="0"/>
              <a:chExt cx="3006" cy="1298"/>
            </a:xfrm>
          </p:grpSpPr>
          <p:sp>
            <p:nvSpPr>
              <p:cNvPr id="32777" name="Text Box 2"/>
              <p:cNvSpPr txBox="1"/>
              <p:nvPr/>
            </p:nvSpPr>
            <p:spPr>
              <a:xfrm>
                <a:off x="0" y="53"/>
                <a:ext cx="1920" cy="11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40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charset="-122"/>
                  </a:rPr>
                  <a:t>｛</a:t>
                </a:r>
                <a:endParaRPr lang="zh-CN" altLang="en-US" sz="4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  <p:sp>
            <p:nvSpPr>
              <p:cNvPr id="32778" name="Text Box 4"/>
              <p:cNvSpPr txBox="1"/>
              <p:nvPr/>
            </p:nvSpPr>
            <p:spPr>
              <a:xfrm>
                <a:off x="756" y="0"/>
                <a:ext cx="2250" cy="12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lnSpc>
                    <a:spcPct val="60000"/>
                  </a:lnSpc>
                  <a:spcBef>
                    <a:spcPct val="50000"/>
                  </a:spcBef>
                </a:pPr>
                <a:r>
                  <a:rPr lang="en-US" altLang="zh-CN" sz="2800" i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charset="-122"/>
                  </a:rPr>
                  <a:t>x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charset="-122"/>
                  </a:rPr>
                  <a:t>=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charset="-122"/>
                  </a:rPr>
                  <a:t>－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charset="-122"/>
                  </a:rPr>
                  <a:t>2,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endParaRPr>
              </a:p>
              <a:p>
                <a:pPr>
                  <a:lnSpc>
                    <a:spcPct val="60000"/>
                  </a:lnSpc>
                  <a:spcBef>
                    <a:spcPct val="50000"/>
                  </a:spcBef>
                </a:pPr>
                <a:r>
                  <a:rPr lang="en-US" altLang="zh-CN" sz="2800" i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charset="-122"/>
                  </a:rPr>
                  <a:t>y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charset="-122"/>
                  </a:rPr>
                  <a:t>=3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endParaRPr>
              </a:p>
            </p:txBody>
          </p:sp>
        </p:grpSp>
      </p:grpSp>
      <p:sp>
        <p:nvSpPr>
          <p:cNvPr id="21516" name="文本框 12"/>
          <p:cNvSpPr txBox="1"/>
          <p:nvPr/>
        </p:nvSpPr>
        <p:spPr>
          <a:xfrm>
            <a:off x="9031288" y="1573213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圆角矩形 31"/>
          <p:cNvSpPr/>
          <p:nvPr/>
        </p:nvSpPr>
        <p:spPr>
          <a:xfrm>
            <a:off x="2087563" y="763588"/>
            <a:ext cx="12842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22" name="Text Box 3"/>
          <p:cNvSpPr txBox="1"/>
          <p:nvPr/>
        </p:nvSpPr>
        <p:spPr>
          <a:xfrm>
            <a:off x="2239963" y="1501775"/>
            <a:ext cx="66405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下列各组数是不是方程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=3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+20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的解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0723" name="Text Box 4"/>
          <p:cNvSpPr txBox="1"/>
          <p:nvPr/>
        </p:nvSpPr>
        <p:spPr>
          <a:xfrm>
            <a:off x="3241675" y="2144713"/>
            <a:ext cx="9794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=4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0724" name="Text Box 5"/>
          <p:cNvSpPr txBox="1"/>
          <p:nvPr/>
        </p:nvSpPr>
        <p:spPr>
          <a:xfrm>
            <a:off x="3254375" y="3006725"/>
            <a:ext cx="863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=3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0725" name="AutoShape 6"/>
          <p:cNvSpPr/>
          <p:nvPr/>
        </p:nvSpPr>
        <p:spPr>
          <a:xfrm>
            <a:off x="3097213" y="2432050"/>
            <a:ext cx="215900" cy="865188"/>
          </a:xfrm>
          <a:prstGeom prst="leftBrace">
            <a:avLst>
              <a:gd name="adj1" fmla="val 3304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0726" name="Text Box 7"/>
          <p:cNvSpPr txBox="1"/>
          <p:nvPr/>
        </p:nvSpPr>
        <p:spPr>
          <a:xfrm>
            <a:off x="6864350" y="2144713"/>
            <a:ext cx="1279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=100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0727" name="Text Box 8"/>
          <p:cNvSpPr txBox="1"/>
          <p:nvPr/>
        </p:nvSpPr>
        <p:spPr>
          <a:xfrm>
            <a:off x="6864350" y="3008313"/>
            <a:ext cx="950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=60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0728" name="AutoShape 9"/>
          <p:cNvSpPr/>
          <p:nvPr/>
        </p:nvSpPr>
        <p:spPr>
          <a:xfrm>
            <a:off x="6719888" y="2432050"/>
            <a:ext cx="144462" cy="865188"/>
          </a:xfrm>
          <a:prstGeom prst="leftBrace">
            <a:avLst>
              <a:gd name="adj1" fmla="val 49381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0729" name="Text Box 10"/>
          <p:cNvSpPr txBox="1"/>
          <p:nvPr/>
        </p:nvSpPr>
        <p:spPr>
          <a:xfrm>
            <a:off x="2520950" y="2576513"/>
            <a:ext cx="574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①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0730" name="Text Box 11"/>
          <p:cNvSpPr txBox="1"/>
          <p:nvPr/>
        </p:nvSpPr>
        <p:spPr>
          <a:xfrm>
            <a:off x="6072188" y="2578100"/>
            <a:ext cx="6842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②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8" name="Text Box 12"/>
          <p:cNvSpPr txBox="1"/>
          <p:nvPr/>
        </p:nvSpPr>
        <p:spPr>
          <a:xfrm>
            <a:off x="4060825" y="2422525"/>
            <a:ext cx="88106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×</a:t>
            </a:r>
            <a:endParaRPr lang="en-US" altLang="zh-CN" sz="4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69" name="Text Box 13"/>
          <p:cNvSpPr txBox="1"/>
          <p:nvPr/>
        </p:nvSpPr>
        <p:spPr>
          <a:xfrm>
            <a:off x="7886700" y="2466975"/>
            <a:ext cx="6858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√</a:t>
            </a:r>
            <a:endParaRPr lang="en-US" altLang="zh-CN" sz="4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0" name="TextBox 16"/>
          <p:cNvSpPr txBox="1"/>
          <p:nvPr/>
        </p:nvSpPr>
        <p:spPr>
          <a:xfrm>
            <a:off x="2597150" y="4930775"/>
            <a:ext cx="22145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左边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≠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右边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1" name="TextBox 17"/>
          <p:cNvSpPr txBox="1"/>
          <p:nvPr/>
        </p:nvSpPr>
        <p:spPr>
          <a:xfrm>
            <a:off x="2597150" y="4286250"/>
            <a:ext cx="27860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3×3+20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2" name="TextBox 18"/>
          <p:cNvSpPr txBox="1"/>
          <p:nvPr/>
        </p:nvSpPr>
        <p:spPr>
          <a:xfrm>
            <a:off x="6238875" y="4216400"/>
            <a:ext cx="2787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右边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3×60+20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3" name="TextBox 19"/>
          <p:cNvSpPr txBox="1"/>
          <p:nvPr/>
        </p:nvSpPr>
        <p:spPr>
          <a:xfrm>
            <a:off x="6238875" y="3643313"/>
            <a:ext cx="27860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左边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2×100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4" name="TextBox 20"/>
          <p:cNvSpPr txBox="1"/>
          <p:nvPr/>
        </p:nvSpPr>
        <p:spPr>
          <a:xfrm>
            <a:off x="6238875" y="4857750"/>
            <a:ext cx="26431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左边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右边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9475" name="TextBox 21"/>
          <p:cNvSpPr txBox="1"/>
          <p:nvPr/>
        </p:nvSpPr>
        <p:spPr>
          <a:xfrm>
            <a:off x="2597150" y="3714750"/>
            <a:ext cx="22145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左边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2×4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/>
      <p:bldP spid="19469" grpId="0"/>
      <p:bldP spid="19470" grpId="0"/>
      <p:bldP spid="19471" grpId="0"/>
      <p:bldP spid="19472" grpId="0"/>
      <p:bldP spid="19473" grpId="0"/>
      <p:bldP spid="19474" grpId="0"/>
      <p:bldP spid="194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折角形 80956"/>
          <p:cNvSpPr/>
          <p:nvPr/>
        </p:nvSpPr>
        <p:spPr>
          <a:xfrm>
            <a:off x="2173288" y="4716463"/>
            <a:ext cx="7307262" cy="1368425"/>
          </a:xfrm>
          <a:prstGeom prst="foldedCorner">
            <a:avLst>
              <a:gd name="adj" fmla="val 12500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Text Box 4"/>
          <p:cNvSpPr txBox="1"/>
          <p:nvPr/>
        </p:nvSpPr>
        <p:spPr>
          <a:xfrm>
            <a:off x="2352675" y="4789488"/>
            <a:ext cx="7056438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二元一次方程组中各个方程的公共解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叫做这个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二元一次方程组的解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2381250" y="1214438"/>
            <a:ext cx="72929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rPr>
              <a:t>思考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charset="-122"/>
              </a:rPr>
              <a:t>　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上表中哪对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的值还满足方程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=16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②？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18437" name="Text Box 8"/>
          <p:cNvSpPr txBox="1"/>
          <p:nvPr/>
        </p:nvSpPr>
        <p:spPr>
          <a:xfrm>
            <a:off x="2351088" y="2644775"/>
            <a:ext cx="7373937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=6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还满足方程②．也就是说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,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它是方程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x+y=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①与方程②的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公共解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，记作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18438" name="对象 18437"/>
          <p:cNvGraphicFramePr>
            <a:graphicFrameLocks noChangeAspect="1"/>
          </p:cNvGraphicFramePr>
          <p:nvPr/>
        </p:nvGraphicFramePr>
        <p:xfrm>
          <a:off x="8069263" y="3451225"/>
          <a:ext cx="1206500" cy="109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508000" imgH="457200" progId="Equation.DSMT4">
                  <p:embed/>
                </p:oleObj>
              </mc:Choice>
              <mc:Fallback>
                <p:oleObj name="" r:id="rId1" imgW="508000" imgH="4572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069263" y="3451225"/>
                        <a:ext cx="1206500" cy="1093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2" name="圆角矩形 31"/>
          <p:cNvSpPr/>
          <p:nvPr/>
        </p:nvSpPr>
        <p:spPr>
          <a:xfrm>
            <a:off x="2022475" y="630238"/>
            <a:ext cx="1487488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知识要点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TextBox 2"/>
          <p:cNvSpPr txBox="1"/>
          <p:nvPr/>
        </p:nvSpPr>
        <p:spPr>
          <a:xfrm>
            <a:off x="2206625" y="2595563"/>
            <a:ext cx="785495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加工某种产品须经两道工序，第一道工序每人每天可完成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900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件，第二道工序每人每天可完成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1200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现有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位工人参加这两道工序，应怎样安排人力，才能使每天第一、二道工序所完成的件数相等？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3794" name="TextBox 2"/>
          <p:cNvSpPr txBox="1"/>
          <p:nvPr/>
        </p:nvSpPr>
        <p:spPr>
          <a:xfrm>
            <a:off x="2206625" y="1211263"/>
            <a:ext cx="79248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对下面的问题，请列出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二元一次方程组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，并根据问题的实际意义，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找出问题的解</a:t>
            </a:r>
            <a:r>
              <a:rPr lang="en-US" altLang="zh-CN" sz="2800" dirty="0">
                <a:solidFill>
                  <a:srgbClr val="332EF6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332EF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795" name="圆角矩形 31"/>
          <p:cNvSpPr/>
          <p:nvPr/>
        </p:nvSpPr>
        <p:spPr>
          <a:xfrm>
            <a:off x="1973263" y="676275"/>
            <a:ext cx="14874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1966913" y="776288"/>
            <a:ext cx="790733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解：设安排第一道工序为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人，第二道工序为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根据题意，得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23555" name="对象 23554"/>
          <p:cNvGraphicFramePr>
            <a:graphicFrameLocks noChangeAspect="1"/>
          </p:cNvGraphicFramePr>
          <p:nvPr/>
        </p:nvGraphicFramePr>
        <p:xfrm>
          <a:off x="2783523" y="2357438"/>
          <a:ext cx="253238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965200" imgH="457200" progId="Equation.DSMT4">
                  <p:embed/>
                </p:oleObj>
              </mc:Choice>
              <mc:Fallback>
                <p:oleObj name="" r:id="rId1" imgW="965200" imgH="4572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83523" y="2357438"/>
                        <a:ext cx="2532380" cy="1200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6" name="对象 23555"/>
          <p:cNvGraphicFramePr>
            <a:graphicFrameLocks noChangeAspect="1"/>
          </p:cNvGraphicFramePr>
          <p:nvPr/>
        </p:nvGraphicFramePr>
        <p:xfrm>
          <a:off x="5952173" y="2339023"/>
          <a:ext cx="1151255" cy="1217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431800" imgH="457200" progId="Equation.DSMT4">
                  <p:embed/>
                </p:oleObj>
              </mc:Choice>
              <mc:Fallback>
                <p:oleObj name="" r:id="rId3" imgW="431800" imgH="4572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52173" y="2339023"/>
                        <a:ext cx="1151255" cy="1217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7" name="文本框 5"/>
          <p:cNvSpPr txBox="1"/>
          <p:nvPr/>
        </p:nvSpPr>
        <p:spPr>
          <a:xfrm>
            <a:off x="1924050" y="3652838"/>
            <a:ext cx="7700963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答：安排第一道工序为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人，第二道工序为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Text Box 9"/>
          <p:cNvSpPr txBox="1"/>
          <p:nvPr/>
        </p:nvSpPr>
        <p:spPr>
          <a:xfrm>
            <a:off x="2278063" y="4691063"/>
            <a:ext cx="754538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D0707"/>
                </a:solidFill>
                <a:latin typeface="黑体" panose="02010609060101010101" charset="-122"/>
                <a:ea typeface="黑体" panose="02010609060101010101" charset="-122"/>
              </a:rPr>
              <a:t>结论：</a:t>
            </a:r>
            <a:r>
              <a:rPr lang="en-US" altLang="zh-CN" sz="2800" dirty="0">
                <a:solidFill>
                  <a:srgbClr val="FD0707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D0707"/>
                </a:solidFill>
                <a:latin typeface="黑体" panose="02010609060101010101" charset="-122"/>
                <a:ea typeface="黑体" panose="02010609060101010101" charset="-122"/>
              </a:rPr>
              <a:t>一般地，二元一次方程有无数组解，而二元一次方程组只有一组解</a:t>
            </a:r>
            <a:endParaRPr lang="zh-CN" altLang="en-US" sz="2800" dirty="0">
              <a:solidFill>
                <a:srgbClr val="FD070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6" name="圆角矩形 31"/>
          <p:cNvSpPr/>
          <p:nvPr/>
        </p:nvSpPr>
        <p:spPr>
          <a:xfrm>
            <a:off x="2087563" y="763588"/>
            <a:ext cx="12842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747" name="Text Box 2"/>
          <p:cNvSpPr txBox="1"/>
          <p:nvPr/>
        </p:nvSpPr>
        <p:spPr>
          <a:xfrm>
            <a:off x="2349500" y="1411288"/>
            <a:ext cx="7300913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二元一次方程组                     的解是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     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31748" name="Group 3"/>
          <p:cNvGrpSpPr/>
          <p:nvPr/>
        </p:nvGrpSpPr>
        <p:grpSpPr>
          <a:xfrm>
            <a:off x="4805363" y="1052513"/>
            <a:ext cx="2247900" cy="1168400"/>
            <a:chOff x="0" y="0"/>
            <a:chExt cx="1416" cy="736"/>
          </a:xfrm>
        </p:grpSpPr>
        <p:sp>
          <p:nvSpPr>
            <p:cNvPr id="31749" name="Text Box 4"/>
            <p:cNvSpPr txBox="1"/>
            <p:nvPr/>
          </p:nvSpPr>
          <p:spPr>
            <a:xfrm>
              <a:off x="0" y="94"/>
              <a:ext cx="480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｛</a:t>
              </a:r>
              <a:endParaRPr lang="zh-CN" altLang="en-US" sz="6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1750" name="Text Box 5"/>
            <p:cNvSpPr txBox="1"/>
            <p:nvPr/>
          </p:nvSpPr>
          <p:spPr>
            <a:xfrm>
              <a:off x="435" y="0"/>
              <a:ext cx="981" cy="7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+2</a:t>
              </a:r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=10,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=2</a:t>
              </a:r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x</a:t>
              </a:r>
              <a:endPara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751" name="Text Box 6"/>
          <p:cNvSpPr txBox="1"/>
          <p:nvPr/>
        </p:nvSpPr>
        <p:spPr>
          <a:xfrm>
            <a:off x="3046413" y="2654300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1752" name="Text Box 7"/>
          <p:cNvSpPr txBox="1"/>
          <p:nvPr/>
        </p:nvSpPr>
        <p:spPr>
          <a:xfrm>
            <a:off x="2436813" y="2349500"/>
            <a:ext cx="21336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A.</a:t>
            </a:r>
            <a:r>
              <a:rPr lang="zh-CN" altLang="en-US" sz="4800" dirty="0">
                <a:latin typeface="Times New Roman" panose="02020603050405020304" pitchFamily="2" charset="0"/>
                <a:ea typeface="宋体" panose="02010600030101010101" pitchFamily="2" charset="-122"/>
              </a:rPr>
              <a:t>｛</a:t>
            </a:r>
            <a:endParaRPr lang="zh-CN" altLang="en-US" sz="4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1753" name="Text Box 8"/>
          <p:cNvSpPr txBox="1"/>
          <p:nvPr/>
        </p:nvSpPr>
        <p:spPr>
          <a:xfrm>
            <a:off x="2436813" y="3573463"/>
            <a:ext cx="21336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C.</a:t>
            </a:r>
            <a:r>
              <a:rPr lang="zh-CN" altLang="en-US" sz="4800" dirty="0">
                <a:latin typeface="Times New Roman" panose="02020603050405020304" pitchFamily="2" charset="0"/>
                <a:ea typeface="宋体" panose="02010600030101010101" pitchFamily="2" charset="-122"/>
              </a:rPr>
              <a:t>｛</a:t>
            </a:r>
            <a:endParaRPr lang="zh-CN" altLang="en-US" sz="4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1754" name="Text Box 9"/>
          <p:cNvSpPr txBox="1"/>
          <p:nvPr/>
        </p:nvSpPr>
        <p:spPr>
          <a:xfrm>
            <a:off x="6556375" y="3638550"/>
            <a:ext cx="21336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D.</a:t>
            </a:r>
            <a:r>
              <a:rPr lang="zh-CN" altLang="en-US" sz="4800" dirty="0">
                <a:latin typeface="Times New Roman" panose="02020603050405020304" pitchFamily="2" charset="0"/>
                <a:ea typeface="宋体" panose="02010600030101010101" pitchFamily="2" charset="-122"/>
              </a:rPr>
              <a:t>｛</a:t>
            </a:r>
            <a:endParaRPr lang="zh-CN" altLang="en-US" sz="4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1755" name="Text Box 10"/>
          <p:cNvSpPr txBox="1"/>
          <p:nvPr/>
        </p:nvSpPr>
        <p:spPr>
          <a:xfrm>
            <a:off x="6551613" y="2393950"/>
            <a:ext cx="2133600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B.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｛</a:t>
            </a:r>
            <a:endParaRPr lang="zh-CN" altLang="en-US" sz="5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1756" name="Text Box 11"/>
          <p:cNvSpPr txBox="1"/>
          <p:nvPr/>
        </p:nvSpPr>
        <p:spPr>
          <a:xfrm>
            <a:off x="3405188" y="2293938"/>
            <a:ext cx="1066800" cy="9950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=4,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=3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1757" name="Text Box 12"/>
          <p:cNvSpPr txBox="1"/>
          <p:nvPr/>
        </p:nvSpPr>
        <p:spPr>
          <a:xfrm>
            <a:off x="7475538" y="2362200"/>
            <a:ext cx="1103312" cy="995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=3,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=6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1758" name="Text Box 13"/>
          <p:cNvSpPr txBox="1"/>
          <p:nvPr/>
        </p:nvSpPr>
        <p:spPr>
          <a:xfrm>
            <a:off x="3330575" y="3430588"/>
            <a:ext cx="1041400" cy="1081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=2,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=4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1759" name="Text Box 14"/>
          <p:cNvSpPr txBox="1"/>
          <p:nvPr/>
        </p:nvSpPr>
        <p:spPr>
          <a:xfrm>
            <a:off x="7497763" y="3451225"/>
            <a:ext cx="1066800" cy="10814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=4,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=2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20497" name="Group 17"/>
          <p:cNvGrpSpPr/>
          <p:nvPr/>
        </p:nvGrpSpPr>
        <p:grpSpPr>
          <a:xfrm>
            <a:off x="3792538" y="3862388"/>
            <a:ext cx="762000" cy="533400"/>
            <a:chOff x="0" y="0"/>
            <a:chExt cx="480" cy="336"/>
          </a:xfrm>
        </p:grpSpPr>
        <p:sp>
          <p:nvSpPr>
            <p:cNvPr id="31761" name="Line 18"/>
            <p:cNvSpPr/>
            <p:nvPr/>
          </p:nvSpPr>
          <p:spPr>
            <a:xfrm flipV="1">
              <a:off x="144" y="0"/>
              <a:ext cx="336" cy="336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62" name="Line 19"/>
            <p:cNvSpPr/>
            <p:nvPr/>
          </p:nvSpPr>
          <p:spPr>
            <a:xfrm flipH="1" flipV="1">
              <a:off x="0" y="192"/>
              <a:ext cx="144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24583" name="Rectangle 14"/>
          <p:cNvSpPr/>
          <p:nvPr/>
        </p:nvSpPr>
        <p:spPr>
          <a:xfrm>
            <a:off x="8256270" y="1447483"/>
            <a:ext cx="663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458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Rectangle 9"/>
          <p:cNvSpPr/>
          <p:nvPr/>
        </p:nvSpPr>
        <p:spPr>
          <a:xfrm>
            <a:off x="2016125" y="952659"/>
            <a:ext cx="794702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根据以下对话，可以求得小红所买的笔和笔记本的价格分别是（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　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　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2457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0413" y="1552575"/>
            <a:ext cx="608012" cy="63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AutoShape 7"/>
          <p:cNvSpPr/>
          <p:nvPr/>
        </p:nvSpPr>
        <p:spPr>
          <a:xfrm>
            <a:off x="6086475" y="2079625"/>
            <a:ext cx="3609975" cy="2420938"/>
          </a:xfrm>
          <a:prstGeom prst="wedgeRoundRectCallout">
            <a:avLst>
              <a:gd name="adj1" fmla="val 47056"/>
              <a:gd name="adj2" fmla="val -49606"/>
              <a:gd name="adj3" fmla="val 16667"/>
            </a:avLst>
          </a:prstGeom>
          <a:noFill/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哦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……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我忘了！只记得先后买了两次，第一次买了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支笔和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10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本笔记本花了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42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元钱，第二次买了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10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支笔和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5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本笔记本花了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30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元钱．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pic>
        <p:nvPicPr>
          <p:cNvPr id="24581" name="Picture 6" descr="John"/>
          <p:cNvPicPr>
            <a:picLocks noChangeAspect="1"/>
          </p:cNvPicPr>
          <p:nvPr/>
        </p:nvPicPr>
        <p:blipFill>
          <a:blip r:embed="rId2"/>
          <a:srcRect l="9380" b="14851"/>
          <a:stretch>
            <a:fillRect/>
          </a:stretch>
        </p:blipFill>
        <p:spPr>
          <a:xfrm>
            <a:off x="2171700" y="3489325"/>
            <a:ext cx="650875" cy="63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2" name="AutoShape 5"/>
          <p:cNvSpPr/>
          <p:nvPr/>
        </p:nvSpPr>
        <p:spPr>
          <a:xfrm>
            <a:off x="1751013" y="2409825"/>
            <a:ext cx="3792537" cy="919163"/>
          </a:xfrm>
          <a:prstGeom prst="wedgeRoundRectCallout">
            <a:avLst>
              <a:gd name="adj1" fmla="val -30787"/>
              <a:gd name="adj2" fmla="val 69593"/>
              <a:gd name="adj3" fmla="val 16667"/>
            </a:avLst>
          </a:prstGeom>
          <a:noFill/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小红，你上周买的笔和笔记本的价格是多少啊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4583" name="Rectangle 14"/>
          <p:cNvSpPr/>
          <p:nvPr/>
        </p:nvSpPr>
        <p:spPr>
          <a:xfrm>
            <a:off x="4797425" y="1655763"/>
            <a:ext cx="663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5847" name="Rectangle 15"/>
          <p:cNvSpPr/>
          <p:nvPr/>
        </p:nvSpPr>
        <p:spPr>
          <a:xfrm>
            <a:off x="2303463" y="4202113"/>
            <a:ext cx="4191000" cy="2009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A.0.8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元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/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支，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2.6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元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/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本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B.0.8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元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/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支，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3.6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元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/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本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C.1.2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元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/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支，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2.6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元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/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本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D.1.2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元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/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支，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3.6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元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/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本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4585" name="组合 5"/>
          <p:cNvGrpSpPr/>
          <p:nvPr/>
        </p:nvGrpSpPr>
        <p:grpSpPr>
          <a:xfrm>
            <a:off x="5543550" y="4803775"/>
            <a:ext cx="4958398" cy="1569085"/>
            <a:chOff x="0" y="0"/>
            <a:chExt cx="7809" cy="247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5849" name="圆角矩形标注 4"/>
            <p:cNvSpPr/>
            <p:nvPr/>
          </p:nvSpPr>
          <p:spPr>
            <a:xfrm>
              <a:off x="0" y="0"/>
              <a:ext cx="7809" cy="2471"/>
            </a:xfrm>
            <a:prstGeom prst="wedgeRoundRectCallout">
              <a:avLst>
                <a:gd name="adj1" fmla="val -56620"/>
                <a:gd name="adj2" fmla="val 13778"/>
                <a:gd name="adj3" fmla="val 16667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>
                <a:lnSpc>
                  <a:spcPct val="13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设小红所买的笔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和笔记本的价格分别为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x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元和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y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元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可列                    将选项代入判断是否是方程组的解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  <a:sym typeface="宋体" panose="02010600030101010101" pitchFamily="2" charset="-122"/>
                </a:rPr>
                <a:t>.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35850" name="对象 2458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253" y="759"/>
            <a:ext cx="2284" cy="10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3" imgW="977900" imgH="457200" progId="Equation.3">
                    <p:embed/>
                  </p:oleObj>
                </mc:Choice>
                <mc:Fallback>
                  <p:oleObj name="" r:id="rId3" imgW="977900" imgH="457200" progId="Equation.3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53" y="759"/>
                          <a:ext cx="2284" cy="10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851" name="圆角矩形 31"/>
          <p:cNvSpPr/>
          <p:nvPr/>
        </p:nvSpPr>
        <p:spPr>
          <a:xfrm>
            <a:off x="2044700" y="531813"/>
            <a:ext cx="1293813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做一做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2" grpId="0" bldLvl="0" animBg="1"/>
      <p:bldP spid="2458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当堂反馈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即学即用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内容占位符 7"/>
          <p:cNvSpPr txBox="1"/>
          <p:nvPr/>
        </p:nvSpPr>
        <p:spPr>
          <a:xfrm>
            <a:off x="2228850" y="1209675"/>
            <a:ext cx="8108950" cy="46402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buNone/>
            </a:pPr>
            <a:r>
              <a:rPr 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有下列方程：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xy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en-US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 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②2</a:t>
            </a:r>
            <a:r>
              <a:rPr lang="zh-CN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y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 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③</a:t>
            </a:r>
            <a:endParaRPr lang="zh-CN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marL="0" lvl="0" indent="0" eaLnBrk="1" hangingPunct="1">
              <a:lnSpc>
                <a:spcPct val="140000"/>
              </a:lnSpc>
              <a:buNone/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zh-CN" sz="2400" baseline="30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zh-CN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y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; 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           ⑥</a:t>
            </a:r>
            <a:r>
              <a:rPr lang="zh-CN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ax</a:t>
            </a:r>
            <a:r>
              <a:rPr lang="zh-CN" altLang="zh-CN" sz="2400" baseline="30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y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0(</a:t>
            </a:r>
            <a:r>
              <a:rPr lang="zh-CN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0)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，其中，二元一次方程有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40000"/>
              </a:lnSpc>
              <a:buNone/>
            </a:pP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　  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　  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  　 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4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解析：根据二元一次方程的定义，①含未知数的项</a:t>
            </a:r>
            <a:r>
              <a:rPr lang="zh-CN" altLang="zh-CN" sz="24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xy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的次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4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数是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；③不是整式方程；④含未知数的项</a:t>
            </a:r>
            <a:r>
              <a:rPr lang="zh-CN" altLang="zh-CN" sz="24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zh-CN" sz="2400" baseline="30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zh-CN" sz="24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y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中，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4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zh-CN" sz="24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zh-CN" sz="2400" baseline="30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的次数不是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.只有②⑤⑥满足．其中⑥已指明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4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zh-CN" sz="24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，所以</a:t>
            </a:r>
            <a:r>
              <a:rPr lang="zh-CN" altLang="zh-CN" sz="24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ax</a:t>
            </a:r>
            <a:r>
              <a:rPr lang="zh-CN" altLang="zh-CN" sz="2400" baseline="30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，则方程化简后为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zh-CN" sz="24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zh-CN" sz="24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y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35000"/>
              </a:lnSpc>
              <a:buNone/>
            </a:pPr>
            <a:endParaRPr lang="en-US" altLang="zh-CN" sz="2400" dirty="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75910" y="242030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C</a:t>
            </a:r>
            <a:endParaRPr lang="en-US" altLang="en-US" sz="2400" dirty="0"/>
          </a:p>
        </p:txBody>
      </p:sp>
      <p:graphicFrame>
        <p:nvGraphicFramePr>
          <p:cNvPr id="11276" name="Object 1"/>
          <p:cNvGraphicFramePr>
            <a:graphicFrameLocks noChangeAspect="1"/>
          </p:cNvGraphicFramePr>
          <p:nvPr/>
        </p:nvGraphicFramePr>
        <p:xfrm>
          <a:off x="8255953" y="1196023"/>
          <a:ext cx="133985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698500" imgH="419100" progId="Equation.DSMT4">
                  <p:embed/>
                </p:oleObj>
              </mc:Choice>
              <mc:Fallback>
                <p:oleObj name="" r:id="rId1" imgW="698500" imgH="4191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55953" y="1196023"/>
                        <a:ext cx="1339850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8" name="Object 13"/>
          <p:cNvGraphicFramePr>
            <a:graphicFrameLocks noChangeAspect="1"/>
          </p:cNvGraphicFramePr>
          <p:nvPr/>
        </p:nvGraphicFramePr>
        <p:xfrm>
          <a:off x="4583748" y="1772920"/>
          <a:ext cx="1466850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3" imgW="763905" imgH="394335" progId="Equation.DSMT4">
                  <p:embed/>
                </p:oleObj>
              </mc:Choice>
              <mc:Fallback>
                <p:oleObj name="" r:id="rId3" imgW="763905" imgH="394335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3748" y="1772920"/>
                        <a:ext cx="1466850" cy="760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2004060" y="348615"/>
            <a:ext cx="2261235" cy="706755"/>
            <a:chOff x="3590568" y="400194"/>
            <a:chExt cx="5213316" cy="1031890"/>
          </a:xfrm>
        </p:grpSpPr>
        <p:grpSp>
          <p:nvGrpSpPr>
            <p:cNvPr id="5" name="组合 4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7" name="圆角矩形 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" name="圆角矩形 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9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1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151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8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charRg st="178" end="2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10" end="2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charRg st="210" end="2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40" end="2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charRg st="240" end="2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8" name="内容占位符 7"/>
          <p:cNvSpPr txBox="1"/>
          <p:nvPr/>
        </p:nvSpPr>
        <p:spPr>
          <a:xfrm>
            <a:off x="2279650" y="1410335"/>
            <a:ext cx="7895590" cy="1826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方程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ax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y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是关于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y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的二元一次方程，则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的取值范围为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≠0     B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≠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     C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≠1      D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≠2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2265" y="2128520"/>
            <a:ext cx="412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2" charset="0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2" charset="0"/>
            </a:endParaRPr>
          </a:p>
        </p:txBody>
      </p:sp>
      <p:sp>
        <p:nvSpPr>
          <p:cNvPr id="39937" name="Text Box 2"/>
          <p:cNvSpPr txBox="1"/>
          <p:nvPr/>
        </p:nvSpPr>
        <p:spPr>
          <a:xfrm>
            <a:off x="2262823" y="3469640"/>
            <a:ext cx="7742237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关于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y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的方程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ax</a:t>
            </a:r>
            <a:r>
              <a:rPr lang="en-US" altLang="zh-CN" sz="2400" baseline="30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bx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+2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y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=3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是一个二元一次方程，则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的值分别为（     ）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 .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=0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且  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=0                B.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=0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  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=0 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=0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且  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≠0                D.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≠0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且  </a:t>
            </a:r>
            <a:r>
              <a:rPr lang="en-US" altLang="zh-CN" sz="24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≠0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627" name="Text Box 25"/>
          <p:cNvSpPr txBox="1"/>
          <p:nvPr/>
        </p:nvSpPr>
        <p:spPr>
          <a:xfrm>
            <a:off x="5015865" y="4148773"/>
            <a:ext cx="4635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66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3" name="Text Box 2"/>
          <p:cNvSpPr txBox="1"/>
          <p:nvPr/>
        </p:nvSpPr>
        <p:spPr>
          <a:xfrm>
            <a:off x="2163763" y="4068128"/>
            <a:ext cx="6592887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5.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二元一次方程组                 的解是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A.	         B.               C.              D.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25603" name="Text Box 7"/>
          <p:cNvSpPr txBox="1"/>
          <p:nvPr/>
        </p:nvSpPr>
        <p:spPr>
          <a:xfrm>
            <a:off x="7839075" y="4477703"/>
            <a:ext cx="6683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  <a:sym typeface="Wingdings" panose="05000000000000000000" pitchFamily="2" charset="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38915" name="Text Box 10"/>
          <p:cNvSpPr txBox="1"/>
          <p:nvPr/>
        </p:nvSpPr>
        <p:spPr>
          <a:xfrm>
            <a:off x="6169025" y="1658303"/>
            <a:ext cx="1914525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+    =1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+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=2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16" name="Text Box 11"/>
          <p:cNvSpPr txBox="1"/>
          <p:nvPr/>
        </p:nvSpPr>
        <p:spPr>
          <a:xfrm>
            <a:off x="2235200" y="977265"/>
            <a:ext cx="67611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下列不是二元一次方程组的是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　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17" name="Text Box 12"/>
          <p:cNvSpPr txBox="1"/>
          <p:nvPr/>
        </p:nvSpPr>
        <p:spPr>
          <a:xfrm>
            <a:off x="2239963" y="2026603"/>
            <a:ext cx="15113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A.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18" name="Text Box 13"/>
          <p:cNvSpPr txBox="1"/>
          <p:nvPr/>
        </p:nvSpPr>
        <p:spPr>
          <a:xfrm>
            <a:off x="2882900" y="1704340"/>
            <a:ext cx="12033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+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=3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-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=1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19" name="Text Box 14"/>
          <p:cNvSpPr txBox="1"/>
          <p:nvPr/>
        </p:nvSpPr>
        <p:spPr>
          <a:xfrm>
            <a:off x="5468938" y="2029778"/>
            <a:ext cx="5476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B.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20" name="Text Box 15"/>
          <p:cNvSpPr txBox="1"/>
          <p:nvPr/>
        </p:nvSpPr>
        <p:spPr>
          <a:xfrm>
            <a:off x="2239963" y="3247390"/>
            <a:ext cx="15113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C.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21" name="Text Box 17"/>
          <p:cNvSpPr txBox="1"/>
          <p:nvPr/>
        </p:nvSpPr>
        <p:spPr>
          <a:xfrm>
            <a:off x="5491163" y="3293428"/>
            <a:ext cx="8191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D.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22" name="Text Box 18"/>
          <p:cNvSpPr txBox="1"/>
          <p:nvPr/>
        </p:nvSpPr>
        <p:spPr>
          <a:xfrm>
            <a:off x="6200775" y="2987040"/>
            <a:ext cx="1566863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6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+4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=9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=3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charset="-122"/>
              </a:rPr>
              <a:t>+4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38923" name="对象 25611"/>
          <p:cNvGraphicFramePr>
            <a:graphicFrameLocks noChangeAspect="1"/>
          </p:cNvGraphicFramePr>
          <p:nvPr/>
        </p:nvGraphicFramePr>
        <p:xfrm>
          <a:off x="6573838" y="1501140"/>
          <a:ext cx="3619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165100" imgH="419100" progId="Equation.DSMT4">
                  <p:embed/>
                </p:oleObj>
              </mc:Choice>
              <mc:Fallback>
                <p:oleObj name="" r:id="rId1" imgW="165100" imgH="4191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73838" y="1501140"/>
                        <a:ext cx="361950" cy="831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3" name="Text Box 20"/>
          <p:cNvSpPr txBox="1"/>
          <p:nvPr/>
        </p:nvSpPr>
        <p:spPr>
          <a:xfrm>
            <a:off x="7443788" y="1039178"/>
            <a:ext cx="882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25" name="AutoShape 21"/>
          <p:cNvSpPr/>
          <p:nvPr/>
        </p:nvSpPr>
        <p:spPr>
          <a:xfrm>
            <a:off x="2747963" y="1815465"/>
            <a:ext cx="103187" cy="757238"/>
          </a:xfrm>
          <a:prstGeom prst="leftBrace">
            <a:avLst>
              <a:gd name="adj1" fmla="val 76069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26" name="AutoShape 22"/>
          <p:cNvSpPr/>
          <p:nvPr/>
        </p:nvSpPr>
        <p:spPr>
          <a:xfrm>
            <a:off x="6075363" y="1793240"/>
            <a:ext cx="100012" cy="923925"/>
          </a:xfrm>
          <a:prstGeom prst="leftBrace">
            <a:avLst>
              <a:gd name="adj1" fmla="val 7617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8927" name="AutoShape 23"/>
          <p:cNvSpPr/>
          <p:nvPr/>
        </p:nvSpPr>
        <p:spPr>
          <a:xfrm>
            <a:off x="6072188" y="3060065"/>
            <a:ext cx="100012" cy="923925"/>
          </a:xfrm>
          <a:prstGeom prst="leftBrace">
            <a:avLst>
              <a:gd name="adj1" fmla="val 7617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38928" name="组合 1"/>
          <p:cNvGrpSpPr/>
          <p:nvPr/>
        </p:nvGrpSpPr>
        <p:grpSpPr>
          <a:xfrm>
            <a:off x="2751138" y="2982278"/>
            <a:ext cx="894397" cy="1015047"/>
            <a:chOff x="0" y="0"/>
            <a:chExt cx="1409" cy="1599"/>
          </a:xfrm>
        </p:grpSpPr>
        <p:sp>
          <p:nvSpPr>
            <p:cNvPr id="38929" name="Text Box 16"/>
            <p:cNvSpPr txBox="1"/>
            <p:nvPr/>
          </p:nvSpPr>
          <p:spPr>
            <a:xfrm>
              <a:off x="152" y="0"/>
              <a:ext cx="1257" cy="1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=1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，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=1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8930" name="AutoShape 24"/>
            <p:cNvSpPr/>
            <p:nvPr/>
          </p:nvSpPr>
          <p:spPr>
            <a:xfrm>
              <a:off x="0" y="304"/>
              <a:ext cx="152" cy="1127"/>
            </a:xfrm>
            <a:prstGeom prst="leftBrace">
              <a:avLst>
                <a:gd name="adj1" fmla="val 76272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38932" name="组合 2"/>
          <p:cNvGrpSpPr/>
          <p:nvPr/>
        </p:nvGrpSpPr>
        <p:grpSpPr>
          <a:xfrm>
            <a:off x="2727325" y="5142865"/>
            <a:ext cx="895350" cy="1014413"/>
            <a:chOff x="0" y="0"/>
            <a:chExt cx="1409" cy="1598"/>
          </a:xfrm>
        </p:grpSpPr>
        <p:sp>
          <p:nvSpPr>
            <p:cNvPr id="38933" name="Text Box 16"/>
            <p:cNvSpPr txBox="1"/>
            <p:nvPr/>
          </p:nvSpPr>
          <p:spPr>
            <a:xfrm>
              <a:off x="152" y="0"/>
              <a:ext cx="1257" cy="15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=1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，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=3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8934" name="AutoShape 24"/>
            <p:cNvSpPr/>
            <p:nvPr/>
          </p:nvSpPr>
          <p:spPr>
            <a:xfrm>
              <a:off x="0" y="304"/>
              <a:ext cx="152" cy="1127"/>
            </a:xfrm>
            <a:prstGeom prst="leftBrace">
              <a:avLst>
                <a:gd name="adj1" fmla="val 76272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38935" name="组合 7"/>
          <p:cNvGrpSpPr/>
          <p:nvPr/>
        </p:nvGrpSpPr>
        <p:grpSpPr>
          <a:xfrm>
            <a:off x="5160963" y="4177665"/>
            <a:ext cx="1338262" cy="1014413"/>
            <a:chOff x="0" y="0"/>
            <a:chExt cx="2107" cy="1598"/>
          </a:xfrm>
        </p:grpSpPr>
        <p:sp>
          <p:nvSpPr>
            <p:cNvPr id="38936" name="Text Box 13"/>
            <p:cNvSpPr txBox="1"/>
            <p:nvPr/>
          </p:nvSpPr>
          <p:spPr>
            <a:xfrm>
              <a:off x="212" y="0"/>
              <a:ext cx="1895" cy="15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2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+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=5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，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3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-2</a:t>
              </a: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=4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8937" name="AutoShape 21"/>
            <p:cNvSpPr/>
            <p:nvPr/>
          </p:nvSpPr>
          <p:spPr>
            <a:xfrm>
              <a:off x="0" y="175"/>
              <a:ext cx="162" cy="1192"/>
            </a:xfrm>
            <a:prstGeom prst="leftBrace">
              <a:avLst>
                <a:gd name="adj1" fmla="val 76271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38938" name="组合 8"/>
          <p:cNvGrpSpPr/>
          <p:nvPr/>
        </p:nvGrpSpPr>
        <p:grpSpPr>
          <a:xfrm>
            <a:off x="4381500" y="5188903"/>
            <a:ext cx="895350" cy="1015047"/>
            <a:chOff x="0" y="0"/>
            <a:chExt cx="1409" cy="1599"/>
          </a:xfrm>
        </p:grpSpPr>
        <p:sp>
          <p:nvSpPr>
            <p:cNvPr id="38939" name="Text Box 16"/>
            <p:cNvSpPr txBox="1"/>
            <p:nvPr/>
          </p:nvSpPr>
          <p:spPr>
            <a:xfrm>
              <a:off x="152" y="0"/>
              <a:ext cx="1257" cy="1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=1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，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=2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8940" name="AutoShape 24"/>
            <p:cNvSpPr/>
            <p:nvPr/>
          </p:nvSpPr>
          <p:spPr>
            <a:xfrm>
              <a:off x="0" y="304"/>
              <a:ext cx="152" cy="1127"/>
            </a:xfrm>
            <a:prstGeom prst="leftBrace">
              <a:avLst>
                <a:gd name="adj1" fmla="val 76272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38941" name="组合 11"/>
          <p:cNvGrpSpPr/>
          <p:nvPr/>
        </p:nvGrpSpPr>
        <p:grpSpPr>
          <a:xfrm>
            <a:off x="6157913" y="5142865"/>
            <a:ext cx="893762" cy="1014413"/>
            <a:chOff x="0" y="0"/>
            <a:chExt cx="1409" cy="1598"/>
          </a:xfrm>
        </p:grpSpPr>
        <p:sp>
          <p:nvSpPr>
            <p:cNvPr id="38942" name="Text Box 16"/>
            <p:cNvSpPr txBox="1"/>
            <p:nvPr/>
          </p:nvSpPr>
          <p:spPr>
            <a:xfrm>
              <a:off x="152" y="0"/>
              <a:ext cx="1257" cy="15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=2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，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=1 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8943" name="AutoShape 24"/>
            <p:cNvSpPr/>
            <p:nvPr/>
          </p:nvSpPr>
          <p:spPr>
            <a:xfrm>
              <a:off x="0" y="304"/>
              <a:ext cx="152" cy="1127"/>
            </a:xfrm>
            <a:prstGeom prst="leftBrace">
              <a:avLst>
                <a:gd name="adj1" fmla="val 76272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38944" name="组合 14"/>
          <p:cNvGrpSpPr/>
          <p:nvPr/>
        </p:nvGrpSpPr>
        <p:grpSpPr>
          <a:xfrm>
            <a:off x="7680325" y="5185728"/>
            <a:ext cx="895350" cy="1015047"/>
            <a:chOff x="0" y="0"/>
            <a:chExt cx="1409" cy="1599"/>
          </a:xfrm>
        </p:grpSpPr>
        <p:sp>
          <p:nvSpPr>
            <p:cNvPr id="38945" name="Text Box 16"/>
            <p:cNvSpPr txBox="1"/>
            <p:nvPr/>
          </p:nvSpPr>
          <p:spPr>
            <a:xfrm>
              <a:off x="152" y="0"/>
              <a:ext cx="1257" cy="1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=2</a:t>
              </a:r>
              <a:r>
                <a:rPr lang="zh-CN" altLang="en-US" sz="2400" dirty="0">
                  <a:latin typeface="Times New Roman" panose="02020603050405020304" pitchFamily="2" charset="0"/>
                  <a:ea typeface="黑体" panose="02010609060101010101" charset="-122"/>
                </a:rPr>
                <a:t>，</a:t>
              </a:r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charset="-122"/>
                </a:rPr>
                <a:t>y</a:t>
              </a:r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charset="-122"/>
                </a:rPr>
                <a:t>=-1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38946" name="AutoShape 24"/>
            <p:cNvSpPr/>
            <p:nvPr/>
          </p:nvSpPr>
          <p:spPr>
            <a:xfrm>
              <a:off x="0" y="304"/>
              <a:ext cx="152" cy="1127"/>
            </a:xfrm>
            <a:prstGeom prst="leftBrace">
              <a:avLst>
                <a:gd name="adj1" fmla="val 76272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1" name="文本框 99"/>
          <p:cNvSpPr txBox="1"/>
          <p:nvPr/>
        </p:nvSpPr>
        <p:spPr>
          <a:xfrm>
            <a:off x="1803400" y="584200"/>
            <a:ext cx="8283575" cy="50463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6.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小刘同学用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元钱购买了两种不同的贺卡共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张，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单价分别是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元与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元．设他购买了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元的贺卡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张，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元的贺卡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张，那么可列方程组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　　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 A.                                   B.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 indent="266700"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 C.                                    D.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aphicFrame>
        <p:nvGraphicFramePr>
          <p:cNvPr id="40962" name="对象 2765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06700" y="2998788"/>
          <a:ext cx="1473200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774700" imgH="660400" progId="Equation.3">
                  <p:embed/>
                </p:oleObj>
              </mc:Choice>
              <mc:Fallback>
                <p:oleObj name="" r:id="rId1" imgW="774700" imgH="6604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06700" y="2998788"/>
                        <a:ext cx="1473200" cy="1257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3" name="对象 2765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83325" y="2909888"/>
          <a:ext cx="1668463" cy="1398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787400" imgH="660400" progId="Equation.3">
                  <p:embed/>
                </p:oleObj>
              </mc:Choice>
              <mc:Fallback>
                <p:oleObj name="" r:id="rId3" imgW="787400" imgH="6604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83325" y="2909888"/>
                        <a:ext cx="1668463" cy="13985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4" name="对象 2765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35263" y="4738688"/>
          <a:ext cx="1579562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749300" imgH="457200" progId="Equation.3">
                  <p:embed/>
                </p:oleObj>
              </mc:Choice>
              <mc:Fallback>
                <p:oleObj name="" r:id="rId5" imgW="749300" imgH="4572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35263" y="4738688"/>
                        <a:ext cx="1579562" cy="960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5" name="对象 2765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70625" y="4738688"/>
          <a:ext cx="1868488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7" imgW="825500" imgH="457200" progId="Equation.3">
                  <p:embed/>
                </p:oleObj>
              </mc:Choice>
              <mc:Fallback>
                <p:oleObj name="" r:id="rId7" imgW="825500" imgH="4572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70625" y="4738688"/>
                        <a:ext cx="1868488" cy="1033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5" name="文本框 10"/>
          <p:cNvSpPr txBox="1"/>
          <p:nvPr/>
        </p:nvSpPr>
        <p:spPr>
          <a:xfrm>
            <a:off x="7645400" y="2041525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5" name="Text Box 2"/>
          <p:cNvSpPr txBox="1"/>
          <p:nvPr/>
        </p:nvSpPr>
        <p:spPr>
          <a:xfrm>
            <a:off x="1898650" y="1416050"/>
            <a:ext cx="8148638" cy="3230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7.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已知            是方程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-4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+2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一组解，则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=____.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8.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若方程</a:t>
            </a:r>
            <a:r>
              <a:rPr lang="en-US" altLang="zh-CN" sz="32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32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en-US" altLang="zh-CN" sz="3200" baseline="30000" dirty="0">
                <a:latin typeface="Times New Roman" panose="02020603050405020304" pitchFamily="2" charset="0"/>
                <a:ea typeface="黑体" panose="02010609060101010101" charset="-122"/>
              </a:rPr>
              <a:t>2</a:t>
            </a:r>
            <a:r>
              <a:rPr lang="en-US" altLang="zh-CN" sz="3200" i="1" baseline="30000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en-US" altLang="zh-CN" sz="3200" baseline="30000" dirty="0">
                <a:latin typeface="Times New Roman" panose="02020603050405020304" pitchFamily="2" charset="0"/>
                <a:ea typeface="黑体" panose="02010609060101010101" charset="-122"/>
              </a:rPr>
              <a:t>+3</a:t>
            </a:r>
            <a:r>
              <a:rPr lang="en-US" altLang="zh-CN" sz="3200" dirty="0">
                <a:latin typeface="Times New Roman" panose="02020603050405020304" pitchFamily="2" charset="0"/>
                <a:ea typeface="黑体" panose="02010609060101010101" charset="-122"/>
              </a:rPr>
              <a:t>+3</a:t>
            </a:r>
            <a:r>
              <a:rPr lang="en-US" altLang="zh-CN" sz="32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en-US" altLang="zh-CN" sz="3200" baseline="30000" dirty="0">
                <a:latin typeface="Times New Roman" panose="02020603050405020304" pitchFamily="2" charset="0"/>
                <a:ea typeface="黑体" panose="02010609060101010101" charset="-122"/>
              </a:rPr>
              <a:t>3</a:t>
            </a:r>
            <a:r>
              <a:rPr lang="en-US" altLang="zh-CN" sz="3200" i="1" baseline="30000" dirty="0"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en-US" altLang="zh-CN" sz="3200" baseline="30000" dirty="0">
                <a:latin typeface="Times New Roman" panose="02020603050405020304" pitchFamily="2" charset="0"/>
                <a:ea typeface="黑体" panose="02010609060101010101" charset="-122"/>
              </a:rPr>
              <a:t>-7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是关于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的二元一次方程，则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=______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41986" name="Group 9"/>
          <p:cNvGrpSpPr/>
          <p:nvPr/>
        </p:nvGrpSpPr>
        <p:grpSpPr>
          <a:xfrm>
            <a:off x="3108325" y="1622425"/>
            <a:ext cx="1147763" cy="952500"/>
            <a:chOff x="0" y="0"/>
            <a:chExt cx="723" cy="600"/>
          </a:xfrm>
        </p:grpSpPr>
        <p:sp>
          <p:nvSpPr>
            <p:cNvPr id="41987" name="Text Box 10"/>
            <p:cNvSpPr txBox="1"/>
            <p:nvPr/>
          </p:nvSpPr>
          <p:spPr>
            <a:xfrm>
              <a:off x="46" y="0"/>
              <a:ext cx="677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=3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charset="-122"/>
                </a:rPr>
                <a:t>，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charset="-122"/>
                </a:rPr>
                <a:t>=1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41988" name="AutoShape 11"/>
            <p:cNvSpPr/>
            <p:nvPr/>
          </p:nvSpPr>
          <p:spPr>
            <a:xfrm>
              <a:off x="0" y="139"/>
              <a:ext cx="48" cy="331"/>
            </a:xfrm>
            <a:prstGeom prst="leftBrace">
              <a:avLst>
                <a:gd name="adj1" fmla="val 41151"/>
                <a:gd name="adj2" fmla="val 50000"/>
              </a:avLst>
            </a:prstGeom>
            <a:noFill/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800" dirty="0"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</p:grpSp>
      <p:grpSp>
        <p:nvGrpSpPr>
          <p:cNvPr id="28678" name="Group 12"/>
          <p:cNvGrpSpPr/>
          <p:nvPr/>
        </p:nvGrpSpPr>
        <p:grpSpPr>
          <a:xfrm>
            <a:off x="9082088" y="1558925"/>
            <a:ext cx="485775" cy="865188"/>
            <a:chOff x="0" y="0"/>
            <a:chExt cx="261" cy="545"/>
          </a:xfrm>
        </p:grpSpPr>
        <p:sp>
          <p:nvSpPr>
            <p:cNvPr id="41990" name="Text Box 13"/>
            <p:cNvSpPr txBox="1"/>
            <p:nvPr/>
          </p:nvSpPr>
          <p:spPr>
            <a:xfrm>
              <a:off x="0" y="0"/>
              <a:ext cx="242" cy="5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9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1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2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41991" name="Line 14"/>
            <p:cNvSpPr/>
            <p:nvPr/>
          </p:nvSpPr>
          <p:spPr>
            <a:xfrm>
              <a:off x="21" y="249"/>
              <a:ext cx="240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28681" name="Text Box 15"/>
          <p:cNvSpPr txBox="1"/>
          <p:nvPr/>
        </p:nvSpPr>
        <p:spPr>
          <a:xfrm>
            <a:off x="3757613" y="3981450"/>
            <a:ext cx="4787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-1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8682" name="Group 16"/>
          <p:cNvGrpSpPr/>
          <p:nvPr/>
        </p:nvGrpSpPr>
        <p:grpSpPr>
          <a:xfrm>
            <a:off x="5722938" y="3798888"/>
            <a:ext cx="455612" cy="865187"/>
            <a:chOff x="0" y="0"/>
            <a:chExt cx="184" cy="545"/>
          </a:xfrm>
        </p:grpSpPr>
        <p:sp>
          <p:nvSpPr>
            <p:cNvPr id="41994" name="Text Box 17"/>
            <p:cNvSpPr txBox="1"/>
            <p:nvPr/>
          </p:nvSpPr>
          <p:spPr>
            <a:xfrm>
              <a:off x="0" y="0"/>
              <a:ext cx="182" cy="5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9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8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charset="-122"/>
                </a:rPr>
                <a:t> 3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endParaRPr>
            </a:p>
          </p:txBody>
        </p:sp>
        <p:sp>
          <p:nvSpPr>
            <p:cNvPr id="41995" name="Line 18"/>
            <p:cNvSpPr/>
            <p:nvPr/>
          </p:nvSpPr>
          <p:spPr>
            <a:xfrm>
              <a:off x="10" y="269"/>
              <a:ext cx="174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22" name="圆角矩形 31"/>
          <p:cNvSpPr/>
          <p:nvPr/>
        </p:nvSpPr>
        <p:spPr>
          <a:xfrm>
            <a:off x="1973263" y="676275"/>
            <a:ext cx="1487487" cy="4667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拓展提升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1995" y="1268413"/>
            <a:ext cx="7926388" cy="2861310"/>
          </a:xfrm>
          <a:prstGeom prst="rect">
            <a:avLst/>
          </a:prstGeom>
        </p:spPr>
        <p:txBody>
          <a:bodyPr>
            <a:spAutoFit/>
          </a:bodyPr>
          <a:p>
            <a:pPr marL="538480" marR="0" lvl="0" indent="-53848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9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．某电视台黄金时段的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 min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广告时间内，插播时间分别为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15 s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30 s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的两种广告，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15 s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的广告每播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次收费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0.6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万元，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30 s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的广告每播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次收费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万元，要求每种广告播放不少于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次．若设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15 s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的广告播放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x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次，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30 s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的广告播放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y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次．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585" y="4432618"/>
            <a:ext cx="7926388" cy="645160"/>
          </a:xfrm>
          <a:prstGeom prst="rect">
            <a:avLst/>
          </a:prstGeom>
        </p:spPr>
        <p:txBody>
          <a:bodyPr>
            <a:spAutoFit/>
          </a:bodyPr>
          <a:p>
            <a:pPr marL="538480" marR="0" lvl="0" indent="-357505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(1)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试写出关于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x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y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的方程．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95233" y="5156518"/>
            <a:ext cx="307816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marL="538480" marR="0" lvl="0" indent="-53848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解：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15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30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＝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120.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117725" y="712788"/>
            <a:ext cx="7926388" cy="645160"/>
          </a:xfrm>
          <a:prstGeom prst="rect">
            <a:avLst/>
          </a:prstGeom>
        </p:spPr>
        <p:txBody>
          <a:bodyPr>
            <a:spAutoFit/>
          </a:bodyPr>
          <a:p>
            <a:pPr marL="538480" marR="0" lvl="0" indent="-357505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(2)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两种广告播放的次数有哪几种安排方式？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302034" y="1751489"/>
          <a:ext cx="7468235" cy="3336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7572375" imgH="3381375" progId="Word.Document.12">
                  <p:embed/>
                </p:oleObj>
              </mc:Choice>
              <mc:Fallback>
                <p:oleObj name="" r:id="rId1" imgW="7572375" imgH="3381375" progId="Word.Document.12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2034" y="1751489"/>
                        <a:ext cx="7468235" cy="33362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117725" y="929005"/>
            <a:ext cx="8234680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538480" marR="0" lvl="0" indent="-357505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(3)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电视台选择哪种方式播放，收益最大？最大收益是多少？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52040" y="1844675"/>
            <a:ext cx="785495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解：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因为按方式①所得收益为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0.6×4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1×2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4.4(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万元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)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按方式②所得收益为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0.6×2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1×3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4.2(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万元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)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，所以按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15 s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的广告播放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4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次，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30 s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的广告播放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次所得的收益最大，最大收益是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4.4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万元．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050" y="2617788"/>
            <a:ext cx="1404938" cy="1404937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3300" strike="noStrike" noProof="1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课堂小结</a:t>
            </a:r>
            <a:endParaRPr lang="zh-CN" altLang="en-US" sz="3300" strike="noStrike" noProof="1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7338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构建脉络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Text Box 16"/>
          <p:cNvSpPr txBox="1"/>
          <p:nvPr/>
        </p:nvSpPr>
        <p:spPr>
          <a:xfrm>
            <a:off x="2922588" y="3155950"/>
            <a:ext cx="2016125" cy="953135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认识二元一次方程组</a:t>
            </a:r>
            <a:endParaRPr lang="zh-CN" altLang="en-US" sz="2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3" name="左大括号 17"/>
          <p:cNvSpPr/>
          <p:nvPr/>
        </p:nvSpPr>
        <p:spPr>
          <a:xfrm>
            <a:off x="5018088" y="1916113"/>
            <a:ext cx="219075" cy="3181350"/>
          </a:xfrm>
          <a:prstGeom prst="leftBrace">
            <a:avLst>
              <a:gd name="adj1" fmla="val 10756"/>
              <a:gd name="adj2" fmla="val 50000"/>
            </a:avLst>
          </a:pr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Text Box 18"/>
          <p:cNvSpPr txBox="1"/>
          <p:nvPr/>
        </p:nvSpPr>
        <p:spPr>
          <a:xfrm>
            <a:off x="5380673" y="1479550"/>
            <a:ext cx="3387725" cy="953135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二元一次方程及二元一次方程组的定义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30726" name="Text Box 18"/>
          <p:cNvSpPr txBox="1"/>
          <p:nvPr/>
        </p:nvSpPr>
        <p:spPr>
          <a:xfrm>
            <a:off x="5364480" y="3095625"/>
            <a:ext cx="3238500" cy="953135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二元一次方程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及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  <a:sym typeface="宋体" panose="02010600030101010101" pitchFamily="2" charset="-122"/>
              </a:rPr>
              <a:t>二元一次方程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组的解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7" name="Text Box 18"/>
          <p:cNvSpPr txBox="1"/>
          <p:nvPr/>
        </p:nvSpPr>
        <p:spPr>
          <a:xfrm>
            <a:off x="5362893" y="4710113"/>
            <a:ext cx="2976562" cy="953135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根据实际问题列二元一次方程组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73267" y="401111"/>
            <a:ext cx="3445466" cy="773918"/>
            <a:chOff x="3590568" y="400194"/>
            <a:chExt cx="5213316" cy="1031890"/>
          </a:xfrm>
        </p:grpSpPr>
        <p:grpSp>
          <p:nvGrpSpPr>
            <p:cNvPr id="3" name="组合 2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" name="圆角矩形 4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" name="圆角矩形 5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7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055479" y="598899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/>
      <p:bldP spid="30723" grpId="0" bldLvl="0" animBg="1"/>
      <p:bldP spid="30724" grpId="0" bldLvl="0" animBg="1"/>
      <p:bldP spid="30726" grpId="0" bldLvl="0" animBg="1"/>
      <p:bldP spid="307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MH_Other_10"/>
          <p:cNvSpPr/>
          <p:nvPr/>
        </p:nvSpPr>
        <p:spPr>
          <a:xfrm>
            <a:off x="3557588" y="1682750"/>
            <a:ext cx="88900" cy="88900"/>
          </a:xfrm>
          <a:custGeom>
            <a:avLst/>
            <a:gdLst/>
            <a:ahLst/>
            <a:cxnLst>
              <a:cxn ang="0">
                <a:pos x="166697843" y="73479897"/>
              </a:cxn>
              <a:cxn ang="0">
                <a:pos x="106857794" y="73479897"/>
              </a:cxn>
              <a:cxn ang="0">
                <a:pos x="106857794" y="16329312"/>
              </a:cxn>
              <a:cxn ang="0">
                <a:pos x="89760056" y="0"/>
              </a:cxn>
              <a:cxn ang="0">
                <a:pos x="76937786" y="16329312"/>
              </a:cxn>
              <a:cxn ang="0">
                <a:pos x="76937786" y="73479897"/>
              </a:cxn>
              <a:cxn ang="0">
                <a:pos x="12822274" y="73479897"/>
              </a:cxn>
              <a:cxn ang="0">
                <a:pos x="0" y="89809205"/>
              </a:cxn>
              <a:cxn ang="0">
                <a:pos x="12822274" y="106138513"/>
              </a:cxn>
              <a:cxn ang="0">
                <a:pos x="76937786" y="106138513"/>
              </a:cxn>
              <a:cxn ang="0">
                <a:pos x="76937786" y="163289102"/>
              </a:cxn>
              <a:cxn ang="0">
                <a:pos x="89760056" y="179618410"/>
              </a:cxn>
              <a:cxn ang="0">
                <a:pos x="106857794" y="163289102"/>
              </a:cxn>
              <a:cxn ang="0">
                <a:pos x="106857794" y="106138513"/>
              </a:cxn>
              <a:cxn ang="0">
                <a:pos x="166697843" y="106138513"/>
              </a:cxn>
              <a:cxn ang="0">
                <a:pos x="183795581" y="89809205"/>
              </a:cxn>
              <a:cxn ang="0">
                <a:pos x="166697843" y="73479897"/>
              </a:cxn>
            </a:cxnLst>
            <a:pathLst>
              <a:path w="43" h="44">
                <a:moveTo>
                  <a:pt x="39" y="18"/>
                </a:moveTo>
                <a:cubicBezTo>
                  <a:pt x="25" y="18"/>
                  <a:pt x="25" y="18"/>
                  <a:pt x="25" y="18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2"/>
                  <a:pt x="23" y="0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18"/>
                  <a:pt x="18" y="18"/>
                  <a:pt x="18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18"/>
                  <a:pt x="0" y="20"/>
                  <a:pt x="0" y="22"/>
                </a:cubicBezTo>
                <a:cubicBezTo>
                  <a:pt x="0" y="24"/>
                  <a:pt x="1" y="26"/>
                  <a:pt x="3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2"/>
                  <a:pt x="19" y="44"/>
                  <a:pt x="21" y="44"/>
                </a:cubicBezTo>
                <a:cubicBezTo>
                  <a:pt x="23" y="44"/>
                  <a:pt x="25" y="42"/>
                  <a:pt x="25" y="40"/>
                </a:cubicBezTo>
                <a:cubicBezTo>
                  <a:pt x="25" y="26"/>
                  <a:pt x="25" y="26"/>
                  <a:pt x="2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6"/>
                  <a:pt x="43" y="24"/>
                  <a:pt x="43" y="22"/>
                </a:cubicBezTo>
                <a:cubicBezTo>
                  <a:pt x="43" y="20"/>
                  <a:pt x="41" y="18"/>
                  <a:pt x="39" y="18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3314" name="Group 10"/>
          <p:cNvGrpSpPr/>
          <p:nvPr/>
        </p:nvGrpSpPr>
        <p:grpSpPr>
          <a:xfrm>
            <a:off x="2238375" y="1071563"/>
            <a:ext cx="222250" cy="215900"/>
            <a:chOff x="0" y="0"/>
            <a:chExt cx="349" cy="340"/>
          </a:xfrm>
        </p:grpSpPr>
        <p:sp>
          <p:nvSpPr>
            <p:cNvPr id="13315" name="MH_Other_9"/>
            <p:cNvSpPr>
              <a:spLocks noEditPoints="1"/>
            </p:cNvSpPr>
            <p:nvPr/>
          </p:nvSpPr>
          <p:spPr>
            <a:xfrm>
              <a:off x="0" y="0"/>
              <a:ext cx="349" cy="340"/>
            </a:xfrm>
            <a:custGeom>
              <a:avLst/>
              <a:gdLst/>
              <a:ahLst/>
              <a:cxnLst>
                <a:cxn ang="0">
                  <a:pos x="1095" y="960"/>
                </a:cxn>
                <a:cxn ang="0">
                  <a:pos x="795" y="667"/>
                </a:cxn>
                <a:cxn ang="0">
                  <a:pos x="866" y="423"/>
                </a:cxn>
                <a:cxn ang="0">
                  <a:pos x="439" y="0"/>
                </a:cxn>
                <a:cxn ang="0">
                  <a:pos x="0" y="423"/>
                </a:cxn>
                <a:cxn ang="0">
                  <a:pos x="439" y="839"/>
                </a:cxn>
                <a:cxn ang="0">
                  <a:pos x="688" y="766"/>
                </a:cxn>
                <a:cxn ang="0">
                  <a:pos x="992" y="1061"/>
                </a:cxn>
                <a:cxn ang="0">
                  <a:pos x="1044" y="1080"/>
                </a:cxn>
                <a:cxn ang="0">
                  <a:pos x="1095" y="1061"/>
                </a:cxn>
                <a:cxn ang="0">
                  <a:pos x="1095" y="960"/>
                </a:cxn>
                <a:cxn ang="0">
                  <a:pos x="74" y="423"/>
                </a:cxn>
                <a:cxn ang="0">
                  <a:pos x="439" y="70"/>
                </a:cxn>
                <a:cxn ang="0">
                  <a:pos x="795" y="423"/>
                </a:cxn>
                <a:cxn ang="0">
                  <a:pos x="439" y="766"/>
                </a:cxn>
                <a:cxn ang="0">
                  <a:pos x="74" y="423"/>
                </a:cxn>
              </a:cxnLst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6" name="MH_Other_10"/>
            <p:cNvSpPr/>
            <p:nvPr/>
          </p:nvSpPr>
          <p:spPr>
            <a:xfrm>
              <a:off x="80" y="75"/>
              <a:ext cx="140" cy="140"/>
            </a:xfrm>
            <a:custGeom>
              <a:avLst/>
              <a:gdLst/>
              <a:ahLst/>
              <a:cxnLst>
                <a:cxn ang="0">
                  <a:pos x="413" y="181"/>
                </a:cxn>
                <a:cxn ang="0">
                  <a:pos x="264" y="181"/>
                </a:cxn>
                <a:cxn ang="0">
                  <a:pos x="264" y="41"/>
                </a:cxn>
                <a:cxn ang="0">
                  <a:pos x="221" y="0"/>
                </a:cxn>
                <a:cxn ang="0">
                  <a:pos x="192" y="41"/>
                </a:cxn>
                <a:cxn ang="0">
                  <a:pos x="192" y="181"/>
                </a:cxn>
                <a:cxn ang="0">
                  <a:pos x="33" y="181"/>
                </a:cxn>
                <a:cxn ang="0">
                  <a:pos x="0" y="223"/>
                </a:cxn>
                <a:cxn ang="0">
                  <a:pos x="33" y="264"/>
                </a:cxn>
                <a:cxn ang="0">
                  <a:pos x="192" y="264"/>
                </a:cxn>
                <a:cxn ang="0">
                  <a:pos x="192" y="404"/>
                </a:cxn>
                <a:cxn ang="0">
                  <a:pos x="221" y="445"/>
                </a:cxn>
                <a:cxn ang="0">
                  <a:pos x="264" y="404"/>
                </a:cxn>
                <a:cxn ang="0">
                  <a:pos x="264" y="264"/>
                </a:cxn>
                <a:cxn ang="0">
                  <a:pos x="413" y="264"/>
                </a:cxn>
                <a:cxn ang="0">
                  <a:pos x="456" y="223"/>
                </a:cxn>
                <a:cxn ang="0">
                  <a:pos x="413" y="181"/>
                </a:cxn>
              </a:cxnLst>
              <a:pathLst>
                <a:path w="43" h="44">
                  <a:moveTo>
                    <a:pt x="39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9" y="0"/>
                    <a:pt x="18" y="2"/>
                    <a:pt x="18" y="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2"/>
                    <a:pt x="19" y="44"/>
                    <a:pt x="21" y="44"/>
                  </a:cubicBezTo>
                  <a:cubicBezTo>
                    <a:pt x="23" y="44"/>
                    <a:pt x="25" y="42"/>
                    <a:pt x="25" y="40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6"/>
                    <a:pt x="43" y="24"/>
                    <a:pt x="43" y="22"/>
                  </a:cubicBezTo>
                  <a:cubicBezTo>
                    <a:pt x="43" y="20"/>
                    <a:pt x="41" y="18"/>
                    <a:pt x="39" y="18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3" name="文本框 14347"/>
          <p:cNvSpPr txBox="1"/>
          <p:nvPr/>
        </p:nvSpPr>
        <p:spPr>
          <a:xfrm>
            <a:off x="1803400" y="2062163"/>
            <a:ext cx="85280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了解二元一次方程（组）及其解的定义．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会检验一对数值是不是某个二元一次方程组的解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（重点）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能根据实际问题列出简单的二元一次方程组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charset="-122"/>
              </a:rPr>
              <a:t>（难点）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23745" y="88328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圆角矩形 31"/>
          <p:cNvSpPr/>
          <p:nvPr/>
        </p:nvSpPr>
        <p:spPr>
          <a:xfrm>
            <a:off x="1846263" y="908685"/>
            <a:ext cx="1524000" cy="4857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视频引入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124" name="视频：篮球比赛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626870" y="1423670"/>
            <a:ext cx="9052560" cy="48564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" name="组合 20"/>
          <p:cNvGrpSpPr/>
          <p:nvPr/>
        </p:nvGrpSpPr>
        <p:grpSpPr>
          <a:xfrm>
            <a:off x="1576070" y="7048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12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5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7410" name="组合 6147"/>
          <p:cNvGrpSpPr/>
          <p:nvPr/>
        </p:nvGrpSpPr>
        <p:grpSpPr>
          <a:xfrm>
            <a:off x="1846898" y="908368"/>
            <a:ext cx="3940571" cy="809628"/>
            <a:chOff x="0" y="0"/>
            <a:chExt cx="6207" cy="1274"/>
          </a:xfrm>
        </p:grpSpPr>
        <p:sp>
          <p:nvSpPr>
            <p:cNvPr id="17411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7412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7413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9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7414" name="文本框 6151"/>
            <p:cNvSpPr txBox="1"/>
            <p:nvPr/>
          </p:nvSpPr>
          <p:spPr>
            <a:xfrm>
              <a:off x="878" y="432"/>
              <a:ext cx="53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二元一次方程的定义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7415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23390" y="325120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9217" name="内容占位符 1"/>
          <p:cNvSpPr>
            <a:spLocks noGrp="1"/>
          </p:cNvSpPr>
          <p:nvPr/>
        </p:nvSpPr>
        <p:spPr>
          <a:xfrm>
            <a:off x="1847850" y="1844675"/>
            <a:ext cx="8286750" cy="16008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lvl1pPr marL="457200" indent="-4572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1pPr>
            <a:lvl2pPr marL="9144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3pPr>
            <a:lvl4pPr marL="17145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4pPr>
            <a:lvl5pPr marL="21717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某酒厂有大小两种存酒的木桶，已知</a:t>
            </a:r>
            <a:r>
              <a:rPr lang="en-US" altLang="zh-CN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5</a:t>
            </a:r>
            <a:r>
              <a:rPr lang="zh-CN" altLang="en-US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个大桶加上</a:t>
            </a:r>
            <a:r>
              <a:rPr lang="en-US" altLang="zh-CN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个小桶可以盛酒</a:t>
            </a:r>
            <a:r>
              <a:rPr lang="en-US" altLang="zh-CN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28</a:t>
            </a:r>
            <a:r>
              <a:rPr lang="zh-CN" altLang="en-US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升，</a:t>
            </a:r>
            <a:r>
              <a:rPr lang="en-US" altLang="zh-CN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个大桶加上</a:t>
            </a:r>
            <a:r>
              <a:rPr lang="en-US" altLang="zh-CN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5</a:t>
            </a:r>
            <a:r>
              <a:rPr lang="zh-CN" altLang="en-US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个小桶可以盛酒</a:t>
            </a:r>
            <a:r>
              <a:rPr lang="en-US" altLang="zh-CN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20</a:t>
            </a:r>
            <a:r>
              <a:rPr lang="zh-CN" altLang="en-US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升。那么，</a:t>
            </a:r>
            <a:r>
              <a:rPr lang="en-US" altLang="zh-CN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个大桶和</a:t>
            </a:r>
            <a:r>
              <a:rPr lang="en-US" altLang="zh-CN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2800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个小桶分别盛酒多少升？</a:t>
            </a:r>
            <a:endParaRPr lang="zh-CN" altLang="en-US" sz="2800" kern="1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0241" name="内容占位符 1"/>
          <p:cNvSpPr>
            <a:spLocks noGrp="1"/>
          </p:cNvSpPr>
          <p:nvPr/>
        </p:nvSpPr>
        <p:spPr>
          <a:xfrm>
            <a:off x="1991995" y="3610610"/>
            <a:ext cx="5259705" cy="106807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lvl1pPr marL="457200" indent="-4572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1pPr>
            <a:lvl2pPr marL="9144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3pPr>
            <a:lvl4pPr marL="17145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4pPr>
            <a:lvl5pPr marL="21717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分析：</a:t>
            </a:r>
            <a:r>
              <a:rPr lang="en-US" altLang="zh-CN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5</a:t>
            </a:r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大桶盛酒</a:t>
            </a:r>
            <a:r>
              <a:rPr lang="en-US" altLang="zh-CN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+</a:t>
            </a:r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小桶盛酒</a:t>
            </a:r>
            <a:r>
              <a:rPr lang="en-US" altLang="zh-CN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=28 ①</a:t>
            </a:r>
            <a:endParaRPr lang="en-US" altLang="zh-CN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   </a:t>
            </a:r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大桶盛酒</a:t>
            </a:r>
            <a:r>
              <a:rPr lang="en-US" altLang="zh-CN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+5</a:t>
            </a:r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小桶盛酒</a:t>
            </a:r>
            <a:r>
              <a:rPr lang="en-US" altLang="zh-CN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=20 ②</a:t>
            </a:r>
            <a:endParaRPr lang="en-US" altLang="zh-CN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9" name="标题 2"/>
          <p:cNvSpPr>
            <a:spLocks noGrp="1"/>
          </p:cNvSpPr>
          <p:nvPr/>
        </p:nvSpPr>
        <p:spPr>
          <a:xfrm>
            <a:off x="1703705" y="188595"/>
            <a:ext cx="10972800" cy="75088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algn="l"/>
            <a:r>
              <a:rPr lang="zh-CN" altLang="en-US" sz="2800" kern="1200">
                <a:latin typeface="黑体" panose="02010609060101010101" charset="-122"/>
                <a:ea typeface="黑体" panose="02010609060101010101" charset="-122"/>
                <a:cs typeface="+mj-cs"/>
                <a:sym typeface="Arial" panose="020B0604020202020204" pitchFamily="34" charset="0"/>
              </a:rPr>
              <a:t>观察下面解题</a:t>
            </a:r>
            <a:r>
              <a:rPr lang="zh-CN" altLang="en-US" sz="2800" kern="1200">
                <a:latin typeface="黑体" panose="02010609060101010101" charset="-122"/>
                <a:ea typeface="黑体" panose="02010609060101010101" charset="-122"/>
                <a:cs typeface="+mj-cs"/>
                <a:sym typeface="黑体" panose="02010609060101010101" charset="-122"/>
              </a:rPr>
              <a:t>过程：</a:t>
            </a:r>
            <a:endParaRPr lang="zh-CN" altLang="en-US" sz="2800" kern="120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2290" name="文本框 3"/>
          <p:cNvSpPr txBox="1"/>
          <p:nvPr/>
        </p:nvSpPr>
        <p:spPr>
          <a:xfrm>
            <a:off x="1703705" y="1626235"/>
            <a:ext cx="4155440" cy="3784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个大桶盛酒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酒，则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个小桶盛酒（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28-5x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）升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根据题意，列方程，得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＋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28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－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5x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）＝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</a:t>
            </a:r>
            <a:endParaRPr lang="zh-CN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解这个一元一次方程，得</a:t>
            </a:r>
            <a:endParaRPr lang="zh-CN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28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－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5x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endParaRPr lang="zh-CN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从而，得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个大桶盛酒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升，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个小桶盛酒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升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294" name="文本框 8"/>
          <p:cNvSpPr txBox="1"/>
          <p:nvPr/>
        </p:nvSpPr>
        <p:spPr>
          <a:xfrm>
            <a:off x="6311900" y="1625600"/>
            <a:ext cx="4100195" cy="3415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个大桶盛酒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升，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个小桶盛酒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y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升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根据题意，可得方程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5x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＋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y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28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＋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5y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大桶和小桶的容积应当是同时满足方程①和②的未知数的值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0210" y="105283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设一个未知数</a:t>
            </a:r>
            <a:endParaRPr lang="zh-CN" altLang="en-US" sz="240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2975" y="110363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设两个未知数</a:t>
            </a:r>
            <a:endParaRPr lang="zh-CN" altLang="en-US" sz="240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290" grpId="0" bldLvl="0" animBg="1"/>
      <p:bldP spid="3" grpId="0"/>
      <p:bldP spid="1229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847850" y="1556385"/>
            <a:ext cx="87166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）比较方程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＋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28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－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5x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）＝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</a:t>
            </a:r>
            <a:r>
              <a:rPr lang="zh-CN" altLang="en-US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和方程</a:t>
            </a:r>
            <a:r>
              <a:rPr lang="en-US" altLang="zh-CN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5x</a:t>
            </a:r>
            <a:r>
              <a:rPr lang="zh-CN" altLang="en-US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en-US" altLang="zh-CN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y</a:t>
            </a:r>
            <a:r>
              <a:rPr lang="zh-CN" altLang="en-US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28</a:t>
            </a:r>
            <a:r>
              <a:rPr lang="zh-CN" altLang="en-US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                    </a:t>
            </a:r>
            <a:endParaRPr lang="zh-CN" altLang="en-US" sz="28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/>
            <a:r>
              <a:rPr lang="zh-CN" altLang="en-US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及</a:t>
            </a:r>
            <a:r>
              <a:rPr lang="en-US" altLang="zh-CN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en-US" altLang="zh-CN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5y</a:t>
            </a:r>
            <a:r>
              <a:rPr lang="zh-CN" altLang="en-US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28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，它们的共同点是什么，不同点是什么？ </a:t>
            </a:r>
            <a:endParaRPr lang="en-US" altLang="zh-CN" sz="28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5460" y="4004628"/>
            <a:ext cx="6583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x=5,y=3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是否同时满足方程①和②？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460" name="Text Box 7"/>
          <p:cNvSpPr txBox="1"/>
          <p:nvPr/>
        </p:nvSpPr>
        <p:spPr>
          <a:xfrm>
            <a:off x="2063750" y="2564765"/>
            <a:ext cx="8240395" cy="1198880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115845" algn="bl" rotWithShape="0">
              <a:srgbClr val="C0C0C0">
                <a:alpha val="78999"/>
              </a:srgbClr>
            </a:outerShdw>
          </a:effectLst>
        </p:spPr>
        <p:txBody>
          <a:bodyPr wrap="square" anchor="t" anchorCtr="0">
            <a:spAutoFit/>
          </a:bodyPr>
          <a:p>
            <a:pPr algn="l" eaLnBrk="0" hangingPunct="0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共同点：都是整式方程，都是一次方程，都是等式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eaLnBrk="0" hangingPunct="0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不同点：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28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5x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）＝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是一元的方程，其余两个均为二元的方程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2207260" y="4653280"/>
            <a:ext cx="2419350" cy="460375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115845" algn="bl" rotWithShape="0">
              <a:srgbClr val="C0C0C0">
                <a:alpha val="78999"/>
              </a:srgbClr>
            </a:outerShdw>
          </a:effectLst>
        </p:spPr>
        <p:txBody>
          <a:bodyPr anchor="t" anchorCtr="0">
            <a:spAutoFit/>
          </a:bodyPr>
          <a:p>
            <a:pPr algn="l" eaLnBrk="0" hangingPunct="0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同时满足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3" grpId="0" bldLvl="0" animBg="1"/>
    </p:bldLst>
  </p:timing>
</p:sld>
</file>

<file path=ppt/tags/tag1.xml><?xml version="1.0" encoding="utf-8"?>
<p:tagLst xmlns:p="http://schemas.openxmlformats.org/presentationml/2006/main">
  <p:tag name="KSO_WM_UNIT_TABLE_BEAUTIFY" val="smartTable{216fd0a9-c922-4a10-83d8-eeed91c58e80}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3923</Words>
  <Application>WPS 演示</Application>
  <PresentationFormat>在屏幕上显示</PresentationFormat>
  <Paragraphs>501</Paragraphs>
  <Slides>37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37</vt:i4>
      </vt:variant>
    </vt:vector>
  </HeadingPairs>
  <TitlesOfParts>
    <vt:vector size="70" baseType="lpstr">
      <vt:lpstr>Arial</vt:lpstr>
      <vt:lpstr>宋体</vt:lpstr>
      <vt:lpstr>Wingdings</vt:lpstr>
      <vt:lpstr>微软雅黑 Light</vt:lpstr>
      <vt:lpstr>华文行楷</vt:lpstr>
      <vt:lpstr>微软雅黑</vt:lpstr>
      <vt:lpstr>Calibri</vt:lpstr>
      <vt:lpstr>Times New Roman</vt:lpstr>
      <vt:lpstr>黑体</vt:lpstr>
      <vt:lpstr>隶书</vt:lpstr>
      <vt:lpstr>造字工房悦黑（非商用）常规体</vt:lpstr>
      <vt:lpstr>Arial Unicode MS</vt:lpstr>
      <vt:lpstr>Times New Roman</vt:lpstr>
      <vt:lpstr>Courier New</vt:lpstr>
      <vt:lpstr>Office 主题</vt:lpstr>
      <vt:lpstr>Equation.3</vt:lpstr>
      <vt:lpstr>Equation.3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Word.Document.12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144</cp:revision>
  <dcterms:created xsi:type="dcterms:W3CDTF">2015-07-09T08:14:00Z</dcterms:created>
  <dcterms:modified xsi:type="dcterms:W3CDTF">2025-02-07T01:13:05Z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F8B1F73B0D8F4AE8AA6F87AB433031F8</vt:lpwstr>
  </property>
</Properties>
</file>