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406" r:id="rId6"/>
    <p:sldId id="407" r:id="rId7"/>
    <p:sldId id="408" r:id="rId8"/>
    <p:sldId id="409" r:id="rId9"/>
    <p:sldId id="410" r:id="rId10"/>
    <p:sldId id="358" r:id="rId11"/>
    <p:sldId id="411" r:id="rId12"/>
    <p:sldId id="412" r:id="rId13"/>
    <p:sldId id="413" r:id="rId14"/>
    <p:sldId id="421" r:id="rId15"/>
    <p:sldId id="414" r:id="rId16"/>
    <p:sldId id="415" r:id="rId17"/>
    <p:sldId id="416" r:id="rId18"/>
    <p:sldId id="417" r:id="rId19"/>
    <p:sldId id="418" r:id="rId20"/>
    <p:sldId id="419" r:id="rId21"/>
    <p:sldId id="420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7FD9D"/>
    <a:srgbClr val="FAF7D4"/>
    <a:srgbClr val="F7F7D5"/>
    <a:srgbClr val="F7F6B6"/>
    <a:srgbClr val="F7F7D1"/>
    <a:srgbClr val="F8F9E7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89238" autoAdjust="0"/>
  </p:normalViewPr>
  <p:slideViewPr>
    <p:cSldViewPr snapToGrid="0">
      <p:cViewPr>
        <p:scale>
          <a:sx n="93" d="100"/>
          <a:sy n="93" d="100"/>
        </p:scale>
        <p:origin x="-2154" y="-546"/>
      </p:cViewPr>
      <p:guideLst>
        <p:guide orient="horz" pos="2191"/>
        <p:guide pos="3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5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/>
          <p:nvPr/>
        </p:nvSpPr>
        <p:spPr>
          <a:xfrm>
            <a:off x="3240088" y="2486184"/>
            <a:ext cx="59740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8.3 </a:t>
            </a:r>
            <a:r>
              <a:rPr 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同底数幂的除法</a:t>
            </a:r>
            <a:endParaRPr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669172" y="2681599"/>
            <a:ext cx="322882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(2)  (</a:t>
            </a:r>
            <a:r>
              <a:rPr lang="en-US" altLang="zh-CN" sz="2800" b="1" dirty="0" err="1" smtClean="0">
                <a:latin typeface="Times New Roman" panose="02020603050405020304" pitchFamily="18" charset="0"/>
              </a:rPr>
              <a:t>mn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 5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÷(</a:t>
            </a:r>
            <a:r>
              <a:rPr lang="en-US" altLang="zh-CN" sz="2800" b="1" dirty="0" err="1" smtClean="0">
                <a:latin typeface="Times New Roman" panose="02020603050405020304" pitchFamily="18" charset="0"/>
              </a:rPr>
              <a:t>mn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 3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2673006" y="1063733"/>
            <a:ext cx="24441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) 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8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÷y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;</a:t>
            </a:r>
            <a:endParaRPr lang="en-US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1869207" y="535482"/>
            <a:ext cx="29444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 </a:t>
            </a:r>
            <a:r>
              <a:rPr lang="en-US" altLang="zh-CN" sz="2800" b="1" kern="0" dirty="0" smtClean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1.</a:t>
            </a:r>
            <a:r>
              <a:rPr lang="zh-CN" altLang="en-US" sz="2800" b="1" kern="0" dirty="0" smtClean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计算</a:t>
            </a:r>
            <a:r>
              <a:rPr lang="zh-CN" altLang="en-US" sz="2800" b="1" kern="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：</a:t>
            </a:r>
            <a:endParaRPr lang="zh-CN" altLang="en-US" sz="2800" b="1" kern="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" name="文本框 20"/>
          <p:cNvSpPr txBox="1">
            <a:spLocks noChangeArrowheads="1"/>
          </p:cNvSpPr>
          <p:nvPr/>
        </p:nvSpPr>
        <p:spPr bwMode="auto">
          <a:xfrm>
            <a:off x="2927674" y="3140940"/>
            <a:ext cx="494296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mn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5-3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mn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0" name="文本框 9"/>
          <p:cNvSpPr txBox="1">
            <a:spLocks noChangeArrowheads="1"/>
          </p:cNvSpPr>
          <p:nvPr/>
        </p:nvSpPr>
        <p:spPr bwMode="auto">
          <a:xfrm>
            <a:off x="2981630" y="1610958"/>
            <a:ext cx="3450627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8-2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1983548" y="3186525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2002384" y="1654018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99"/>
          <p:cNvSpPr txBox="1"/>
          <p:nvPr/>
        </p:nvSpPr>
        <p:spPr>
          <a:xfrm>
            <a:off x="1979613" y="842963"/>
            <a:ext cx="5080000" cy="28486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计算：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(1)(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13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÷(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(2)(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÷(2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(3)(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÷(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÷(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2" name="文本框 2"/>
          <p:cNvSpPr txBox="1"/>
          <p:nvPr/>
        </p:nvSpPr>
        <p:spPr>
          <a:xfrm>
            <a:off x="1979613" y="49530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练一练</a:t>
            </a:r>
            <a:endParaRPr lang="zh-CN" altLang="en-US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9313" y="4860925"/>
            <a:ext cx="8167687" cy="866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9613" y="3768725"/>
            <a:ext cx="68541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13</a:t>
            </a:r>
            <a:r>
              <a:rPr lang="zh-CN" altLang="en-US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28838" y="4513263"/>
            <a:ext cx="598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÷(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"/>
          <p:cNvSpPr txBox="1"/>
          <p:nvPr/>
        </p:nvSpPr>
        <p:spPr>
          <a:xfrm>
            <a:off x="1823403" y="1140460"/>
            <a:ext cx="510540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已知：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=3,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=5.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求：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m-n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的值；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1" name="Text Box 6"/>
          <p:cNvSpPr txBox="1"/>
          <p:nvPr/>
        </p:nvSpPr>
        <p:spPr>
          <a:xfrm>
            <a:off x="1977390" y="2412048"/>
            <a:ext cx="685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:(1)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÷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3 ÷5 = 0.6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2" name="Text Box 8"/>
          <p:cNvSpPr txBox="1"/>
          <p:nvPr/>
        </p:nvSpPr>
        <p:spPr>
          <a:xfrm>
            <a:off x="2510790" y="3043873"/>
            <a:ext cx="6324600" cy="31076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÷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endParaRPr lang="en-US" altLang="zh-CN" sz="2800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÷(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÷5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=27 ÷125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=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2293" name="对象 12292"/>
          <p:cNvGraphicFramePr/>
          <p:nvPr/>
        </p:nvGraphicFramePr>
        <p:xfrm>
          <a:off x="3968115" y="5472748"/>
          <a:ext cx="669925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6705600" imgH="9448800" progId="Equation.DSMT4">
                  <p:embed/>
                </p:oleObj>
              </mc:Choice>
              <mc:Fallback>
                <p:oleObj name="" r:id="rId1" imgW="6705600" imgH="9448800" progId="Equation.DSMT4">
                  <p:embed/>
                  <p:pic>
                    <p:nvPicPr>
                      <p:cNvPr id="0" name="图片 2048" descr="image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68115" y="5472748"/>
                        <a:ext cx="669925" cy="722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Text Box 3"/>
          <p:cNvSpPr txBox="1"/>
          <p:nvPr/>
        </p:nvSpPr>
        <p:spPr>
          <a:xfrm>
            <a:off x="2488883" y="335915"/>
            <a:ext cx="7462837" cy="65087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accent2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同底数幂的除法可以逆用：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endParaRPr lang="en-US" altLang="zh-CN" sz="2800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5" name="椭圆形标注 36873"/>
          <p:cNvSpPr/>
          <p:nvPr/>
        </p:nvSpPr>
        <p:spPr>
          <a:xfrm>
            <a:off x="7923213" y="1279525"/>
            <a:ext cx="2625725" cy="2016125"/>
          </a:xfrm>
          <a:prstGeom prst="wedgeEllipseCallout">
            <a:avLst>
              <a:gd name="adj1" fmla="val -23966"/>
              <a:gd name="adj2" fmla="val 67228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lstStyle/>
          <a:p>
            <a:pPr>
              <a:buFont typeface="Arial" panose="020B0604020202020204" pitchFamily="34" charset="0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这种思维叫做逆向思维 (逆用运算性质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6" name="组合 36874"/>
          <p:cNvGrpSpPr>
            <a:grpSpLocks noChangeAspect="1"/>
          </p:cNvGrpSpPr>
          <p:nvPr/>
        </p:nvGrpSpPr>
        <p:grpSpPr>
          <a:xfrm>
            <a:off x="8476615" y="3666173"/>
            <a:ext cx="1493838" cy="2392363"/>
            <a:chOff x="0" y="49"/>
            <a:chExt cx="941" cy="1507"/>
          </a:xfrm>
        </p:grpSpPr>
        <p:pic>
          <p:nvPicPr>
            <p:cNvPr id="12297" name="图片 36875" descr="小孩"/>
            <p:cNvPicPr>
              <a:picLocks noChangeAspect="1"/>
            </p:cNvPicPr>
            <p:nvPr/>
          </p:nvPicPr>
          <p:blipFill>
            <a:blip r:embed="rId3" cstate="print"/>
            <a:srcRect l="52596"/>
            <a:stretch>
              <a:fillRect/>
            </a:stretch>
          </p:blipFill>
          <p:spPr>
            <a:xfrm>
              <a:off x="16" y="49"/>
              <a:ext cx="925" cy="150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8" name="图片 36876" descr="28892162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4"/>
              <a:ext cx="136" cy="31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3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" fill="hold"/>
                                        <p:tgtEl>
                                          <p:spTgt spid="122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  <p:bldP spid="12292" grpId="0" uiExpand="1" build="p"/>
      <p:bldP spid="12294" grpId="0" bldLvl="0" animBg="1"/>
      <p:bldP spid="1229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99"/>
          <p:cNvSpPr txBox="1"/>
          <p:nvPr/>
        </p:nvSpPr>
        <p:spPr>
          <a:xfrm>
            <a:off x="1746250" y="885825"/>
            <a:ext cx="82359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/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baseline="300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baseline="3000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baseline="300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4050" y="3565525"/>
            <a:ext cx="8058150" cy="147002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方法总结：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解此题的关键是逆用同底数幂的除法，对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i="1" baseline="3000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baseline="3000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baseline="3000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zh-CN" altLang="en-US" sz="2800" baseline="3000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进行变形，再代入数值进行计算．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78075" y="1524000"/>
            <a:ext cx="743585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÷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÷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12÷2÷3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7232" y="466661"/>
            <a:ext cx="1997710" cy="612775"/>
            <a:chOff x="3590568" y="400194"/>
            <a:chExt cx="5213316" cy="1031890"/>
          </a:xfrm>
        </p:grpSpPr>
        <p:grpSp>
          <p:nvGrpSpPr>
            <p:cNvPr id="3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50444" y="520148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2. 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零指数幂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rot="5400000">
            <a:off x="5328006" y="1184083"/>
            <a:ext cx="441763" cy="2142191"/>
          </a:xfrm>
          <a:prstGeom prst="leftBrace">
            <a:avLst>
              <a:gd name="adj1" fmla="val 8333"/>
              <a:gd name="adj2" fmla="val 49629"/>
            </a:avLst>
          </a:prstGeom>
          <a:ln w="317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7749319" y="1424912"/>
            <a:ext cx="1562519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m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1790700" y="2301875"/>
          <a:ext cx="78549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50292000" imgH="5486400" progId="Equation.DSMT4">
                  <p:embed/>
                </p:oleObj>
              </mc:Choice>
              <mc:Fallback>
                <p:oleObj name="Equation" r:id="rId1" imgW="50292000" imgH="5486400" progId="Equation.DSMT4">
                  <p:embed/>
                  <p:pic>
                    <p:nvPicPr>
                      <p:cNvPr id="0" name="图片 3072" descr="rId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0700" y="2301875"/>
                        <a:ext cx="7854950" cy="8493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7"/>
          <p:cNvGraphicFramePr>
            <a:graphicFrameLocks noChangeAspect="1"/>
          </p:cNvGraphicFramePr>
          <p:nvPr/>
        </p:nvGraphicFramePr>
        <p:xfrm>
          <a:off x="3630076" y="3227656"/>
          <a:ext cx="120967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7924800" imgH="4876800" progId="Equation.DSMT4">
                  <p:embed/>
                </p:oleObj>
              </mc:Choice>
              <mc:Fallback>
                <p:oleObj name="Equation" r:id="rId3" imgW="7924800" imgH="4876800" progId="Equation.DSMT4">
                  <p:embed/>
                  <p:pic>
                    <p:nvPicPr>
                      <p:cNvPr id="0" name="图片 3073" descr="rId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0076" y="3227656"/>
                        <a:ext cx="1209675" cy="790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左大括号 21"/>
          <p:cNvSpPr/>
          <p:nvPr/>
        </p:nvSpPr>
        <p:spPr>
          <a:xfrm rot="5400000">
            <a:off x="8144871" y="1165282"/>
            <a:ext cx="464019" cy="2054798"/>
          </a:xfrm>
          <a:prstGeom prst="leftBrace">
            <a:avLst/>
          </a:prstGeom>
          <a:ln w="317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5014620" y="1464292"/>
            <a:ext cx="1562519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m</a:t>
            </a:r>
            <a:endParaRPr lang="zh-CN" altLang="en-US" sz="2400" baseline="500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云形标注 23"/>
          <p:cNvSpPr/>
          <p:nvPr/>
        </p:nvSpPr>
        <p:spPr>
          <a:xfrm>
            <a:off x="6917932" y="3852813"/>
            <a:ext cx="2845942" cy="1284251"/>
          </a:xfrm>
          <a:prstGeom prst="cloudCallout">
            <a:avLst>
              <a:gd name="adj1" fmla="val -91245"/>
              <a:gd name="adj2" fmla="val -104189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8</a:t>
            </a:r>
            <a:r>
              <a:rPr lang="zh-CN" altLang="en-US" dirty="0" smtClean="0"/>
              <a:t>个</a:t>
            </a:r>
            <a:r>
              <a:rPr lang="en-US" altLang="zh-CN" dirty="0" smtClean="0"/>
              <a:t>m</a:t>
            </a:r>
            <a:r>
              <a:rPr lang="zh-CN" altLang="en-US" dirty="0" smtClean="0"/>
              <a:t>和</a:t>
            </a:r>
            <a:r>
              <a:rPr lang="en-US" altLang="zh-CN" dirty="0" smtClean="0"/>
              <a:t>8</a:t>
            </a:r>
            <a:r>
              <a:rPr lang="zh-CN" altLang="en-US" dirty="0" smtClean="0"/>
              <a:t>个</a:t>
            </a:r>
            <a:r>
              <a:rPr lang="en-US" altLang="zh-CN" dirty="0" smtClean="0"/>
              <a:t>m</a:t>
            </a:r>
            <a:r>
              <a:rPr lang="zh-CN" altLang="en-US" dirty="0" smtClean="0"/>
              <a:t>相除，结果等于什么呢？</a:t>
            </a:r>
            <a:endParaRPr lang="zh-CN" altLang="en-US" dirty="0"/>
          </a:p>
        </p:txBody>
      </p:sp>
      <p:graphicFrame>
        <p:nvGraphicFramePr>
          <p:cNvPr id="4101" name="Object 5" descr="rId6"/>
          <p:cNvGraphicFramePr>
            <a:graphicFrameLocks noChangeAspect="1"/>
          </p:cNvGraphicFramePr>
          <p:nvPr/>
        </p:nvGraphicFramePr>
        <p:xfrm>
          <a:off x="3626086" y="4140568"/>
          <a:ext cx="930275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6096000" imgH="4267200" progId="Equation.DSMT4">
                  <p:embed/>
                </p:oleObj>
              </mc:Choice>
              <mc:Fallback>
                <p:oleObj name="Equation" r:id="rId5" imgW="6096000" imgH="4267200" progId="Equation.DSMT4">
                  <p:embed/>
                  <p:pic>
                    <p:nvPicPr>
                      <p:cNvPr id="0" name="图片 3074" descr="rId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26086" y="4140568"/>
                        <a:ext cx="930275" cy="6905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2140031" y="5131065"/>
            <a:ext cx="806563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</a:rPr>
              <a:t>于是规定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 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0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 ___________  .</a:t>
            </a:r>
            <a:endParaRPr lang="en-US" altLang="zh-CN" sz="2400" b="1" dirty="0" smtClean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</a:rPr>
              <a:t>也就是说，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_________________________________.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28" name="文本框 8"/>
          <p:cNvSpPr txBox="1">
            <a:spLocks noChangeArrowheads="1"/>
          </p:cNvSpPr>
          <p:nvPr/>
        </p:nvSpPr>
        <p:spPr bwMode="auto">
          <a:xfrm>
            <a:off x="4193569" y="5074384"/>
            <a:ext cx="122262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 (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≠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44505" y="5617667"/>
            <a:ext cx="46228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任何不等于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的数的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次幂都等于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57506" y="333099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1985328" y="1004945"/>
            <a:ext cx="13258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计算：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2129790" y="1511537"/>
            <a:ext cx="71326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) (-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 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÷(-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 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2058353" y="3916599"/>
            <a:ext cx="676529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(m-n)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(m-n)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；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)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400" b="1" baseline="300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862181" y="2106724"/>
            <a:ext cx="224409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原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式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12-6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=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524704" y="2127273"/>
            <a:ext cx="2505075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：原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式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(-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5-2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= (-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3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= -y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9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897854" y="4407583"/>
            <a:ext cx="3072383" cy="1558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式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(m-n)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5-2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=  (m-n)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731436" y="4420943"/>
            <a:ext cx="223393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解：原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式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8-4-4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=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= 1 .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798666" y="775926"/>
            <a:ext cx="60086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计算：</a:t>
            </a:r>
            <a:r>
              <a:rPr lang="en-US" altLang="zh-CN" sz="28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800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8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×2</a:t>
            </a:r>
            <a:r>
              <a:rPr lang="en-US" altLang="zh-CN" sz="2800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5</a:t>
            </a:r>
            <a:r>
              <a:rPr lang="en-US" altLang="zh-CN" sz="28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÷π</a:t>
            </a:r>
            <a:r>
              <a:rPr lang="en-US" altLang="zh-CN" sz="2800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0</a:t>
            </a:r>
            <a:r>
              <a:rPr lang="en-US" altLang="zh-CN" sz="28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÷2</a:t>
            </a:r>
            <a:r>
              <a:rPr lang="en-US" altLang="zh-CN" sz="2800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8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zh-CN" sz="2800" baseline="30000" dirty="0">
              <a:latin typeface="Times New Roman" panose="02020603050405020304" pitchFamily="18" charset="0"/>
            </a:endParaRPr>
          </a:p>
        </p:txBody>
      </p:sp>
      <p:sp>
        <p:nvSpPr>
          <p:cNvPr id="14" name="文本框 20"/>
          <p:cNvSpPr txBox="1">
            <a:spLocks noChangeArrowheads="1"/>
          </p:cNvSpPr>
          <p:nvPr/>
        </p:nvSpPr>
        <p:spPr bwMode="auto">
          <a:xfrm>
            <a:off x="2971556" y="1368829"/>
            <a:ext cx="5713531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×2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5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÷1÷2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2+5-3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=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1986333" y="1445236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75718" y="2750994"/>
            <a:ext cx="8265559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=12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=6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a-b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______.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72298" y="3466754"/>
            <a:ext cx="8265559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=4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=8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2a-b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______.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20"/>
          <p:cNvSpPr txBox="1">
            <a:spLocks noChangeArrowheads="1"/>
          </p:cNvSpPr>
          <p:nvPr/>
        </p:nvSpPr>
        <p:spPr bwMode="auto">
          <a:xfrm>
            <a:off x="7101768" y="2755809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20"/>
          <p:cNvSpPr txBox="1">
            <a:spLocks noChangeArrowheads="1"/>
          </p:cNvSpPr>
          <p:nvPr/>
        </p:nvSpPr>
        <p:spPr bwMode="auto">
          <a:xfrm>
            <a:off x="7100059" y="349383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" name="云形标注 20"/>
          <p:cNvSpPr/>
          <p:nvPr/>
        </p:nvSpPr>
        <p:spPr>
          <a:xfrm>
            <a:off x="6548064" y="1269884"/>
            <a:ext cx="2373330" cy="955497"/>
          </a:xfrm>
          <a:prstGeom prst="cloudCallout">
            <a:avLst>
              <a:gd name="adj1" fmla="val -67454"/>
              <a:gd name="adj2" fmla="val 111939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同底数幂除法的逆用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3300" strike="noStrike" noProof="1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4122103" y="646748"/>
            <a:ext cx="3444875" cy="774700"/>
            <a:chOff x="3590568" y="400194"/>
            <a:chExt cx="5213316" cy="1031890"/>
          </a:xfrm>
        </p:grpSpPr>
        <p:grpSp>
          <p:nvGrpSpPr>
            <p:cNvPr id="27668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846" cy="168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7671" name="矩形 87"/>
            <p:cNvSpPr/>
            <p:nvPr/>
          </p:nvSpPr>
          <p:spPr>
            <a:xfrm>
              <a:off x="4055479" y="625993"/>
              <a:ext cx="4283494" cy="7367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292" name="Text Box 16"/>
          <p:cNvSpPr txBox="1"/>
          <p:nvPr/>
        </p:nvSpPr>
        <p:spPr>
          <a:xfrm>
            <a:off x="1866874" y="2864370"/>
            <a:ext cx="1574800" cy="95313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同底数幂除法</a:t>
            </a:r>
            <a:endParaRPr kumimoji="0" lang="zh-CN" altLang="en-US" sz="2800" kern="1200" cap="none" spc="0" normalizeH="0" baseline="0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293" name="左大括号 17"/>
          <p:cNvSpPr/>
          <p:nvPr/>
        </p:nvSpPr>
        <p:spPr>
          <a:xfrm>
            <a:off x="3443261" y="1989658"/>
            <a:ext cx="222250" cy="2932112"/>
          </a:xfrm>
          <a:prstGeom prst="leftBrace">
            <a:avLst>
              <a:gd name="adj1" fmla="val 33653"/>
              <a:gd name="adj2" fmla="val 50000"/>
            </a:avLst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95" name="Text Box 18"/>
          <p:cNvSpPr txBox="1"/>
          <p:nvPr/>
        </p:nvSpPr>
        <p:spPr>
          <a:xfrm>
            <a:off x="3852176" y="1700733"/>
            <a:ext cx="6350754" cy="1814830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zh-CN" altLang="en-US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同底数幂的除法公式：</a:t>
            </a:r>
            <a:endParaRPr lang="en-US" altLang="zh-CN" sz="28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>
              <a:defRPr/>
            </a:pPr>
            <a:r>
              <a:rPr lang="en-US" altLang="zh-CN" sz="2800" noProof="1" smtClean="0">
                <a:solidFill>
                  <a:schemeClr val="bg1"/>
                </a:solidFill>
                <a:ea typeface="楷体" panose="02010609060101010101" charset="-122"/>
                <a:cs typeface="+mn-ea"/>
              </a:rPr>
              <a:t>a</a:t>
            </a:r>
            <a:r>
              <a:rPr lang="en-US" altLang="zh-CN" sz="2800" baseline="30000" noProof="1" smtClean="0">
                <a:solidFill>
                  <a:schemeClr val="bg1"/>
                </a:solidFill>
                <a:ea typeface="楷体" panose="02010609060101010101" charset="-122"/>
                <a:cs typeface="+mn-ea"/>
              </a:rPr>
              <a:t>m</a:t>
            </a:r>
            <a:r>
              <a:rPr lang="en-US" altLang="zh-CN" sz="2800" noProof="1" smtClean="0">
                <a:solidFill>
                  <a:schemeClr val="bg1"/>
                </a:solidFill>
                <a:ea typeface="楷体" panose="02010609060101010101" charset="-122"/>
                <a:cs typeface="+mn-ea"/>
              </a:rPr>
              <a:t> ·a</a:t>
            </a:r>
            <a:r>
              <a:rPr lang="en-US" altLang="zh-CN" sz="2800" baseline="30000" noProof="1" smtClean="0">
                <a:solidFill>
                  <a:schemeClr val="bg1"/>
                </a:solidFill>
                <a:ea typeface="楷体" panose="02010609060101010101" charset="-122"/>
                <a:cs typeface="+mn-ea"/>
              </a:rPr>
              <a:t>n</a:t>
            </a:r>
            <a:r>
              <a:rPr lang="en-US" altLang="zh-CN" sz="2800" noProof="1" smtClean="0">
                <a:solidFill>
                  <a:schemeClr val="bg1"/>
                </a:solidFill>
                <a:ea typeface="楷体" panose="02010609060101010101" charset="-122"/>
                <a:cs typeface="+mn-ea"/>
              </a:rPr>
              <a:t> = a</a:t>
            </a:r>
            <a:r>
              <a:rPr lang="en-US" altLang="zh-CN" sz="2800" baseline="30000" noProof="1" smtClean="0">
                <a:solidFill>
                  <a:schemeClr val="bg1"/>
                </a:solidFill>
                <a:ea typeface="楷体" panose="02010609060101010101" charset="-122"/>
                <a:cs typeface="+mn-ea"/>
              </a:rPr>
              <a:t>m-n</a:t>
            </a:r>
            <a:r>
              <a:rPr lang="en-US" altLang="zh-CN" sz="2800" noProof="1" smtClean="0">
                <a:solidFill>
                  <a:schemeClr val="bg1"/>
                </a:solidFill>
                <a:ea typeface="楷体" panose="02010609060101010101" charset="-122"/>
                <a:cs typeface="+mn-ea"/>
              </a:rPr>
              <a:t> </a:t>
            </a:r>
            <a:r>
              <a:rPr lang="en-US" altLang="zh-CN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(</a:t>
            </a:r>
            <a:r>
              <a:rPr lang="en-US" altLang="zh-CN" sz="2800" noProof="1" smtClean="0">
                <a:solidFill>
                  <a:schemeClr val="bg1"/>
                </a:solidFill>
                <a:ea typeface="楷体" panose="02010609060101010101" charset="-122"/>
                <a:cs typeface="+mn-ea"/>
              </a:rPr>
              <a:t>m</a:t>
            </a:r>
            <a:r>
              <a:rPr lang="zh-CN" altLang="en-US" sz="2800" noProof="1" smtClean="0">
                <a:solidFill>
                  <a:schemeClr val="bg1"/>
                </a:solidFill>
                <a:ea typeface="楷体" panose="02010609060101010101" charset="-122"/>
                <a:cs typeface="+mn-ea"/>
              </a:rPr>
              <a:t>、</a:t>
            </a:r>
            <a:r>
              <a:rPr lang="en-US" altLang="zh-CN" sz="2800" noProof="1" smtClean="0">
                <a:solidFill>
                  <a:schemeClr val="bg1"/>
                </a:solidFill>
                <a:ea typeface="楷体" panose="02010609060101010101" charset="-122"/>
                <a:cs typeface="+mn-ea"/>
              </a:rPr>
              <a:t>n</a:t>
            </a:r>
            <a:r>
              <a:rPr lang="zh-CN" altLang="en-US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都是正整数</a:t>
            </a:r>
            <a:r>
              <a:rPr lang="en-US" altLang="zh-CN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,</a:t>
            </a:r>
            <a:r>
              <a:rPr lang="zh-CN" altLang="en-US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且</a:t>
            </a:r>
            <a:r>
              <a:rPr lang="en-US" altLang="zh-CN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m&gt;n)</a:t>
            </a:r>
            <a:endParaRPr lang="en-US" altLang="zh-CN" sz="28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>
              <a:defRPr/>
            </a:pPr>
            <a:r>
              <a:rPr lang="zh-CN" altLang="en-US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运算法则：</a:t>
            </a:r>
            <a:endParaRPr lang="en-US" altLang="zh-CN" sz="28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>
              <a:defRPr/>
            </a:pPr>
            <a:r>
              <a:rPr lang="zh-CN" altLang="en-US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同底数幂相除，底数不变，指数相减</a:t>
            </a:r>
            <a:endParaRPr lang="zh-CN" altLang="en-US" sz="28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3850463" y="4257287"/>
            <a:ext cx="6350754" cy="95313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en-US" altLang="zh-CN" sz="28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 a</a:t>
            </a:r>
            <a:r>
              <a:rPr lang="en-US" altLang="zh-CN" sz="2800" baseline="300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0</a:t>
            </a:r>
            <a:r>
              <a:rPr lang="en-US" altLang="zh-CN" sz="28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  = 1(a</a:t>
            </a:r>
            <a:r>
              <a:rPr lang="zh-CN" altLang="en-US" sz="28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≠</a:t>
            </a:r>
            <a:r>
              <a:rPr lang="en-US" altLang="zh-CN" sz="28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0)</a:t>
            </a:r>
            <a:r>
              <a:rPr lang="zh-CN" altLang="en-US" sz="28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，也就是说任何不等于</a:t>
            </a:r>
            <a:r>
              <a:rPr lang="en-US" altLang="zh-CN" sz="28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0</a:t>
            </a:r>
            <a:r>
              <a:rPr lang="zh-CN" altLang="en-US" sz="28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的数的</a:t>
            </a:r>
            <a:r>
              <a:rPr lang="en-US" altLang="zh-CN" sz="28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0</a:t>
            </a:r>
            <a:r>
              <a:rPr lang="zh-CN" altLang="en-US" sz="28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次幂都等于</a:t>
            </a:r>
            <a:r>
              <a:rPr lang="en-US" altLang="zh-CN" sz="2800" noProof="1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</a:rPr>
              <a:t>1</a:t>
            </a:r>
            <a:endParaRPr lang="zh-CN" altLang="en-US" sz="2800" noProof="1" smtClean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charset="-122"/>
              <a:cs typeface="+mn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5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"/>
          <p:cNvSpPr/>
          <p:nvPr/>
        </p:nvSpPr>
        <p:spPr>
          <a:xfrm>
            <a:off x="1952625" y="1976915"/>
            <a:ext cx="8072438" cy="2159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algn="just" eaLnBrk="0" hangingPunct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理解同底数幂除法法则和零指数幂的意义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重点）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  <a:spcBef>
                <a:spcPct val="3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会运用同底数幂除法法则进行计算．（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难点）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9823" y="107632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98955" y="372176"/>
            <a:ext cx="1997710" cy="612775"/>
            <a:chOff x="3590568" y="400194"/>
            <a:chExt cx="5213316" cy="1031890"/>
          </a:xfrm>
        </p:grpSpPr>
        <p:grpSp>
          <p:nvGrpSpPr>
            <p:cNvPr id="13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2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5" name="圆角矩形 24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3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94852" y="1136096"/>
            <a:ext cx="63357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我们知道：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41489" y="1987168"/>
            <a:ext cx="5868864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5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= 3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3+5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= 3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= m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2+3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= m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03416" y="3682338"/>
            <a:ext cx="63357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那么：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2" name="云形标注 51"/>
          <p:cNvSpPr/>
          <p:nvPr/>
        </p:nvSpPr>
        <p:spPr>
          <a:xfrm>
            <a:off x="5071673" y="1261701"/>
            <a:ext cx="2547992" cy="955497"/>
          </a:xfrm>
          <a:prstGeom prst="cloudCallout">
            <a:avLst>
              <a:gd name="adj1" fmla="val -74310"/>
              <a:gd name="adj2" fmla="val 28069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相当于</a:t>
            </a:r>
            <a:r>
              <a:rPr lang="en-US" altLang="zh-CN" dirty="0" smtClean="0"/>
              <a:t>3+5</a:t>
            </a:r>
            <a:r>
              <a:rPr lang="zh-CN" altLang="en-US" dirty="0" smtClean="0"/>
              <a:t>个</a:t>
            </a:r>
            <a:r>
              <a:rPr lang="en-US" altLang="zh-CN" dirty="0" smtClean="0"/>
              <a:t>3</a:t>
            </a:r>
            <a:r>
              <a:rPr lang="zh-CN" altLang="en-US" dirty="0" smtClean="0"/>
              <a:t>相乘</a:t>
            </a:r>
            <a:endParaRPr lang="zh-CN" altLang="en-US" dirty="0"/>
          </a:p>
        </p:txBody>
      </p:sp>
      <p:sp>
        <p:nvSpPr>
          <p:cNvPr id="53" name="云形标注 52"/>
          <p:cNvSpPr/>
          <p:nvPr/>
        </p:nvSpPr>
        <p:spPr>
          <a:xfrm>
            <a:off x="5018589" y="2986047"/>
            <a:ext cx="2547992" cy="955497"/>
          </a:xfrm>
          <a:prstGeom prst="cloudCallout">
            <a:avLst>
              <a:gd name="adj1" fmla="val -68262"/>
              <a:gd name="adj2" fmla="val -63329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相当于</a:t>
            </a:r>
            <a:r>
              <a:rPr lang="en-US" altLang="zh-CN" dirty="0" smtClean="0"/>
              <a:t>2+3</a:t>
            </a:r>
            <a:r>
              <a:rPr lang="zh-CN" altLang="en-US" dirty="0" smtClean="0"/>
              <a:t>个</a:t>
            </a:r>
            <a:r>
              <a:rPr lang="en-US" altLang="zh-CN" dirty="0" smtClean="0"/>
              <a:t>m</a:t>
            </a:r>
            <a:r>
              <a:rPr lang="zh-CN" altLang="en-US" dirty="0" smtClean="0"/>
              <a:t>相乘</a:t>
            </a: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3348480" y="4434117"/>
            <a:ext cx="21939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÷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 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呢？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2" grpId="0" bldLvl="0" animBg="1"/>
      <p:bldP spid="53" grpId="0" bldLvl="0" animBg="1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左大括号 8"/>
          <p:cNvSpPr/>
          <p:nvPr/>
        </p:nvSpPr>
        <p:spPr>
          <a:xfrm rot="5400000">
            <a:off x="5461568" y="228601"/>
            <a:ext cx="441763" cy="2142191"/>
          </a:xfrm>
          <a:prstGeom prst="leftBrace">
            <a:avLst>
              <a:gd name="adj1" fmla="val 8333"/>
              <a:gd name="adj2" fmla="val 49629"/>
            </a:avLst>
          </a:prstGeom>
          <a:ln w="317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7882881" y="469430"/>
            <a:ext cx="1562519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m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2090256" y="1346378"/>
          <a:ext cx="7521575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48158400" imgH="5486400" progId="Equation.DSMT4">
                  <p:embed/>
                </p:oleObj>
              </mc:Choice>
              <mc:Fallback>
                <p:oleObj name="Equation" r:id="rId1" imgW="48158400" imgH="5486400" progId="Equation.DSMT4">
                  <p:embed/>
                  <p:pic>
                    <p:nvPicPr>
                      <p:cNvPr id="0" name="图片 1024" descr="rId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90256" y="1346378"/>
                        <a:ext cx="7521575" cy="8493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6"/>
          <p:cNvGraphicFramePr>
            <a:graphicFrameLocks noChangeAspect="1"/>
          </p:cNvGraphicFramePr>
          <p:nvPr/>
        </p:nvGraphicFramePr>
        <p:xfrm>
          <a:off x="3948879" y="2957798"/>
          <a:ext cx="33702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22250400" imgH="3352800" progId="Equation.DSMT4">
                  <p:embed/>
                </p:oleObj>
              </mc:Choice>
              <mc:Fallback>
                <p:oleObj name="Equation" r:id="rId3" imgW="22250400" imgH="3352800" progId="Equation.DSMT4">
                  <p:embed/>
                  <p:pic>
                    <p:nvPicPr>
                      <p:cNvPr id="0" name="图片 1025" descr="rId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48879" y="2957798"/>
                        <a:ext cx="3370263" cy="542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7"/>
          <p:cNvGraphicFramePr>
            <a:graphicFrameLocks noChangeAspect="1"/>
          </p:cNvGraphicFramePr>
          <p:nvPr/>
        </p:nvGraphicFramePr>
        <p:xfrm>
          <a:off x="3971299" y="4224338"/>
          <a:ext cx="1349375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5" imgW="8839200" imgH="4876800" progId="Equation.DSMT4">
                  <p:embed/>
                </p:oleObj>
              </mc:Choice>
              <mc:Fallback>
                <p:oleObj name="Equation" r:id="rId5" imgW="8839200" imgH="4876800" progId="Equation.DSMT4">
                  <p:embed/>
                  <p:pic>
                    <p:nvPicPr>
                      <p:cNvPr id="0" name="图片 1026" descr="rId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71299" y="4224338"/>
                        <a:ext cx="1349375" cy="7889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左大括号 19"/>
          <p:cNvSpPr/>
          <p:nvPr/>
        </p:nvSpPr>
        <p:spPr>
          <a:xfrm rot="5400000">
            <a:off x="8278433" y="209800"/>
            <a:ext cx="464019" cy="2054798"/>
          </a:xfrm>
          <a:prstGeom prst="leftBrace">
            <a:avLst/>
          </a:prstGeom>
          <a:ln w="317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5148182" y="508810"/>
            <a:ext cx="1562519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m</a:t>
            </a:r>
            <a:endParaRPr lang="zh-CN" altLang="en-US" sz="2400" baseline="500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7534381" y="4263794"/>
            <a:ext cx="2845942" cy="1284251"/>
          </a:xfrm>
          <a:prstGeom prst="cloudCallout">
            <a:avLst>
              <a:gd name="adj1" fmla="val -91245"/>
              <a:gd name="adj2" fmla="val -104189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乘除为互逆运算，</a:t>
            </a:r>
            <a:r>
              <a:rPr lang="en-US" altLang="zh-CN" dirty="0" smtClean="0"/>
              <a:t>8</a:t>
            </a:r>
            <a:r>
              <a:rPr lang="zh-CN" altLang="en-US" dirty="0" smtClean="0"/>
              <a:t>个</a:t>
            </a:r>
            <a:r>
              <a:rPr lang="en-US" altLang="zh-CN" dirty="0" smtClean="0"/>
              <a:t>m</a:t>
            </a:r>
            <a:r>
              <a:rPr lang="zh-CN" altLang="en-US" dirty="0" smtClean="0"/>
              <a:t>相乘除以</a:t>
            </a:r>
            <a:r>
              <a:rPr lang="en-US" altLang="zh-CN" dirty="0" smtClean="0"/>
              <a:t>3</a:t>
            </a:r>
            <a:r>
              <a:rPr lang="zh-CN" altLang="en-US" dirty="0" smtClean="0"/>
              <a:t>个</a:t>
            </a:r>
            <a:r>
              <a:rPr lang="en-US" altLang="zh-CN" dirty="0" smtClean="0"/>
              <a:t>m</a:t>
            </a:r>
            <a:r>
              <a:rPr lang="zh-CN" altLang="en-US" dirty="0" smtClean="0"/>
              <a:t>剩余</a:t>
            </a:r>
            <a:r>
              <a:rPr lang="en-US" altLang="zh-CN" dirty="0" smtClean="0"/>
              <a:t>5</a:t>
            </a:r>
            <a:r>
              <a:rPr lang="zh-CN" altLang="en-US" dirty="0" smtClean="0"/>
              <a:t>个</a:t>
            </a:r>
            <a:r>
              <a:rPr lang="en-US" altLang="zh-CN" dirty="0" smtClean="0"/>
              <a:t>m</a:t>
            </a:r>
            <a:endParaRPr lang="zh-CN" altLang="en-US" dirty="0"/>
          </a:p>
        </p:txBody>
      </p:sp>
      <p:sp>
        <p:nvSpPr>
          <p:cNvPr id="25" name="左大括号 24"/>
          <p:cNvSpPr/>
          <p:nvPr/>
        </p:nvSpPr>
        <p:spPr>
          <a:xfrm rot="5400000">
            <a:off x="5708145" y="1500860"/>
            <a:ext cx="357866" cy="2637061"/>
          </a:xfrm>
          <a:prstGeom prst="leftBrace">
            <a:avLst>
              <a:gd name="adj1" fmla="val 8333"/>
              <a:gd name="adj2" fmla="val 49629"/>
            </a:avLst>
          </a:prstGeom>
          <a:ln w="317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5413600" y="2181763"/>
            <a:ext cx="1524881" cy="379591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m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0" grpId="0" bldLvl="0" animBg="1"/>
      <p:bldP spid="21" grpId="0"/>
      <p:bldP spid="22" grpId="0" bldLvl="0" animBg="1"/>
      <p:bldP spid="25" grpId="0" bldLvl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034908" y="644720"/>
            <a:ext cx="6335712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自主探究：利用刚才的思路，自己动手计算，然后看能否发现什么规律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02094" y="1814300"/>
            <a:ext cx="5868864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1. 3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15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÷3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= ______ ;</a:t>
            </a:r>
            <a:endParaRPr lang="en-US" altLang="zh-CN" sz="2800" b="1" baseline="30000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2. 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÷x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= ______ ;</a:t>
            </a:r>
            <a:endParaRPr lang="en-US" altLang="zh-CN" sz="2800" b="1" baseline="30000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 err="1" smtClean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黑体" panose="02010609060101010101" charset="-122"/>
              </a:rPr>
              <a:t>÷a</a:t>
            </a:r>
            <a:r>
              <a:rPr lang="en-US" altLang="zh-CN" sz="2800" b="1" baseline="30000" dirty="0" err="1" smtClean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= ______ .</a:t>
            </a:r>
            <a:endParaRPr lang="en-US" altLang="zh-CN" sz="2800" b="1" baseline="30000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4173882" y="1773985"/>
            <a:ext cx="1143000" cy="460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2400" baseline="30000" dirty="0" smtClean="0">
              <a:solidFill>
                <a:srgbClr val="080808"/>
              </a:solidFill>
              <a:latin typeface="+mn-ea"/>
              <a:ea typeface="+mn-ea"/>
            </a:endParaRPr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4122513" y="2688387"/>
            <a:ext cx="1143000" cy="460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2400" baseline="30000" dirty="0" smtClean="0">
              <a:solidFill>
                <a:srgbClr val="080808"/>
              </a:solidFill>
              <a:latin typeface="+mn-ea"/>
              <a:ea typeface="+mn-ea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4131075" y="3488058"/>
            <a:ext cx="1143000" cy="460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+mn-ea"/>
                <a:ea typeface="+mn-ea"/>
              </a:rPr>
              <a:t>m-n</a:t>
            </a:r>
            <a:endParaRPr lang="zh-CN" altLang="en-US" sz="2400" baseline="30000" dirty="0" smtClean="0">
              <a:solidFill>
                <a:srgbClr val="080808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7232" y="46666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1500" y="1455096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单项式乘单项式运算法则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797989" y="2500883"/>
            <a:ext cx="3467271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800" b="1" i="1" baseline="30000" dirty="0">
                <a:latin typeface="Times New Roman" panose="02020603050405020304" pitchFamily="18" charset="0"/>
              </a:rPr>
              <a:t>m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÷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800" b="1" i="1" baseline="30000" dirty="0">
                <a:latin typeface="Times New Roman" panose="02020603050405020304" pitchFamily="18" charset="0"/>
              </a:rPr>
              <a:t>n</a:t>
            </a:r>
            <a:r>
              <a:rPr lang="en-US" altLang="zh-CN" sz="2800" b="1" baseline="30000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= ________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191818" y="3963729"/>
            <a:ext cx="6785306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同底数幂相除，底数</a:t>
            </a:r>
            <a:r>
              <a:rPr lang="zh-CN" altLang="en-US" sz="2400" b="1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，指数</a:t>
            </a:r>
            <a:r>
              <a:rPr lang="zh-CN" alt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5088286" y="3900978"/>
            <a:ext cx="1143000" cy="460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  <a:ea typeface="+mn-ea"/>
              </a:rPr>
              <a:t>不变</a:t>
            </a:r>
            <a:endParaRPr lang="zh-CN" altLang="en-US" sz="2400" dirty="0" smtClean="0">
              <a:solidFill>
                <a:srgbClr val="080808"/>
              </a:solidFill>
              <a:latin typeface="+mn-ea"/>
              <a:ea typeface="+mn-ea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6964711" y="3900978"/>
            <a:ext cx="1066800" cy="460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  <a:ea typeface="+mn-ea"/>
              </a:rPr>
              <a:t>相减</a:t>
            </a:r>
            <a:r>
              <a:rPr lang="zh-CN" altLang="en-US" sz="2400" u="sng" dirty="0" smtClean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dirty="0" smtClean="0">
              <a:solidFill>
                <a:srgbClr val="080808"/>
              </a:solidFill>
              <a:latin typeface="+mn-ea"/>
              <a:ea typeface="+mn-ea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4389786" y="2472308"/>
            <a:ext cx="5733684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400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lang="en-US" altLang="zh-CN" sz="2400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 , n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都是正整数，并且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m&gt;n)</a:t>
            </a:r>
            <a:endParaRPr lang="zh-CN" altLang="en-US" sz="2400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1714</Words>
  <Application>WPS 演示</Application>
  <PresentationFormat>全屏显示(4:3)</PresentationFormat>
  <Paragraphs>214</Paragraphs>
  <Slides>19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Calibri</vt:lpstr>
      <vt:lpstr>华文宋体</vt:lpstr>
      <vt:lpstr>Times New Roman</vt:lpstr>
      <vt:lpstr>Arial Unicode MS</vt:lpstr>
      <vt:lpstr>楷体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100</cp:revision>
  <dcterms:created xsi:type="dcterms:W3CDTF">2015-10-07T07:18:00Z</dcterms:created>
  <dcterms:modified xsi:type="dcterms:W3CDTF">2025-02-07T01:21:53Z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663CA667EF5C4731813C3D2C7A063714</vt:lpwstr>
  </property>
</Properties>
</file>