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gif" ContentType="image/gif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579" r:id="rId3"/>
    <p:sldId id="616" r:id="rId4"/>
    <p:sldId id="617" r:id="rId5"/>
    <p:sldId id="506" r:id="rId6"/>
    <p:sldId id="661" r:id="rId7"/>
    <p:sldId id="662" r:id="rId8"/>
    <p:sldId id="628" r:id="rId9"/>
    <p:sldId id="342" r:id="rId10"/>
    <p:sldId id="511" r:id="rId11"/>
    <p:sldId id="619" r:id="rId12"/>
    <p:sldId id="510" r:id="rId13"/>
    <p:sldId id="508" r:id="rId14"/>
    <p:sldId id="512" r:id="rId15"/>
    <p:sldId id="548" r:id="rId16"/>
    <p:sldId id="492" r:id="rId17"/>
    <p:sldId id="491" r:id="rId18"/>
    <p:sldId id="523" r:id="rId19"/>
    <p:sldId id="524" r:id="rId20"/>
    <p:sldId id="525" r:id="rId21"/>
    <p:sldId id="620" r:id="rId22"/>
    <p:sldId id="621" r:id="rId23"/>
    <p:sldId id="527" r:id="rId24"/>
    <p:sldId id="528" r:id="rId25"/>
    <p:sldId id="623" r:id="rId26"/>
    <p:sldId id="624" r:id="rId27"/>
    <p:sldId id="625" r:id="rId28"/>
    <p:sldId id="626" r:id="rId29"/>
    <p:sldId id="556" r:id="rId30"/>
    <p:sldId id="557" r:id="rId31"/>
    <p:sldId id="542" r:id="rId32"/>
    <p:sldId id="559" r:id="rId33"/>
    <p:sldId id="554" r:id="rId34"/>
    <p:sldId id="550" r:id="rId35"/>
    <p:sldId id="549" r:id="rId36"/>
    <p:sldId id="552" r:id="rId37"/>
    <p:sldId id="553" r:id="rId38"/>
    <p:sldId id="695" r:id="rId39"/>
    <p:sldId id="663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7" userDrawn="1">
          <p15:clr>
            <a:srgbClr val="A4A3A4"/>
          </p15:clr>
        </p15:guide>
        <p15:guide id="2" pos="39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087"/>
        <p:guide pos="3961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3076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3077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3078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D34845F-049F-4F5E-9E45-C4C0A36C7F50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21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8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emf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3.w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6.png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28" name="Rectangle 5"/>
          <p:cNvSpPr/>
          <p:nvPr/>
        </p:nvSpPr>
        <p:spPr>
          <a:xfrm>
            <a:off x="3282792" y="3363913"/>
            <a:ext cx="50723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charset="-122"/>
              </a:rPr>
              <a:t>7.6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 平面图形的平移</a:t>
            </a:r>
            <a:endParaRPr lang="zh-CN" altLang="en-US" sz="4400" dirty="0">
              <a:solidFill>
                <a:srgbClr val="CC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29" name="Text Box 4"/>
          <p:cNvSpPr txBox="1"/>
          <p:nvPr/>
        </p:nvSpPr>
        <p:spPr>
          <a:xfrm>
            <a:off x="1919605" y="1628458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第七章 相交线与平行线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1046"/>
          <p:cNvSpPr txBox="1"/>
          <p:nvPr/>
        </p:nvSpPr>
        <p:spPr>
          <a:xfrm>
            <a:off x="2000250" y="1441450"/>
            <a:ext cx="6003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判断下面几组图形运动是不是平移？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Oval 7"/>
          <p:cNvSpPr/>
          <p:nvPr/>
        </p:nvSpPr>
        <p:spPr>
          <a:xfrm>
            <a:off x="2554288" y="2149475"/>
            <a:ext cx="1079500" cy="10795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20" name="Oval 8"/>
          <p:cNvSpPr/>
          <p:nvPr/>
        </p:nvSpPr>
        <p:spPr>
          <a:xfrm>
            <a:off x="4641850" y="2328863"/>
            <a:ext cx="720725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21" name="Rectangle 10"/>
          <p:cNvSpPr/>
          <p:nvPr/>
        </p:nvSpPr>
        <p:spPr>
          <a:xfrm>
            <a:off x="6911975" y="2436813"/>
            <a:ext cx="503238" cy="50323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22" name="AutoShape 11"/>
          <p:cNvSpPr/>
          <p:nvPr/>
        </p:nvSpPr>
        <p:spPr>
          <a:xfrm>
            <a:off x="8764588" y="2471738"/>
            <a:ext cx="576262" cy="433387"/>
          </a:xfrm>
          <a:prstGeom prst="parallelogram">
            <a:avLst>
              <a:gd name="adj" fmla="val 3324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pSp>
        <p:nvGrpSpPr>
          <p:cNvPr id="9223" name="Group 13"/>
          <p:cNvGrpSpPr/>
          <p:nvPr/>
        </p:nvGrpSpPr>
        <p:grpSpPr>
          <a:xfrm>
            <a:off x="2835275" y="4006850"/>
            <a:ext cx="647700" cy="863600"/>
            <a:chOff x="0" y="0"/>
            <a:chExt cx="408" cy="544"/>
          </a:xfrm>
        </p:grpSpPr>
        <p:sp>
          <p:nvSpPr>
            <p:cNvPr id="9224" name="Rectangle 14"/>
            <p:cNvSpPr/>
            <p:nvPr/>
          </p:nvSpPr>
          <p:spPr>
            <a:xfrm>
              <a:off x="0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25" name="Rectangle 15"/>
            <p:cNvSpPr/>
            <p:nvPr/>
          </p:nvSpPr>
          <p:spPr>
            <a:xfrm>
              <a:off x="136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26" name="Rectangle 16"/>
            <p:cNvSpPr/>
            <p:nvPr/>
          </p:nvSpPr>
          <p:spPr>
            <a:xfrm>
              <a:off x="272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27" name="Rectangle 17"/>
            <p:cNvSpPr/>
            <p:nvPr/>
          </p:nvSpPr>
          <p:spPr>
            <a:xfrm>
              <a:off x="0" y="136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28" name="Rectangle 18"/>
            <p:cNvSpPr/>
            <p:nvPr/>
          </p:nvSpPr>
          <p:spPr>
            <a:xfrm>
              <a:off x="0" y="272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29" name="Rectangle 19"/>
            <p:cNvSpPr/>
            <p:nvPr/>
          </p:nvSpPr>
          <p:spPr>
            <a:xfrm>
              <a:off x="0" y="408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grpSp>
        <p:nvGrpSpPr>
          <p:cNvPr id="9230" name="Group 20"/>
          <p:cNvGrpSpPr/>
          <p:nvPr/>
        </p:nvGrpSpPr>
        <p:grpSpPr>
          <a:xfrm>
            <a:off x="4835525" y="4006850"/>
            <a:ext cx="647700" cy="863600"/>
            <a:chOff x="0" y="0"/>
            <a:chExt cx="408" cy="544"/>
          </a:xfrm>
        </p:grpSpPr>
        <p:sp>
          <p:nvSpPr>
            <p:cNvPr id="9231" name="Rectangle 21"/>
            <p:cNvSpPr/>
            <p:nvPr/>
          </p:nvSpPr>
          <p:spPr>
            <a:xfrm>
              <a:off x="0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32" name="Rectangle 22"/>
            <p:cNvSpPr/>
            <p:nvPr/>
          </p:nvSpPr>
          <p:spPr>
            <a:xfrm>
              <a:off x="136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33" name="Rectangle 23"/>
            <p:cNvSpPr/>
            <p:nvPr/>
          </p:nvSpPr>
          <p:spPr>
            <a:xfrm>
              <a:off x="272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34" name="Rectangle 24"/>
            <p:cNvSpPr/>
            <p:nvPr/>
          </p:nvSpPr>
          <p:spPr>
            <a:xfrm>
              <a:off x="0" y="136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35" name="Rectangle 25"/>
            <p:cNvSpPr/>
            <p:nvPr/>
          </p:nvSpPr>
          <p:spPr>
            <a:xfrm>
              <a:off x="0" y="272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36" name="Rectangle 26"/>
            <p:cNvSpPr/>
            <p:nvPr/>
          </p:nvSpPr>
          <p:spPr>
            <a:xfrm>
              <a:off x="0" y="408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grpSp>
        <p:nvGrpSpPr>
          <p:cNvPr id="9237" name="Group 28"/>
          <p:cNvGrpSpPr/>
          <p:nvPr/>
        </p:nvGrpSpPr>
        <p:grpSpPr>
          <a:xfrm>
            <a:off x="6980238" y="4006850"/>
            <a:ext cx="431800" cy="863600"/>
            <a:chOff x="0" y="0"/>
            <a:chExt cx="272" cy="544"/>
          </a:xfrm>
        </p:grpSpPr>
        <p:sp>
          <p:nvSpPr>
            <p:cNvPr id="9238" name="Rectangle 29"/>
            <p:cNvSpPr/>
            <p:nvPr/>
          </p:nvSpPr>
          <p:spPr>
            <a:xfrm>
              <a:off x="0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39" name="Rectangle 30"/>
            <p:cNvSpPr/>
            <p:nvPr/>
          </p:nvSpPr>
          <p:spPr>
            <a:xfrm>
              <a:off x="136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40" name="Rectangle 31"/>
            <p:cNvSpPr/>
            <p:nvPr/>
          </p:nvSpPr>
          <p:spPr>
            <a:xfrm>
              <a:off x="0" y="136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41" name="Rectangle 32"/>
            <p:cNvSpPr/>
            <p:nvPr/>
          </p:nvSpPr>
          <p:spPr>
            <a:xfrm>
              <a:off x="0" y="272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42" name="Rectangle 33"/>
            <p:cNvSpPr/>
            <p:nvPr/>
          </p:nvSpPr>
          <p:spPr>
            <a:xfrm>
              <a:off x="0" y="408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grpSp>
        <p:nvGrpSpPr>
          <p:cNvPr id="9243" name="Group 34"/>
          <p:cNvGrpSpPr/>
          <p:nvPr/>
        </p:nvGrpSpPr>
        <p:grpSpPr>
          <a:xfrm>
            <a:off x="8620125" y="4079875"/>
            <a:ext cx="863600" cy="431800"/>
            <a:chOff x="0" y="0"/>
            <a:chExt cx="544" cy="272"/>
          </a:xfrm>
        </p:grpSpPr>
        <p:sp>
          <p:nvSpPr>
            <p:cNvPr id="9244" name="Rectangle 35"/>
            <p:cNvSpPr/>
            <p:nvPr/>
          </p:nvSpPr>
          <p:spPr>
            <a:xfrm>
              <a:off x="0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45" name="Rectangle 36"/>
            <p:cNvSpPr/>
            <p:nvPr/>
          </p:nvSpPr>
          <p:spPr>
            <a:xfrm>
              <a:off x="136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46" name="Rectangle 37"/>
            <p:cNvSpPr/>
            <p:nvPr/>
          </p:nvSpPr>
          <p:spPr>
            <a:xfrm>
              <a:off x="272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47" name="Rectangle 38"/>
            <p:cNvSpPr/>
            <p:nvPr/>
          </p:nvSpPr>
          <p:spPr>
            <a:xfrm>
              <a:off x="408" y="0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248" name="Rectangle 39"/>
            <p:cNvSpPr/>
            <p:nvPr/>
          </p:nvSpPr>
          <p:spPr>
            <a:xfrm>
              <a:off x="408" y="136"/>
              <a:ext cx="136" cy="1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sp>
        <p:nvSpPr>
          <p:cNvPr id="9249" name="Text Box 47"/>
          <p:cNvSpPr txBox="1"/>
          <p:nvPr/>
        </p:nvSpPr>
        <p:spPr>
          <a:xfrm>
            <a:off x="3697288" y="3200400"/>
            <a:ext cx="495300" cy="4756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5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5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50" name="Text Box 48"/>
          <p:cNvSpPr txBox="1"/>
          <p:nvPr/>
        </p:nvSpPr>
        <p:spPr>
          <a:xfrm>
            <a:off x="3697288" y="4986338"/>
            <a:ext cx="412115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500" b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5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51" name="Text Box 49"/>
          <p:cNvSpPr txBox="1"/>
          <p:nvPr/>
        </p:nvSpPr>
        <p:spPr>
          <a:xfrm>
            <a:off x="7769225" y="4986338"/>
            <a:ext cx="412115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500" b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5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52" name="Text Box 50"/>
          <p:cNvSpPr txBox="1"/>
          <p:nvPr/>
        </p:nvSpPr>
        <p:spPr>
          <a:xfrm>
            <a:off x="7747000" y="3200400"/>
            <a:ext cx="450850" cy="4756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5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5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53" name="Text Box 53"/>
          <p:cNvSpPr txBox="1"/>
          <p:nvPr/>
        </p:nvSpPr>
        <p:spPr>
          <a:xfrm>
            <a:off x="4083050" y="3149600"/>
            <a:ext cx="8080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54" name="Rectangle 55"/>
          <p:cNvSpPr/>
          <p:nvPr/>
        </p:nvSpPr>
        <p:spPr>
          <a:xfrm>
            <a:off x="8108950" y="3149600"/>
            <a:ext cx="5889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55" name="Text Box 56"/>
          <p:cNvSpPr txBox="1"/>
          <p:nvPr/>
        </p:nvSpPr>
        <p:spPr>
          <a:xfrm>
            <a:off x="4192588" y="4935538"/>
            <a:ext cx="647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56" name="Text Box 57"/>
          <p:cNvSpPr txBox="1"/>
          <p:nvPr/>
        </p:nvSpPr>
        <p:spPr>
          <a:xfrm>
            <a:off x="8108950" y="493553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57" name="右箭头 77"/>
          <p:cNvSpPr/>
          <p:nvPr/>
        </p:nvSpPr>
        <p:spPr>
          <a:xfrm>
            <a:off x="3911600" y="2490788"/>
            <a:ext cx="549275" cy="396875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228B8B"/>
          </a:solidFill>
          <a:ln w="19050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 defTabSz="914400"/>
            <a:endParaRPr lang="zh-CN" altLang="en-US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58" name="右箭头 78"/>
          <p:cNvSpPr/>
          <p:nvPr/>
        </p:nvSpPr>
        <p:spPr>
          <a:xfrm>
            <a:off x="7791450" y="2490788"/>
            <a:ext cx="549275" cy="396875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228B8B"/>
          </a:solidFill>
          <a:ln w="19050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 defTabSz="914400"/>
            <a:endParaRPr lang="zh-CN" altLang="en-US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59" name="右箭头 79"/>
          <p:cNvSpPr/>
          <p:nvPr/>
        </p:nvSpPr>
        <p:spPr>
          <a:xfrm>
            <a:off x="3933825" y="4240213"/>
            <a:ext cx="549275" cy="396875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228B8B"/>
          </a:solidFill>
          <a:ln w="19050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 defTabSz="914400"/>
            <a:endParaRPr lang="zh-CN" altLang="en-US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60" name="右箭头 80"/>
          <p:cNvSpPr/>
          <p:nvPr/>
        </p:nvSpPr>
        <p:spPr>
          <a:xfrm>
            <a:off x="7840663" y="4240213"/>
            <a:ext cx="549275" cy="396875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228B8B"/>
          </a:solidFill>
          <a:ln w="19050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 defTabSz="914400"/>
            <a:endParaRPr lang="zh-CN" altLang="en-US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61" name="圆角矩形 31"/>
          <p:cNvSpPr/>
          <p:nvPr/>
        </p:nvSpPr>
        <p:spPr>
          <a:xfrm>
            <a:off x="2000250" y="681038"/>
            <a:ext cx="1541463" cy="54133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判一判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3" grpId="0"/>
      <p:bldP spid="9254" grpId="0"/>
      <p:bldP spid="9255" grpId="0"/>
      <p:bldP spid="92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15"/>
          <p:cNvSpPr txBox="1"/>
          <p:nvPr/>
        </p:nvSpPr>
        <p:spPr>
          <a:xfrm>
            <a:off x="1690688" y="622300"/>
            <a:ext cx="84058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rgbClr val="269999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269999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我们先观看以下几种生活现象，再想一想平移是由什么决定的？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43" name="Picture 2" descr="未命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3938" y="2286000"/>
            <a:ext cx="3549650" cy="3371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4" name="Group 4"/>
          <p:cNvGrpSpPr/>
          <p:nvPr/>
        </p:nvGrpSpPr>
        <p:grpSpPr>
          <a:xfrm>
            <a:off x="2819400" y="5181600"/>
            <a:ext cx="720725" cy="941388"/>
            <a:chOff x="0" y="0"/>
            <a:chExt cx="363" cy="603"/>
          </a:xfrm>
        </p:grpSpPr>
        <p:pic>
          <p:nvPicPr>
            <p:cNvPr id="10245" name="Picture 5" descr="未命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63" cy="603"/>
            </a:xfrm>
            <a:prstGeom prst="rect">
              <a:avLst/>
            </a:prstGeom>
            <a:gradFill rotWithShape="1">
              <a:gsLst>
                <a:gs pos="0">
                  <a:srgbClr val="761800"/>
                </a:gs>
                <a:gs pos="50000">
                  <a:srgbClr val="FF3300"/>
                </a:gs>
                <a:gs pos="100000">
                  <a:srgbClr val="761800"/>
                </a:gs>
              </a:gsLst>
              <a:lin ang="5400000" scaled="1"/>
              <a:tileRect/>
            </a:gradFill>
            <a:ln w="9525">
              <a:noFill/>
            </a:ln>
          </p:spPr>
        </p:pic>
        <p:sp>
          <p:nvSpPr>
            <p:cNvPr id="10246" name="Oval 6"/>
            <p:cNvSpPr/>
            <p:nvPr/>
          </p:nvSpPr>
          <p:spPr>
            <a:xfrm>
              <a:off x="46" y="212"/>
              <a:ext cx="272" cy="13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7" name="Oval 7"/>
          <p:cNvSpPr/>
          <p:nvPr/>
        </p:nvSpPr>
        <p:spPr>
          <a:xfrm>
            <a:off x="2886075" y="5516563"/>
            <a:ext cx="576263" cy="2159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8" name="Picture 9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7000" y="2667000"/>
            <a:ext cx="2057400" cy="251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repeatCount="200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3.87283E-6 L -3.33333E-6 -0.27792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87283E-6 L -3.33333E-6 -0.2779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3"/>
          <p:cNvSpPr txBox="1"/>
          <p:nvPr/>
        </p:nvSpPr>
        <p:spPr>
          <a:xfrm>
            <a:off x="1822450" y="4906963"/>
            <a:ext cx="7772400" cy="619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ctr" defTabSz="914400" eaLnBrk="0" hangingPunct="0">
              <a:spcBef>
                <a:spcPct val="2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工厂里传输带上的物品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267" name="Group 4"/>
          <p:cNvGrpSpPr/>
          <p:nvPr/>
        </p:nvGrpSpPr>
        <p:grpSpPr>
          <a:xfrm>
            <a:off x="2708275" y="1477963"/>
            <a:ext cx="6261100" cy="2881312"/>
            <a:chOff x="0" y="0"/>
            <a:chExt cx="4105" cy="1815"/>
          </a:xfrm>
        </p:grpSpPr>
        <p:pic>
          <p:nvPicPr>
            <p:cNvPr id="11268" name="Picture 6" descr="DL0030004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701" cy="181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69" name="Group 7"/>
            <p:cNvGrpSpPr/>
            <p:nvPr/>
          </p:nvGrpSpPr>
          <p:grpSpPr>
            <a:xfrm>
              <a:off x="1746" y="0"/>
              <a:ext cx="2359" cy="1815"/>
              <a:chOff x="0" y="0"/>
              <a:chExt cx="2359" cy="1815"/>
            </a:xfrm>
          </p:grpSpPr>
          <p:pic>
            <p:nvPicPr>
              <p:cNvPr id="11270" name="Picture 8" descr="电视机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0" y="0"/>
                <a:ext cx="2313" cy="18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71" name="Oval 9"/>
              <p:cNvSpPr/>
              <p:nvPr/>
            </p:nvSpPr>
            <p:spPr>
              <a:xfrm>
                <a:off x="0" y="1633"/>
                <a:ext cx="182" cy="182"/>
              </a:xfrm>
              <a:prstGeom prst="ellipse">
                <a:avLst/>
              </a:prstGeom>
              <a:solidFill>
                <a:srgbClr val="001A36"/>
              </a:solidFill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2" name="Oval 10"/>
              <p:cNvSpPr/>
              <p:nvPr/>
            </p:nvSpPr>
            <p:spPr>
              <a:xfrm>
                <a:off x="2177" y="1633"/>
                <a:ext cx="182" cy="182"/>
              </a:xfrm>
              <a:prstGeom prst="ellipse">
                <a:avLst/>
              </a:prstGeom>
              <a:solidFill>
                <a:srgbClr val="001A36"/>
              </a:solidFill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Picture 4" descr="huaxu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1376363"/>
            <a:ext cx="4033838" cy="307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439863"/>
            <a:ext cx="4914900" cy="2752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5" name="ShockwaveFlash1" descr="ppt/media/image17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7870" y="188595"/>
            <a:ext cx="7390130" cy="569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ShockwaveFlash2" descr="ppt/media/image18.wmf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313" y="3101975"/>
            <a:ext cx="4254500" cy="314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3" descr="电视机方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1779588"/>
            <a:ext cx="6905625" cy="445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4"/>
          <p:cNvSpPr txBox="1"/>
          <p:nvPr/>
        </p:nvSpPr>
        <p:spPr>
          <a:xfrm>
            <a:off x="1787525" y="1935163"/>
            <a:ext cx="807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图形的平移由移动的方向和距离所决定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圆角矩形 31"/>
          <p:cNvSpPr/>
          <p:nvPr/>
        </p:nvSpPr>
        <p:spPr>
          <a:xfrm>
            <a:off x="1787525" y="692150"/>
            <a:ext cx="1541463" cy="54133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1" name="Rectangle 3"/>
          <p:cNvSpPr txBox="1"/>
          <p:nvPr/>
        </p:nvSpPr>
        <p:spPr>
          <a:xfrm>
            <a:off x="1787525" y="1322388"/>
            <a:ext cx="8229600" cy="676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defTabSz="914400" eaLnBrk="0" hangingPunct="0"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图形的平移不一定是水平的，也不一定是竖直的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1812925" y="1700213"/>
            <a:ext cx="8647113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点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的对应点分别是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A'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B'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C'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线段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的对应线段分别是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A'B'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A'C'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B'C';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的对应角分别是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∠A'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∠B'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∠C'.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5363" name="Text Box 4"/>
          <p:cNvSpPr txBox="1"/>
          <p:nvPr/>
        </p:nvSpPr>
        <p:spPr>
          <a:xfrm>
            <a:off x="1812925" y="488950"/>
            <a:ext cx="84264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试一试：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如图，平移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ABC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得到△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A′B′C′.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分析两个图形中的对应关系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5364" name="Group 5"/>
          <p:cNvGrpSpPr/>
          <p:nvPr/>
        </p:nvGrpSpPr>
        <p:grpSpPr>
          <a:xfrm>
            <a:off x="5589588" y="3951288"/>
            <a:ext cx="1800225" cy="1873250"/>
            <a:chOff x="0" y="0"/>
            <a:chExt cx="1134" cy="1180"/>
          </a:xfrm>
        </p:grpSpPr>
        <p:sp>
          <p:nvSpPr>
            <p:cNvPr id="15365" name="Line 6"/>
            <p:cNvSpPr/>
            <p:nvPr/>
          </p:nvSpPr>
          <p:spPr>
            <a:xfrm flipH="1">
              <a:off x="0" y="0"/>
              <a:ext cx="590" cy="118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5366" name="Line 7"/>
            <p:cNvSpPr/>
            <p:nvPr/>
          </p:nvSpPr>
          <p:spPr>
            <a:xfrm flipV="1">
              <a:off x="0" y="953"/>
              <a:ext cx="1134" cy="22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5367" name="Line 8"/>
            <p:cNvSpPr/>
            <p:nvPr/>
          </p:nvSpPr>
          <p:spPr>
            <a:xfrm flipH="1" flipV="1">
              <a:off x="590" y="0"/>
              <a:ext cx="544" cy="953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5368" name="Line 9"/>
          <p:cNvSpPr/>
          <p:nvPr/>
        </p:nvSpPr>
        <p:spPr>
          <a:xfrm flipV="1">
            <a:off x="6526213" y="3951288"/>
            <a:ext cx="2919412" cy="1587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15369" name="Oval 10"/>
          <p:cNvSpPr/>
          <p:nvPr/>
        </p:nvSpPr>
        <p:spPr>
          <a:xfrm>
            <a:off x="6453188" y="3878263"/>
            <a:ext cx="144462" cy="142875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  <p:sp>
        <p:nvSpPr>
          <p:cNvPr id="15370" name="Line 11"/>
          <p:cNvSpPr/>
          <p:nvPr/>
        </p:nvSpPr>
        <p:spPr>
          <a:xfrm flipH="1">
            <a:off x="5568950" y="3935413"/>
            <a:ext cx="936625" cy="18732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371" name="Line 12"/>
          <p:cNvSpPr/>
          <p:nvPr/>
        </p:nvSpPr>
        <p:spPr>
          <a:xfrm flipV="1">
            <a:off x="5568950" y="5448300"/>
            <a:ext cx="1800225" cy="36036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372" name="Line 13"/>
          <p:cNvSpPr/>
          <p:nvPr/>
        </p:nvSpPr>
        <p:spPr>
          <a:xfrm flipH="1" flipV="1">
            <a:off x="6505575" y="3935413"/>
            <a:ext cx="863600" cy="15128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373" name="Line 14"/>
          <p:cNvSpPr/>
          <p:nvPr/>
        </p:nvSpPr>
        <p:spPr>
          <a:xfrm>
            <a:off x="5661025" y="5880100"/>
            <a:ext cx="295116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15374" name="Line 15"/>
          <p:cNvSpPr/>
          <p:nvPr/>
        </p:nvSpPr>
        <p:spPr>
          <a:xfrm>
            <a:off x="7389813" y="5462588"/>
            <a:ext cx="2951162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15375" name="Oval 16"/>
          <p:cNvSpPr/>
          <p:nvPr/>
        </p:nvSpPr>
        <p:spPr>
          <a:xfrm>
            <a:off x="5484813" y="5807075"/>
            <a:ext cx="144462" cy="142875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  <p:sp>
        <p:nvSpPr>
          <p:cNvPr id="15376" name="Oval 17"/>
          <p:cNvSpPr/>
          <p:nvPr/>
        </p:nvSpPr>
        <p:spPr>
          <a:xfrm>
            <a:off x="7316788" y="5392738"/>
            <a:ext cx="144462" cy="142875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  <p:sp>
        <p:nvSpPr>
          <p:cNvPr id="15377" name="Rectangle 18"/>
          <p:cNvSpPr/>
          <p:nvPr/>
        </p:nvSpPr>
        <p:spPr>
          <a:xfrm>
            <a:off x="8510588" y="5880100"/>
            <a:ext cx="5194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B'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Rectangle 19"/>
          <p:cNvSpPr/>
          <p:nvPr/>
        </p:nvSpPr>
        <p:spPr>
          <a:xfrm>
            <a:off x="9940925" y="559593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C'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9" name="Rectangle 20"/>
          <p:cNvSpPr/>
          <p:nvPr/>
        </p:nvSpPr>
        <p:spPr>
          <a:xfrm>
            <a:off x="9445625" y="334486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A'</a:t>
            </a:r>
            <a:endParaRPr lang="en-US" altLang="zh-CN" sz="28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15380" name="Rectangle 21"/>
          <p:cNvSpPr/>
          <p:nvPr/>
        </p:nvSpPr>
        <p:spPr>
          <a:xfrm>
            <a:off x="6205538" y="335915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 eaLnBrk="0" hangingPunct="0"/>
            <a:r>
              <a:rPr lang="en-US" altLang="zh-CN" sz="28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A</a:t>
            </a:r>
            <a:endParaRPr lang="en-US" altLang="zh-CN" sz="2800" b="1" dirty="0">
              <a:latin typeface="Arial" panose="020B0604020202020204" pitchFamily="34" charset="0"/>
              <a:ea typeface="MS UI Gothic" panose="020B0600070205080204" pitchFamily="2" charset="-128"/>
            </a:endParaRPr>
          </a:p>
        </p:txBody>
      </p:sp>
      <p:sp>
        <p:nvSpPr>
          <p:cNvPr id="15381" name="Rectangle 22"/>
          <p:cNvSpPr/>
          <p:nvPr/>
        </p:nvSpPr>
        <p:spPr>
          <a:xfrm>
            <a:off x="5053013" y="5735638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 eaLnBrk="0" hangingPunct="0"/>
            <a:r>
              <a:rPr lang="en-US" altLang="zh-CN" sz="28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B</a:t>
            </a:r>
            <a:endParaRPr lang="en-US" altLang="zh-CN" sz="2800" b="1" dirty="0">
              <a:latin typeface="Arial" panose="020B0604020202020204" pitchFamily="34" charset="0"/>
              <a:ea typeface="MS UI Gothic" panose="020B0600070205080204" pitchFamily="2" charset="-128"/>
            </a:endParaRPr>
          </a:p>
        </p:txBody>
      </p:sp>
      <p:sp>
        <p:nvSpPr>
          <p:cNvPr id="15382" name="Rectangle 23"/>
          <p:cNvSpPr/>
          <p:nvPr/>
        </p:nvSpPr>
        <p:spPr>
          <a:xfrm>
            <a:off x="7358063" y="494347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 eaLnBrk="0" hangingPunct="0"/>
            <a:r>
              <a:rPr lang="en-US" altLang="zh-CN" sz="28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C</a:t>
            </a:r>
            <a:endParaRPr lang="en-US" altLang="zh-CN" sz="2800" b="1" dirty="0">
              <a:latin typeface="Arial" panose="020B0604020202020204" pitchFamily="34" charset="0"/>
              <a:ea typeface="MS UI Gothic" panose="020B0600070205080204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23264 -0.002315 " pathEditMode="relative" rAng="0" ptsTypes="">
                                      <p:cBhvr>
                                        <p:cTn id="73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15417 -0.002685 " pathEditMode="relative" rAng="0" ptsTypes="">
                                      <p:cBhvr>
                                        <p:cTn id="75" dur="2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18889 -0.000093 " pathEditMode="relative" rAng="0" ptsTypes="">
                                      <p:cBhvr>
                                        <p:cTn id="77" dur="2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27153 -0.002685 " pathEditMode="relative" rAng="0" ptsTypes="">
                                      <p:cBhvr>
                                        <p:cTn id="79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ldLvl="0" animBg="1"/>
      <p:bldP spid="15369" grpId="0" bldLvl="0" animBg="1"/>
      <p:bldP spid="15375" grpId="0" bldLvl="0" animBg="1"/>
      <p:bldP spid="15376" grpId="0" bldLvl="0" animBg="1"/>
      <p:bldP spid="15377" grpId="0" bldLvl="0" animBg="1"/>
      <p:bldP spid="15378" grpId="0" bldLvl="0" animBg="1"/>
      <p:bldP spid="15379" grpId="0" bldLvl="0" animBg="1"/>
      <p:bldP spid="15380" grpId="0" bldLvl="0" animBg="1"/>
      <p:bldP spid="15381" grpId="0" bldLvl="0" animBg="1"/>
      <p:bldP spid="15382" grpId="0" bldLvl="0" animBg="1"/>
      <p:bldP spid="15382" grpId="1" bldLvl="0" animBg="1"/>
      <p:bldP spid="15369" grpId="1" bldLvl="0" animBg="1"/>
      <p:bldP spid="15376" grpId="1" bldLvl="0" animBg="1"/>
      <p:bldP spid="15375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6" name="组合 6147"/>
          <p:cNvGrpSpPr/>
          <p:nvPr/>
        </p:nvGrpSpPr>
        <p:grpSpPr>
          <a:xfrm>
            <a:off x="1774825" y="188913"/>
            <a:ext cx="2270123" cy="771525"/>
            <a:chOff x="0" y="0"/>
            <a:chExt cx="3576" cy="1214"/>
          </a:xfrm>
        </p:grpSpPr>
        <p:sp>
          <p:nvSpPr>
            <p:cNvPr id="16387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88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89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2400" dirty="0">
                <a:solidFill>
                  <a:srgbClr val="FFFFFF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6390" name="文本框 6151"/>
            <p:cNvSpPr txBox="1"/>
            <p:nvPr/>
          </p:nvSpPr>
          <p:spPr>
            <a:xfrm>
              <a:off x="877" y="431"/>
              <a:ext cx="2699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b="1" dirty="0">
                  <a:solidFill>
                    <a:srgbClr val="006666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平移的性质</a:t>
              </a:r>
              <a:endParaRPr lang="zh-CN" altLang="en-US" sz="2400" b="1" dirty="0">
                <a:solidFill>
                  <a:srgbClr val="006666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391" name="文本框 6152"/>
            <p:cNvSpPr txBox="1"/>
            <p:nvPr/>
          </p:nvSpPr>
          <p:spPr>
            <a:xfrm>
              <a:off x="0" y="453"/>
              <a:ext cx="872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dirty="0">
                  <a:solidFill>
                    <a:schemeClr val="accent1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二</a:t>
              </a:r>
              <a:endParaRPr lang="zh-CN" altLang="en-US" sz="24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16392" name="Text Box 15"/>
          <p:cNvSpPr txBox="1"/>
          <p:nvPr/>
        </p:nvSpPr>
        <p:spPr>
          <a:xfrm>
            <a:off x="1774825" y="1060450"/>
            <a:ext cx="840581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动动手：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用三角板、直尺画平行线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cxnSp>
        <p:nvCxnSpPr>
          <p:cNvPr id="16393" name="直接箭头连接符 8"/>
          <p:cNvCxnSpPr/>
          <p:nvPr/>
        </p:nvCxnSpPr>
        <p:spPr>
          <a:xfrm>
            <a:off x="2954338" y="4168775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arrow" w="med" len="med"/>
          </a:ln>
        </p:spPr>
      </p:cxnSp>
      <p:sp>
        <p:nvSpPr>
          <p:cNvPr id="16394" name="Rectangle 101"/>
          <p:cNvSpPr/>
          <p:nvPr/>
        </p:nvSpPr>
        <p:spPr>
          <a:xfrm rot="2700000">
            <a:off x="1738313" y="4133850"/>
            <a:ext cx="4176712" cy="5762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395" name="Text Box 102"/>
          <p:cNvSpPr txBox="1"/>
          <p:nvPr/>
        </p:nvSpPr>
        <p:spPr>
          <a:xfrm>
            <a:off x="1774825" y="3198813"/>
            <a:ext cx="7556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P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396" name="Text Box 103"/>
          <p:cNvSpPr txBox="1"/>
          <p:nvPr/>
        </p:nvSpPr>
        <p:spPr>
          <a:xfrm>
            <a:off x="4510088" y="5902325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Q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397" name="Text Box 104"/>
          <p:cNvSpPr txBox="1"/>
          <p:nvPr/>
        </p:nvSpPr>
        <p:spPr>
          <a:xfrm>
            <a:off x="5483225" y="3198813"/>
            <a:ext cx="7921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398" name="Text Box 105"/>
          <p:cNvSpPr txBox="1"/>
          <p:nvPr/>
        </p:nvSpPr>
        <p:spPr>
          <a:xfrm>
            <a:off x="4032250" y="431006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399" name="Text Box 106"/>
          <p:cNvSpPr txBox="1"/>
          <p:nvPr/>
        </p:nvSpPr>
        <p:spPr>
          <a:xfrm>
            <a:off x="4918075" y="5203825"/>
            <a:ext cx="5762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F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6400" name="Group 107"/>
          <p:cNvGrpSpPr/>
          <p:nvPr/>
        </p:nvGrpSpPr>
        <p:grpSpPr>
          <a:xfrm>
            <a:off x="3000375" y="2133600"/>
            <a:ext cx="1079500" cy="1727200"/>
            <a:chOff x="0" y="0"/>
            <a:chExt cx="680" cy="1088"/>
          </a:xfrm>
        </p:grpSpPr>
        <p:sp>
          <p:nvSpPr>
            <p:cNvPr id="16401" name="Line 108"/>
            <p:cNvSpPr/>
            <p:nvPr/>
          </p:nvSpPr>
          <p:spPr>
            <a:xfrm flipH="1">
              <a:off x="388" y="0"/>
              <a:ext cx="291" cy="10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402" name="Line 109"/>
            <p:cNvSpPr/>
            <p:nvPr/>
          </p:nvSpPr>
          <p:spPr>
            <a:xfrm flipH="1">
              <a:off x="365" y="316"/>
              <a:ext cx="133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403" name="Line 110"/>
            <p:cNvSpPr/>
            <p:nvPr/>
          </p:nvSpPr>
          <p:spPr>
            <a:xfrm flipV="1">
              <a:off x="0" y="1"/>
              <a:ext cx="680" cy="6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404" name="Line 111"/>
            <p:cNvSpPr/>
            <p:nvPr/>
          </p:nvSpPr>
          <p:spPr>
            <a:xfrm>
              <a:off x="184" y="634"/>
              <a:ext cx="182" cy="1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405" name="Line 112"/>
            <p:cNvSpPr/>
            <p:nvPr/>
          </p:nvSpPr>
          <p:spPr>
            <a:xfrm flipH="1">
              <a:off x="181" y="316"/>
              <a:ext cx="318" cy="31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6406" name="Text Box 113"/>
          <p:cNvSpPr txBox="1"/>
          <p:nvPr/>
        </p:nvSpPr>
        <p:spPr>
          <a:xfrm>
            <a:off x="4205288" y="2178050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07" name="Text Box 114"/>
          <p:cNvSpPr txBox="1"/>
          <p:nvPr/>
        </p:nvSpPr>
        <p:spPr>
          <a:xfrm>
            <a:off x="2603500" y="3125788"/>
            <a:ext cx="5032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08" name="Text Box 115"/>
          <p:cNvSpPr txBox="1"/>
          <p:nvPr/>
        </p:nvSpPr>
        <p:spPr>
          <a:xfrm>
            <a:off x="3322638" y="3846513"/>
            <a:ext cx="4333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09" name="Text Box 118"/>
          <p:cNvSpPr txBox="1"/>
          <p:nvPr/>
        </p:nvSpPr>
        <p:spPr>
          <a:xfrm>
            <a:off x="5518150" y="1700213"/>
            <a:ext cx="4826000" cy="829945"/>
          </a:xfrm>
          <a:prstGeom prst="rect">
            <a:avLst/>
          </a:prstGeom>
          <a:solidFill>
            <a:srgbClr val="CCFFCC"/>
          </a:solidFill>
          <a:ln w="28575" cap="rnd" cmpd="sng">
            <a:solidFill>
              <a:srgbClr val="003366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观察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：线段AB与DE的位置关系与数量关系，∠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的关系呢？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10" name="AutoShape 124"/>
          <p:cNvSpPr/>
          <p:nvPr/>
        </p:nvSpPr>
        <p:spPr>
          <a:xfrm>
            <a:off x="4906963" y="1484313"/>
            <a:ext cx="4933950" cy="2160587"/>
          </a:xfrm>
          <a:prstGeom prst="cloudCallout">
            <a:avLst>
              <a:gd name="adj1" fmla="val -62644"/>
              <a:gd name="adj2" fmla="val 55366"/>
            </a:avLst>
          </a:prstGeom>
          <a:solidFill>
            <a:srgbClr val="FFCC99"/>
          </a:solidFill>
          <a:ln w="9525" cap="flat" cmpd="sng">
            <a:solidFill>
              <a:srgbClr val="008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直尺PQ是倾斜放置，用三角板能否画 出平行线？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11" name="Line 125"/>
          <p:cNvSpPr/>
          <p:nvPr/>
        </p:nvSpPr>
        <p:spPr>
          <a:xfrm flipV="1">
            <a:off x="2566988" y="29241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12" name="Line 126"/>
          <p:cNvSpPr/>
          <p:nvPr/>
        </p:nvSpPr>
        <p:spPr>
          <a:xfrm flipV="1">
            <a:off x="2782888" y="31400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13" name="Line 127"/>
          <p:cNvSpPr/>
          <p:nvPr/>
        </p:nvSpPr>
        <p:spPr>
          <a:xfrm flipV="1">
            <a:off x="2998788" y="33559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14" name="Line 128"/>
          <p:cNvSpPr/>
          <p:nvPr/>
        </p:nvSpPr>
        <p:spPr>
          <a:xfrm flipV="1">
            <a:off x="3214688" y="35718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15" name="Line 129"/>
          <p:cNvSpPr/>
          <p:nvPr/>
        </p:nvSpPr>
        <p:spPr>
          <a:xfrm flipV="1">
            <a:off x="3430588" y="37877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16" name="Line 130"/>
          <p:cNvSpPr/>
          <p:nvPr/>
        </p:nvSpPr>
        <p:spPr>
          <a:xfrm flipV="1">
            <a:off x="3646488" y="40036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17" name="Line 131"/>
          <p:cNvSpPr/>
          <p:nvPr/>
        </p:nvSpPr>
        <p:spPr>
          <a:xfrm flipV="1">
            <a:off x="3862388" y="42195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18" name="Line 132"/>
          <p:cNvSpPr/>
          <p:nvPr/>
        </p:nvSpPr>
        <p:spPr>
          <a:xfrm flipV="1">
            <a:off x="4078288" y="44354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19" name="Line 133"/>
          <p:cNvSpPr/>
          <p:nvPr/>
        </p:nvSpPr>
        <p:spPr>
          <a:xfrm flipV="1">
            <a:off x="4294188" y="46513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20" name="Line 134"/>
          <p:cNvSpPr/>
          <p:nvPr/>
        </p:nvSpPr>
        <p:spPr>
          <a:xfrm flipV="1">
            <a:off x="4510088" y="48672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21" name="Line 135"/>
          <p:cNvSpPr/>
          <p:nvPr/>
        </p:nvSpPr>
        <p:spPr>
          <a:xfrm flipV="1">
            <a:off x="4725988" y="50831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22" name="Line 136"/>
          <p:cNvSpPr/>
          <p:nvPr/>
        </p:nvSpPr>
        <p:spPr>
          <a:xfrm flipV="1">
            <a:off x="4943475" y="5295900"/>
            <a:ext cx="139700" cy="1492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423" name="Line 137"/>
          <p:cNvSpPr/>
          <p:nvPr/>
        </p:nvSpPr>
        <p:spPr>
          <a:xfrm flipV="1">
            <a:off x="5157788" y="5514975"/>
            <a:ext cx="144462" cy="1444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16424" name="Group 138"/>
          <p:cNvGrpSpPr/>
          <p:nvPr/>
        </p:nvGrpSpPr>
        <p:grpSpPr>
          <a:xfrm>
            <a:off x="2984500" y="2117725"/>
            <a:ext cx="1079500" cy="1727200"/>
            <a:chOff x="0" y="0"/>
            <a:chExt cx="680" cy="1088"/>
          </a:xfrm>
        </p:grpSpPr>
        <p:sp>
          <p:nvSpPr>
            <p:cNvPr id="16425" name="Line 139"/>
            <p:cNvSpPr/>
            <p:nvPr/>
          </p:nvSpPr>
          <p:spPr>
            <a:xfrm flipH="1">
              <a:off x="388" y="0"/>
              <a:ext cx="291" cy="10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426" name="Line 140"/>
            <p:cNvSpPr/>
            <p:nvPr/>
          </p:nvSpPr>
          <p:spPr>
            <a:xfrm flipH="1">
              <a:off x="365" y="316"/>
              <a:ext cx="133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427" name="Line 141"/>
            <p:cNvSpPr/>
            <p:nvPr/>
          </p:nvSpPr>
          <p:spPr>
            <a:xfrm flipV="1">
              <a:off x="0" y="1"/>
              <a:ext cx="680" cy="6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428" name="Line 142"/>
            <p:cNvSpPr/>
            <p:nvPr/>
          </p:nvSpPr>
          <p:spPr>
            <a:xfrm>
              <a:off x="184" y="634"/>
              <a:ext cx="182" cy="1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429" name="Line 143"/>
            <p:cNvSpPr/>
            <p:nvPr/>
          </p:nvSpPr>
          <p:spPr>
            <a:xfrm flipH="1">
              <a:off x="181" y="316"/>
              <a:ext cx="318" cy="31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6430" name="Text Box 144"/>
          <p:cNvSpPr txBox="1"/>
          <p:nvPr/>
        </p:nvSpPr>
        <p:spPr>
          <a:xfrm>
            <a:off x="8040688" y="3213100"/>
            <a:ext cx="18716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AB//DE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31" name="Text Box 145"/>
          <p:cNvSpPr txBox="1"/>
          <p:nvPr/>
        </p:nvSpPr>
        <p:spPr>
          <a:xfrm>
            <a:off x="6096000" y="3213100"/>
            <a:ext cx="18716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AB=DE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32" name="Text Box 146"/>
          <p:cNvSpPr txBox="1"/>
          <p:nvPr/>
        </p:nvSpPr>
        <p:spPr>
          <a:xfrm>
            <a:off x="6888163" y="3713163"/>
            <a:ext cx="18716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∠B=∠E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33" name="Text Box 147"/>
          <p:cNvSpPr txBox="1"/>
          <p:nvPr/>
        </p:nvSpPr>
        <p:spPr>
          <a:xfrm>
            <a:off x="5591175" y="4292600"/>
            <a:ext cx="4826000" cy="829945"/>
          </a:xfrm>
          <a:prstGeom prst="rect">
            <a:avLst/>
          </a:prstGeom>
          <a:solidFill>
            <a:srgbClr val="CCFFCC"/>
          </a:solidFill>
          <a:ln w="28575" cap="rnd" cmpd="sng">
            <a:solidFill>
              <a:srgbClr val="003366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观察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：线段A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与D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F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的位置关系与数量关系，∠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的关系呢？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34" name="Text Box 148"/>
          <p:cNvSpPr txBox="1"/>
          <p:nvPr/>
        </p:nvSpPr>
        <p:spPr>
          <a:xfrm>
            <a:off x="7969250" y="5373688"/>
            <a:ext cx="18716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AC//DF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35" name="Text Box 149"/>
          <p:cNvSpPr txBox="1"/>
          <p:nvPr/>
        </p:nvSpPr>
        <p:spPr>
          <a:xfrm>
            <a:off x="6096000" y="5445125"/>
            <a:ext cx="18716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AC=DF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36" name="Text Box 150"/>
          <p:cNvSpPr txBox="1"/>
          <p:nvPr/>
        </p:nvSpPr>
        <p:spPr>
          <a:xfrm>
            <a:off x="6888163" y="5902325"/>
            <a:ext cx="18716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∠A=∠D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37" name="AutoShape 151"/>
          <p:cNvSpPr/>
          <p:nvPr/>
        </p:nvSpPr>
        <p:spPr>
          <a:xfrm>
            <a:off x="6096000" y="1785938"/>
            <a:ext cx="4356100" cy="3240087"/>
          </a:xfrm>
          <a:prstGeom prst="cloudCallout">
            <a:avLst>
              <a:gd name="adj1" fmla="val 24380"/>
              <a:gd name="adj2" fmla="val 68963"/>
            </a:avLst>
          </a:prstGeom>
          <a:solidFill>
            <a:srgbClr val="FFCC99"/>
          </a:solidFill>
          <a:ln w="9525" cap="flat" cmpd="sng">
            <a:solidFill>
              <a:srgbClr val="008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注意</a:t>
            </a:r>
            <a:r>
              <a:rPr lang="en-US" altLang="zh-CN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:</a:t>
            </a:r>
            <a:r>
              <a:rPr lang="zh-CN" altLang="en-US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在平移过程中</a:t>
            </a:r>
            <a:r>
              <a:rPr lang="en-US" altLang="zh-CN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对应线段也可能在一条直线上</a:t>
            </a:r>
            <a:r>
              <a:rPr lang="en-US" altLang="zh-CN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如</a:t>
            </a:r>
            <a:r>
              <a:rPr lang="en-US" altLang="zh-CN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:BC</a:t>
            </a:r>
            <a:r>
              <a:rPr lang="zh-CN" altLang="en-US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EF)</a:t>
            </a:r>
            <a:endParaRPr lang="en-US" altLang="zh-CN" sz="2400" dirty="0">
              <a:solidFill>
                <a:srgbClr val="0066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16438" name="Picture 152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4625" y="5011738"/>
            <a:ext cx="1387475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8.83033E-7 L 0.15347 0.19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16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4" dur="50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0" dur="100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/>
      <p:bldP spid="16398" grpId="0"/>
      <p:bldP spid="16399" grpId="0"/>
      <p:bldP spid="16409" grpId="0" bldLvl="0" animBg="1"/>
      <p:bldP spid="16409" grpId="1" bldLvl="0" animBg="1"/>
      <p:bldP spid="16410" grpId="0" bldLvl="0" animBg="1"/>
      <p:bldP spid="16430" grpId="0"/>
      <p:bldP spid="16430" grpId="1"/>
      <p:bldP spid="16431" grpId="0"/>
      <p:bldP spid="16431" grpId="1"/>
      <p:bldP spid="16432" grpId="0"/>
      <p:bldP spid="16432" grpId="1"/>
      <p:bldP spid="16433" grpId="0" bldLvl="0" animBg="1"/>
      <p:bldP spid="16433" grpId="1" bldLvl="0" animBg="1"/>
      <p:bldP spid="16434" grpId="0"/>
      <p:bldP spid="16434" grpId="1"/>
      <p:bldP spid="16435" grpId="0"/>
      <p:bldP spid="16435" grpId="1"/>
      <p:bldP spid="16436" grpId="0"/>
      <p:bldP spid="16436" grpId="1"/>
      <p:bldP spid="1643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圆角矩形 31"/>
          <p:cNvSpPr/>
          <p:nvPr/>
        </p:nvSpPr>
        <p:spPr>
          <a:xfrm>
            <a:off x="1941513" y="692150"/>
            <a:ext cx="1541462" cy="54133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规律发现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1" name="Text Box 88"/>
          <p:cNvSpPr txBox="1"/>
          <p:nvPr/>
        </p:nvSpPr>
        <p:spPr>
          <a:xfrm>
            <a:off x="2351088" y="1371600"/>
            <a:ext cx="7488237" cy="1210945"/>
          </a:xfrm>
          <a:prstGeom prst="rect">
            <a:avLst/>
          </a:prstGeom>
          <a:solidFill>
            <a:srgbClr val="D2F4F4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平移后的图形与原来的图形的对应线段平行且相等，对应角相等；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2" name="Rectangle 94"/>
          <p:cNvSpPr/>
          <p:nvPr/>
        </p:nvSpPr>
        <p:spPr>
          <a:xfrm>
            <a:off x="2351088" y="3671888"/>
            <a:ext cx="7489825" cy="1210945"/>
          </a:xfrm>
          <a:prstGeom prst="rect">
            <a:avLst/>
          </a:prstGeom>
          <a:solidFill>
            <a:srgbClr val="D2F4F4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在平移过程中，对应线段也可能在一条直线上，如BC与EF；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3" name="Text Box 95"/>
          <p:cNvSpPr txBox="1"/>
          <p:nvPr/>
        </p:nvSpPr>
        <p:spPr>
          <a:xfrm>
            <a:off x="2351088" y="2719388"/>
            <a:ext cx="7488237" cy="650875"/>
          </a:xfrm>
          <a:prstGeom prst="rect">
            <a:avLst/>
          </a:prstGeom>
          <a:solidFill>
            <a:srgbClr val="D2F4F4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平移后图形的形状与大小都没有变化；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4" name="Text Box 92"/>
          <p:cNvSpPr txBox="1"/>
          <p:nvPr/>
        </p:nvSpPr>
        <p:spPr>
          <a:xfrm>
            <a:off x="2351088" y="4987925"/>
            <a:ext cx="7488237" cy="1210945"/>
          </a:xfrm>
          <a:prstGeom prst="rect">
            <a:avLst/>
          </a:prstGeom>
          <a:solidFill>
            <a:srgbClr val="D2F4F4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平移的方向是直尺PQ倾斜放置的方向，平移的距离是BE的长度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2" grpId="0" bldLvl="0" animBg="1"/>
      <p:bldP spid="17413" grpId="0" bldLvl="0" animBg="1"/>
      <p:bldP spid="174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Text Box 54"/>
          <p:cNvSpPr txBox="1"/>
          <p:nvPr/>
        </p:nvSpPr>
        <p:spPr>
          <a:xfrm>
            <a:off x="1798638" y="517525"/>
            <a:ext cx="8424862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charset="-122"/>
              </a:rPr>
              <a:t>沿着PQ的方向平移到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A`B`C`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的位置，除了对应线段平行且相等外，你还发现了什么现象？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59" name="Text Box 59"/>
          <p:cNvSpPr txBox="1"/>
          <p:nvPr/>
        </p:nvSpPr>
        <p:spPr>
          <a:xfrm>
            <a:off x="1798638" y="3624263"/>
            <a:ext cx="3603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19460" name="对象 19459"/>
          <p:cNvGraphicFramePr/>
          <p:nvPr/>
        </p:nvGraphicFramePr>
        <p:xfrm>
          <a:off x="6173788" y="2212975"/>
          <a:ext cx="4318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77800" imgH="165100" progId="Equation.DSMT4">
                  <p:embed/>
                </p:oleObj>
              </mc:Choice>
              <mc:Fallback>
                <p:oleObj name="" r:id="rId1" imgW="177800" imgH="165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73788" y="2212975"/>
                        <a:ext cx="431800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1" name="对象 19460"/>
          <p:cNvGraphicFramePr/>
          <p:nvPr/>
        </p:nvGraphicFramePr>
        <p:xfrm>
          <a:off x="4354513" y="3405188"/>
          <a:ext cx="37623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177800" imgH="165100" progId="Equation.DSMT4">
                  <p:embed/>
                </p:oleObj>
              </mc:Choice>
              <mc:Fallback>
                <p:oleObj name="" r:id="rId3" imgW="177800" imgH="1651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4513" y="3405188"/>
                        <a:ext cx="376237" cy="349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对象 19461"/>
          <p:cNvGraphicFramePr/>
          <p:nvPr/>
        </p:nvGraphicFramePr>
        <p:xfrm>
          <a:off x="6607175" y="3925888"/>
          <a:ext cx="382588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190500" imgH="177800" progId="Equation.DSMT4">
                  <p:embed/>
                </p:oleObj>
              </mc:Choice>
              <mc:Fallback>
                <p:oleObj name="" r:id="rId5" imgW="190500" imgH="1778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07175" y="3925888"/>
                        <a:ext cx="382588" cy="357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Line 63"/>
          <p:cNvSpPr/>
          <p:nvPr/>
        </p:nvSpPr>
        <p:spPr>
          <a:xfrm flipV="1">
            <a:off x="3887788" y="2616200"/>
            <a:ext cx="2447925" cy="21590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19464" name="Line 64"/>
          <p:cNvSpPr/>
          <p:nvPr/>
        </p:nvSpPr>
        <p:spPr>
          <a:xfrm flipV="1">
            <a:off x="2085975" y="3408363"/>
            <a:ext cx="2447925" cy="21590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19465" name="Line 65"/>
          <p:cNvSpPr/>
          <p:nvPr/>
        </p:nvSpPr>
        <p:spPr>
          <a:xfrm flipV="1">
            <a:off x="4319588" y="3960813"/>
            <a:ext cx="2447925" cy="21590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19466" name="Line 66"/>
          <p:cNvSpPr/>
          <p:nvPr/>
        </p:nvSpPr>
        <p:spPr>
          <a:xfrm flipV="1">
            <a:off x="3814763" y="2016125"/>
            <a:ext cx="2447925" cy="21590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grpSp>
        <p:nvGrpSpPr>
          <p:cNvPr id="19467" name="Group 78"/>
          <p:cNvGrpSpPr/>
          <p:nvPr/>
        </p:nvGrpSpPr>
        <p:grpSpPr>
          <a:xfrm>
            <a:off x="2085975" y="2828925"/>
            <a:ext cx="2249488" cy="1368425"/>
            <a:chOff x="0" y="0"/>
            <a:chExt cx="1417" cy="862"/>
          </a:xfrm>
        </p:grpSpPr>
        <p:sp>
          <p:nvSpPr>
            <p:cNvPr id="19468" name="Line 57"/>
            <p:cNvSpPr/>
            <p:nvPr/>
          </p:nvSpPr>
          <p:spPr>
            <a:xfrm flipH="1">
              <a:off x="0" y="0"/>
              <a:ext cx="1134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469" name="Line 58"/>
            <p:cNvSpPr/>
            <p:nvPr/>
          </p:nvSpPr>
          <p:spPr>
            <a:xfrm>
              <a:off x="1135" y="0"/>
              <a:ext cx="272" cy="86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470" name="Line 71"/>
            <p:cNvSpPr/>
            <p:nvPr/>
          </p:nvSpPr>
          <p:spPr>
            <a:xfrm>
              <a:off x="11" y="492"/>
              <a:ext cx="1406" cy="36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9471" name="Line 72"/>
          <p:cNvSpPr/>
          <p:nvPr/>
        </p:nvSpPr>
        <p:spPr>
          <a:xfrm>
            <a:off x="6264275" y="2600325"/>
            <a:ext cx="2665413" cy="2016125"/>
          </a:xfrm>
          <a:prstGeom prst="line">
            <a:avLst/>
          </a:prstGeom>
          <a:ln w="38100" cap="flat" cmpd="sng">
            <a:solidFill>
              <a:srgbClr val="0066FF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19472" name="Line 73"/>
          <p:cNvSpPr/>
          <p:nvPr/>
        </p:nvSpPr>
        <p:spPr>
          <a:xfrm>
            <a:off x="4464050" y="3392488"/>
            <a:ext cx="2665413" cy="2016125"/>
          </a:xfrm>
          <a:prstGeom prst="line">
            <a:avLst/>
          </a:prstGeom>
          <a:ln w="38100" cap="flat" cmpd="sng">
            <a:solidFill>
              <a:srgbClr val="0066FF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19473" name="Line 74"/>
          <p:cNvSpPr/>
          <p:nvPr/>
        </p:nvSpPr>
        <p:spPr>
          <a:xfrm>
            <a:off x="6696075" y="3968750"/>
            <a:ext cx="2665413" cy="2016125"/>
          </a:xfrm>
          <a:prstGeom prst="line">
            <a:avLst/>
          </a:prstGeom>
          <a:ln w="38100" cap="flat" cmpd="sng">
            <a:solidFill>
              <a:srgbClr val="0066FF"/>
            </a:solidFill>
            <a:prstDash val="dashDot"/>
            <a:bevel/>
            <a:headEnd type="none" w="med" len="med"/>
            <a:tailEnd type="none" w="med" len="med"/>
          </a:ln>
        </p:spPr>
      </p:sp>
      <p:grpSp>
        <p:nvGrpSpPr>
          <p:cNvPr id="19474" name="Group 79"/>
          <p:cNvGrpSpPr/>
          <p:nvPr/>
        </p:nvGrpSpPr>
        <p:grpSpPr>
          <a:xfrm>
            <a:off x="2087563" y="2840038"/>
            <a:ext cx="2249487" cy="1368425"/>
            <a:chOff x="0" y="0"/>
            <a:chExt cx="1417" cy="862"/>
          </a:xfrm>
        </p:grpSpPr>
        <p:sp>
          <p:nvSpPr>
            <p:cNvPr id="19475" name="Line 80"/>
            <p:cNvSpPr/>
            <p:nvPr/>
          </p:nvSpPr>
          <p:spPr>
            <a:xfrm flipH="1">
              <a:off x="0" y="0"/>
              <a:ext cx="1134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476" name="Line 81"/>
            <p:cNvSpPr/>
            <p:nvPr/>
          </p:nvSpPr>
          <p:spPr>
            <a:xfrm>
              <a:off x="1135" y="0"/>
              <a:ext cx="272" cy="86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477" name="Line 82"/>
            <p:cNvSpPr/>
            <p:nvPr/>
          </p:nvSpPr>
          <p:spPr>
            <a:xfrm>
              <a:off x="11" y="492"/>
              <a:ext cx="1406" cy="36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9478" name="Text Box 83"/>
          <p:cNvSpPr txBox="1"/>
          <p:nvPr/>
        </p:nvSpPr>
        <p:spPr>
          <a:xfrm>
            <a:off x="3775075" y="2374900"/>
            <a:ext cx="3603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9" name="Text Box 84"/>
          <p:cNvSpPr txBox="1"/>
          <p:nvPr/>
        </p:nvSpPr>
        <p:spPr>
          <a:xfrm>
            <a:off x="4135438" y="4200525"/>
            <a:ext cx="3587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80" name="Text Box 85"/>
          <p:cNvSpPr txBox="1"/>
          <p:nvPr/>
        </p:nvSpPr>
        <p:spPr>
          <a:xfrm>
            <a:off x="3311525" y="1944688"/>
            <a:ext cx="3603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P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81" name="Text Box 86"/>
          <p:cNvSpPr txBox="1"/>
          <p:nvPr/>
        </p:nvSpPr>
        <p:spPr>
          <a:xfrm>
            <a:off x="6264275" y="1728788"/>
            <a:ext cx="3603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Q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82" name="Text Box 88"/>
          <p:cNvSpPr txBox="1"/>
          <p:nvPr/>
        </p:nvSpPr>
        <p:spPr>
          <a:xfrm>
            <a:off x="7415213" y="1800225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8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400" dirty="0">
              <a:solidFill>
                <a:srgbClr val="8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83" name="Line 89"/>
          <p:cNvSpPr/>
          <p:nvPr/>
        </p:nvSpPr>
        <p:spPr>
          <a:xfrm>
            <a:off x="8280400" y="2089150"/>
            <a:ext cx="792163" cy="0"/>
          </a:xfrm>
          <a:prstGeom prst="line">
            <a:avLst/>
          </a:prstGeom>
          <a:ln w="38100" cap="flat" cmpd="sng">
            <a:solidFill>
              <a:srgbClr val="3333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9484" name="Text Box 90"/>
          <p:cNvSpPr txBox="1"/>
          <p:nvPr/>
        </p:nvSpPr>
        <p:spPr>
          <a:xfrm>
            <a:off x="9286875" y="1800225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A'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85" name="Text Box 91"/>
          <p:cNvSpPr txBox="1"/>
          <p:nvPr/>
        </p:nvSpPr>
        <p:spPr>
          <a:xfrm>
            <a:off x="7415213" y="2447925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8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400" dirty="0">
              <a:solidFill>
                <a:srgbClr val="8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86" name="Line 92"/>
          <p:cNvSpPr/>
          <p:nvPr/>
        </p:nvSpPr>
        <p:spPr>
          <a:xfrm>
            <a:off x="8351838" y="2735263"/>
            <a:ext cx="792162" cy="0"/>
          </a:xfrm>
          <a:prstGeom prst="line">
            <a:avLst/>
          </a:prstGeom>
          <a:ln w="38100" cap="flat" cmpd="sng">
            <a:solidFill>
              <a:srgbClr val="3333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9487" name="Text Box 93"/>
          <p:cNvSpPr txBox="1"/>
          <p:nvPr/>
        </p:nvSpPr>
        <p:spPr>
          <a:xfrm>
            <a:off x="9286875" y="2446338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B'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88" name="Text Box 94"/>
          <p:cNvSpPr txBox="1"/>
          <p:nvPr/>
        </p:nvSpPr>
        <p:spPr>
          <a:xfrm>
            <a:off x="7415213" y="3094038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8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400" dirty="0">
              <a:solidFill>
                <a:srgbClr val="8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89" name="Line 95"/>
          <p:cNvSpPr/>
          <p:nvPr/>
        </p:nvSpPr>
        <p:spPr>
          <a:xfrm>
            <a:off x="8351838" y="3382963"/>
            <a:ext cx="792162" cy="0"/>
          </a:xfrm>
          <a:prstGeom prst="line">
            <a:avLst/>
          </a:prstGeom>
          <a:ln w="38100" cap="flat" cmpd="sng">
            <a:solidFill>
              <a:srgbClr val="3333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9490" name="Text Box 96"/>
          <p:cNvSpPr txBox="1"/>
          <p:nvPr/>
        </p:nvSpPr>
        <p:spPr>
          <a:xfrm>
            <a:off x="9286875" y="3094038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C'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91" name="Text Box 97"/>
          <p:cNvSpPr txBox="1"/>
          <p:nvPr/>
        </p:nvSpPr>
        <p:spPr>
          <a:xfrm>
            <a:off x="7127875" y="3886200"/>
            <a:ext cx="3384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AA'//____//____</a:t>
            </a:r>
            <a:endParaRPr lang="en-US" altLang="zh-CN" sz="2400" dirty="0">
              <a:solidFill>
                <a:srgbClr val="0066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92" name="Text Box 98"/>
          <p:cNvSpPr txBox="1"/>
          <p:nvPr/>
        </p:nvSpPr>
        <p:spPr>
          <a:xfrm>
            <a:off x="7056438" y="4465638"/>
            <a:ext cx="3384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6600"/>
                </a:solidFill>
                <a:latin typeface="Times New Roman" panose="02020603050405020304" pitchFamily="2" charset="0"/>
                <a:ea typeface="黑体" panose="02010609060101010101" charset="-122"/>
              </a:rPr>
              <a:t>AA'=____=____</a:t>
            </a:r>
            <a:endParaRPr lang="en-US" altLang="zh-CN" sz="2400" dirty="0">
              <a:solidFill>
                <a:srgbClr val="0066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93" name="Text Box 100"/>
          <p:cNvSpPr txBox="1"/>
          <p:nvPr/>
        </p:nvSpPr>
        <p:spPr>
          <a:xfrm>
            <a:off x="7991475" y="3889375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BB'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94" name="Text Box 101"/>
          <p:cNvSpPr txBox="1"/>
          <p:nvPr/>
        </p:nvSpPr>
        <p:spPr>
          <a:xfrm>
            <a:off x="8729663" y="3840163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CC'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95" name="Text Box 102"/>
          <p:cNvSpPr txBox="1"/>
          <p:nvPr/>
        </p:nvSpPr>
        <p:spPr>
          <a:xfrm>
            <a:off x="8578850" y="4465638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CC'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96" name="Text Box 103"/>
          <p:cNvSpPr txBox="1"/>
          <p:nvPr/>
        </p:nvSpPr>
        <p:spPr>
          <a:xfrm>
            <a:off x="7777163" y="4465638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BB'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97" name="AutoShape 105"/>
          <p:cNvSpPr/>
          <p:nvPr/>
        </p:nvSpPr>
        <p:spPr>
          <a:xfrm>
            <a:off x="6678613" y="1677988"/>
            <a:ext cx="3348037" cy="2665412"/>
          </a:xfrm>
          <a:prstGeom prst="cloudCallout">
            <a:avLst>
              <a:gd name="adj1" fmla="val -43741"/>
              <a:gd name="adj2" fmla="val 56968"/>
            </a:avLst>
          </a:prstGeom>
          <a:solidFill>
            <a:srgbClr val="CC99FF"/>
          </a:solidFill>
          <a:ln w="9525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的中点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平移到什么地方去了吗？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98" name="Oval 106"/>
          <p:cNvSpPr/>
          <p:nvPr/>
        </p:nvSpPr>
        <p:spPr>
          <a:xfrm>
            <a:off x="3130550" y="3816350"/>
            <a:ext cx="144463" cy="144463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499" name="Text Box 107"/>
          <p:cNvSpPr txBox="1"/>
          <p:nvPr/>
        </p:nvSpPr>
        <p:spPr>
          <a:xfrm>
            <a:off x="2847975" y="3889375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500" name="Oval 108"/>
          <p:cNvSpPr/>
          <p:nvPr/>
        </p:nvSpPr>
        <p:spPr>
          <a:xfrm>
            <a:off x="5527675" y="3600450"/>
            <a:ext cx="144463" cy="144463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501" name="Text Box 109"/>
          <p:cNvSpPr txBox="1"/>
          <p:nvPr/>
        </p:nvSpPr>
        <p:spPr>
          <a:xfrm>
            <a:off x="5256213" y="3673475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M`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9502" name="Group 111"/>
          <p:cNvGrpSpPr/>
          <p:nvPr/>
        </p:nvGrpSpPr>
        <p:grpSpPr>
          <a:xfrm>
            <a:off x="7056438" y="4557713"/>
            <a:ext cx="2249487" cy="1368425"/>
            <a:chOff x="0" y="0"/>
            <a:chExt cx="1417" cy="862"/>
          </a:xfrm>
        </p:grpSpPr>
        <p:sp>
          <p:nvSpPr>
            <p:cNvPr id="19503" name="Line 112"/>
            <p:cNvSpPr/>
            <p:nvPr/>
          </p:nvSpPr>
          <p:spPr>
            <a:xfrm flipH="1">
              <a:off x="0" y="0"/>
              <a:ext cx="1134" cy="499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504" name="Line 113"/>
            <p:cNvSpPr/>
            <p:nvPr/>
          </p:nvSpPr>
          <p:spPr>
            <a:xfrm>
              <a:off x="1135" y="0"/>
              <a:ext cx="272" cy="862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505" name="Line 114"/>
            <p:cNvSpPr/>
            <p:nvPr/>
          </p:nvSpPr>
          <p:spPr>
            <a:xfrm>
              <a:off x="11" y="492"/>
              <a:ext cx="1406" cy="363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aphicFrame>
        <p:nvGraphicFramePr>
          <p:cNvPr id="19506" name="对象 19505"/>
          <p:cNvGraphicFramePr/>
          <p:nvPr/>
        </p:nvGraphicFramePr>
        <p:xfrm>
          <a:off x="8702675" y="4127500"/>
          <a:ext cx="5334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203200" imgH="165100" progId="Equation.DSMT4">
                  <p:embed/>
                </p:oleObj>
              </mc:Choice>
              <mc:Fallback>
                <p:oleObj name="" r:id="rId7" imgW="203200" imgH="1651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02675" y="4127500"/>
                        <a:ext cx="533400" cy="433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07" name="对象 19506"/>
          <p:cNvGraphicFramePr/>
          <p:nvPr/>
        </p:nvGraphicFramePr>
        <p:xfrm>
          <a:off x="6562725" y="5145088"/>
          <a:ext cx="5032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9" imgW="203200" imgH="165100" progId="Equation.DSMT4">
                  <p:embed/>
                </p:oleObj>
              </mc:Choice>
              <mc:Fallback>
                <p:oleObj name="" r:id="rId9" imgW="203200" imgH="1651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62725" y="5145088"/>
                        <a:ext cx="503238" cy="40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08" name="对象 19507"/>
          <p:cNvGraphicFramePr/>
          <p:nvPr/>
        </p:nvGraphicFramePr>
        <p:xfrm>
          <a:off x="9269413" y="5819775"/>
          <a:ext cx="46196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1" imgW="203200" imgH="177800" progId="Equation.DSMT4">
                  <p:embed/>
                </p:oleObj>
              </mc:Choice>
              <mc:Fallback>
                <p:oleObj name="" r:id="rId11" imgW="203200" imgH="1778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69413" y="5819775"/>
                        <a:ext cx="461962" cy="404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509" name="Group 122"/>
          <p:cNvGrpSpPr/>
          <p:nvPr/>
        </p:nvGrpSpPr>
        <p:grpSpPr>
          <a:xfrm>
            <a:off x="7272338" y="1512888"/>
            <a:ext cx="3095625" cy="2692400"/>
            <a:chOff x="0" y="0"/>
            <a:chExt cx="1950" cy="1696"/>
          </a:xfrm>
        </p:grpSpPr>
        <p:sp>
          <p:nvSpPr>
            <p:cNvPr id="19510" name="Line 75"/>
            <p:cNvSpPr/>
            <p:nvPr/>
          </p:nvSpPr>
          <p:spPr>
            <a:xfrm>
              <a:off x="90" y="317"/>
              <a:ext cx="1679" cy="12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</p:sp>
        <p:sp>
          <p:nvSpPr>
            <p:cNvPr id="19511" name="Text Box 119"/>
            <p:cNvSpPr txBox="1"/>
            <p:nvPr/>
          </p:nvSpPr>
          <p:spPr>
            <a:xfrm>
              <a:off x="0" y="0"/>
              <a:ext cx="22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R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9512" name="Text Box 121"/>
            <p:cNvSpPr txBox="1"/>
            <p:nvPr/>
          </p:nvSpPr>
          <p:spPr>
            <a:xfrm>
              <a:off x="1723" y="1406"/>
              <a:ext cx="22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S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1521E-6 L 0.26285 -0.034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0" y="-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7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0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3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6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9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2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5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8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1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144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147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0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3" dur="5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156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159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9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9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1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4" dur="5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7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10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8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00"/>
                            </p:stCondLst>
                            <p:childTnLst>
                              <p:par>
                                <p:cTn id="2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2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"/>
                            </p:stCondLst>
                            <p:childTnLst>
                              <p:par>
                                <p:cTn id="2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00"/>
                            </p:stCondLst>
                            <p:childTnLst>
                              <p:par>
                                <p:cTn id="2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5" dur="5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2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9" dur="5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500"/>
                            </p:stCondLst>
                            <p:childTnLst>
                              <p:par>
                                <p:cTn id="2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3" dur="5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/>
      <p:bldP spid="19482" grpId="1"/>
      <p:bldP spid="19484" grpId="0"/>
      <p:bldP spid="19484" grpId="1"/>
      <p:bldP spid="19485" grpId="0"/>
      <p:bldP spid="19485" grpId="1"/>
      <p:bldP spid="19487" grpId="0"/>
      <p:bldP spid="19487" grpId="1"/>
      <p:bldP spid="19488" grpId="0"/>
      <p:bldP spid="19488" grpId="1"/>
      <p:bldP spid="19490" grpId="0"/>
      <p:bldP spid="19490" grpId="1"/>
      <p:bldP spid="19491" grpId="0"/>
      <p:bldP spid="19491" grpId="1"/>
      <p:bldP spid="19492" grpId="0"/>
      <p:bldP spid="19492" grpId="1"/>
      <p:bldP spid="19493" grpId="0"/>
      <p:bldP spid="19493" grpId="1"/>
      <p:bldP spid="19494" grpId="0"/>
      <p:bldP spid="19494" grpId="1"/>
      <p:bldP spid="19495" grpId="0"/>
      <p:bldP spid="19495" grpId="1"/>
      <p:bldP spid="19496" grpId="0"/>
      <p:bldP spid="19496" grpId="1"/>
      <p:bldP spid="19497" grpId="0" bldLvl="0" animBg="1"/>
      <p:bldP spid="19497" grpId="1" bldLvl="0" animBg="1"/>
      <p:bldP spid="19498" grpId="0" bldLvl="0" animBg="1"/>
      <p:bldP spid="19499" grpId="0"/>
      <p:bldP spid="19500" grpId="0" bldLvl="0" animBg="1"/>
      <p:bldP spid="19500" grpId="1" bldLvl="0" animBg="1"/>
      <p:bldP spid="19501" grpId="0"/>
      <p:bldP spid="1950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Text Box 3"/>
          <p:cNvSpPr txBox="1"/>
          <p:nvPr/>
        </p:nvSpPr>
        <p:spPr>
          <a:xfrm>
            <a:off x="6226175" y="654050"/>
            <a:ext cx="33353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几何符号语言：</a:t>
            </a:r>
            <a:endParaRPr lang="zh-CN" altLang="en-US" sz="28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1597025" y="1573213"/>
            <a:ext cx="46624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514350" indent="-514350">
              <a:spcBef>
                <a:spcPts val="200"/>
              </a:spcBef>
              <a:buClr>
                <a:srgbClr val="0361B7"/>
              </a:buClr>
              <a:buFont typeface="Arial" panose="020B0604020202020204" pitchFamily="34" charset="0"/>
              <a:buAutoNum type="circleNumDbPlain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平移的两个图形全等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84" name="Line 33"/>
          <p:cNvSpPr/>
          <p:nvPr/>
        </p:nvSpPr>
        <p:spPr>
          <a:xfrm rot="16200000">
            <a:off x="3613150" y="3517900"/>
            <a:ext cx="4679950" cy="0"/>
          </a:xfrm>
          <a:prstGeom prst="line">
            <a:avLst/>
          </a:prstGeom>
          <a:ln w="9525" cap="flat" cmpd="sng">
            <a:solidFill>
              <a:srgbClr val="0361B7"/>
            </a:solidFill>
            <a:prstDash val="dash"/>
            <a:bevel/>
            <a:headEnd type="none" w="med" len="med"/>
            <a:tailEnd type="none" w="med" len="med"/>
          </a:ln>
        </p:spPr>
      </p:sp>
      <p:grpSp>
        <p:nvGrpSpPr>
          <p:cNvPr id="20485" name="组合 52"/>
          <p:cNvGrpSpPr/>
          <p:nvPr/>
        </p:nvGrpSpPr>
        <p:grpSpPr>
          <a:xfrm>
            <a:off x="2187575" y="3459163"/>
            <a:ext cx="2979738" cy="1523522"/>
            <a:chOff x="0" y="0"/>
            <a:chExt cx="3500462" cy="1789821"/>
          </a:xfrm>
        </p:grpSpPr>
        <p:sp>
          <p:nvSpPr>
            <p:cNvPr id="20486" name="Text Box 5"/>
            <p:cNvSpPr txBox="1"/>
            <p:nvPr/>
          </p:nvSpPr>
          <p:spPr>
            <a:xfrm>
              <a:off x="357190" y="0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487" name="AutoShape 4"/>
            <p:cNvSpPr/>
            <p:nvPr/>
          </p:nvSpPr>
          <p:spPr>
            <a:xfrm rot="1839381">
              <a:off x="415748" y="475748"/>
              <a:ext cx="1265262" cy="758424"/>
            </a:xfrm>
            <a:prstGeom prst="rtTriangl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8" name="AutoShape 4"/>
            <p:cNvSpPr/>
            <p:nvPr/>
          </p:nvSpPr>
          <p:spPr>
            <a:xfrm rot="1839381">
              <a:off x="2176642" y="475748"/>
              <a:ext cx="1265262" cy="758424"/>
            </a:xfrm>
            <a:prstGeom prst="rtTriangl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0489" name="直接连接符 32"/>
            <p:cNvCxnSpPr>
              <a:stCxn id="20487" idx="0"/>
              <a:endCxn id="20488" idx="0"/>
            </p:cNvCxnSpPr>
            <p:nvPr/>
          </p:nvCxnSpPr>
          <p:spPr>
            <a:xfrm rot="5400000" flipH="1" flipV="1">
              <a:off x="1578657" y="-674135"/>
              <a:ext cx="1866" cy="176048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0490" name="直接连接符 33"/>
            <p:cNvCxnSpPr>
              <a:stCxn id="20487" idx="0"/>
              <a:endCxn id="20488" idx="0"/>
            </p:cNvCxnSpPr>
            <p:nvPr/>
          </p:nvCxnSpPr>
          <p:spPr>
            <a:xfrm rot="5400000" flipH="1" flipV="1">
              <a:off x="1190753" y="-13841"/>
              <a:ext cx="1866" cy="176048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0491" name="直接连接符 34"/>
            <p:cNvCxnSpPr>
              <a:stCxn id="20487" idx="0"/>
              <a:endCxn id="20488" idx="0"/>
            </p:cNvCxnSpPr>
            <p:nvPr/>
          </p:nvCxnSpPr>
          <p:spPr>
            <a:xfrm rot="5400000" flipH="1" flipV="1">
              <a:off x="2287321" y="622198"/>
              <a:ext cx="1865" cy="1760488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sp>
          <p:nvSpPr>
            <p:cNvPr id="20492" name="Text Box 5"/>
            <p:cNvSpPr txBox="1"/>
            <p:nvPr/>
          </p:nvSpPr>
          <p:spPr>
            <a:xfrm>
              <a:off x="0" y="711219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493" name="Text Box 5"/>
            <p:cNvSpPr txBox="1"/>
            <p:nvPr/>
          </p:nvSpPr>
          <p:spPr>
            <a:xfrm>
              <a:off x="1084464" y="1428760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494" name="Text Box 5"/>
            <p:cNvSpPr txBox="1"/>
            <p:nvPr/>
          </p:nvSpPr>
          <p:spPr>
            <a:xfrm>
              <a:off x="2513226" y="71438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495" name="Text Box 5"/>
            <p:cNvSpPr txBox="1"/>
            <p:nvPr/>
          </p:nvSpPr>
          <p:spPr>
            <a:xfrm>
              <a:off x="2156035" y="661806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496" name="Text Box 5"/>
            <p:cNvSpPr txBox="1"/>
            <p:nvPr/>
          </p:nvSpPr>
          <p:spPr>
            <a:xfrm>
              <a:off x="3156167" y="1379347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grpSp>
        <p:nvGrpSpPr>
          <p:cNvPr id="20497" name="组合 73"/>
          <p:cNvGrpSpPr/>
          <p:nvPr/>
        </p:nvGrpSpPr>
        <p:grpSpPr>
          <a:xfrm>
            <a:off x="749300" y="3634663"/>
            <a:ext cx="3531547" cy="2546736"/>
            <a:chOff x="0" y="-1725019"/>
            <a:chExt cx="4035097" cy="2911625"/>
          </a:xfrm>
        </p:grpSpPr>
        <p:cxnSp>
          <p:nvCxnSpPr>
            <p:cNvPr id="20498" name="直接连接符 59"/>
            <p:cNvCxnSpPr>
              <a:stCxn id="20487" idx="0"/>
              <a:endCxn id="20488" idx="0"/>
            </p:cNvCxnSpPr>
            <p:nvPr/>
          </p:nvCxnSpPr>
          <p:spPr>
            <a:xfrm>
              <a:off x="2322090" y="-1725019"/>
              <a:ext cx="1713005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sp>
          <p:nvSpPr>
            <p:cNvPr id="20499" name="Text Box 5"/>
            <p:cNvSpPr txBox="1"/>
            <p:nvPr/>
          </p:nvSpPr>
          <p:spPr>
            <a:xfrm>
              <a:off x="0" y="49413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500" name="AutoShape 4"/>
            <p:cNvSpPr/>
            <p:nvPr/>
          </p:nvSpPr>
          <p:spPr>
            <a:xfrm>
              <a:off x="304949" y="231589"/>
              <a:ext cx="1182354" cy="797269"/>
            </a:xfrm>
            <a:prstGeom prst="rtTriangl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1" name="Text Box 5"/>
            <p:cNvSpPr txBox="1"/>
            <p:nvPr/>
          </p:nvSpPr>
          <p:spPr>
            <a:xfrm>
              <a:off x="0" y="835231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502" name="Text Box 5"/>
            <p:cNvSpPr txBox="1"/>
            <p:nvPr/>
          </p:nvSpPr>
          <p:spPr>
            <a:xfrm>
              <a:off x="1357322" y="692355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503" name="Text Box 5"/>
            <p:cNvSpPr txBox="1"/>
            <p:nvPr/>
          </p:nvSpPr>
          <p:spPr>
            <a:xfrm>
              <a:off x="2357454" y="0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504" name="AutoShape 4"/>
            <p:cNvSpPr/>
            <p:nvPr/>
          </p:nvSpPr>
          <p:spPr>
            <a:xfrm>
              <a:off x="2376651" y="231589"/>
              <a:ext cx="1182354" cy="797269"/>
            </a:xfrm>
            <a:prstGeom prst="rtTriangl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5" name="Text Box 5"/>
            <p:cNvSpPr txBox="1"/>
            <p:nvPr/>
          </p:nvSpPr>
          <p:spPr>
            <a:xfrm>
              <a:off x="2376651" y="673877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0506" name="Text Box 5"/>
            <p:cNvSpPr txBox="1"/>
            <p:nvPr/>
          </p:nvSpPr>
          <p:spPr>
            <a:xfrm>
              <a:off x="3370481" y="620917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cxnSp>
          <p:nvCxnSpPr>
            <p:cNvPr id="20507" name="直接连接符 71"/>
            <p:cNvCxnSpPr>
              <a:stCxn id="20487" idx="0"/>
              <a:endCxn id="20488" idx="0"/>
            </p:cNvCxnSpPr>
            <p:nvPr/>
          </p:nvCxnSpPr>
          <p:spPr>
            <a:xfrm>
              <a:off x="2322091" y="-1724936"/>
              <a:ext cx="1713005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0508" name="直接连接符 72"/>
            <p:cNvCxnSpPr>
              <a:stCxn id="20487" idx="0"/>
              <a:endCxn id="20488" idx="0"/>
            </p:cNvCxnSpPr>
            <p:nvPr/>
          </p:nvCxnSpPr>
          <p:spPr>
            <a:xfrm>
              <a:off x="2322092" y="-1724571"/>
              <a:ext cx="1713005" cy="0"/>
            </a:xfrm>
            <a:prstGeom prst="line">
              <a:avLst/>
            </a:prstGeom>
            <a:ln w="25400" cap="flat" cmpd="sng">
              <a:solidFill>
                <a:srgbClr val="00B050"/>
              </a:solidFill>
              <a:prstDash val="dash"/>
              <a:bevel/>
              <a:headEnd type="none" w="med" len="med"/>
              <a:tailEnd type="none" w="med" len="med"/>
            </a:ln>
          </p:spPr>
        </p:cxnSp>
      </p:grpSp>
      <p:sp>
        <p:nvSpPr>
          <p:cNvPr id="20509" name="Text Box 4"/>
          <p:cNvSpPr txBox="1"/>
          <p:nvPr/>
        </p:nvSpPr>
        <p:spPr>
          <a:xfrm>
            <a:off x="6003925" y="1481138"/>
            <a:ext cx="44513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∵△ABC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平移得到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△DEF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∴△ABC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△DEF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cxnSp>
        <p:nvCxnSpPr>
          <p:cNvPr id="20510" name="直接连接符 31"/>
          <p:cNvCxnSpPr>
            <a:stCxn id="20487" idx="0"/>
            <a:endCxn id="20488" idx="0"/>
          </p:cNvCxnSpPr>
          <p:nvPr/>
        </p:nvCxnSpPr>
        <p:spPr>
          <a:xfrm>
            <a:off x="4305142" y="3634581"/>
            <a:ext cx="1499235" cy="0"/>
          </a:xfrm>
          <a:prstGeom prst="line">
            <a:avLst/>
          </a:prstGeom>
          <a:ln w="9525" cap="flat" cmpd="sng">
            <a:solidFill>
              <a:srgbClr val="FAFAF1"/>
            </a:solidFill>
            <a:prstDash val="dash"/>
            <a:bevel/>
            <a:headEnd type="none" w="med" len="med"/>
            <a:tailEnd type="none" w="med" len="med"/>
          </a:ln>
        </p:spPr>
      </p:cxnSp>
      <p:sp>
        <p:nvSpPr>
          <p:cNvPr id="20511" name="矩形 7"/>
          <p:cNvSpPr/>
          <p:nvPr/>
        </p:nvSpPr>
        <p:spPr>
          <a:xfrm>
            <a:off x="6003925" y="2667000"/>
            <a:ext cx="4572000" cy="22453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∵△ABC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平移得到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△DEF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∴AB∥DE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AC∥DF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BC ∥EF(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或共线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AB=DE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AC=DF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BC=EF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512" name="矩形 35"/>
          <p:cNvSpPr/>
          <p:nvPr/>
        </p:nvSpPr>
        <p:spPr>
          <a:xfrm>
            <a:off x="1524000" y="2433638"/>
            <a:ext cx="45720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ts val="200"/>
              </a:spcBef>
              <a:buClr>
                <a:srgbClr val="0361B7"/>
              </a:buClr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②对应线段平行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或在同一直线上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且相等；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513" name="圆角矩形 31"/>
          <p:cNvSpPr/>
          <p:nvPr/>
        </p:nvSpPr>
        <p:spPr>
          <a:xfrm>
            <a:off x="1844675" y="508000"/>
            <a:ext cx="3378200" cy="5397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图形平移的基本性质：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0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09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09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511" grpId="0"/>
      <p:bldP spid="205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 Box 3"/>
          <p:cNvSpPr txBox="1"/>
          <p:nvPr/>
        </p:nvSpPr>
        <p:spPr>
          <a:xfrm>
            <a:off x="5881688" y="714375"/>
            <a:ext cx="33353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几何符号语言：</a:t>
            </a:r>
            <a:endParaRPr lang="zh-CN" altLang="en-US" sz="28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1507" name="Text Box 4"/>
          <p:cNvSpPr txBox="1"/>
          <p:nvPr/>
        </p:nvSpPr>
        <p:spPr>
          <a:xfrm>
            <a:off x="1604963" y="1177925"/>
            <a:ext cx="378301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514350" indent="-514350" defTabSz="914400">
              <a:lnSpc>
                <a:spcPts val="3300"/>
              </a:lnSpc>
              <a:spcBef>
                <a:spcPts val="200"/>
              </a:spcBef>
              <a:buClr>
                <a:srgbClr val="0361B7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③对应角相等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08" name="Line 33"/>
          <p:cNvSpPr/>
          <p:nvPr/>
        </p:nvSpPr>
        <p:spPr>
          <a:xfrm rot="16200000">
            <a:off x="3613150" y="3517900"/>
            <a:ext cx="4679950" cy="0"/>
          </a:xfrm>
          <a:prstGeom prst="line">
            <a:avLst/>
          </a:prstGeom>
          <a:ln w="9525" cap="flat" cmpd="sng">
            <a:solidFill>
              <a:srgbClr val="0361B7"/>
            </a:solidFill>
            <a:prstDash val="dash"/>
            <a:bevel/>
            <a:headEnd type="none" w="med" len="med"/>
            <a:tailEnd type="none" w="med" len="med"/>
          </a:ln>
        </p:spPr>
      </p:sp>
      <p:grpSp>
        <p:nvGrpSpPr>
          <p:cNvPr id="21509" name="组合 52"/>
          <p:cNvGrpSpPr/>
          <p:nvPr/>
        </p:nvGrpSpPr>
        <p:grpSpPr>
          <a:xfrm>
            <a:off x="2122488" y="1939925"/>
            <a:ext cx="2979737" cy="1523522"/>
            <a:chOff x="0" y="0"/>
            <a:chExt cx="3500462" cy="1789821"/>
          </a:xfrm>
        </p:grpSpPr>
        <p:sp>
          <p:nvSpPr>
            <p:cNvPr id="21510" name="Text Box 5"/>
            <p:cNvSpPr txBox="1"/>
            <p:nvPr/>
          </p:nvSpPr>
          <p:spPr>
            <a:xfrm>
              <a:off x="357190" y="0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11" name="AutoShape 4"/>
            <p:cNvSpPr/>
            <p:nvPr/>
          </p:nvSpPr>
          <p:spPr>
            <a:xfrm rot="1839381">
              <a:off x="415748" y="475748"/>
              <a:ext cx="1265262" cy="758424"/>
            </a:xfrm>
            <a:prstGeom prst="rtTriangl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2" name="AutoShape 4"/>
            <p:cNvSpPr/>
            <p:nvPr/>
          </p:nvSpPr>
          <p:spPr>
            <a:xfrm rot="1839381">
              <a:off x="2176642" y="475748"/>
              <a:ext cx="1265262" cy="758424"/>
            </a:xfrm>
            <a:prstGeom prst="rtTriangl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1513" name="直接连接符 32"/>
            <p:cNvCxnSpPr>
              <a:stCxn id="21511" idx="0"/>
              <a:endCxn id="21512" idx="0"/>
            </p:cNvCxnSpPr>
            <p:nvPr/>
          </p:nvCxnSpPr>
          <p:spPr>
            <a:xfrm rot="5400000" flipH="1" flipV="1">
              <a:off x="1578657" y="-674135"/>
              <a:ext cx="1866" cy="1760488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1514" name="直接连接符 33"/>
            <p:cNvCxnSpPr>
              <a:stCxn id="21511" idx="0"/>
              <a:endCxn id="21512" idx="0"/>
            </p:cNvCxnSpPr>
            <p:nvPr/>
          </p:nvCxnSpPr>
          <p:spPr>
            <a:xfrm rot="5400000" flipH="1" flipV="1">
              <a:off x="1190753" y="-13841"/>
              <a:ext cx="1866" cy="1760488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1515" name="直接连接符 34"/>
            <p:cNvCxnSpPr>
              <a:stCxn id="21511" idx="0"/>
              <a:endCxn id="21512" idx="0"/>
            </p:cNvCxnSpPr>
            <p:nvPr/>
          </p:nvCxnSpPr>
          <p:spPr>
            <a:xfrm rot="5400000" flipH="1" flipV="1">
              <a:off x="2287321" y="622198"/>
              <a:ext cx="1865" cy="1760488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sp>
          <p:nvSpPr>
            <p:cNvPr id="21516" name="Text Box 5"/>
            <p:cNvSpPr txBox="1"/>
            <p:nvPr/>
          </p:nvSpPr>
          <p:spPr>
            <a:xfrm>
              <a:off x="0" y="711219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17" name="Text Box 5"/>
            <p:cNvSpPr txBox="1"/>
            <p:nvPr/>
          </p:nvSpPr>
          <p:spPr>
            <a:xfrm>
              <a:off x="1084464" y="1428760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18" name="Text Box 5"/>
            <p:cNvSpPr txBox="1"/>
            <p:nvPr/>
          </p:nvSpPr>
          <p:spPr>
            <a:xfrm>
              <a:off x="2513226" y="71438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19" name="Text Box 5"/>
            <p:cNvSpPr txBox="1"/>
            <p:nvPr/>
          </p:nvSpPr>
          <p:spPr>
            <a:xfrm>
              <a:off x="2156035" y="661806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20" name="Text Box 5"/>
            <p:cNvSpPr txBox="1"/>
            <p:nvPr/>
          </p:nvSpPr>
          <p:spPr>
            <a:xfrm>
              <a:off x="3156167" y="1379347"/>
              <a:ext cx="344295" cy="3610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grpSp>
        <p:nvGrpSpPr>
          <p:cNvPr id="21521" name="组合 73"/>
          <p:cNvGrpSpPr/>
          <p:nvPr/>
        </p:nvGrpSpPr>
        <p:grpSpPr>
          <a:xfrm>
            <a:off x="652463" y="2115181"/>
            <a:ext cx="3562663" cy="2532693"/>
            <a:chOff x="0" y="-1708964"/>
            <a:chExt cx="4070649" cy="2895570"/>
          </a:xfrm>
        </p:grpSpPr>
        <p:cxnSp>
          <p:nvCxnSpPr>
            <p:cNvPr id="21522" name="直接连接符 59"/>
            <p:cNvCxnSpPr>
              <a:stCxn id="21511" idx="0"/>
              <a:endCxn id="21512" idx="0"/>
            </p:cNvCxnSpPr>
            <p:nvPr/>
          </p:nvCxnSpPr>
          <p:spPr>
            <a:xfrm>
              <a:off x="2358368" y="-1708964"/>
              <a:ext cx="1712280" cy="0"/>
            </a:xfrm>
            <a:prstGeom prst="line">
              <a:avLst/>
            </a:prstGeom>
            <a:ln w="25400" cap="flat" cmpd="sng">
              <a:solidFill>
                <a:srgbClr val="FAFAF1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sp>
          <p:nvSpPr>
            <p:cNvPr id="21523" name="Text Box 5"/>
            <p:cNvSpPr txBox="1"/>
            <p:nvPr/>
          </p:nvSpPr>
          <p:spPr>
            <a:xfrm>
              <a:off x="0" y="49413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24" name="AutoShape 4"/>
            <p:cNvSpPr/>
            <p:nvPr/>
          </p:nvSpPr>
          <p:spPr>
            <a:xfrm>
              <a:off x="304949" y="231589"/>
              <a:ext cx="1182354" cy="797269"/>
            </a:xfrm>
            <a:prstGeom prst="rtTriangl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5" name="Text Box 5"/>
            <p:cNvSpPr txBox="1"/>
            <p:nvPr/>
          </p:nvSpPr>
          <p:spPr>
            <a:xfrm>
              <a:off x="0" y="835231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26" name="Text Box 5"/>
            <p:cNvSpPr txBox="1"/>
            <p:nvPr/>
          </p:nvSpPr>
          <p:spPr>
            <a:xfrm>
              <a:off x="1357322" y="692355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27" name="Text Box 5"/>
            <p:cNvSpPr txBox="1"/>
            <p:nvPr/>
          </p:nvSpPr>
          <p:spPr>
            <a:xfrm>
              <a:off x="2357454" y="0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28" name="AutoShape 4"/>
            <p:cNvSpPr/>
            <p:nvPr/>
          </p:nvSpPr>
          <p:spPr>
            <a:xfrm>
              <a:off x="2376651" y="231589"/>
              <a:ext cx="1182354" cy="797269"/>
            </a:xfrm>
            <a:prstGeom prst="rtTriangl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9" name="Text Box 5"/>
            <p:cNvSpPr txBox="1"/>
            <p:nvPr/>
          </p:nvSpPr>
          <p:spPr>
            <a:xfrm>
              <a:off x="2376651" y="673877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1530" name="Text Box 5"/>
            <p:cNvSpPr txBox="1"/>
            <p:nvPr/>
          </p:nvSpPr>
          <p:spPr>
            <a:xfrm>
              <a:off x="3370481" y="620917"/>
              <a:ext cx="344295" cy="351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cxnSp>
          <p:nvCxnSpPr>
            <p:cNvPr id="21531" name="直接连接符 71"/>
            <p:cNvCxnSpPr>
              <a:stCxn id="21511" idx="0"/>
              <a:endCxn id="21512" idx="0"/>
            </p:cNvCxnSpPr>
            <p:nvPr/>
          </p:nvCxnSpPr>
          <p:spPr>
            <a:xfrm>
              <a:off x="2358368" y="-1708964"/>
              <a:ext cx="1712280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1532" name="直接连接符 72"/>
            <p:cNvCxnSpPr>
              <a:stCxn id="21511" idx="0"/>
              <a:endCxn id="21512" idx="0"/>
            </p:cNvCxnSpPr>
            <p:nvPr/>
          </p:nvCxnSpPr>
          <p:spPr>
            <a:xfrm>
              <a:off x="2358369" y="-1708600"/>
              <a:ext cx="1712280" cy="0"/>
            </a:xfrm>
            <a:prstGeom prst="line">
              <a:avLst/>
            </a:prstGeom>
            <a:ln w="25400" cap="flat" cmpd="sng">
              <a:solidFill>
                <a:srgbClr val="00B050"/>
              </a:solidFill>
              <a:prstDash val="dash"/>
              <a:bevel/>
              <a:headEnd type="none" w="med" len="med"/>
              <a:tailEnd type="none" w="med" len="med"/>
            </a:ln>
          </p:spPr>
        </p:cxnSp>
      </p:grpSp>
      <p:sp>
        <p:nvSpPr>
          <p:cNvPr id="21533" name="Text Box 4"/>
          <p:cNvSpPr txBox="1"/>
          <p:nvPr/>
        </p:nvSpPr>
        <p:spPr>
          <a:xfrm>
            <a:off x="5953125" y="4340225"/>
            <a:ext cx="4572000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∵△ABC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平移得到△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DEF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∴AD∥BE ∥CF(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或共线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AD=BE =CF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cxnSp>
        <p:nvCxnSpPr>
          <p:cNvPr id="21534" name="直接连接符 35"/>
          <p:cNvCxnSpPr>
            <a:stCxn id="21511" idx="0"/>
            <a:endCxn id="21512" idx="0"/>
          </p:cNvCxnSpPr>
          <p:nvPr/>
        </p:nvCxnSpPr>
        <p:spPr>
          <a:xfrm>
            <a:off x="4240372" y="2115026"/>
            <a:ext cx="1498600" cy="0"/>
          </a:xfrm>
          <a:prstGeom prst="line">
            <a:avLst/>
          </a:prstGeom>
          <a:ln w="9525" cap="flat" cmpd="sng">
            <a:solidFill>
              <a:srgbClr val="FAFAF1"/>
            </a:solidFill>
            <a:prstDash val="dash"/>
            <a:bevel/>
            <a:headEnd type="none" w="med" len="med"/>
            <a:tailEnd type="none" w="med" len="med"/>
          </a:ln>
        </p:spPr>
      </p:cxnSp>
      <p:sp>
        <p:nvSpPr>
          <p:cNvPr id="21535" name="矩形 4"/>
          <p:cNvSpPr/>
          <p:nvPr/>
        </p:nvSpPr>
        <p:spPr>
          <a:xfrm>
            <a:off x="6032500" y="1298575"/>
            <a:ext cx="4572000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∵△ABC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平移得到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△DEF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BAC=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　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ABC=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　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ACB=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DFE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36" name="矩形 6"/>
          <p:cNvSpPr/>
          <p:nvPr/>
        </p:nvSpPr>
        <p:spPr>
          <a:xfrm>
            <a:off x="1604963" y="5119688"/>
            <a:ext cx="4348162" cy="937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3300"/>
              </a:lnSpc>
              <a:spcBef>
                <a:spcPts val="200"/>
              </a:spcBef>
              <a:buClr>
                <a:srgbClr val="0361B7"/>
              </a:buClr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④对应点所连的线段平行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或在同一直线上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且相等；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3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3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33" grpId="0"/>
      <p:bldP spid="215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 Box 15"/>
          <p:cNvSpPr txBox="1"/>
          <p:nvPr/>
        </p:nvSpPr>
        <p:spPr>
          <a:xfrm>
            <a:off x="1847850" y="1042988"/>
            <a:ext cx="810260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如图所示，经过平移，△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的顶点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移到了点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C'.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画出平移后的△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A'B'C'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的位置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并指出平移的方向和距离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1" name="Line 3"/>
          <p:cNvSpPr/>
          <p:nvPr/>
        </p:nvSpPr>
        <p:spPr>
          <a:xfrm flipH="1">
            <a:off x="6138863" y="2525713"/>
            <a:ext cx="503237" cy="158432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2532" name="Line 4"/>
          <p:cNvSpPr/>
          <p:nvPr/>
        </p:nvSpPr>
        <p:spPr>
          <a:xfrm>
            <a:off x="6642100" y="2525713"/>
            <a:ext cx="360363" cy="93662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2533" name="Line 5"/>
          <p:cNvSpPr/>
          <p:nvPr/>
        </p:nvSpPr>
        <p:spPr>
          <a:xfrm flipV="1">
            <a:off x="6138863" y="3462338"/>
            <a:ext cx="863600" cy="6477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2534" name="Line 6"/>
          <p:cNvSpPr/>
          <p:nvPr/>
        </p:nvSpPr>
        <p:spPr>
          <a:xfrm flipH="1">
            <a:off x="8659813" y="1878013"/>
            <a:ext cx="503237" cy="15843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2535" name="Line 7"/>
          <p:cNvSpPr/>
          <p:nvPr/>
        </p:nvSpPr>
        <p:spPr>
          <a:xfrm>
            <a:off x="9163050" y="1878013"/>
            <a:ext cx="360363" cy="9366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2536" name="Line 8"/>
          <p:cNvSpPr/>
          <p:nvPr/>
        </p:nvSpPr>
        <p:spPr>
          <a:xfrm flipV="1">
            <a:off x="8659813" y="2814638"/>
            <a:ext cx="863600" cy="6477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2537" name="Text Box 9"/>
          <p:cNvSpPr txBox="1"/>
          <p:nvPr/>
        </p:nvSpPr>
        <p:spPr>
          <a:xfrm>
            <a:off x="5778500" y="3919538"/>
            <a:ext cx="3603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8" name="Text Box 10"/>
          <p:cNvSpPr txBox="1"/>
          <p:nvPr/>
        </p:nvSpPr>
        <p:spPr>
          <a:xfrm>
            <a:off x="6916738" y="3387725"/>
            <a:ext cx="3587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9" name="Text Box 11"/>
          <p:cNvSpPr txBox="1"/>
          <p:nvPr/>
        </p:nvSpPr>
        <p:spPr>
          <a:xfrm>
            <a:off x="6427788" y="2159000"/>
            <a:ext cx="3603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22540" name="对象 22539"/>
          <p:cNvGraphicFramePr/>
          <p:nvPr/>
        </p:nvGraphicFramePr>
        <p:xfrm>
          <a:off x="8426450" y="3538538"/>
          <a:ext cx="33813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77800" imgH="165100" progId="Equation.DSMT4">
                  <p:embed/>
                </p:oleObj>
              </mc:Choice>
              <mc:Fallback>
                <p:oleObj name="" r:id="rId1" imgW="177800" imgH="1651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26450" y="3538538"/>
                        <a:ext cx="338138" cy="306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1" name="对象 22540"/>
          <p:cNvGraphicFramePr/>
          <p:nvPr/>
        </p:nvGraphicFramePr>
        <p:xfrm>
          <a:off x="9523413" y="2705100"/>
          <a:ext cx="346075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177800" imgH="165100" progId="Equation.DSMT4">
                  <p:embed/>
                </p:oleObj>
              </mc:Choice>
              <mc:Fallback>
                <p:oleObj name="" r:id="rId3" imgW="177800" imgH="1651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23413" y="2705100"/>
                        <a:ext cx="346075" cy="341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2" name="对象 22541"/>
          <p:cNvGraphicFramePr/>
          <p:nvPr/>
        </p:nvGraphicFramePr>
        <p:xfrm>
          <a:off x="9188450" y="1644650"/>
          <a:ext cx="3111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190500" imgH="177800" progId="Equation.DSMT4">
                  <p:embed/>
                </p:oleObj>
              </mc:Choice>
              <mc:Fallback>
                <p:oleObj name="" r:id="rId5" imgW="190500" imgH="1778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88450" y="1644650"/>
                        <a:ext cx="311150" cy="33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3" name="Text Box 21"/>
          <p:cNvSpPr txBox="1"/>
          <p:nvPr/>
        </p:nvSpPr>
        <p:spPr>
          <a:xfrm>
            <a:off x="1847850" y="4221163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（1）连接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CC'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44" name="Text Box 22"/>
          <p:cNvSpPr txBox="1"/>
          <p:nvPr/>
        </p:nvSpPr>
        <p:spPr>
          <a:xfrm>
            <a:off x="1847850" y="4710113"/>
            <a:ext cx="8540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（2）分别过点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B,C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按射线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C'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的方向作线段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BB',AA'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，使得它们与线段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CC'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平行且相等，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连接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A'C',A'B',B'C',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△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A'B'C'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为所求；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45" name="Line 24"/>
          <p:cNvSpPr/>
          <p:nvPr/>
        </p:nvSpPr>
        <p:spPr>
          <a:xfrm flipV="1">
            <a:off x="6138863" y="3462338"/>
            <a:ext cx="2520950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2546" name="Line 25"/>
          <p:cNvSpPr/>
          <p:nvPr/>
        </p:nvSpPr>
        <p:spPr>
          <a:xfrm flipV="1">
            <a:off x="7002463" y="2813050"/>
            <a:ext cx="2520950" cy="649288"/>
          </a:xfrm>
          <a:prstGeom prst="line">
            <a:avLst/>
          </a:prstGeom>
          <a:ln w="57150" cap="flat" cmpd="sng">
            <a:solidFill>
              <a:schemeClr val="tx1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2547" name="Line 26"/>
          <p:cNvSpPr/>
          <p:nvPr/>
        </p:nvSpPr>
        <p:spPr>
          <a:xfrm flipV="1">
            <a:off x="6643688" y="1878013"/>
            <a:ext cx="2519362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2548" name="Text Box 23"/>
          <p:cNvSpPr txBox="1"/>
          <p:nvPr/>
        </p:nvSpPr>
        <p:spPr>
          <a:xfrm>
            <a:off x="1811338" y="5534025"/>
            <a:ext cx="88566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（3）平移的方向就是点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到点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C'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的方向；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49" name="Text Box 29"/>
          <p:cNvSpPr txBox="1"/>
          <p:nvPr/>
        </p:nvSpPr>
        <p:spPr>
          <a:xfrm>
            <a:off x="1847850" y="5991225"/>
            <a:ext cx="58324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（4）平移的距离就是线段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AA'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的长度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50" name="圆角矩形 31"/>
          <p:cNvSpPr/>
          <p:nvPr/>
        </p:nvSpPr>
        <p:spPr>
          <a:xfrm>
            <a:off x="1811338" y="481013"/>
            <a:ext cx="1620837" cy="4841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22544" grpId="0"/>
      <p:bldP spid="22548" grpId="0"/>
      <p:bldP spid="225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3554" name="组合 17"/>
          <p:cNvGrpSpPr/>
          <p:nvPr/>
        </p:nvGrpSpPr>
        <p:grpSpPr>
          <a:xfrm>
            <a:off x="1978025" y="671513"/>
            <a:ext cx="1406525" cy="519112"/>
            <a:chOff x="0" y="0"/>
            <a:chExt cx="3456456" cy="469392"/>
          </a:xfrm>
        </p:grpSpPr>
        <p:sp>
          <p:nvSpPr>
            <p:cNvPr id="23555" name="圆角矩形 31"/>
            <p:cNvSpPr/>
            <p:nvPr/>
          </p:nvSpPr>
          <p:spPr>
            <a:xfrm>
              <a:off x="0" y="0"/>
              <a:ext cx="3420378" cy="469392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56" name="文本框 19"/>
            <p:cNvSpPr/>
            <p:nvPr/>
          </p:nvSpPr>
          <p:spPr>
            <a:xfrm>
              <a:off x="70829" y="0"/>
              <a:ext cx="3385627" cy="4162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练一练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3557" name="Text Box 2"/>
          <p:cNvSpPr txBox="1"/>
          <p:nvPr/>
        </p:nvSpPr>
        <p:spPr>
          <a:xfrm>
            <a:off x="2006600" y="1298575"/>
            <a:ext cx="7905750" cy="37515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在图形平移中，下面说法中错误的是（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A. 图形上任意点移动的方向相同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B. 图形上任意点移动的距离相等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C. 图形上任意两点的连线的长度不变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D. 图形上可能存在不动点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8" name="文本框 1"/>
          <p:cNvSpPr txBox="1"/>
          <p:nvPr/>
        </p:nvSpPr>
        <p:spPr>
          <a:xfrm>
            <a:off x="8859838" y="1298575"/>
            <a:ext cx="42037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Rectangle 33"/>
          <p:cNvSpPr/>
          <p:nvPr/>
        </p:nvSpPr>
        <p:spPr>
          <a:xfrm>
            <a:off x="3595688" y="5643563"/>
            <a:ext cx="403225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B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4579" name="Rectangle 34"/>
          <p:cNvSpPr/>
          <p:nvPr/>
        </p:nvSpPr>
        <p:spPr>
          <a:xfrm>
            <a:off x="5741988" y="5000625"/>
            <a:ext cx="42164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C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4580" name="Rectangle 36"/>
          <p:cNvSpPr/>
          <p:nvPr/>
        </p:nvSpPr>
        <p:spPr>
          <a:xfrm>
            <a:off x="4527550" y="3722688"/>
            <a:ext cx="42164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A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4581" name="Text Box 59"/>
          <p:cNvSpPr txBox="1"/>
          <p:nvPr/>
        </p:nvSpPr>
        <p:spPr>
          <a:xfrm>
            <a:off x="1847850" y="650875"/>
            <a:ext cx="789305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如图，经过平移，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ΔABC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的顶点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移到了点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，作出平移后的三角形．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4582" name="Group 5"/>
          <p:cNvGrpSpPr/>
          <p:nvPr/>
        </p:nvGrpSpPr>
        <p:grpSpPr>
          <a:xfrm>
            <a:off x="4010025" y="4006850"/>
            <a:ext cx="1800225" cy="1873250"/>
            <a:chOff x="0" y="0"/>
            <a:chExt cx="1134" cy="1180"/>
          </a:xfrm>
        </p:grpSpPr>
        <p:sp>
          <p:nvSpPr>
            <p:cNvPr id="24583" name="Line 6"/>
            <p:cNvSpPr/>
            <p:nvPr/>
          </p:nvSpPr>
          <p:spPr>
            <a:xfrm flipH="1">
              <a:off x="0" y="0"/>
              <a:ext cx="590" cy="118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4584" name="Line 7"/>
            <p:cNvSpPr/>
            <p:nvPr/>
          </p:nvSpPr>
          <p:spPr>
            <a:xfrm flipV="1">
              <a:off x="0" y="953"/>
              <a:ext cx="1134" cy="227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4585" name="Line 8"/>
            <p:cNvSpPr/>
            <p:nvPr/>
          </p:nvSpPr>
          <p:spPr>
            <a:xfrm flipH="1" flipV="1">
              <a:off x="590" y="0"/>
              <a:ext cx="544" cy="953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4586" name="Rectangle 33"/>
          <p:cNvSpPr/>
          <p:nvPr/>
        </p:nvSpPr>
        <p:spPr>
          <a:xfrm>
            <a:off x="6545263" y="5786438"/>
            <a:ext cx="403225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E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4587" name="Rectangle 34"/>
          <p:cNvSpPr/>
          <p:nvPr/>
        </p:nvSpPr>
        <p:spPr>
          <a:xfrm>
            <a:off x="8278813" y="5294313"/>
            <a:ext cx="38481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F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4588" name="Rectangle 36"/>
          <p:cNvSpPr/>
          <p:nvPr/>
        </p:nvSpPr>
        <p:spPr>
          <a:xfrm>
            <a:off x="7453313" y="3684588"/>
            <a:ext cx="42164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D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cxnSp>
        <p:nvCxnSpPr>
          <p:cNvPr id="24589" name="直接连接符 31"/>
          <p:cNvCxnSpPr/>
          <p:nvPr/>
        </p:nvCxnSpPr>
        <p:spPr>
          <a:xfrm flipV="1">
            <a:off x="4024313" y="5880100"/>
            <a:ext cx="2514600" cy="1588"/>
          </a:xfrm>
          <a:prstGeom prst="line">
            <a:avLst/>
          </a:prstGeom>
          <a:ln w="5080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24590" name="直接连接符 33"/>
          <p:cNvCxnSpPr/>
          <p:nvPr/>
        </p:nvCxnSpPr>
        <p:spPr>
          <a:xfrm>
            <a:off x="5795963" y="5521325"/>
            <a:ext cx="2514600" cy="1588"/>
          </a:xfrm>
          <a:prstGeom prst="line">
            <a:avLst/>
          </a:prstGeom>
          <a:ln w="5080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24591" name="直接连接符 35"/>
          <p:cNvCxnSpPr/>
          <p:nvPr/>
        </p:nvCxnSpPr>
        <p:spPr>
          <a:xfrm rot="-5400000" flipH="1">
            <a:off x="6200775" y="2747963"/>
            <a:ext cx="1588" cy="2514600"/>
          </a:xfrm>
          <a:prstGeom prst="line">
            <a:avLst/>
          </a:prstGeom>
          <a:ln w="4445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24592" name="直接连接符 37"/>
          <p:cNvCxnSpPr/>
          <p:nvPr/>
        </p:nvCxnSpPr>
        <p:spPr>
          <a:xfrm rot="-5400000" flipH="1">
            <a:off x="7118350" y="4329113"/>
            <a:ext cx="1514475" cy="849312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24593" name="直接连接符 39"/>
          <p:cNvCxnSpPr/>
          <p:nvPr/>
        </p:nvCxnSpPr>
        <p:spPr>
          <a:xfrm rot="-10800000" flipV="1">
            <a:off x="6538913" y="5519738"/>
            <a:ext cx="1771650" cy="36195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24594" name="直接连接符 41"/>
          <p:cNvCxnSpPr/>
          <p:nvPr/>
        </p:nvCxnSpPr>
        <p:spPr>
          <a:xfrm rot="5400000">
            <a:off x="6046788" y="4484688"/>
            <a:ext cx="1873250" cy="919162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24595" name="Oval 10"/>
          <p:cNvSpPr>
            <a:spLocks noChangeAspect="1"/>
          </p:cNvSpPr>
          <p:nvPr/>
        </p:nvSpPr>
        <p:spPr>
          <a:xfrm>
            <a:off x="4881563" y="3929063"/>
            <a:ext cx="109537" cy="1079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4596" name="Oval 30"/>
          <p:cNvSpPr>
            <a:spLocks noChangeAspect="1"/>
          </p:cNvSpPr>
          <p:nvPr/>
        </p:nvSpPr>
        <p:spPr>
          <a:xfrm>
            <a:off x="5738813" y="5429250"/>
            <a:ext cx="109537" cy="1079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4597" name="Oval 31"/>
          <p:cNvSpPr>
            <a:spLocks noChangeAspect="1"/>
          </p:cNvSpPr>
          <p:nvPr/>
        </p:nvSpPr>
        <p:spPr>
          <a:xfrm>
            <a:off x="3952875" y="5821363"/>
            <a:ext cx="109538" cy="1079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4598" name="Text Box 59"/>
          <p:cNvSpPr txBox="1"/>
          <p:nvPr/>
        </p:nvSpPr>
        <p:spPr>
          <a:xfrm>
            <a:off x="1739900" y="1914525"/>
            <a:ext cx="8710613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58775" indent="-358775" algn="just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解：如图，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连接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，过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点分别做线段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BE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CF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使得他们与线段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平行且相等，连接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DE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DF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ΔDEF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就是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ΔABC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平移后的图形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9" name="Oval 31"/>
          <p:cNvSpPr>
            <a:spLocks noChangeAspect="1"/>
          </p:cNvSpPr>
          <p:nvPr/>
        </p:nvSpPr>
        <p:spPr>
          <a:xfrm>
            <a:off x="7407275" y="3929063"/>
            <a:ext cx="109538" cy="1079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  <p:bldP spid="24587" grpId="0"/>
      <p:bldP spid="24595" grpId="0" bldLvl="0" animBg="1"/>
      <p:bldP spid="24596" grpId="0" bldLvl="0" animBg="1"/>
      <p:bldP spid="24597" grpId="0" bldLvl="0" animBg="1"/>
      <p:bldP spid="245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Rectangle 33"/>
          <p:cNvSpPr/>
          <p:nvPr/>
        </p:nvSpPr>
        <p:spPr>
          <a:xfrm>
            <a:off x="3452813" y="5207000"/>
            <a:ext cx="403225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B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5603" name="Rectangle 34"/>
          <p:cNvSpPr/>
          <p:nvPr/>
        </p:nvSpPr>
        <p:spPr>
          <a:xfrm>
            <a:off x="5599113" y="4564063"/>
            <a:ext cx="42164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C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5604" name="Rectangle 36"/>
          <p:cNvSpPr/>
          <p:nvPr/>
        </p:nvSpPr>
        <p:spPr>
          <a:xfrm>
            <a:off x="4384675" y="3286125"/>
            <a:ext cx="42164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A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5605" name="Text Box 59"/>
          <p:cNvSpPr txBox="1"/>
          <p:nvPr/>
        </p:nvSpPr>
        <p:spPr>
          <a:xfrm>
            <a:off x="1955800" y="657225"/>
            <a:ext cx="5611813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想一想：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有其他的方法吗？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06" name="Rectangle 33"/>
          <p:cNvSpPr/>
          <p:nvPr/>
        </p:nvSpPr>
        <p:spPr>
          <a:xfrm>
            <a:off x="6310313" y="5580063"/>
            <a:ext cx="403225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E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5607" name="Rectangle 34"/>
          <p:cNvSpPr/>
          <p:nvPr/>
        </p:nvSpPr>
        <p:spPr>
          <a:xfrm>
            <a:off x="8207375" y="4857750"/>
            <a:ext cx="38481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F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sp>
        <p:nvSpPr>
          <p:cNvPr id="25608" name="Rectangle 36"/>
          <p:cNvSpPr/>
          <p:nvPr/>
        </p:nvSpPr>
        <p:spPr>
          <a:xfrm>
            <a:off x="7310438" y="3248025"/>
            <a:ext cx="42164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600" b="1" dirty="0">
                <a:latin typeface="Times New Roman" panose="02020603050405020304" pitchFamily="2" charset="0"/>
                <a:ea typeface="MS UI Gothic" panose="020B0600070205080204" pitchFamily="2" charset="-128"/>
              </a:rPr>
              <a:t>D</a:t>
            </a:r>
            <a:endParaRPr lang="en-US" altLang="zh-CN" sz="2600" b="1" dirty="0">
              <a:latin typeface="Times New Roman" panose="02020603050405020304" pitchFamily="2" charset="0"/>
              <a:ea typeface="MS UI Gothic" panose="020B0600070205080204" pitchFamily="2" charset="-128"/>
            </a:endParaRPr>
          </a:p>
        </p:txBody>
      </p:sp>
      <p:cxnSp>
        <p:nvCxnSpPr>
          <p:cNvPr id="25609" name="直接连接符 31"/>
          <p:cNvCxnSpPr/>
          <p:nvPr/>
        </p:nvCxnSpPr>
        <p:spPr>
          <a:xfrm flipV="1">
            <a:off x="3881438" y="5443538"/>
            <a:ext cx="2514600" cy="1587"/>
          </a:xfrm>
          <a:prstGeom prst="line">
            <a:avLst/>
          </a:prstGeom>
          <a:ln w="5080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25610" name="直接连接符 33"/>
          <p:cNvCxnSpPr/>
          <p:nvPr/>
        </p:nvCxnSpPr>
        <p:spPr>
          <a:xfrm>
            <a:off x="5653088" y="5084763"/>
            <a:ext cx="2514600" cy="1587"/>
          </a:xfrm>
          <a:prstGeom prst="line">
            <a:avLst/>
          </a:prstGeom>
          <a:ln w="5080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25611" name="直接连接符 35"/>
          <p:cNvCxnSpPr/>
          <p:nvPr/>
        </p:nvCxnSpPr>
        <p:spPr>
          <a:xfrm rot="-5400000" flipH="1">
            <a:off x="6059488" y="2312988"/>
            <a:ext cx="0" cy="2514600"/>
          </a:xfrm>
          <a:prstGeom prst="line">
            <a:avLst/>
          </a:prstGeom>
          <a:ln w="5080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25612" name="直接连接符 39"/>
          <p:cNvCxnSpPr/>
          <p:nvPr/>
        </p:nvCxnSpPr>
        <p:spPr>
          <a:xfrm rot="-10800000" flipV="1">
            <a:off x="6396038" y="5083175"/>
            <a:ext cx="1771650" cy="36195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25613" name="Text Box 59"/>
          <p:cNvSpPr txBox="1"/>
          <p:nvPr/>
        </p:nvSpPr>
        <p:spPr>
          <a:xfrm>
            <a:off x="1955800" y="1308100"/>
            <a:ext cx="8488363" cy="1770380"/>
          </a:xfrm>
          <a:prstGeom prst="rect">
            <a:avLst/>
          </a:prstGeom>
          <a:noFill/>
          <a:ln w="9525" cap="flat" cmpd="sng">
            <a:solidFill>
              <a:srgbClr val="228B8B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marL="358775" indent="-358775" algn="just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解：如图，过点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按射线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的方向做线段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平行且等于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；过点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按射线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的方向做线段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平行且等于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；连接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EF. ΔDEF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就是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ΔABC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平移后的图形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5614" name="组合 32"/>
          <p:cNvGrpSpPr/>
          <p:nvPr/>
        </p:nvGrpSpPr>
        <p:grpSpPr>
          <a:xfrm>
            <a:off x="3881438" y="3563938"/>
            <a:ext cx="1785937" cy="1874837"/>
            <a:chOff x="0" y="0"/>
            <a:chExt cx="1785951" cy="1874841"/>
          </a:xfrm>
        </p:grpSpPr>
        <p:cxnSp>
          <p:nvCxnSpPr>
            <p:cNvPr id="25615" name="直接连接符 28"/>
            <p:cNvCxnSpPr/>
            <p:nvPr/>
          </p:nvCxnSpPr>
          <p:spPr>
            <a:xfrm rot="-5400000" flipH="1">
              <a:off x="604326" y="332854"/>
              <a:ext cx="1514477" cy="848756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5616" name="直接连接符 29"/>
            <p:cNvCxnSpPr/>
            <p:nvPr/>
          </p:nvCxnSpPr>
          <p:spPr>
            <a:xfrm rot="-10800000" flipV="1">
              <a:off x="14050" y="1512889"/>
              <a:ext cx="1771901" cy="361951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25617" name="直接连接符 30"/>
            <p:cNvCxnSpPr/>
            <p:nvPr/>
          </p:nvCxnSpPr>
          <p:spPr>
            <a:xfrm rot="5400000">
              <a:off x="-476662" y="478239"/>
              <a:ext cx="1873251" cy="919939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cxnSp>
        <p:nvCxnSpPr>
          <p:cNvPr id="25618" name="直接连接符 36"/>
          <p:cNvCxnSpPr/>
          <p:nvPr/>
        </p:nvCxnSpPr>
        <p:spPr>
          <a:xfrm rot="-5400000" flipH="1">
            <a:off x="4475163" y="3886200"/>
            <a:ext cx="1514475" cy="849313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25619" name="直接连接符 38"/>
          <p:cNvCxnSpPr/>
          <p:nvPr/>
        </p:nvCxnSpPr>
        <p:spPr>
          <a:xfrm rot="-10800000" flipV="1">
            <a:off x="4022725" y="5203825"/>
            <a:ext cx="1771650" cy="36195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25620" name="直接连接符 40"/>
          <p:cNvCxnSpPr/>
          <p:nvPr/>
        </p:nvCxnSpPr>
        <p:spPr>
          <a:xfrm rot="5400000">
            <a:off x="3402013" y="4040188"/>
            <a:ext cx="1873250" cy="919162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25621" name="Oval 31"/>
          <p:cNvSpPr>
            <a:spLocks noChangeAspect="1"/>
          </p:cNvSpPr>
          <p:nvPr/>
        </p:nvSpPr>
        <p:spPr>
          <a:xfrm>
            <a:off x="7264400" y="3522663"/>
            <a:ext cx="109538" cy="1079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L 0.27847 1.1111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045E-16 L 0.27431 2.22045E-1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25607" grpId="0"/>
      <p:bldP spid="256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Line 17"/>
          <p:cNvSpPr/>
          <p:nvPr/>
        </p:nvSpPr>
        <p:spPr>
          <a:xfrm flipH="1">
            <a:off x="8656638" y="2627313"/>
            <a:ext cx="792162" cy="18732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6627" name="Line 18"/>
          <p:cNvSpPr/>
          <p:nvPr/>
        </p:nvSpPr>
        <p:spPr>
          <a:xfrm>
            <a:off x="9448800" y="2627313"/>
            <a:ext cx="719138" cy="18732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6628" name="Line 19"/>
          <p:cNvSpPr/>
          <p:nvPr/>
        </p:nvSpPr>
        <p:spPr>
          <a:xfrm>
            <a:off x="8943975" y="3779838"/>
            <a:ext cx="9366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6629" name="Line 20"/>
          <p:cNvSpPr>
            <a:spLocks noChangeAspect="1"/>
          </p:cNvSpPr>
          <p:nvPr/>
        </p:nvSpPr>
        <p:spPr>
          <a:xfrm flipV="1">
            <a:off x="6594475" y="2635250"/>
            <a:ext cx="2786063" cy="720725"/>
          </a:xfrm>
          <a:prstGeom prst="line">
            <a:avLst/>
          </a:prstGeom>
          <a:ln w="5715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6630" name="Line 20"/>
          <p:cNvSpPr>
            <a:spLocks noChangeAspect="1"/>
          </p:cNvSpPr>
          <p:nvPr/>
        </p:nvSpPr>
        <p:spPr>
          <a:xfrm flipV="1">
            <a:off x="6157913" y="3781425"/>
            <a:ext cx="2786062" cy="719138"/>
          </a:xfrm>
          <a:prstGeom prst="line">
            <a:avLst/>
          </a:prstGeom>
          <a:ln w="5715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6631" name="Line 20"/>
          <p:cNvSpPr>
            <a:spLocks noChangeAspect="1"/>
          </p:cNvSpPr>
          <p:nvPr/>
        </p:nvSpPr>
        <p:spPr>
          <a:xfrm flipV="1">
            <a:off x="7023100" y="3781425"/>
            <a:ext cx="2786063" cy="719138"/>
          </a:xfrm>
          <a:prstGeom prst="line">
            <a:avLst/>
          </a:prstGeom>
          <a:ln w="5715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6632" name="Line 20"/>
          <p:cNvSpPr>
            <a:spLocks noChangeAspect="1"/>
          </p:cNvSpPr>
          <p:nvPr/>
        </p:nvSpPr>
        <p:spPr>
          <a:xfrm flipV="1">
            <a:off x="5799138" y="4502150"/>
            <a:ext cx="2786062" cy="719138"/>
          </a:xfrm>
          <a:prstGeom prst="line">
            <a:avLst/>
          </a:prstGeom>
          <a:ln w="5715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6633" name="Line 20"/>
          <p:cNvSpPr>
            <a:spLocks noChangeAspect="1"/>
          </p:cNvSpPr>
          <p:nvPr/>
        </p:nvSpPr>
        <p:spPr>
          <a:xfrm flipV="1">
            <a:off x="7310438" y="4502150"/>
            <a:ext cx="2786062" cy="719138"/>
          </a:xfrm>
          <a:prstGeom prst="line">
            <a:avLst/>
          </a:prstGeom>
          <a:ln w="57150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6634" name="Line 9"/>
          <p:cNvSpPr/>
          <p:nvPr/>
        </p:nvSpPr>
        <p:spPr>
          <a:xfrm flipV="1">
            <a:off x="6589713" y="2989263"/>
            <a:ext cx="1439862" cy="358775"/>
          </a:xfrm>
          <a:prstGeom prst="line">
            <a:avLst/>
          </a:prstGeom>
          <a:ln w="57150" cap="flat" cmpd="sng">
            <a:solidFill>
              <a:srgbClr val="0000FF"/>
            </a:solidFill>
            <a:prstDash val="dash"/>
            <a:bevel/>
            <a:headEnd type="none" w="med" len="med"/>
            <a:tailEnd type="triangle" w="lg" len="lg"/>
          </a:ln>
        </p:spPr>
      </p:sp>
      <p:grpSp>
        <p:nvGrpSpPr>
          <p:cNvPr id="26635" name="Group 5"/>
          <p:cNvGrpSpPr/>
          <p:nvPr/>
        </p:nvGrpSpPr>
        <p:grpSpPr>
          <a:xfrm>
            <a:off x="5797550" y="3348038"/>
            <a:ext cx="1511300" cy="1873250"/>
            <a:chOff x="0" y="0"/>
            <a:chExt cx="952" cy="1180"/>
          </a:xfrm>
        </p:grpSpPr>
        <p:sp>
          <p:nvSpPr>
            <p:cNvPr id="26636" name="Line 6"/>
            <p:cNvSpPr/>
            <p:nvPr/>
          </p:nvSpPr>
          <p:spPr>
            <a:xfrm flipH="1">
              <a:off x="0" y="0"/>
              <a:ext cx="499" cy="118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7" name="Line 7"/>
            <p:cNvSpPr/>
            <p:nvPr/>
          </p:nvSpPr>
          <p:spPr>
            <a:xfrm>
              <a:off x="499" y="0"/>
              <a:ext cx="453" cy="118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8" name="Line 8"/>
            <p:cNvSpPr/>
            <p:nvPr/>
          </p:nvSpPr>
          <p:spPr>
            <a:xfrm>
              <a:off x="181" y="726"/>
              <a:ext cx="59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26639" name="Group 12"/>
          <p:cNvGrpSpPr/>
          <p:nvPr/>
        </p:nvGrpSpPr>
        <p:grpSpPr>
          <a:xfrm>
            <a:off x="5799138" y="3348038"/>
            <a:ext cx="1511300" cy="1873250"/>
            <a:chOff x="0" y="0"/>
            <a:chExt cx="952" cy="1180"/>
          </a:xfrm>
        </p:grpSpPr>
        <p:sp>
          <p:nvSpPr>
            <p:cNvPr id="26640" name="Line 13"/>
            <p:cNvSpPr/>
            <p:nvPr/>
          </p:nvSpPr>
          <p:spPr>
            <a:xfrm flipH="1">
              <a:off x="0" y="0"/>
              <a:ext cx="499" cy="118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41" name="Line 14"/>
            <p:cNvSpPr/>
            <p:nvPr/>
          </p:nvSpPr>
          <p:spPr>
            <a:xfrm>
              <a:off x="499" y="0"/>
              <a:ext cx="453" cy="118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42" name="Line 15"/>
            <p:cNvSpPr/>
            <p:nvPr/>
          </p:nvSpPr>
          <p:spPr>
            <a:xfrm>
              <a:off x="181" y="726"/>
              <a:ext cx="59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26643" name="Group 32"/>
          <p:cNvGrpSpPr/>
          <p:nvPr/>
        </p:nvGrpSpPr>
        <p:grpSpPr>
          <a:xfrm>
            <a:off x="5726113" y="3276600"/>
            <a:ext cx="1655762" cy="2016125"/>
            <a:chOff x="0" y="0"/>
            <a:chExt cx="1043" cy="1270"/>
          </a:xfrm>
        </p:grpSpPr>
        <p:sp>
          <p:nvSpPr>
            <p:cNvPr id="26644" name="Oval 27"/>
            <p:cNvSpPr/>
            <p:nvPr/>
          </p:nvSpPr>
          <p:spPr>
            <a:xfrm>
              <a:off x="499" y="0"/>
              <a:ext cx="91" cy="90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45" name="Oval 28"/>
            <p:cNvSpPr/>
            <p:nvPr/>
          </p:nvSpPr>
          <p:spPr>
            <a:xfrm>
              <a:off x="181" y="727"/>
              <a:ext cx="91" cy="90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46" name="Oval 29"/>
            <p:cNvSpPr/>
            <p:nvPr/>
          </p:nvSpPr>
          <p:spPr>
            <a:xfrm>
              <a:off x="771" y="727"/>
              <a:ext cx="91" cy="90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47" name="Oval 30"/>
            <p:cNvSpPr/>
            <p:nvPr/>
          </p:nvSpPr>
          <p:spPr>
            <a:xfrm>
              <a:off x="0" y="1180"/>
              <a:ext cx="91" cy="90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48" name="Oval 31"/>
            <p:cNvSpPr/>
            <p:nvPr/>
          </p:nvSpPr>
          <p:spPr>
            <a:xfrm>
              <a:off x="952" y="1180"/>
              <a:ext cx="91" cy="90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49" name="Text Box 1046"/>
          <p:cNvSpPr txBox="1"/>
          <p:nvPr/>
        </p:nvSpPr>
        <p:spPr>
          <a:xfrm>
            <a:off x="1660525" y="485775"/>
            <a:ext cx="21542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46BC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变式一：</a:t>
            </a:r>
            <a:endParaRPr lang="zh-CN" altLang="en-US" sz="4000" b="1" dirty="0">
              <a:solidFill>
                <a:srgbClr val="046BC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650" name="Text Box 59"/>
          <p:cNvSpPr txBox="1"/>
          <p:nvPr/>
        </p:nvSpPr>
        <p:spPr>
          <a:xfrm>
            <a:off x="1746250" y="1131888"/>
            <a:ext cx="826611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如图，将字母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箭头所指的方向平移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，做出平移后的图形．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51" name="Text Box 59"/>
          <p:cNvSpPr txBox="1"/>
          <p:nvPr/>
        </p:nvSpPr>
        <p:spPr>
          <a:xfrm>
            <a:off x="7380288" y="2428875"/>
            <a:ext cx="1144587" cy="4914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600" dirty="0">
                <a:latin typeface="Times New Roman" panose="02020603050405020304" pitchFamily="2" charset="0"/>
                <a:ea typeface="黑体" panose="02010609060101010101" charset="-122"/>
              </a:rPr>
              <a:t>3cm</a:t>
            </a:r>
            <a:endParaRPr lang="zh-CN" altLang="en-US" sz="26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52" name="Text Box 10"/>
          <p:cNvSpPr txBox="1"/>
          <p:nvPr/>
        </p:nvSpPr>
        <p:spPr>
          <a:xfrm>
            <a:off x="1660525" y="2084388"/>
            <a:ext cx="4022725" cy="4399915"/>
          </a:xfrm>
          <a:prstGeom prst="rect">
            <a:avLst/>
          </a:prstGeom>
          <a:noFill/>
          <a:ln w="9525" cap="flat" cmpd="sng">
            <a:solidFill>
              <a:srgbClr val="228B8B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just"/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平移作图的步骤：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/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找关键点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一般是图形的顶点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/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根据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平移的距离和方向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作出这些点经过平移后的对应点；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/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将所作对应点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按原来已知图形的连接方式连接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起来，所得图形即为所求．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31493 -0.1048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>
                                            <p:txEl>
                                              <p:charRg st="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652">
                                            <p:txEl>
                                              <p:charRg st="9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>
                                            <p:txEl>
                                              <p:charRg st="2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652">
                                            <p:txEl>
                                              <p:charRg st="27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>
                                            <p:txEl>
                                              <p:charRg st="55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652">
                                            <p:txEl>
                                              <p:charRg st="55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Line 47"/>
          <p:cNvSpPr/>
          <p:nvPr/>
        </p:nvSpPr>
        <p:spPr>
          <a:xfrm flipH="1">
            <a:off x="6835775" y="3203575"/>
            <a:ext cx="1008063" cy="1655763"/>
          </a:xfrm>
          <a:prstGeom prst="line">
            <a:avLst/>
          </a:prstGeom>
          <a:ln w="76200" cap="flat" cmpd="sng">
            <a:solidFill>
              <a:srgbClr val="1F497D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51" name="Line 48"/>
          <p:cNvSpPr/>
          <p:nvPr/>
        </p:nvSpPr>
        <p:spPr>
          <a:xfrm>
            <a:off x="7843838" y="3203575"/>
            <a:ext cx="288925" cy="1655763"/>
          </a:xfrm>
          <a:prstGeom prst="line">
            <a:avLst/>
          </a:prstGeom>
          <a:ln w="76200" cap="flat" cmpd="sng">
            <a:solidFill>
              <a:srgbClr val="1F497D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52" name="Line 49"/>
          <p:cNvSpPr/>
          <p:nvPr/>
        </p:nvSpPr>
        <p:spPr>
          <a:xfrm flipV="1">
            <a:off x="8132763" y="3203575"/>
            <a:ext cx="1079500" cy="1655763"/>
          </a:xfrm>
          <a:prstGeom prst="line">
            <a:avLst/>
          </a:prstGeom>
          <a:ln w="76200" cap="flat" cmpd="sng">
            <a:solidFill>
              <a:srgbClr val="1F497D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53" name="Text Box 1046"/>
          <p:cNvSpPr txBox="1"/>
          <p:nvPr/>
        </p:nvSpPr>
        <p:spPr>
          <a:xfrm>
            <a:off x="1684338" y="558800"/>
            <a:ext cx="882173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46BC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变式二：</a:t>
            </a:r>
            <a:endParaRPr lang="zh-CN" altLang="en-US" sz="4000" b="1" dirty="0">
              <a:solidFill>
                <a:srgbClr val="046BC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654" name="Text Box 59"/>
          <p:cNvSpPr txBox="1"/>
          <p:nvPr/>
        </p:nvSpPr>
        <p:spPr>
          <a:xfrm>
            <a:off x="1844675" y="1260475"/>
            <a:ext cx="7475538" cy="13709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将图中的字母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沿水平方向向右平移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3cm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，作出平移后的图形．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5" name="Line 30"/>
          <p:cNvSpPr/>
          <p:nvPr/>
        </p:nvSpPr>
        <p:spPr>
          <a:xfrm>
            <a:off x="3314700" y="3195638"/>
            <a:ext cx="4535488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7656" name="Line 32"/>
          <p:cNvSpPr/>
          <p:nvPr/>
        </p:nvSpPr>
        <p:spPr>
          <a:xfrm>
            <a:off x="4692650" y="3195638"/>
            <a:ext cx="4535488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7657" name="Line 34"/>
          <p:cNvSpPr/>
          <p:nvPr/>
        </p:nvSpPr>
        <p:spPr>
          <a:xfrm>
            <a:off x="2306638" y="4845050"/>
            <a:ext cx="4535487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7658" name="Line 36"/>
          <p:cNvSpPr/>
          <p:nvPr/>
        </p:nvSpPr>
        <p:spPr>
          <a:xfrm>
            <a:off x="3657600" y="4845050"/>
            <a:ext cx="4535488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7659" name="Line 47"/>
          <p:cNvSpPr/>
          <p:nvPr/>
        </p:nvSpPr>
        <p:spPr>
          <a:xfrm flipH="1">
            <a:off x="2378075" y="3190875"/>
            <a:ext cx="1008063" cy="1655763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60" name="Line 48"/>
          <p:cNvSpPr/>
          <p:nvPr/>
        </p:nvSpPr>
        <p:spPr>
          <a:xfrm>
            <a:off x="3386138" y="3190875"/>
            <a:ext cx="288925" cy="1655763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61" name="Line 49"/>
          <p:cNvSpPr/>
          <p:nvPr/>
        </p:nvSpPr>
        <p:spPr>
          <a:xfrm flipV="1">
            <a:off x="3675063" y="3190875"/>
            <a:ext cx="1079500" cy="1655763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62" name="Oval 31"/>
          <p:cNvSpPr>
            <a:spLocks noChangeAspect="1"/>
          </p:cNvSpPr>
          <p:nvPr/>
        </p:nvSpPr>
        <p:spPr>
          <a:xfrm>
            <a:off x="3295650" y="3119438"/>
            <a:ext cx="182563" cy="179387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3" name="Oval 33"/>
          <p:cNvSpPr>
            <a:spLocks noChangeAspect="1"/>
          </p:cNvSpPr>
          <p:nvPr/>
        </p:nvSpPr>
        <p:spPr>
          <a:xfrm>
            <a:off x="4652963" y="3119438"/>
            <a:ext cx="182562" cy="179387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4" name="Oval 35"/>
          <p:cNvSpPr>
            <a:spLocks noChangeAspect="1"/>
          </p:cNvSpPr>
          <p:nvPr/>
        </p:nvSpPr>
        <p:spPr>
          <a:xfrm>
            <a:off x="2306638" y="4738688"/>
            <a:ext cx="182562" cy="179387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5" name="Oval 37"/>
          <p:cNvSpPr>
            <a:spLocks noChangeAspect="1"/>
          </p:cNvSpPr>
          <p:nvPr/>
        </p:nvSpPr>
        <p:spPr>
          <a:xfrm>
            <a:off x="3581400" y="4738688"/>
            <a:ext cx="182563" cy="179387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6" name="Oval 31"/>
          <p:cNvSpPr>
            <a:spLocks noChangeAspect="1"/>
          </p:cNvSpPr>
          <p:nvPr/>
        </p:nvSpPr>
        <p:spPr>
          <a:xfrm>
            <a:off x="7753350" y="3119438"/>
            <a:ext cx="182563" cy="179387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7" name="Oval 33"/>
          <p:cNvSpPr>
            <a:spLocks noChangeAspect="1"/>
          </p:cNvSpPr>
          <p:nvPr/>
        </p:nvSpPr>
        <p:spPr>
          <a:xfrm>
            <a:off x="9110663" y="3119438"/>
            <a:ext cx="182562" cy="179387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8" name="Oval 35"/>
          <p:cNvSpPr>
            <a:spLocks noChangeAspect="1"/>
          </p:cNvSpPr>
          <p:nvPr/>
        </p:nvSpPr>
        <p:spPr>
          <a:xfrm>
            <a:off x="6764338" y="4738688"/>
            <a:ext cx="182562" cy="179387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9" name="Oval 37"/>
          <p:cNvSpPr>
            <a:spLocks noChangeAspect="1"/>
          </p:cNvSpPr>
          <p:nvPr/>
        </p:nvSpPr>
        <p:spPr>
          <a:xfrm>
            <a:off x="8039100" y="4738688"/>
            <a:ext cx="182563" cy="179387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2" grpId="0" bldLvl="0" animBg="1"/>
      <p:bldP spid="27663" grpId="0" bldLvl="0" animBg="1"/>
      <p:bldP spid="27664" grpId="0" bldLvl="0" animBg="1"/>
      <p:bldP spid="27665" grpId="0" bldLvl="0" animBg="1"/>
      <p:bldP spid="27666" grpId="0" bldLvl="0" animBg="1"/>
      <p:bldP spid="27667" grpId="0" bldLvl="0" animBg="1"/>
      <p:bldP spid="27668" grpId="0" bldLvl="0" animBg="1"/>
      <p:bldP spid="2766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Rectangle 2"/>
          <p:cNvSpPr/>
          <p:nvPr/>
        </p:nvSpPr>
        <p:spPr>
          <a:xfrm>
            <a:off x="6543675" y="3382963"/>
            <a:ext cx="2590800" cy="1295400"/>
          </a:xfrm>
          <a:prstGeom prst="rec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Rectangle 3"/>
          <p:cNvSpPr/>
          <p:nvPr/>
        </p:nvSpPr>
        <p:spPr>
          <a:xfrm>
            <a:off x="6543675" y="3382963"/>
            <a:ext cx="2590800" cy="1295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Rectangle 4"/>
          <p:cNvSpPr/>
          <p:nvPr/>
        </p:nvSpPr>
        <p:spPr>
          <a:xfrm>
            <a:off x="6551613" y="3840163"/>
            <a:ext cx="2574925" cy="304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Line 5"/>
          <p:cNvSpPr/>
          <p:nvPr/>
        </p:nvSpPr>
        <p:spPr>
          <a:xfrm flipH="1">
            <a:off x="6086475" y="3840163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78" name="Line 6"/>
          <p:cNvSpPr/>
          <p:nvPr/>
        </p:nvSpPr>
        <p:spPr>
          <a:xfrm flipH="1">
            <a:off x="6086475" y="4144963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79" name="Line 7"/>
          <p:cNvSpPr/>
          <p:nvPr/>
        </p:nvSpPr>
        <p:spPr>
          <a:xfrm>
            <a:off x="6315075" y="3840163"/>
            <a:ext cx="0" cy="304800"/>
          </a:xfrm>
          <a:prstGeom prst="line">
            <a:avLst/>
          </a:prstGeom>
          <a:ln w="9525" cap="flat" cmpd="sng">
            <a:solidFill>
              <a:srgbClr val="FF0000"/>
            </a:solidFill>
            <a:prstDash val="sysDot"/>
            <a:bevel/>
            <a:headEnd type="triangle" w="med" len="med"/>
            <a:tailEnd type="triangle" w="med" len="med"/>
          </a:ln>
        </p:spPr>
      </p:sp>
      <p:sp>
        <p:nvSpPr>
          <p:cNvPr id="28680" name="Text Box 8"/>
          <p:cNvSpPr txBox="1"/>
          <p:nvPr/>
        </p:nvSpPr>
        <p:spPr>
          <a:xfrm>
            <a:off x="6010275" y="3778250"/>
            <a:ext cx="513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1m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Line 9"/>
          <p:cNvSpPr/>
          <p:nvPr/>
        </p:nvSpPr>
        <p:spPr>
          <a:xfrm>
            <a:off x="7305675" y="3078163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82" name="Line 10"/>
          <p:cNvSpPr/>
          <p:nvPr/>
        </p:nvSpPr>
        <p:spPr>
          <a:xfrm>
            <a:off x="7610475" y="3078163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83" name="Text Box 11"/>
          <p:cNvSpPr txBox="1"/>
          <p:nvPr/>
        </p:nvSpPr>
        <p:spPr>
          <a:xfrm>
            <a:off x="7305675" y="3092450"/>
            <a:ext cx="513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1m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Line 12"/>
          <p:cNvSpPr/>
          <p:nvPr/>
        </p:nvSpPr>
        <p:spPr>
          <a:xfrm flipH="1">
            <a:off x="7305675" y="3154363"/>
            <a:ext cx="304800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bevel/>
            <a:headEnd type="triangle" w="med" len="med"/>
            <a:tailEnd type="triangle" w="med" len="med"/>
          </a:ln>
        </p:spPr>
      </p:sp>
      <p:sp>
        <p:nvSpPr>
          <p:cNvPr id="28685" name="Line 13"/>
          <p:cNvSpPr/>
          <p:nvPr/>
        </p:nvSpPr>
        <p:spPr>
          <a:xfrm>
            <a:off x="6543675" y="4449763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86" name="Line 14"/>
          <p:cNvSpPr/>
          <p:nvPr/>
        </p:nvSpPr>
        <p:spPr>
          <a:xfrm>
            <a:off x="9134475" y="4373563"/>
            <a:ext cx="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87" name="Line 15"/>
          <p:cNvSpPr/>
          <p:nvPr/>
        </p:nvSpPr>
        <p:spPr>
          <a:xfrm>
            <a:off x="6543675" y="4754563"/>
            <a:ext cx="25908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bevel/>
            <a:headEnd type="triangle" w="med" len="med"/>
            <a:tailEnd type="triangle" w="med" len="med"/>
          </a:ln>
        </p:spPr>
      </p:sp>
      <p:sp>
        <p:nvSpPr>
          <p:cNvPr id="28688" name="Text Box 16"/>
          <p:cNvSpPr txBox="1"/>
          <p:nvPr/>
        </p:nvSpPr>
        <p:spPr>
          <a:xfrm>
            <a:off x="7762875" y="4692650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21m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9" name="Line 17"/>
          <p:cNvSpPr/>
          <p:nvPr/>
        </p:nvSpPr>
        <p:spPr>
          <a:xfrm>
            <a:off x="8829675" y="4678363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90" name="Line 18"/>
          <p:cNvSpPr/>
          <p:nvPr/>
        </p:nvSpPr>
        <p:spPr>
          <a:xfrm>
            <a:off x="8753475" y="3382963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91" name="Line 19"/>
          <p:cNvSpPr/>
          <p:nvPr/>
        </p:nvSpPr>
        <p:spPr>
          <a:xfrm>
            <a:off x="9286875" y="3382963"/>
            <a:ext cx="0" cy="12954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bevel/>
            <a:headEnd type="triangle" w="med" len="med"/>
            <a:tailEnd type="triangle" w="med" len="med"/>
          </a:ln>
        </p:spPr>
      </p:sp>
      <p:sp>
        <p:nvSpPr>
          <p:cNvPr id="28692" name="Text Box 20"/>
          <p:cNvSpPr txBox="1"/>
          <p:nvPr/>
        </p:nvSpPr>
        <p:spPr>
          <a:xfrm>
            <a:off x="9280525" y="3840163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15m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3" name="Rectangle 21"/>
          <p:cNvSpPr/>
          <p:nvPr/>
        </p:nvSpPr>
        <p:spPr>
          <a:xfrm>
            <a:off x="6219825" y="3170238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4" name="Rectangle 22"/>
          <p:cNvSpPr/>
          <p:nvPr/>
        </p:nvSpPr>
        <p:spPr>
          <a:xfrm>
            <a:off x="9058275" y="4602163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5" name="Rectangle 23"/>
          <p:cNvSpPr/>
          <p:nvPr/>
        </p:nvSpPr>
        <p:spPr>
          <a:xfrm>
            <a:off x="8982075" y="3092450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6" name="Rectangle 24"/>
          <p:cNvSpPr/>
          <p:nvPr/>
        </p:nvSpPr>
        <p:spPr>
          <a:xfrm>
            <a:off x="6238875" y="4540250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7" name="Text Box 25"/>
          <p:cNvSpPr txBox="1"/>
          <p:nvPr/>
        </p:nvSpPr>
        <p:spPr>
          <a:xfrm>
            <a:off x="7442200" y="5013325"/>
            <a:ext cx="9604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图  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8" name="Rectangle 26"/>
          <p:cNvSpPr/>
          <p:nvPr/>
        </p:nvSpPr>
        <p:spPr>
          <a:xfrm rot="5400000">
            <a:off x="6802438" y="3873500"/>
            <a:ext cx="1298575" cy="3238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9" name="Text Box 27"/>
          <p:cNvSpPr txBox="1"/>
          <p:nvPr/>
        </p:nvSpPr>
        <p:spPr>
          <a:xfrm>
            <a:off x="1782763" y="611188"/>
            <a:ext cx="8137525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如图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是一块长方形的草地, 长为21米.宽为15米 在草地上有两条宽为1米的小道,长方形的草地上除小道外长满青草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求长草部分的面积为多少?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700" name="Rectangle 29"/>
          <p:cNvSpPr/>
          <p:nvPr/>
        </p:nvSpPr>
        <p:spPr>
          <a:xfrm>
            <a:off x="2697163" y="3336925"/>
            <a:ext cx="2590800" cy="1295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1" name="Rectangle 30"/>
          <p:cNvSpPr/>
          <p:nvPr/>
        </p:nvSpPr>
        <p:spPr>
          <a:xfrm>
            <a:off x="2697163" y="3810000"/>
            <a:ext cx="2590800" cy="304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2" name="Line 31"/>
          <p:cNvSpPr/>
          <p:nvPr/>
        </p:nvSpPr>
        <p:spPr>
          <a:xfrm flipH="1">
            <a:off x="2239963" y="3794125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03" name="Line 32"/>
          <p:cNvSpPr/>
          <p:nvPr/>
        </p:nvSpPr>
        <p:spPr>
          <a:xfrm flipH="1">
            <a:off x="2239963" y="4098925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04" name="Line 33"/>
          <p:cNvSpPr/>
          <p:nvPr/>
        </p:nvSpPr>
        <p:spPr>
          <a:xfrm>
            <a:off x="2468563" y="3794125"/>
            <a:ext cx="0" cy="304800"/>
          </a:xfrm>
          <a:prstGeom prst="line">
            <a:avLst/>
          </a:prstGeom>
          <a:ln w="9525" cap="flat" cmpd="sng">
            <a:solidFill>
              <a:srgbClr val="FF0000"/>
            </a:solidFill>
            <a:prstDash val="sysDot"/>
            <a:bevel/>
            <a:headEnd type="triangle" w="med" len="med"/>
            <a:tailEnd type="triangle" w="med" len="med"/>
          </a:ln>
        </p:spPr>
      </p:sp>
      <p:sp>
        <p:nvSpPr>
          <p:cNvPr id="28705" name="Text Box 34"/>
          <p:cNvSpPr txBox="1"/>
          <p:nvPr/>
        </p:nvSpPr>
        <p:spPr>
          <a:xfrm>
            <a:off x="2163763" y="3732213"/>
            <a:ext cx="513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1m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6" name="Line 35"/>
          <p:cNvSpPr/>
          <p:nvPr/>
        </p:nvSpPr>
        <p:spPr>
          <a:xfrm>
            <a:off x="3459163" y="3032125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07" name="Line 36"/>
          <p:cNvSpPr/>
          <p:nvPr/>
        </p:nvSpPr>
        <p:spPr>
          <a:xfrm>
            <a:off x="3763963" y="3032125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08" name="Text Box 37"/>
          <p:cNvSpPr txBox="1"/>
          <p:nvPr/>
        </p:nvSpPr>
        <p:spPr>
          <a:xfrm>
            <a:off x="3459163" y="3046413"/>
            <a:ext cx="513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1m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9" name="Line 38"/>
          <p:cNvSpPr/>
          <p:nvPr/>
        </p:nvSpPr>
        <p:spPr>
          <a:xfrm flipH="1">
            <a:off x="3459163" y="3108325"/>
            <a:ext cx="304800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bevel/>
            <a:headEnd type="triangle" w="med" len="med"/>
            <a:tailEnd type="triangle" w="med" len="med"/>
          </a:ln>
        </p:spPr>
      </p:sp>
      <p:sp>
        <p:nvSpPr>
          <p:cNvPr id="28710" name="Line 39"/>
          <p:cNvSpPr/>
          <p:nvPr/>
        </p:nvSpPr>
        <p:spPr>
          <a:xfrm>
            <a:off x="2697163" y="4403725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11" name="Line 40"/>
          <p:cNvSpPr/>
          <p:nvPr/>
        </p:nvSpPr>
        <p:spPr>
          <a:xfrm>
            <a:off x="5287963" y="4327525"/>
            <a:ext cx="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12" name="Line 41"/>
          <p:cNvSpPr/>
          <p:nvPr/>
        </p:nvSpPr>
        <p:spPr>
          <a:xfrm>
            <a:off x="2697163" y="4708525"/>
            <a:ext cx="25908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bevel/>
            <a:headEnd type="triangle" w="med" len="med"/>
            <a:tailEnd type="triangle" w="med" len="med"/>
          </a:ln>
        </p:spPr>
      </p:sp>
      <p:sp>
        <p:nvSpPr>
          <p:cNvPr id="28713" name="Text Box 42"/>
          <p:cNvSpPr txBox="1"/>
          <p:nvPr/>
        </p:nvSpPr>
        <p:spPr>
          <a:xfrm>
            <a:off x="3916363" y="4646613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21m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14" name="Line 43"/>
          <p:cNvSpPr/>
          <p:nvPr/>
        </p:nvSpPr>
        <p:spPr>
          <a:xfrm>
            <a:off x="4995863" y="4611688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15" name="Line 44"/>
          <p:cNvSpPr/>
          <p:nvPr/>
        </p:nvSpPr>
        <p:spPr>
          <a:xfrm>
            <a:off x="4906963" y="3336925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716" name="Line 45"/>
          <p:cNvSpPr/>
          <p:nvPr/>
        </p:nvSpPr>
        <p:spPr>
          <a:xfrm>
            <a:off x="5440363" y="3336925"/>
            <a:ext cx="0" cy="12954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bevel/>
            <a:headEnd type="triangle" w="med" len="med"/>
            <a:tailEnd type="triangle" w="med" len="med"/>
          </a:ln>
        </p:spPr>
      </p:sp>
      <p:sp>
        <p:nvSpPr>
          <p:cNvPr id="28717" name="Text Box 46"/>
          <p:cNvSpPr txBox="1"/>
          <p:nvPr/>
        </p:nvSpPr>
        <p:spPr>
          <a:xfrm>
            <a:off x="5434013" y="3794125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15m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18" name="Rectangle 47"/>
          <p:cNvSpPr/>
          <p:nvPr/>
        </p:nvSpPr>
        <p:spPr>
          <a:xfrm>
            <a:off x="2403475" y="3098800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19" name="Rectangle 48"/>
          <p:cNvSpPr/>
          <p:nvPr/>
        </p:nvSpPr>
        <p:spPr>
          <a:xfrm>
            <a:off x="5211763" y="4556125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20" name="Rectangle 49"/>
          <p:cNvSpPr/>
          <p:nvPr/>
        </p:nvSpPr>
        <p:spPr>
          <a:xfrm>
            <a:off x="5135563" y="3046413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21" name="Rectangle 50"/>
          <p:cNvSpPr/>
          <p:nvPr/>
        </p:nvSpPr>
        <p:spPr>
          <a:xfrm>
            <a:off x="2392363" y="4494213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22" name="Text Box 51"/>
          <p:cNvSpPr txBox="1"/>
          <p:nvPr/>
        </p:nvSpPr>
        <p:spPr>
          <a:xfrm>
            <a:off x="3236913" y="5013325"/>
            <a:ext cx="9588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图  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23" name="Rectangle 52"/>
          <p:cNvSpPr/>
          <p:nvPr/>
        </p:nvSpPr>
        <p:spPr>
          <a:xfrm rot="5400000">
            <a:off x="2955925" y="3825875"/>
            <a:ext cx="1298575" cy="3238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24" name="Rectangle 53"/>
          <p:cNvSpPr/>
          <p:nvPr/>
        </p:nvSpPr>
        <p:spPr>
          <a:xfrm>
            <a:off x="2703513" y="3336925"/>
            <a:ext cx="736600" cy="455613"/>
          </a:xfrm>
          <a:prstGeom prst="rec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25" name="Rectangle 54"/>
          <p:cNvSpPr/>
          <p:nvPr/>
        </p:nvSpPr>
        <p:spPr>
          <a:xfrm>
            <a:off x="2703513" y="4105275"/>
            <a:ext cx="736600" cy="520700"/>
          </a:xfrm>
          <a:prstGeom prst="rec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26" name="Rectangle 55"/>
          <p:cNvSpPr/>
          <p:nvPr/>
        </p:nvSpPr>
        <p:spPr>
          <a:xfrm>
            <a:off x="3762375" y="3348038"/>
            <a:ext cx="1527175" cy="454025"/>
          </a:xfrm>
          <a:prstGeom prst="rec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27" name="Rectangle 56"/>
          <p:cNvSpPr/>
          <p:nvPr/>
        </p:nvSpPr>
        <p:spPr>
          <a:xfrm>
            <a:off x="3770313" y="4081463"/>
            <a:ext cx="1520825" cy="552450"/>
          </a:xfrm>
          <a:prstGeom prst="rec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28" name="Text Box 10"/>
          <p:cNvSpPr txBox="1"/>
          <p:nvPr/>
        </p:nvSpPr>
        <p:spPr>
          <a:xfrm>
            <a:off x="2052638" y="5632450"/>
            <a:ext cx="4956175" cy="521970"/>
          </a:xfrm>
          <a:prstGeom prst="rect">
            <a:avLst/>
          </a:prstGeom>
          <a:noFill/>
          <a:ln w="9525" cap="flat" cmpd="sng">
            <a:solidFill>
              <a:srgbClr val="228B8B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思路点拨：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两种平移方式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6042 0.000463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8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486 -0.045185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28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6181 -0.042130 " pathEditMode="relative" ptsTypes="">
                                      <p:cBhvr>
                                        <p:cTn id="14" dur="2000" fill="hold"/>
                                        <p:tgtEl>
                                          <p:spTgt spid="28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81667 0.001667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736 -0.066759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 animBg="1"/>
      <p:bldP spid="28698" grpId="0" bldLvl="0" animBg="1"/>
      <p:bldP spid="28725" grpId="0" bldLvl="0" animBg="1"/>
      <p:bldP spid="28726" grpId="0" bldLvl="0" animBg="1"/>
      <p:bldP spid="2872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Rectangle 2"/>
          <p:cNvSpPr/>
          <p:nvPr/>
        </p:nvSpPr>
        <p:spPr>
          <a:xfrm>
            <a:off x="6338888" y="3252788"/>
            <a:ext cx="2590800" cy="1295400"/>
          </a:xfrm>
          <a:prstGeom prst="rect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Rectangle 3"/>
          <p:cNvSpPr/>
          <p:nvPr/>
        </p:nvSpPr>
        <p:spPr>
          <a:xfrm>
            <a:off x="6338888" y="3252788"/>
            <a:ext cx="2590800" cy="1295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Line 8"/>
          <p:cNvSpPr/>
          <p:nvPr/>
        </p:nvSpPr>
        <p:spPr>
          <a:xfrm>
            <a:off x="7880350" y="2947988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9701" name="Line 9"/>
          <p:cNvSpPr/>
          <p:nvPr/>
        </p:nvSpPr>
        <p:spPr>
          <a:xfrm>
            <a:off x="8312150" y="2947988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9702" name="Text Box 10"/>
          <p:cNvSpPr txBox="1"/>
          <p:nvPr/>
        </p:nvSpPr>
        <p:spPr>
          <a:xfrm>
            <a:off x="7807325" y="2947988"/>
            <a:ext cx="576263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1m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3" name="Line 11"/>
          <p:cNvSpPr/>
          <p:nvPr/>
        </p:nvSpPr>
        <p:spPr>
          <a:xfrm flipH="1">
            <a:off x="7880350" y="3021013"/>
            <a:ext cx="431800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bevel/>
            <a:headEnd type="triangle" w="med" len="med"/>
            <a:tailEnd type="triangle" w="med" len="med"/>
          </a:ln>
        </p:spPr>
      </p:sp>
      <p:sp>
        <p:nvSpPr>
          <p:cNvPr id="29704" name="Line 12"/>
          <p:cNvSpPr/>
          <p:nvPr/>
        </p:nvSpPr>
        <p:spPr>
          <a:xfrm>
            <a:off x="6338888" y="4319588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9705" name="Line 13"/>
          <p:cNvSpPr/>
          <p:nvPr/>
        </p:nvSpPr>
        <p:spPr>
          <a:xfrm>
            <a:off x="8929688" y="4243388"/>
            <a:ext cx="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9706" name="Line 14"/>
          <p:cNvSpPr/>
          <p:nvPr/>
        </p:nvSpPr>
        <p:spPr>
          <a:xfrm>
            <a:off x="6338888" y="4624388"/>
            <a:ext cx="25908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bevel/>
            <a:headEnd type="triangle" w="med" len="med"/>
            <a:tailEnd type="triangle" w="med" len="med"/>
          </a:ln>
        </p:spPr>
      </p:sp>
      <p:sp>
        <p:nvSpPr>
          <p:cNvPr id="29707" name="Text Box 15"/>
          <p:cNvSpPr txBox="1"/>
          <p:nvPr/>
        </p:nvSpPr>
        <p:spPr>
          <a:xfrm>
            <a:off x="7558088" y="4562475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21m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Line 16"/>
          <p:cNvSpPr/>
          <p:nvPr/>
        </p:nvSpPr>
        <p:spPr>
          <a:xfrm>
            <a:off x="8624888" y="4548188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9709" name="Line 17"/>
          <p:cNvSpPr/>
          <p:nvPr/>
        </p:nvSpPr>
        <p:spPr>
          <a:xfrm>
            <a:off x="8548688" y="3252788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9710" name="Line 18"/>
          <p:cNvSpPr/>
          <p:nvPr/>
        </p:nvSpPr>
        <p:spPr>
          <a:xfrm>
            <a:off x="9082088" y="3252788"/>
            <a:ext cx="0" cy="12954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bevel/>
            <a:headEnd type="triangle" w="med" len="med"/>
            <a:tailEnd type="triangle" w="med" len="med"/>
          </a:ln>
        </p:spPr>
      </p:sp>
      <p:sp>
        <p:nvSpPr>
          <p:cNvPr id="29711" name="Text Box 19"/>
          <p:cNvSpPr txBox="1"/>
          <p:nvPr/>
        </p:nvSpPr>
        <p:spPr>
          <a:xfrm>
            <a:off x="9075738" y="3709988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15m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2" name="Rectangle 20"/>
          <p:cNvSpPr/>
          <p:nvPr/>
        </p:nvSpPr>
        <p:spPr>
          <a:xfrm>
            <a:off x="6034088" y="3024188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3" name="Rectangle 21"/>
          <p:cNvSpPr/>
          <p:nvPr/>
        </p:nvSpPr>
        <p:spPr>
          <a:xfrm>
            <a:off x="8853488" y="4471988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4" name="Rectangle 22"/>
          <p:cNvSpPr/>
          <p:nvPr/>
        </p:nvSpPr>
        <p:spPr>
          <a:xfrm>
            <a:off x="8777288" y="2962275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5" name="Rectangle 23"/>
          <p:cNvSpPr/>
          <p:nvPr/>
        </p:nvSpPr>
        <p:spPr>
          <a:xfrm>
            <a:off x="6034088" y="4410075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716" name="Group 25"/>
          <p:cNvGrpSpPr/>
          <p:nvPr/>
        </p:nvGrpSpPr>
        <p:grpSpPr>
          <a:xfrm>
            <a:off x="7508875" y="3246438"/>
            <a:ext cx="857250" cy="1300162"/>
            <a:chOff x="0" y="0"/>
            <a:chExt cx="1350" cy="2048"/>
          </a:xfrm>
        </p:grpSpPr>
        <p:grpSp>
          <p:nvGrpSpPr>
            <p:cNvPr id="29717" name="Group 26"/>
            <p:cNvGrpSpPr/>
            <p:nvPr/>
          </p:nvGrpSpPr>
          <p:grpSpPr>
            <a:xfrm>
              <a:off x="0" y="4"/>
              <a:ext cx="1351" cy="2044"/>
              <a:chOff x="0" y="0"/>
              <a:chExt cx="1351" cy="2044"/>
            </a:xfrm>
          </p:grpSpPr>
          <p:sp>
            <p:nvSpPr>
              <p:cNvPr id="29718" name="曲线 880"/>
              <p:cNvSpPr/>
              <p:nvPr/>
            </p:nvSpPr>
            <p:spPr>
              <a:xfrm>
                <a:off x="0" y="23"/>
                <a:ext cx="619" cy="20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1600">
                    <a:moveTo>
                      <a:pt x="21600" y="0"/>
                    </a:moveTo>
                    <a:cubicBezTo>
                      <a:pt x="18005" y="1199"/>
                      <a:pt x="5722" y="4272"/>
                      <a:pt x="4815" y="6414"/>
                    </a:cubicBezTo>
                    <a:cubicBezTo>
                      <a:pt x="3908" y="8556"/>
                      <a:pt x="17866" y="8781"/>
                      <a:pt x="17063" y="10730"/>
                    </a:cubicBezTo>
                    <a:cubicBezTo>
                      <a:pt x="16261" y="12679"/>
                      <a:pt x="1465" y="13996"/>
                      <a:pt x="732" y="16170"/>
                    </a:cubicBezTo>
                    <a:cubicBezTo>
                      <a:pt x="0" y="18344"/>
                      <a:pt x="10573" y="20625"/>
                      <a:pt x="13434" y="21600"/>
                    </a:cubicBezTo>
                  </a:path>
                </a:pathLst>
              </a:custGeom>
              <a:noFill/>
              <a:ln w="38100" cap="flat" cmpd="sng">
                <a:solidFill>
                  <a:srgbClr val="228B8B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9719" name="曲线 880"/>
              <p:cNvSpPr/>
              <p:nvPr/>
            </p:nvSpPr>
            <p:spPr>
              <a:xfrm>
                <a:off x="733" y="28"/>
                <a:ext cx="619" cy="20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1600">
                    <a:moveTo>
                      <a:pt x="21600" y="0"/>
                    </a:moveTo>
                    <a:cubicBezTo>
                      <a:pt x="18005" y="1199"/>
                      <a:pt x="5722" y="4272"/>
                      <a:pt x="4815" y="6414"/>
                    </a:cubicBezTo>
                    <a:cubicBezTo>
                      <a:pt x="3908" y="8556"/>
                      <a:pt x="17866" y="8781"/>
                      <a:pt x="17063" y="10730"/>
                    </a:cubicBezTo>
                    <a:cubicBezTo>
                      <a:pt x="16261" y="12679"/>
                      <a:pt x="1465" y="13996"/>
                      <a:pt x="732" y="16170"/>
                    </a:cubicBezTo>
                    <a:cubicBezTo>
                      <a:pt x="0" y="18344"/>
                      <a:pt x="10573" y="20625"/>
                      <a:pt x="13434" y="21600"/>
                    </a:cubicBezTo>
                  </a:path>
                </a:pathLst>
              </a:custGeom>
              <a:noFill/>
              <a:ln w="38100" cap="flat" cmpd="sng">
                <a:solidFill>
                  <a:srgbClr val="228B8B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9720" name="Line 29"/>
              <p:cNvSpPr/>
              <p:nvPr/>
            </p:nvSpPr>
            <p:spPr>
              <a:xfrm flipV="1">
                <a:off x="372" y="2025"/>
                <a:ext cx="729" cy="13"/>
              </a:xfrm>
              <a:prstGeom prst="line">
                <a:avLst/>
              </a:prstGeom>
              <a:ln w="38100" cap="flat" cmpd="sng">
                <a:solidFill>
                  <a:srgbClr val="228B8B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9721" name="Line 30"/>
              <p:cNvSpPr/>
              <p:nvPr/>
            </p:nvSpPr>
            <p:spPr>
              <a:xfrm flipV="1">
                <a:off x="598" y="0"/>
                <a:ext cx="729" cy="13"/>
              </a:xfrm>
              <a:prstGeom prst="line">
                <a:avLst/>
              </a:prstGeom>
              <a:ln w="38100" cap="flat" cmpd="sng">
                <a:solidFill>
                  <a:srgbClr val="228B8B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29722" name="Line 31"/>
            <p:cNvSpPr/>
            <p:nvPr/>
          </p:nvSpPr>
          <p:spPr>
            <a:xfrm flipH="1">
              <a:off x="411" y="39"/>
              <a:ext cx="364" cy="208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23" name="Line 32"/>
            <p:cNvSpPr/>
            <p:nvPr/>
          </p:nvSpPr>
          <p:spPr>
            <a:xfrm flipH="1">
              <a:off x="254" y="26"/>
              <a:ext cx="755" cy="403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24" name="Line 33"/>
            <p:cNvSpPr/>
            <p:nvPr/>
          </p:nvSpPr>
          <p:spPr>
            <a:xfrm flipH="1">
              <a:off x="216" y="0"/>
              <a:ext cx="1002" cy="546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25" name="Line 34"/>
            <p:cNvSpPr/>
            <p:nvPr/>
          </p:nvSpPr>
          <p:spPr>
            <a:xfrm flipH="1">
              <a:off x="150" y="79"/>
              <a:ext cx="1068" cy="599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26" name="Line 35"/>
            <p:cNvSpPr/>
            <p:nvPr/>
          </p:nvSpPr>
          <p:spPr>
            <a:xfrm flipH="1">
              <a:off x="177" y="274"/>
              <a:ext cx="924" cy="494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27" name="Line 36"/>
            <p:cNvSpPr/>
            <p:nvPr/>
          </p:nvSpPr>
          <p:spPr>
            <a:xfrm flipH="1">
              <a:off x="268" y="507"/>
              <a:ext cx="638" cy="313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28" name="Line 37"/>
            <p:cNvSpPr/>
            <p:nvPr/>
          </p:nvSpPr>
          <p:spPr>
            <a:xfrm flipH="1">
              <a:off x="398" y="637"/>
              <a:ext cx="482" cy="222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29" name="Line 38"/>
            <p:cNvSpPr/>
            <p:nvPr/>
          </p:nvSpPr>
          <p:spPr>
            <a:xfrm flipH="1">
              <a:off x="449" y="729"/>
              <a:ext cx="443" cy="208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0" name="Line 39"/>
            <p:cNvSpPr/>
            <p:nvPr/>
          </p:nvSpPr>
          <p:spPr>
            <a:xfrm flipH="1">
              <a:off x="488" y="781"/>
              <a:ext cx="443" cy="208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1" name="Line 40"/>
            <p:cNvSpPr/>
            <p:nvPr/>
          </p:nvSpPr>
          <p:spPr>
            <a:xfrm flipH="1">
              <a:off x="449" y="820"/>
              <a:ext cx="625" cy="299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2" name="Line 41"/>
            <p:cNvSpPr/>
            <p:nvPr/>
          </p:nvSpPr>
          <p:spPr>
            <a:xfrm flipH="1">
              <a:off x="331" y="925"/>
              <a:ext cx="795" cy="325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3" name="Line 42"/>
            <p:cNvSpPr/>
            <p:nvPr/>
          </p:nvSpPr>
          <p:spPr>
            <a:xfrm flipH="1">
              <a:off x="46" y="1015"/>
              <a:ext cx="1197" cy="455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4" name="Line 43"/>
            <p:cNvSpPr/>
            <p:nvPr/>
          </p:nvSpPr>
          <p:spPr>
            <a:xfrm flipH="1">
              <a:off x="7" y="1210"/>
              <a:ext cx="1041" cy="364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5" name="Line 44"/>
            <p:cNvSpPr/>
            <p:nvPr/>
          </p:nvSpPr>
          <p:spPr>
            <a:xfrm flipH="1">
              <a:off x="34" y="1444"/>
              <a:ext cx="728" cy="221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6" name="Line 45"/>
            <p:cNvSpPr/>
            <p:nvPr/>
          </p:nvSpPr>
          <p:spPr>
            <a:xfrm flipH="1">
              <a:off x="124" y="1587"/>
              <a:ext cx="585" cy="183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7" name="Line 46"/>
            <p:cNvSpPr/>
            <p:nvPr/>
          </p:nvSpPr>
          <p:spPr>
            <a:xfrm flipH="1">
              <a:off x="202" y="1652"/>
              <a:ext cx="559" cy="170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8" name="Line 47"/>
            <p:cNvSpPr/>
            <p:nvPr/>
          </p:nvSpPr>
          <p:spPr>
            <a:xfrm flipH="1">
              <a:off x="202" y="1757"/>
              <a:ext cx="611" cy="156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39" name="Line 48"/>
            <p:cNvSpPr/>
            <p:nvPr/>
          </p:nvSpPr>
          <p:spPr>
            <a:xfrm flipH="1">
              <a:off x="333" y="1861"/>
              <a:ext cx="560" cy="78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40" name="Line 49"/>
            <p:cNvSpPr/>
            <p:nvPr/>
          </p:nvSpPr>
          <p:spPr>
            <a:xfrm flipH="1">
              <a:off x="359" y="1939"/>
              <a:ext cx="612" cy="52"/>
            </a:xfrm>
            <a:prstGeom prst="line">
              <a:avLst/>
            </a:prstGeom>
            <a:ln w="38100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29741" name="Group 50"/>
          <p:cNvGrpSpPr/>
          <p:nvPr/>
        </p:nvGrpSpPr>
        <p:grpSpPr>
          <a:xfrm>
            <a:off x="7974013" y="3265488"/>
            <a:ext cx="968375" cy="1290637"/>
            <a:chOff x="0" y="0"/>
            <a:chExt cx="1524" cy="2032"/>
          </a:xfrm>
        </p:grpSpPr>
        <p:grpSp>
          <p:nvGrpSpPr>
            <p:cNvPr id="29742" name="Group 51"/>
            <p:cNvGrpSpPr/>
            <p:nvPr/>
          </p:nvGrpSpPr>
          <p:grpSpPr>
            <a:xfrm>
              <a:off x="0" y="0"/>
              <a:ext cx="1524" cy="2033"/>
              <a:chOff x="0" y="0"/>
              <a:chExt cx="1524" cy="2033"/>
            </a:xfrm>
          </p:grpSpPr>
          <p:sp>
            <p:nvSpPr>
              <p:cNvPr id="29743" name="曲线 880"/>
              <p:cNvSpPr/>
              <p:nvPr/>
            </p:nvSpPr>
            <p:spPr>
              <a:xfrm>
                <a:off x="0" y="0"/>
                <a:ext cx="619" cy="20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1600">
                    <a:moveTo>
                      <a:pt x="21600" y="0"/>
                    </a:moveTo>
                    <a:cubicBezTo>
                      <a:pt x="18005" y="1199"/>
                      <a:pt x="5722" y="4272"/>
                      <a:pt x="4815" y="6414"/>
                    </a:cubicBezTo>
                    <a:cubicBezTo>
                      <a:pt x="3908" y="8556"/>
                      <a:pt x="17866" y="8781"/>
                      <a:pt x="17063" y="10730"/>
                    </a:cubicBezTo>
                    <a:cubicBezTo>
                      <a:pt x="16261" y="12679"/>
                      <a:pt x="1465" y="13996"/>
                      <a:pt x="732" y="16170"/>
                    </a:cubicBezTo>
                    <a:cubicBezTo>
                      <a:pt x="0" y="18344"/>
                      <a:pt x="10573" y="20625"/>
                      <a:pt x="13434" y="2160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9744" name="Line 53"/>
              <p:cNvSpPr/>
              <p:nvPr/>
            </p:nvSpPr>
            <p:spPr>
              <a:xfrm>
                <a:off x="614" y="0"/>
                <a:ext cx="884" cy="1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29745" name="Line 54"/>
              <p:cNvSpPr/>
              <p:nvPr/>
            </p:nvSpPr>
            <p:spPr>
              <a:xfrm>
                <a:off x="1497" y="3"/>
                <a:ext cx="1" cy="2030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29746" name="Line 55"/>
              <p:cNvSpPr/>
              <p:nvPr/>
            </p:nvSpPr>
            <p:spPr>
              <a:xfrm flipH="1" flipV="1">
                <a:off x="392" y="2007"/>
                <a:ext cx="1132" cy="13"/>
              </a:xfrm>
              <a:prstGeom prst="line">
                <a:avLst/>
              </a:prstGeom>
              <a:ln w="9525">
                <a:noFill/>
              </a:ln>
            </p:spPr>
          </p:sp>
        </p:grpSp>
        <p:sp>
          <p:nvSpPr>
            <p:cNvPr id="29747" name="Rectangle 56"/>
            <p:cNvSpPr/>
            <p:nvPr/>
          </p:nvSpPr>
          <p:spPr>
            <a:xfrm>
              <a:off x="629" y="16"/>
              <a:ext cx="873" cy="199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48" name="AutoShape 57"/>
            <p:cNvSpPr/>
            <p:nvPr/>
          </p:nvSpPr>
          <p:spPr>
            <a:xfrm flipH="1">
              <a:off x="327" y="6"/>
              <a:ext cx="325" cy="2017"/>
            </a:xfrm>
            <a:prstGeom prst="rtTriangl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749" name="Group 58"/>
          <p:cNvGrpSpPr/>
          <p:nvPr/>
        </p:nvGrpSpPr>
        <p:grpSpPr>
          <a:xfrm>
            <a:off x="7972425" y="3262313"/>
            <a:ext cx="968375" cy="1290637"/>
            <a:chOff x="0" y="0"/>
            <a:chExt cx="1524" cy="2032"/>
          </a:xfrm>
        </p:grpSpPr>
        <p:grpSp>
          <p:nvGrpSpPr>
            <p:cNvPr id="29750" name="Group 59"/>
            <p:cNvGrpSpPr/>
            <p:nvPr/>
          </p:nvGrpSpPr>
          <p:grpSpPr>
            <a:xfrm>
              <a:off x="0" y="0"/>
              <a:ext cx="1524" cy="2033"/>
              <a:chOff x="0" y="0"/>
              <a:chExt cx="1524" cy="2033"/>
            </a:xfrm>
          </p:grpSpPr>
          <p:sp>
            <p:nvSpPr>
              <p:cNvPr id="29751" name="曲线 880"/>
              <p:cNvSpPr/>
              <p:nvPr/>
            </p:nvSpPr>
            <p:spPr>
              <a:xfrm>
                <a:off x="0" y="0"/>
                <a:ext cx="619" cy="20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1600">
                    <a:moveTo>
                      <a:pt x="21600" y="0"/>
                    </a:moveTo>
                    <a:cubicBezTo>
                      <a:pt x="18005" y="1199"/>
                      <a:pt x="5722" y="4272"/>
                      <a:pt x="4815" y="6414"/>
                    </a:cubicBezTo>
                    <a:cubicBezTo>
                      <a:pt x="3908" y="8556"/>
                      <a:pt x="17866" y="8781"/>
                      <a:pt x="17063" y="10730"/>
                    </a:cubicBezTo>
                    <a:cubicBezTo>
                      <a:pt x="16261" y="12679"/>
                      <a:pt x="1465" y="13996"/>
                      <a:pt x="732" y="16170"/>
                    </a:cubicBezTo>
                    <a:cubicBezTo>
                      <a:pt x="0" y="18344"/>
                      <a:pt x="10573" y="20625"/>
                      <a:pt x="13434" y="21600"/>
                    </a:cubicBezTo>
                  </a:path>
                </a:pathLst>
              </a:custGeom>
              <a:solidFill>
                <a:srgbClr val="FF9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9752" name="Line 61"/>
              <p:cNvSpPr/>
              <p:nvPr/>
            </p:nvSpPr>
            <p:spPr>
              <a:xfrm>
                <a:off x="614" y="0"/>
                <a:ext cx="884" cy="1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29753" name="Line 62"/>
              <p:cNvSpPr/>
              <p:nvPr/>
            </p:nvSpPr>
            <p:spPr>
              <a:xfrm>
                <a:off x="1497" y="3"/>
                <a:ext cx="1" cy="2030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29754" name="Line 63"/>
              <p:cNvSpPr/>
              <p:nvPr/>
            </p:nvSpPr>
            <p:spPr>
              <a:xfrm flipH="1" flipV="1">
                <a:off x="392" y="2007"/>
                <a:ext cx="1132" cy="13"/>
              </a:xfrm>
              <a:prstGeom prst="line">
                <a:avLst/>
              </a:prstGeom>
              <a:ln w="9525">
                <a:noFill/>
              </a:ln>
            </p:spPr>
          </p:sp>
        </p:grpSp>
        <p:sp>
          <p:nvSpPr>
            <p:cNvPr id="29755" name="Rectangle 64"/>
            <p:cNvSpPr/>
            <p:nvPr/>
          </p:nvSpPr>
          <p:spPr>
            <a:xfrm>
              <a:off x="629" y="16"/>
              <a:ext cx="873" cy="1992"/>
            </a:xfrm>
            <a:prstGeom prst="rect">
              <a:avLst/>
            </a:prstGeom>
            <a:solidFill>
              <a:srgbClr val="FF9900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56" name="AutoShape 65"/>
            <p:cNvSpPr/>
            <p:nvPr/>
          </p:nvSpPr>
          <p:spPr>
            <a:xfrm flipH="1">
              <a:off x="327" y="6"/>
              <a:ext cx="325" cy="2017"/>
            </a:xfrm>
            <a:prstGeom prst="rtTriangle">
              <a:avLst/>
            </a:prstGeom>
            <a:solidFill>
              <a:srgbClr val="FF9900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57" name="Text Box 66"/>
          <p:cNvSpPr txBox="1"/>
          <p:nvPr/>
        </p:nvSpPr>
        <p:spPr>
          <a:xfrm>
            <a:off x="1852613" y="601663"/>
            <a:ext cx="8137525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变式：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如图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是一块长方形的草地, 长为21米.宽为15米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在草地上有一条宽为1米的小道,长方形的草地上除小道外长满青草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求长草部分的面积为多少?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58" name="Text Box 10"/>
          <p:cNvSpPr txBox="1"/>
          <p:nvPr/>
        </p:nvSpPr>
        <p:spPr>
          <a:xfrm>
            <a:off x="2052638" y="5632450"/>
            <a:ext cx="4956175" cy="521970"/>
          </a:xfrm>
          <a:prstGeom prst="rect">
            <a:avLst/>
          </a:prstGeom>
          <a:noFill/>
          <a:ln w="9525" cap="flat" cmpd="sng">
            <a:solidFill>
              <a:srgbClr val="228B8B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思路点拨：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平移构成规则图形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53403 0.002222 " pathEditMode="relative" rAng="0" ptsTypes="">
                                      <p:cBhvr>
                                        <p:cTn id="6" dur="1000" fill="hold"/>
                                        <p:tgtEl>
                                          <p:spTgt spid="29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Text Box 22"/>
          <p:cNvSpPr txBox="1"/>
          <p:nvPr/>
        </p:nvSpPr>
        <p:spPr>
          <a:xfrm>
            <a:off x="1839913" y="1106488"/>
            <a:ext cx="8202612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3200" dirty="0">
                <a:latin typeface="Times New Roman" panose="02020603050405020304" pitchFamily="2" charset="0"/>
                <a:ea typeface="黑体" panose="02010609060101010101" charset="-122"/>
              </a:rPr>
              <a:t>如图所示，图中小正方形的边长为</a:t>
            </a: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3200" dirty="0">
                <a:latin typeface="Times New Roman" panose="02020603050405020304" pitchFamily="2" charset="0"/>
                <a:ea typeface="黑体" panose="02010609060101010101" charset="-122"/>
              </a:rPr>
              <a:t>，则阴影部分的面积是：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charset="-122"/>
              </a:rPr>
              <a:t>________</a:t>
            </a:r>
            <a:endParaRPr lang="en-US" altLang="zh-CN" sz="32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23" name="Text Box 2"/>
          <p:cNvSpPr txBox="1"/>
          <p:nvPr/>
        </p:nvSpPr>
        <p:spPr>
          <a:xfrm>
            <a:off x="5448300" y="1668463"/>
            <a:ext cx="1066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i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3600" baseline="3000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3600" baseline="30000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30724" name="Group 3"/>
          <p:cNvGrpSpPr/>
          <p:nvPr/>
        </p:nvGrpSpPr>
        <p:grpSpPr>
          <a:xfrm>
            <a:off x="3071813" y="3284538"/>
            <a:ext cx="4968875" cy="2492375"/>
            <a:chOff x="0" y="0"/>
            <a:chExt cx="3130" cy="1570"/>
          </a:xfrm>
        </p:grpSpPr>
        <p:grpSp>
          <p:nvGrpSpPr>
            <p:cNvPr id="30725" name="Group 4"/>
            <p:cNvGrpSpPr/>
            <p:nvPr/>
          </p:nvGrpSpPr>
          <p:grpSpPr>
            <a:xfrm>
              <a:off x="1588" y="28"/>
              <a:ext cx="1542" cy="1497"/>
              <a:chOff x="0" y="0"/>
              <a:chExt cx="1542" cy="1497"/>
            </a:xfrm>
          </p:grpSpPr>
          <p:grpSp>
            <p:nvGrpSpPr>
              <p:cNvPr id="30726" name="Group 5"/>
              <p:cNvGrpSpPr/>
              <p:nvPr/>
            </p:nvGrpSpPr>
            <p:grpSpPr>
              <a:xfrm>
                <a:off x="0" y="0"/>
                <a:ext cx="1542" cy="1497"/>
                <a:chOff x="0" y="0"/>
                <a:chExt cx="1542" cy="1542"/>
              </a:xfrm>
            </p:grpSpPr>
            <p:pic>
              <p:nvPicPr>
                <p:cNvPr id="30727" name="Picture 6" descr="快捷方式  中三数学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35034" t="78603" r="55675" b="15520"/>
                <a:stretch>
                  <a:fillRect/>
                </a:stretch>
              </p:blipFill>
              <p:spPr>
                <a:xfrm rot="21448524">
                  <a:off x="317" y="0"/>
                  <a:ext cx="1225" cy="12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728" name="Arc 7"/>
                <p:cNvSpPr/>
                <p:nvPr/>
              </p:nvSpPr>
              <p:spPr>
                <a:xfrm>
                  <a:off x="0" y="0"/>
                  <a:ext cx="1542" cy="154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76200" cap="flat" cmpd="sng">
                  <a:solidFill>
                    <a:schemeClr val="accent2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30729" name="Line 8"/>
              <p:cNvSpPr/>
              <p:nvPr/>
            </p:nvSpPr>
            <p:spPr>
              <a:xfrm>
                <a:off x="952" y="1497"/>
                <a:ext cx="227" cy="0"/>
              </a:xfrm>
              <a:prstGeom prst="line">
                <a:avLst/>
              </a:prstGeom>
              <a:ln w="9525">
                <a:noFill/>
              </a:ln>
            </p:spPr>
          </p:sp>
        </p:grpSp>
        <p:grpSp>
          <p:nvGrpSpPr>
            <p:cNvPr id="30730" name="Group 9"/>
            <p:cNvGrpSpPr/>
            <p:nvPr/>
          </p:nvGrpSpPr>
          <p:grpSpPr>
            <a:xfrm>
              <a:off x="0" y="0"/>
              <a:ext cx="3130" cy="1570"/>
              <a:chOff x="0" y="0"/>
              <a:chExt cx="3130" cy="1570"/>
            </a:xfrm>
          </p:grpSpPr>
          <p:grpSp>
            <p:nvGrpSpPr>
              <p:cNvPr id="30731" name="Group 10"/>
              <p:cNvGrpSpPr/>
              <p:nvPr/>
            </p:nvGrpSpPr>
            <p:grpSpPr>
              <a:xfrm>
                <a:off x="0" y="0"/>
                <a:ext cx="3130" cy="1570"/>
                <a:chOff x="0" y="0"/>
                <a:chExt cx="3130" cy="1570"/>
              </a:xfrm>
            </p:grpSpPr>
            <p:grpSp>
              <p:nvGrpSpPr>
                <p:cNvPr id="30732" name="Group 11"/>
                <p:cNvGrpSpPr/>
                <p:nvPr/>
              </p:nvGrpSpPr>
              <p:grpSpPr>
                <a:xfrm>
                  <a:off x="0" y="0"/>
                  <a:ext cx="3130" cy="1570"/>
                  <a:chOff x="0" y="0"/>
                  <a:chExt cx="3130" cy="1570"/>
                </a:xfrm>
              </p:grpSpPr>
              <p:grpSp>
                <p:nvGrpSpPr>
                  <p:cNvPr id="30733" name="Group 12"/>
                  <p:cNvGrpSpPr/>
                  <p:nvPr/>
                </p:nvGrpSpPr>
                <p:grpSpPr>
                  <a:xfrm>
                    <a:off x="0" y="0"/>
                    <a:ext cx="3130" cy="1570"/>
                    <a:chOff x="0" y="0"/>
                    <a:chExt cx="3130" cy="1570"/>
                  </a:xfrm>
                </p:grpSpPr>
                <p:sp>
                  <p:nvSpPr>
                    <p:cNvPr id="30734" name="Rectangle 13"/>
                    <p:cNvSpPr/>
                    <p:nvPr/>
                  </p:nvSpPr>
                  <p:spPr>
                    <a:xfrm>
                      <a:off x="1588" y="0"/>
                      <a:ext cx="1542" cy="1542"/>
                    </a:xfrm>
                    <a:prstGeom prst="rect">
                      <a:avLst/>
                    </a:prstGeom>
                    <a:noFill/>
                    <a:ln w="76200" cap="flat" cmpd="sng">
                      <a:solidFill>
                        <a:schemeClr val="accent2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p>
                      <a:pPr algn="ctr">
                        <a:spcBef>
                          <a:spcPct val="50000"/>
                        </a:spcBef>
                      </a:pPr>
                      <a:endParaRPr lang="zh-CN" altLang="en-US" sz="2400" b="1" dirty="0">
                        <a:solidFill>
                          <a:srgbClr val="333399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30735" name="Arc 14"/>
                    <p:cNvSpPr/>
                    <p:nvPr/>
                  </p:nvSpPr>
                  <p:spPr>
                    <a:xfrm>
                      <a:off x="1588" y="0"/>
                      <a:ext cx="1542" cy="15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pathLst>
                        <a:path w="21600" h="21600" fill="none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76200" cap="flat" cmpd="sng">
                      <a:solidFill>
                        <a:schemeClr val="accent2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30736" name="Rectangle 15"/>
                    <p:cNvSpPr/>
                    <p:nvPr/>
                  </p:nvSpPr>
                  <p:spPr>
                    <a:xfrm>
                      <a:off x="0" y="0"/>
                      <a:ext cx="1542" cy="1542"/>
                    </a:xfrm>
                    <a:prstGeom prst="rect">
                      <a:avLst/>
                    </a:prstGeom>
                    <a:noFill/>
                    <a:ln w="76200" cap="flat" cmpd="sng">
                      <a:solidFill>
                        <a:schemeClr val="accent2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p>
                      <a:pPr algn="ctr">
                        <a:spcBef>
                          <a:spcPct val="50000"/>
                        </a:spcBef>
                      </a:pPr>
                      <a:endParaRPr lang="zh-CN" altLang="en-US" sz="2400" b="1" dirty="0">
                        <a:solidFill>
                          <a:srgbClr val="333399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30737" name="Arc 16"/>
                    <p:cNvSpPr/>
                    <p:nvPr/>
                  </p:nvSpPr>
                  <p:spPr>
                    <a:xfrm>
                      <a:off x="0" y="0"/>
                      <a:ext cx="1542" cy="15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pathLst>
                        <a:path w="21600" h="21600" fill="none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76200" cap="flat" cmpd="sng">
                      <a:solidFill>
                        <a:schemeClr val="accent2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pic>
                  <p:nvPicPr>
                    <p:cNvPr id="30738" name="Picture 17" descr="快捷方式  中三数学"/>
                    <p:cNvPicPr>
                      <a:picLocks noChangeAspect="1"/>
                    </p:cNvPicPr>
                    <p:nvPr/>
                  </p:nvPicPr>
                  <p:blipFill>
                    <a:blip r:embed="rId1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 l="23689" t="78812" r="66512" b="14468"/>
                    <a:stretch>
                      <a:fillRect/>
                    </a:stretch>
                  </p:blipFill>
                  <p:spPr>
                    <a:xfrm>
                      <a:off x="0" y="45"/>
                      <a:ext cx="1497" cy="152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</p:pic>
              </p:grpSp>
              <p:sp>
                <p:nvSpPr>
                  <p:cNvPr id="30739" name="Line 18"/>
                  <p:cNvSpPr/>
                  <p:nvPr/>
                </p:nvSpPr>
                <p:spPr>
                  <a:xfrm>
                    <a:off x="0" y="227"/>
                    <a:ext cx="0" cy="362"/>
                  </a:xfrm>
                  <a:prstGeom prst="line">
                    <a:avLst/>
                  </a:prstGeom>
                  <a:ln w="9525">
                    <a:noFill/>
                  </a:ln>
                </p:spPr>
              </p:sp>
            </p:grpSp>
            <p:sp>
              <p:nvSpPr>
                <p:cNvPr id="30740" name="Line 19"/>
                <p:cNvSpPr/>
                <p:nvPr/>
              </p:nvSpPr>
              <p:spPr>
                <a:xfrm>
                  <a:off x="136" y="1542"/>
                  <a:ext cx="318" cy="0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sp>
            <p:nvSpPr>
              <p:cNvPr id="30741" name="Line 20"/>
              <p:cNvSpPr/>
              <p:nvPr/>
            </p:nvSpPr>
            <p:spPr>
              <a:xfrm>
                <a:off x="1179" y="1542"/>
                <a:ext cx="9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</p:grpSp>
      <p:sp>
        <p:nvSpPr>
          <p:cNvPr id="30742" name="Line 24"/>
          <p:cNvSpPr/>
          <p:nvPr/>
        </p:nvSpPr>
        <p:spPr>
          <a:xfrm>
            <a:off x="2782888" y="6858000"/>
            <a:ext cx="0" cy="0"/>
          </a:xfrm>
          <a:prstGeom prst="line">
            <a:avLst/>
          </a:prstGeom>
          <a:ln w="9525">
            <a:noFill/>
          </a:ln>
        </p:spPr>
      </p:sp>
      <p:grpSp>
        <p:nvGrpSpPr>
          <p:cNvPr id="30743" name="Group 25"/>
          <p:cNvGrpSpPr/>
          <p:nvPr/>
        </p:nvGrpSpPr>
        <p:grpSpPr>
          <a:xfrm>
            <a:off x="5519738" y="3284538"/>
            <a:ext cx="2557462" cy="2447925"/>
            <a:chOff x="0" y="0"/>
            <a:chExt cx="1543" cy="1588"/>
          </a:xfrm>
        </p:grpSpPr>
        <p:grpSp>
          <p:nvGrpSpPr>
            <p:cNvPr id="30744" name="Group 26"/>
            <p:cNvGrpSpPr/>
            <p:nvPr/>
          </p:nvGrpSpPr>
          <p:grpSpPr>
            <a:xfrm>
              <a:off x="0" y="0"/>
              <a:ext cx="1542" cy="1542"/>
              <a:chOff x="0" y="0"/>
              <a:chExt cx="1542" cy="1542"/>
            </a:xfrm>
          </p:grpSpPr>
          <p:grpSp>
            <p:nvGrpSpPr>
              <p:cNvPr id="30745" name="Group 27"/>
              <p:cNvGrpSpPr/>
              <p:nvPr/>
            </p:nvGrpSpPr>
            <p:grpSpPr>
              <a:xfrm>
                <a:off x="0" y="0"/>
                <a:ext cx="1542" cy="1542"/>
                <a:chOff x="0" y="0"/>
                <a:chExt cx="1542" cy="1542"/>
              </a:xfrm>
            </p:grpSpPr>
            <p:pic>
              <p:nvPicPr>
                <p:cNvPr id="30746" name="Picture 28" descr="快捷方式  中三数学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35034" t="78603" r="55675" b="15520"/>
                <a:stretch>
                  <a:fillRect/>
                </a:stretch>
              </p:blipFill>
              <p:spPr>
                <a:xfrm rot="21448524">
                  <a:off x="317" y="0"/>
                  <a:ext cx="1225" cy="12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747" name="Arc 29"/>
                <p:cNvSpPr/>
                <p:nvPr/>
              </p:nvSpPr>
              <p:spPr>
                <a:xfrm>
                  <a:off x="0" y="0"/>
                  <a:ext cx="1542" cy="154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76200" cap="flat" cmpd="sng">
                  <a:solidFill>
                    <a:schemeClr val="accent2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30748" name="Line 30"/>
              <p:cNvSpPr/>
              <p:nvPr/>
            </p:nvSpPr>
            <p:spPr>
              <a:xfrm>
                <a:off x="952" y="1542"/>
                <a:ext cx="227" cy="0"/>
              </a:xfrm>
              <a:prstGeom prst="line">
                <a:avLst/>
              </a:prstGeom>
              <a:ln w="9525">
                <a:noFill/>
              </a:ln>
            </p:spPr>
          </p:sp>
        </p:grpSp>
        <p:sp>
          <p:nvSpPr>
            <p:cNvPr id="30749" name="Rectangle 31"/>
            <p:cNvSpPr/>
            <p:nvPr/>
          </p:nvSpPr>
          <p:spPr>
            <a:xfrm>
              <a:off x="0" y="0"/>
              <a:ext cx="1543" cy="1588"/>
            </a:xfrm>
            <a:prstGeom prst="rect">
              <a:avLst/>
            </a:prstGeom>
            <a:noFill/>
            <a:ln w="5715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spcBef>
                  <a:spcPct val="50000"/>
                </a:spcBef>
              </a:pPr>
              <a:endParaRPr lang="zh-CN" altLang="en-US" sz="24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50" name="组合 17"/>
          <p:cNvGrpSpPr/>
          <p:nvPr/>
        </p:nvGrpSpPr>
        <p:grpSpPr>
          <a:xfrm>
            <a:off x="1978025" y="671513"/>
            <a:ext cx="1406525" cy="519112"/>
            <a:chOff x="0" y="0"/>
            <a:chExt cx="3456456" cy="469392"/>
          </a:xfrm>
        </p:grpSpPr>
        <p:sp>
          <p:nvSpPr>
            <p:cNvPr id="30751" name="圆角矩形 31"/>
            <p:cNvSpPr/>
            <p:nvPr/>
          </p:nvSpPr>
          <p:spPr>
            <a:xfrm>
              <a:off x="0" y="0"/>
              <a:ext cx="3420378" cy="469392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52" name="文本框 19"/>
            <p:cNvSpPr/>
            <p:nvPr/>
          </p:nvSpPr>
          <p:spPr>
            <a:xfrm>
              <a:off x="70829" y="0"/>
              <a:ext cx="3385627" cy="4162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练一练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1.43718E-7 L -0.26771 -1.43718E-7 " pathEditMode="relative" ptsTypes="AA">
                                      <p:cBhvr>
                                        <p:cTn id="6" dur="2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矩形 26625"/>
          <p:cNvSpPr/>
          <p:nvPr/>
        </p:nvSpPr>
        <p:spPr>
          <a:xfrm>
            <a:off x="1808163" y="682625"/>
            <a:ext cx="8564562" cy="4569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平移改变的是图形的  （           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A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、位置    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B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、大小       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 形状    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D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、位置、大小和形状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经过平移，对应点所连的线段 （            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A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、平行 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B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、相等    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、平行且相等  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 既不平行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又不相等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7" name="矩形 26626"/>
          <p:cNvSpPr/>
          <p:nvPr/>
        </p:nvSpPr>
        <p:spPr>
          <a:xfrm>
            <a:off x="7040563" y="568325"/>
            <a:ext cx="476250" cy="7308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48" name="矩形 1"/>
          <p:cNvSpPr/>
          <p:nvPr/>
        </p:nvSpPr>
        <p:spPr>
          <a:xfrm>
            <a:off x="8375650" y="2259013"/>
            <a:ext cx="454025" cy="7308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5601" name="组合 4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560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5605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矩形 26625"/>
          <p:cNvSpPr/>
          <p:nvPr/>
        </p:nvSpPr>
        <p:spPr>
          <a:xfrm>
            <a:off x="1808163" y="682625"/>
            <a:ext cx="8564562" cy="4569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、经过平移，图形上每个点都沿同一个方向移动了一段距离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下面说法正确的是（            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A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、不同的点移动的距离不同   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 既可能相同也可能不同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C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、不同的点移动的距离相同 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D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、无法确定  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、平移前后的图形是一对</a:t>
            </a:r>
            <a:r>
              <a:rPr lang="en-US" altLang="zh-CN" sz="2800" i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________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1" name="矩形 26629"/>
          <p:cNvSpPr/>
          <p:nvPr/>
        </p:nvSpPr>
        <p:spPr>
          <a:xfrm>
            <a:off x="6070600" y="3960813"/>
            <a:ext cx="21971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全等图形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2" name="矩形 1"/>
          <p:cNvSpPr/>
          <p:nvPr/>
        </p:nvSpPr>
        <p:spPr>
          <a:xfrm>
            <a:off x="7051675" y="1230313"/>
            <a:ext cx="454025" cy="7308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矩形 20482"/>
          <p:cNvSpPr/>
          <p:nvPr/>
        </p:nvSpPr>
        <p:spPr>
          <a:xfrm>
            <a:off x="2370138" y="939800"/>
            <a:ext cx="6462712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将∠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向上平移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10cm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得到∠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EFG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，如果∠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ABC=52°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，则∠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EFG=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°,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BF=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cm.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3795" name="文本框 20484"/>
          <p:cNvSpPr txBox="1"/>
          <p:nvPr/>
        </p:nvSpPr>
        <p:spPr>
          <a:xfrm>
            <a:off x="7175500" y="1500188"/>
            <a:ext cx="5384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33796" name="组合 20485"/>
          <p:cNvGrpSpPr/>
          <p:nvPr/>
        </p:nvGrpSpPr>
        <p:grpSpPr>
          <a:xfrm>
            <a:off x="7535863" y="4905375"/>
            <a:ext cx="1512887" cy="1008063"/>
            <a:chOff x="0" y="0"/>
            <a:chExt cx="953" cy="635"/>
          </a:xfrm>
        </p:grpSpPr>
        <p:sp>
          <p:nvSpPr>
            <p:cNvPr id="33797" name="直接连接符 20486"/>
            <p:cNvSpPr/>
            <p:nvPr/>
          </p:nvSpPr>
          <p:spPr>
            <a:xfrm flipV="1">
              <a:off x="0" y="0"/>
              <a:ext cx="794" cy="63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3798" name="直接连接符 20487"/>
            <p:cNvSpPr/>
            <p:nvPr/>
          </p:nvSpPr>
          <p:spPr>
            <a:xfrm>
              <a:off x="0" y="635"/>
              <a:ext cx="953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33799" name="组合 20488"/>
          <p:cNvGrpSpPr/>
          <p:nvPr/>
        </p:nvGrpSpPr>
        <p:grpSpPr>
          <a:xfrm>
            <a:off x="7464425" y="3141663"/>
            <a:ext cx="1512888" cy="1008062"/>
            <a:chOff x="0" y="0"/>
            <a:chExt cx="953" cy="635"/>
          </a:xfrm>
        </p:grpSpPr>
        <p:sp>
          <p:nvSpPr>
            <p:cNvPr id="33800" name="直接连接符 20489"/>
            <p:cNvSpPr/>
            <p:nvPr/>
          </p:nvSpPr>
          <p:spPr>
            <a:xfrm flipV="1">
              <a:off x="0" y="0"/>
              <a:ext cx="794" cy="63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3801" name="直接连接符 20490"/>
            <p:cNvSpPr/>
            <p:nvPr/>
          </p:nvSpPr>
          <p:spPr>
            <a:xfrm>
              <a:off x="0" y="635"/>
              <a:ext cx="953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33802" name="直接连接符 20491"/>
          <p:cNvSpPr/>
          <p:nvPr/>
        </p:nvSpPr>
        <p:spPr>
          <a:xfrm flipV="1">
            <a:off x="6851650" y="4076700"/>
            <a:ext cx="0" cy="1403350"/>
          </a:xfrm>
          <a:prstGeom prst="line">
            <a:avLst/>
          </a:prstGeom>
          <a:ln w="57150" cap="flat" cmpd="sng">
            <a:solidFill>
              <a:srgbClr val="0066FF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33803" name="文本框 20492"/>
          <p:cNvSpPr txBox="1"/>
          <p:nvPr/>
        </p:nvSpPr>
        <p:spPr>
          <a:xfrm>
            <a:off x="5772150" y="4508500"/>
            <a:ext cx="10445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0066FF"/>
                </a:solidFill>
                <a:latin typeface="Verdana" panose="020B0604030504040204" pitchFamily="2" charset="0"/>
                <a:ea typeface="华文楷体" panose="02010600040101010101" pitchFamily="2" charset="-122"/>
              </a:rPr>
              <a:t>10cm</a:t>
            </a:r>
            <a:endParaRPr lang="en-US" altLang="zh-CN" sz="2400" dirty="0">
              <a:solidFill>
                <a:srgbClr val="0066FF"/>
              </a:solidFill>
              <a:latin typeface="Verdana" panose="020B0604030504040204" pitchFamily="2" charset="0"/>
              <a:ea typeface="华文楷体" panose="02010600040101010101" pitchFamily="2" charset="-122"/>
            </a:endParaRPr>
          </a:p>
        </p:txBody>
      </p:sp>
      <p:sp>
        <p:nvSpPr>
          <p:cNvPr id="33804" name="文本框 20493"/>
          <p:cNvSpPr txBox="1"/>
          <p:nvPr/>
        </p:nvSpPr>
        <p:spPr>
          <a:xfrm>
            <a:off x="7905750" y="5518150"/>
            <a:ext cx="6492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0066FF"/>
                </a:solidFill>
                <a:latin typeface="Verdana" panose="020B0604030504040204" pitchFamily="2" charset="0"/>
                <a:ea typeface="华文楷体" panose="02010600040101010101" pitchFamily="2" charset="-122"/>
              </a:rPr>
              <a:t>52</a:t>
            </a:r>
            <a:endParaRPr lang="en-US" altLang="zh-CN" sz="2400" b="1" dirty="0">
              <a:solidFill>
                <a:srgbClr val="0066FF"/>
              </a:solidFill>
              <a:latin typeface="Verdana" panose="020B0604030504040204" pitchFamily="2" charset="0"/>
              <a:ea typeface="华文楷体" panose="02010600040101010101" pitchFamily="2" charset="-122"/>
            </a:endParaRPr>
          </a:p>
        </p:txBody>
      </p:sp>
      <p:sp>
        <p:nvSpPr>
          <p:cNvPr id="33805" name="文本框 20494"/>
          <p:cNvSpPr txBox="1"/>
          <p:nvPr/>
        </p:nvSpPr>
        <p:spPr>
          <a:xfrm>
            <a:off x="7175500" y="5695950"/>
            <a:ext cx="3917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Verdana" panose="020B0604030504040204" pitchFamily="2" charset="0"/>
                <a:ea typeface="华文楷体" panose="02010600040101010101" pitchFamily="2" charset="-122"/>
              </a:rPr>
              <a:t>B</a:t>
            </a:r>
            <a:endParaRPr lang="en-US" altLang="zh-CN" sz="2400" dirty="0">
              <a:solidFill>
                <a:srgbClr val="000000"/>
              </a:solidFill>
              <a:latin typeface="Verdana" panose="020B0604030504040204" pitchFamily="2" charset="0"/>
              <a:ea typeface="华文楷体" panose="02010600040101010101" pitchFamily="2" charset="-122"/>
            </a:endParaRPr>
          </a:p>
        </p:txBody>
      </p:sp>
      <p:sp>
        <p:nvSpPr>
          <p:cNvPr id="33806" name="文本框 20495"/>
          <p:cNvSpPr txBox="1"/>
          <p:nvPr/>
        </p:nvSpPr>
        <p:spPr>
          <a:xfrm>
            <a:off x="9012238" y="5732463"/>
            <a:ext cx="39560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Verdana" panose="020B0604030504040204" pitchFamily="2" charset="0"/>
                <a:ea typeface="华文楷体" panose="02010600040101010101" pitchFamily="2" charset="-122"/>
              </a:rPr>
              <a:t>C</a:t>
            </a:r>
            <a:endParaRPr lang="en-US" altLang="zh-CN" sz="2400" dirty="0">
              <a:solidFill>
                <a:srgbClr val="000000"/>
              </a:solidFill>
              <a:latin typeface="Verdana" panose="020B0604030504040204" pitchFamily="2" charset="0"/>
              <a:ea typeface="华文楷体" panose="02010600040101010101" pitchFamily="2" charset="-122"/>
            </a:endParaRPr>
          </a:p>
        </p:txBody>
      </p:sp>
      <p:sp>
        <p:nvSpPr>
          <p:cNvPr id="33807" name="文本框 20496"/>
          <p:cNvSpPr txBox="1"/>
          <p:nvPr/>
        </p:nvSpPr>
        <p:spPr>
          <a:xfrm>
            <a:off x="8759825" y="4652963"/>
            <a:ext cx="391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Verdana" panose="020B0604030504040204" pitchFamily="2" charset="0"/>
                <a:ea typeface="华文楷体" panose="02010600040101010101" pitchFamily="2" charset="-122"/>
              </a:rPr>
              <a:t>A</a:t>
            </a:r>
            <a:endParaRPr lang="en-US" altLang="zh-CN" sz="2400" dirty="0">
              <a:solidFill>
                <a:srgbClr val="000000"/>
              </a:solidFill>
              <a:latin typeface="Verdana" panose="020B0604030504040204" pitchFamily="2" charset="0"/>
              <a:ea typeface="华文楷体" panose="02010600040101010101" pitchFamily="2" charset="-122"/>
            </a:endParaRPr>
          </a:p>
        </p:txBody>
      </p:sp>
      <p:sp>
        <p:nvSpPr>
          <p:cNvPr id="33808" name="文本框 20497"/>
          <p:cNvSpPr txBox="1"/>
          <p:nvPr/>
        </p:nvSpPr>
        <p:spPr>
          <a:xfrm>
            <a:off x="7032625" y="3789363"/>
            <a:ext cx="3581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Verdana" panose="020B0604030504040204" pitchFamily="2" charset="0"/>
                <a:ea typeface="华文楷体" panose="02010600040101010101" pitchFamily="2" charset="-122"/>
              </a:rPr>
              <a:t>F</a:t>
            </a:r>
            <a:endParaRPr lang="en-US" altLang="zh-CN" sz="2400" dirty="0">
              <a:solidFill>
                <a:srgbClr val="000000"/>
              </a:solidFill>
              <a:latin typeface="Verdana" panose="020B0604030504040204" pitchFamily="2" charset="0"/>
              <a:ea typeface="华文楷体" panose="02010600040101010101" pitchFamily="2" charset="-122"/>
            </a:endParaRPr>
          </a:p>
        </p:txBody>
      </p:sp>
      <p:sp>
        <p:nvSpPr>
          <p:cNvPr id="33809" name="文本框 20498"/>
          <p:cNvSpPr txBox="1"/>
          <p:nvPr/>
        </p:nvSpPr>
        <p:spPr>
          <a:xfrm>
            <a:off x="8832850" y="2924175"/>
            <a:ext cx="3759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Verdana" panose="020B0604030504040204" pitchFamily="2" charset="0"/>
                <a:ea typeface="华文楷体" panose="02010600040101010101" pitchFamily="2" charset="-122"/>
              </a:rPr>
              <a:t>E</a:t>
            </a:r>
            <a:endParaRPr lang="en-US" altLang="zh-CN" sz="2400" dirty="0">
              <a:solidFill>
                <a:srgbClr val="000000"/>
              </a:solidFill>
              <a:latin typeface="Verdana" panose="020B0604030504040204" pitchFamily="2" charset="0"/>
              <a:ea typeface="华文楷体" panose="02010600040101010101" pitchFamily="2" charset="-122"/>
            </a:endParaRPr>
          </a:p>
        </p:txBody>
      </p:sp>
      <p:sp>
        <p:nvSpPr>
          <p:cNvPr id="33810" name="文本框 20499"/>
          <p:cNvSpPr txBox="1"/>
          <p:nvPr/>
        </p:nvSpPr>
        <p:spPr>
          <a:xfrm>
            <a:off x="9048750" y="4005263"/>
            <a:ext cx="4206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Verdana" panose="020B0604030504040204" pitchFamily="2" charset="0"/>
                <a:ea typeface="华文楷体" panose="02010600040101010101" pitchFamily="2" charset="-122"/>
              </a:rPr>
              <a:t>G</a:t>
            </a:r>
            <a:endParaRPr lang="en-US" altLang="zh-CN" sz="2400" dirty="0">
              <a:solidFill>
                <a:srgbClr val="000000"/>
              </a:solidFill>
              <a:latin typeface="Verdana" panose="020B0604030504040204" pitchFamily="2" charset="0"/>
              <a:ea typeface="华文楷体" panose="02010600040101010101" pitchFamily="2" charset="-122"/>
            </a:endParaRPr>
          </a:p>
        </p:txBody>
      </p:sp>
      <p:sp>
        <p:nvSpPr>
          <p:cNvPr id="33811" name="文本框 20500"/>
          <p:cNvSpPr txBox="1"/>
          <p:nvPr/>
        </p:nvSpPr>
        <p:spPr>
          <a:xfrm>
            <a:off x="8302625" y="5481638"/>
            <a:ext cx="312420" cy="275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1200" b="1" dirty="0">
                <a:solidFill>
                  <a:srgbClr val="0066FF"/>
                </a:solidFill>
                <a:latin typeface="Verdana" panose="020B0604030504040204" pitchFamily="2" charset="0"/>
                <a:ea typeface="华文楷体" panose="02010600040101010101" pitchFamily="2" charset="-122"/>
              </a:rPr>
              <a:t>O</a:t>
            </a:r>
            <a:endParaRPr lang="en-US" altLang="zh-CN" sz="1200" b="1" dirty="0">
              <a:solidFill>
                <a:srgbClr val="0066FF"/>
              </a:solidFill>
              <a:latin typeface="Verdana" panose="020B0604030504040204" pitchFamily="2" charset="0"/>
              <a:ea typeface="华文楷体" panose="02010600040101010101" pitchFamily="2" charset="-122"/>
            </a:endParaRPr>
          </a:p>
        </p:txBody>
      </p:sp>
      <p:sp>
        <p:nvSpPr>
          <p:cNvPr id="33812" name="文本框 20501"/>
          <p:cNvSpPr txBox="1"/>
          <p:nvPr/>
        </p:nvSpPr>
        <p:spPr>
          <a:xfrm>
            <a:off x="3273425" y="2058988"/>
            <a:ext cx="5384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8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1774825" y="738346"/>
            <a:ext cx="7704138" cy="1210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如图所示，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DEF是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ABC经过平移得到的，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ABC＝33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DEF的度数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3481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0" y="2349500"/>
            <a:ext cx="5545138" cy="25892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sp>
        <p:nvSpPr>
          <p:cNvPr id="34820" name="Text Box 4"/>
          <p:cNvSpPr txBox="1"/>
          <p:nvPr/>
        </p:nvSpPr>
        <p:spPr>
          <a:xfrm>
            <a:off x="2279650" y="5013325"/>
            <a:ext cx="6696075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答：根据“经过平移对应角相等”</a:t>
            </a:r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zh-CN" altLang="en-US" sz="2800" dirty="0">
              <a:solidFill>
                <a:srgbClr val="FFFF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得：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DEF= ∠ABC＝33°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endParaRPr lang="zh-CN" altLang="en-US" sz="2800" dirty="0">
              <a:solidFill>
                <a:srgbClr val="FFFF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文本框 23553"/>
          <p:cNvSpPr txBox="1"/>
          <p:nvPr/>
        </p:nvSpPr>
        <p:spPr>
          <a:xfrm>
            <a:off x="1992313" y="657225"/>
            <a:ext cx="82804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7.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经过平移，△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的顶点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移到了点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作出平移后的三角形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5843" name="图片 23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3716338"/>
            <a:ext cx="2303463" cy="193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直接连接符 23555"/>
          <p:cNvSpPr/>
          <p:nvPr/>
        </p:nvSpPr>
        <p:spPr>
          <a:xfrm>
            <a:off x="4079875" y="3933825"/>
            <a:ext cx="28813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35845" name="文本框 23556"/>
          <p:cNvSpPr txBox="1"/>
          <p:nvPr/>
        </p:nvSpPr>
        <p:spPr>
          <a:xfrm>
            <a:off x="7177088" y="3717925"/>
            <a:ext cx="431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5846" name="对象 35845"/>
          <p:cNvGraphicFramePr>
            <a:graphicFrameLocks noChangeAspect="1"/>
          </p:cNvGraphicFramePr>
          <p:nvPr/>
        </p:nvGraphicFramePr>
        <p:xfrm>
          <a:off x="6961188" y="3890963"/>
          <a:ext cx="114300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114935" imgH="114935" progId="Equation.3">
                  <p:embed/>
                </p:oleObj>
              </mc:Choice>
              <mc:Fallback>
                <p:oleObj name="" r:id="rId2" imgW="114935" imgH="114935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961188" y="3890963"/>
                        <a:ext cx="114300" cy="114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7" name="文本框 23558"/>
          <p:cNvSpPr txBox="1"/>
          <p:nvPr/>
        </p:nvSpPr>
        <p:spPr>
          <a:xfrm>
            <a:off x="3792538" y="3573463"/>
            <a:ext cx="287337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文本框 23559"/>
          <p:cNvSpPr txBox="1"/>
          <p:nvPr/>
        </p:nvSpPr>
        <p:spPr>
          <a:xfrm>
            <a:off x="4945063" y="5013325"/>
            <a:ext cx="2889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9" name="文本框 23560"/>
          <p:cNvSpPr txBox="1"/>
          <p:nvPr/>
        </p:nvSpPr>
        <p:spPr>
          <a:xfrm>
            <a:off x="2640013" y="5302250"/>
            <a:ext cx="360362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0" name="直接连接符 23561"/>
          <p:cNvSpPr/>
          <p:nvPr/>
        </p:nvSpPr>
        <p:spPr>
          <a:xfrm flipV="1">
            <a:off x="5159375" y="4941888"/>
            <a:ext cx="2808288" cy="73025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35851" name="直接连接符 23562"/>
          <p:cNvSpPr/>
          <p:nvPr/>
        </p:nvSpPr>
        <p:spPr>
          <a:xfrm>
            <a:off x="3071813" y="5445125"/>
            <a:ext cx="28813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35852" name="直接连接符 23563"/>
          <p:cNvSpPr/>
          <p:nvPr/>
        </p:nvSpPr>
        <p:spPr>
          <a:xfrm>
            <a:off x="7032625" y="3933825"/>
            <a:ext cx="1008063" cy="10080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5853" name="直接连接符 23564"/>
          <p:cNvSpPr/>
          <p:nvPr/>
        </p:nvSpPr>
        <p:spPr>
          <a:xfrm flipH="1">
            <a:off x="5953125" y="4941888"/>
            <a:ext cx="2087563" cy="503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5854" name="直接连接符 23565"/>
          <p:cNvSpPr/>
          <p:nvPr/>
        </p:nvSpPr>
        <p:spPr>
          <a:xfrm flipH="1">
            <a:off x="5953125" y="3933825"/>
            <a:ext cx="1079500" cy="1511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5855" name="文本框 23566"/>
          <p:cNvSpPr txBox="1"/>
          <p:nvPr/>
        </p:nvSpPr>
        <p:spPr>
          <a:xfrm>
            <a:off x="7896225" y="5013325"/>
            <a:ext cx="52387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6" name="文本框 23567"/>
          <p:cNvSpPr txBox="1"/>
          <p:nvPr/>
        </p:nvSpPr>
        <p:spPr>
          <a:xfrm>
            <a:off x="5808663" y="5518150"/>
            <a:ext cx="503237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E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7" name="文本框 23568"/>
          <p:cNvSpPr txBox="1"/>
          <p:nvPr/>
        </p:nvSpPr>
        <p:spPr>
          <a:xfrm>
            <a:off x="1919288" y="1700213"/>
            <a:ext cx="8424862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解：如图，过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点分别作线段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BE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CF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，使得它们线段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平行并且相等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58" name="矩形 23569"/>
          <p:cNvSpPr/>
          <p:nvPr/>
        </p:nvSpPr>
        <p:spPr>
          <a:xfrm rot="20155009">
            <a:off x="7319963" y="5300663"/>
            <a:ext cx="3095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你还有别的方法吗？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59" name="矩形 23570"/>
          <p:cNvSpPr/>
          <p:nvPr/>
        </p:nvSpPr>
        <p:spPr>
          <a:xfrm>
            <a:off x="4945063" y="2389188"/>
            <a:ext cx="5619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则△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DEF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就是△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平移后的图形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57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57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3" dur="2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7" grpId="0"/>
      <p:bldP spid="35848" grpId="0"/>
      <p:bldP spid="35849" grpId="0"/>
      <p:bldP spid="35855" grpId="0"/>
      <p:bldP spid="35856" grpId="0"/>
      <p:bldP spid="35858" grpId="0"/>
      <p:bldP spid="3585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直接连接符 24577"/>
          <p:cNvSpPr/>
          <p:nvPr/>
        </p:nvSpPr>
        <p:spPr>
          <a:xfrm>
            <a:off x="1774825" y="3644900"/>
            <a:ext cx="23764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67" name="直接连接符 24578"/>
          <p:cNvSpPr/>
          <p:nvPr/>
        </p:nvSpPr>
        <p:spPr>
          <a:xfrm flipV="1">
            <a:off x="1774825" y="1989138"/>
            <a:ext cx="1944688" cy="16557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68" name="直接连接符 24579"/>
          <p:cNvSpPr/>
          <p:nvPr/>
        </p:nvSpPr>
        <p:spPr>
          <a:xfrm>
            <a:off x="3719513" y="1989138"/>
            <a:ext cx="431800" cy="16557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69" name="直接连接符 24580"/>
          <p:cNvSpPr/>
          <p:nvPr/>
        </p:nvSpPr>
        <p:spPr>
          <a:xfrm>
            <a:off x="1774825" y="3644900"/>
            <a:ext cx="23764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70" name="直接连接符 24581"/>
          <p:cNvSpPr/>
          <p:nvPr/>
        </p:nvSpPr>
        <p:spPr>
          <a:xfrm flipV="1">
            <a:off x="1774825" y="1989138"/>
            <a:ext cx="1944688" cy="16557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71" name="直接连接符 24582"/>
          <p:cNvSpPr/>
          <p:nvPr/>
        </p:nvSpPr>
        <p:spPr>
          <a:xfrm>
            <a:off x="3719513" y="1989138"/>
            <a:ext cx="431800" cy="16557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72" name="椭圆 24583"/>
          <p:cNvSpPr/>
          <p:nvPr/>
        </p:nvSpPr>
        <p:spPr>
          <a:xfrm rot="-16200000" flipV="1">
            <a:off x="6589713" y="1116013"/>
            <a:ext cx="142875" cy="71437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3" name="直接连接符 24584"/>
          <p:cNvSpPr/>
          <p:nvPr/>
        </p:nvSpPr>
        <p:spPr>
          <a:xfrm flipV="1">
            <a:off x="3719513" y="1196975"/>
            <a:ext cx="2952750" cy="792163"/>
          </a:xfrm>
          <a:prstGeom prst="line">
            <a:avLst/>
          </a:prstGeom>
          <a:ln w="38100" cap="flat" cmpd="sng">
            <a:solidFill>
              <a:srgbClr val="5230E4"/>
            </a:solidFill>
            <a:prstDash val="lgDash"/>
            <a:bevel/>
            <a:headEnd type="none" w="med" len="med"/>
            <a:tailEnd type="none" w="med" len="med"/>
          </a:ln>
        </p:spPr>
      </p:sp>
      <p:sp>
        <p:nvSpPr>
          <p:cNvPr id="36874" name="直接连接符 24585"/>
          <p:cNvSpPr/>
          <p:nvPr/>
        </p:nvSpPr>
        <p:spPr>
          <a:xfrm flipV="1">
            <a:off x="1774825" y="2852738"/>
            <a:ext cx="2952750" cy="792162"/>
          </a:xfrm>
          <a:prstGeom prst="line">
            <a:avLst/>
          </a:prstGeom>
          <a:ln w="38100" cap="flat" cmpd="sng">
            <a:solidFill>
              <a:srgbClr val="5230E4"/>
            </a:solidFill>
            <a:prstDash val="lgDash"/>
            <a:bevel/>
            <a:headEnd type="none" w="med" len="med"/>
            <a:tailEnd type="none" w="med" len="med"/>
          </a:ln>
        </p:spPr>
      </p:sp>
      <p:sp>
        <p:nvSpPr>
          <p:cNvPr id="36875" name="直接连接符 24586"/>
          <p:cNvSpPr/>
          <p:nvPr/>
        </p:nvSpPr>
        <p:spPr>
          <a:xfrm flipV="1">
            <a:off x="4151313" y="2852738"/>
            <a:ext cx="2952750" cy="792162"/>
          </a:xfrm>
          <a:prstGeom prst="line">
            <a:avLst/>
          </a:prstGeom>
          <a:ln w="38100" cap="flat" cmpd="sng">
            <a:solidFill>
              <a:srgbClr val="5230E4"/>
            </a:solidFill>
            <a:prstDash val="lgDash"/>
            <a:bevel/>
            <a:headEnd type="none" w="med" len="med"/>
            <a:tailEnd type="none" w="med" len="med"/>
          </a:ln>
        </p:spPr>
      </p:sp>
      <p:sp>
        <p:nvSpPr>
          <p:cNvPr id="36876" name="直接连接符 24587"/>
          <p:cNvSpPr/>
          <p:nvPr/>
        </p:nvSpPr>
        <p:spPr>
          <a:xfrm>
            <a:off x="6743700" y="4508500"/>
            <a:ext cx="23764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77" name="直接连接符 24588"/>
          <p:cNvSpPr/>
          <p:nvPr/>
        </p:nvSpPr>
        <p:spPr>
          <a:xfrm flipV="1">
            <a:off x="6743700" y="2852738"/>
            <a:ext cx="1944688" cy="16557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78" name="直接连接符 24589"/>
          <p:cNvSpPr/>
          <p:nvPr/>
        </p:nvSpPr>
        <p:spPr>
          <a:xfrm>
            <a:off x="8688388" y="2852738"/>
            <a:ext cx="431800" cy="16557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79" name="直接连接符 24590"/>
          <p:cNvSpPr/>
          <p:nvPr/>
        </p:nvSpPr>
        <p:spPr>
          <a:xfrm>
            <a:off x="2206625" y="6092825"/>
            <a:ext cx="23764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80" name="直接连接符 24591"/>
          <p:cNvSpPr/>
          <p:nvPr/>
        </p:nvSpPr>
        <p:spPr>
          <a:xfrm flipV="1">
            <a:off x="2206625" y="4437063"/>
            <a:ext cx="1944688" cy="16557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81" name="直接连接符 24592"/>
          <p:cNvSpPr/>
          <p:nvPr/>
        </p:nvSpPr>
        <p:spPr>
          <a:xfrm>
            <a:off x="4151313" y="4437063"/>
            <a:ext cx="431800" cy="16557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6882" name="椭圆 24593"/>
          <p:cNvSpPr/>
          <p:nvPr/>
        </p:nvSpPr>
        <p:spPr>
          <a:xfrm>
            <a:off x="8616950" y="2781300"/>
            <a:ext cx="71438" cy="142875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3" name="直接连接符 24594"/>
          <p:cNvSpPr/>
          <p:nvPr/>
        </p:nvSpPr>
        <p:spPr>
          <a:xfrm flipV="1">
            <a:off x="4151313" y="2852738"/>
            <a:ext cx="4537075" cy="1584325"/>
          </a:xfrm>
          <a:prstGeom prst="line">
            <a:avLst/>
          </a:prstGeom>
          <a:ln w="57150" cap="flat" cmpd="sng">
            <a:solidFill>
              <a:srgbClr val="FF0000"/>
            </a:solidFill>
            <a:prstDash val="lgDash"/>
            <a:bevel/>
            <a:headEnd type="none" w="med" len="med"/>
            <a:tailEnd type="none" w="med" len="med"/>
          </a:ln>
        </p:spPr>
      </p:sp>
      <p:sp>
        <p:nvSpPr>
          <p:cNvPr id="36884" name="直接连接符 24595"/>
          <p:cNvSpPr/>
          <p:nvPr/>
        </p:nvSpPr>
        <p:spPr>
          <a:xfrm flipV="1">
            <a:off x="4151313" y="2852738"/>
            <a:ext cx="4537075" cy="1584325"/>
          </a:xfrm>
          <a:prstGeom prst="line">
            <a:avLst/>
          </a:prstGeom>
          <a:ln w="57150" cap="flat" cmpd="sng">
            <a:solidFill>
              <a:srgbClr val="FF0000"/>
            </a:solidFill>
            <a:prstDash val="lgDash"/>
            <a:bevel/>
            <a:headEnd type="none" w="med" len="med"/>
            <a:tailEnd type="none" w="med" len="med"/>
          </a:ln>
        </p:spPr>
      </p:sp>
      <p:sp>
        <p:nvSpPr>
          <p:cNvPr id="36885" name="直接连接符 24596"/>
          <p:cNvSpPr/>
          <p:nvPr/>
        </p:nvSpPr>
        <p:spPr>
          <a:xfrm flipV="1">
            <a:off x="4151313" y="2852738"/>
            <a:ext cx="4537075" cy="1584325"/>
          </a:xfrm>
          <a:prstGeom prst="line">
            <a:avLst/>
          </a:prstGeom>
          <a:ln w="57150" cap="flat" cmpd="sng">
            <a:solidFill>
              <a:srgbClr val="FF0000"/>
            </a:solidFill>
            <a:prstDash val="lgDash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4104E-6 L 0.32291 -0.1100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0" y="-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L 0.32691 -0.1203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0" y="-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023 L 0.32309 -0.1155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0" y="-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0.0434 0.24144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20868 0.24144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24" name="Rectangle 1"/>
          <p:cNvSpPr/>
          <p:nvPr/>
        </p:nvSpPr>
        <p:spPr>
          <a:xfrm>
            <a:off x="2495550" y="1701642"/>
            <a:ext cx="7419975" cy="34150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画平移图形的方法：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        </a:t>
            </a:r>
            <a:r>
              <a:rPr lang="zh-CN" altLang="en-US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首先分析题目的要求，找出平移的方向和距离，</a:t>
            </a:r>
            <a:endParaRPr lang="en-US" altLang="zh-CN" sz="2400" b="1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再分析已知图形，确定构成图形的关键点，然后根据</a:t>
            </a:r>
            <a:endParaRPr lang="en-US" altLang="zh-CN" sz="2400" b="1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平移方向和距离平移每个关键点，最后顺次连接所作</a:t>
            </a:r>
            <a:endParaRPr lang="en-US" altLang="zh-CN" sz="2400" b="1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的每个关键点的对应点，并标出相应的字母，得出平</a:t>
            </a:r>
            <a:endParaRPr lang="en-US" altLang="zh-CN" sz="2400" b="1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移后的图形．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486275" y="409575"/>
            <a:ext cx="2765425" cy="638175"/>
            <a:chOff x="3590568" y="400194"/>
            <a:chExt cx="5213316" cy="1031890"/>
          </a:xfrm>
        </p:grpSpPr>
        <p:grpSp>
          <p:nvGrpSpPr>
            <p:cNvPr id="28674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8677" name="矩形 87"/>
            <p:cNvSpPr/>
            <p:nvPr/>
          </p:nvSpPr>
          <p:spPr>
            <a:xfrm>
              <a:off x="4055479" y="469615"/>
              <a:ext cx="4283494" cy="894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2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>
                                            <p:txEl>
                                              <p:charRg st="1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24">
                                            <p:txEl>
                                              <p:charRg st="1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>
                                            <p:txEl>
                                              <p:charRg st="4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424">
                                            <p:txEl>
                                              <p:charRg st="4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>
                                            <p:txEl>
                                              <p:charRg st="64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24">
                                            <p:txEl>
                                              <p:charRg st="64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424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24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3" name="Group 10"/>
          <p:cNvGrpSpPr/>
          <p:nvPr/>
        </p:nvGrpSpPr>
        <p:grpSpPr>
          <a:xfrm rot="0">
            <a:off x="4030980" y="1428115"/>
            <a:ext cx="221615" cy="215900"/>
            <a:chOff x="0" y="0"/>
            <a:chExt cx="349" cy="340"/>
          </a:xfrm>
        </p:grpSpPr>
        <p:sp>
          <p:nvSpPr>
            <p:cNvPr id="5124" name="MH_Other_9"/>
            <p:cNvSpPr>
              <a:spLocks noEditPoints="1"/>
            </p:cNvSpPr>
            <p:nvPr/>
          </p:nvSpPr>
          <p:spPr>
            <a:xfrm>
              <a:off x="0" y="0"/>
              <a:ext cx="349" cy="34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5" name="MH_Other_10"/>
            <p:cNvSpPr/>
            <p:nvPr/>
          </p:nvSpPr>
          <p:spPr>
            <a:xfrm>
              <a:off x="80" y="75"/>
              <a:ext cx="140" cy="14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127" name="TextBox 7"/>
          <p:cNvSpPr txBox="1"/>
          <p:nvPr/>
        </p:nvSpPr>
        <p:spPr>
          <a:xfrm>
            <a:off x="1870075" y="2090738"/>
            <a:ext cx="8450580" cy="2676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理解平移的概念及决定因素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（难点）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会找出平移前后图形中对应点、对应角和对应线段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掌握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平移的性质及运用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（重点）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MH_SubTitle_4"/>
          <p:cNvSpPr txBox="1"/>
          <p:nvPr/>
        </p:nvSpPr>
        <p:spPr>
          <a:xfrm>
            <a:off x="46377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32" name="Picture 3" descr="未命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1185863"/>
            <a:ext cx="5154613" cy="508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3" name="Text Box 4"/>
          <p:cNvSpPr txBox="1"/>
          <p:nvPr/>
        </p:nvSpPr>
        <p:spPr>
          <a:xfrm>
            <a:off x="9854248" y="893763"/>
            <a:ext cx="459740" cy="539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zh-CN" altLang="zh-CN" sz="1800" b="1" dirty="0">
              <a:solidFill>
                <a:srgbClr val="000000"/>
              </a:solidFill>
              <a:latin typeface="Verdana" panose="020B0604030504040204" pitchFamily="2" charset="0"/>
              <a:ea typeface="华文新魏" panose="02010800040101010101" pitchFamily="2" charset="-122"/>
            </a:endParaRPr>
          </a:p>
        </p:txBody>
      </p:sp>
      <p:sp>
        <p:nvSpPr>
          <p:cNvPr id="26634" name="Text Box 5"/>
          <p:cNvSpPr txBox="1"/>
          <p:nvPr/>
        </p:nvSpPr>
        <p:spPr>
          <a:xfrm>
            <a:off x="8560753" y="2041525"/>
            <a:ext cx="1013460" cy="352679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000066"/>
                </a:solidFill>
                <a:latin typeface="Verdana" panose="020B0604030504040204" pitchFamily="2" charset="0"/>
                <a:ea typeface="华文新魏" panose="02010800040101010101" pitchFamily="2" charset="-122"/>
              </a:rPr>
              <a:t>电梯上的人</a:t>
            </a:r>
            <a:endParaRPr lang="zh-CN" altLang="en-US" sz="5400" b="1" dirty="0">
              <a:solidFill>
                <a:srgbClr val="000066"/>
              </a:solidFill>
              <a:latin typeface="Verdana" panose="020B0604030504040204" pitchFamily="2" charset="0"/>
              <a:ea typeface="华文新魏" panose="02010800040101010101" pitchFamily="2" charset="-122"/>
            </a:endParaRPr>
          </a:p>
        </p:txBody>
      </p:sp>
      <p:pic>
        <p:nvPicPr>
          <p:cNvPr id="29" name="Picture 6" descr="未命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1313" y="1374775"/>
            <a:ext cx="588962" cy="38687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37" name="组合 20"/>
          <p:cNvGrpSpPr/>
          <p:nvPr/>
        </p:nvGrpSpPr>
        <p:grpSpPr>
          <a:xfrm>
            <a:off x="1568450" y="-40322"/>
            <a:ext cx="1852613" cy="561975"/>
            <a:chOff x="3590568" y="400194"/>
            <a:chExt cx="5213316" cy="1031890"/>
          </a:xfrm>
        </p:grpSpPr>
        <p:grpSp>
          <p:nvGrpSpPr>
            <p:cNvPr id="14338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" name="圆角矩形 3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32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341" name="矩形 22"/>
            <p:cNvSpPr/>
            <p:nvPr/>
          </p:nvSpPr>
          <p:spPr>
            <a:xfrm>
              <a:off x="4219481" y="474234"/>
              <a:ext cx="4283494" cy="902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-0.28733 -0.2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0" y="-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" name="内容占位符 7"/>
          <p:cNvSpPr txBox="1"/>
          <p:nvPr/>
        </p:nvSpPr>
        <p:spPr>
          <a:xfrm>
            <a:off x="2824163" y="4748213"/>
            <a:ext cx="6543675" cy="1087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5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上述这些运动现象都给我们带来了怎样一种感觉？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7464425" y="2746375"/>
          <a:ext cx="21050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71600" imgH="736600" progId="Photoshop.Image.8">
                  <p:embed/>
                </p:oleObj>
              </mc:Choice>
              <mc:Fallback>
                <p:oleObj name="" r:id="rId1" imgW="1371600" imgH="736600" progId="Photoshop.Imag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464425" y="2746375"/>
                        <a:ext cx="2105025" cy="1133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9" name="Line 3"/>
          <p:cNvSpPr/>
          <p:nvPr/>
        </p:nvSpPr>
        <p:spPr>
          <a:xfrm>
            <a:off x="2135188" y="3933825"/>
            <a:ext cx="7489825" cy="0"/>
          </a:xfrm>
          <a:prstGeom prst="line">
            <a:avLst/>
          </a:prstGeom>
          <a:ln w="38100" cap="flat" cmpd="sng">
            <a:solidFill>
              <a:srgbClr val="3399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0" name="Text Box 10"/>
          <p:cNvSpPr txBox="1"/>
          <p:nvPr/>
        </p:nvSpPr>
        <p:spPr>
          <a:xfrm>
            <a:off x="3792538" y="1773238"/>
            <a:ext cx="51117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FontTx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飞机在天空飞行</a:t>
            </a:r>
            <a:endParaRPr lang="zh-CN" altLang="en-US" sz="4800" b="1" dirty="0">
              <a:solidFill>
                <a:srgbClr val="00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5.20231E-7 L -0.63003 -5.20231E-7 " pathEditMode="relative" ptsTypes="AA">
                                      <p:cBhvr>
                                        <p:cTn id="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71" name="组合 6147"/>
          <p:cNvGrpSpPr/>
          <p:nvPr/>
        </p:nvGrpSpPr>
        <p:grpSpPr>
          <a:xfrm>
            <a:off x="1775460" y="404178"/>
            <a:ext cx="3228975" cy="809615"/>
            <a:chOff x="0" y="0"/>
            <a:chExt cx="5086" cy="1274"/>
          </a:xfrm>
        </p:grpSpPr>
        <p:sp>
          <p:nvSpPr>
            <p:cNvPr id="717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7175" name="文本框 6151"/>
            <p:cNvSpPr txBox="1"/>
            <p:nvPr/>
          </p:nvSpPr>
          <p:spPr>
            <a:xfrm>
              <a:off x="877" y="431"/>
              <a:ext cx="420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平移的相关概念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7177" name="Text Box 15"/>
          <p:cNvSpPr txBox="1"/>
          <p:nvPr/>
        </p:nvSpPr>
        <p:spPr>
          <a:xfrm>
            <a:off x="1728788" y="1050925"/>
            <a:ext cx="8405812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rgbClr val="269999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269999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如何在一张半透明的纸上，画出一排形状和大小如图的尼克呢？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8" name="Rectangle 13"/>
          <p:cNvSpPr/>
          <p:nvPr/>
        </p:nvSpPr>
        <p:spPr>
          <a:xfrm>
            <a:off x="1870075" y="4662488"/>
            <a:ext cx="8555038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思考：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尼克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的形状、大小、位置在运动前后是否发生了变化？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9" name="Text Box 20"/>
          <p:cNvSpPr txBox="1"/>
          <p:nvPr/>
        </p:nvSpPr>
        <p:spPr>
          <a:xfrm>
            <a:off x="3321050" y="5873750"/>
            <a:ext cx="5549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形状不变，大小不变，位置改变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180" name="直接箭头连接符 8"/>
          <p:cNvCxnSpPr/>
          <p:nvPr/>
        </p:nvCxnSpPr>
        <p:spPr>
          <a:xfrm>
            <a:off x="2954338" y="4168775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arrow" w="med" len="med"/>
          </a:ln>
        </p:spPr>
      </p:cxnSp>
      <p:cxnSp>
        <p:nvCxnSpPr>
          <p:cNvPr id="7181" name="直接箭头连接符 9"/>
          <p:cNvCxnSpPr/>
          <p:nvPr/>
        </p:nvCxnSpPr>
        <p:spPr>
          <a:xfrm>
            <a:off x="3663950" y="4440238"/>
            <a:ext cx="5883275" cy="0"/>
          </a:xfrm>
          <a:prstGeom prst="straightConnector1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arrow" w="med" len="med"/>
          </a:ln>
        </p:spPr>
      </p:cxnSp>
      <p:pic>
        <p:nvPicPr>
          <p:cNvPr id="7182" name="图片 1" descr="11"/>
          <p:cNvPicPr>
            <a:picLocks noChangeAspect="1"/>
          </p:cNvPicPr>
          <p:nvPr/>
        </p:nvPicPr>
        <p:blipFill>
          <a:blip r:embed="rId1"/>
          <a:srcRect l="30197" r="26321"/>
          <a:stretch>
            <a:fillRect/>
          </a:stretch>
        </p:blipFill>
        <p:spPr>
          <a:xfrm>
            <a:off x="1870075" y="2239963"/>
            <a:ext cx="1701800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3" name="图片 2" descr="11"/>
          <p:cNvPicPr>
            <a:picLocks noChangeAspect="1"/>
          </p:cNvPicPr>
          <p:nvPr/>
        </p:nvPicPr>
        <p:blipFill>
          <a:blip r:embed="rId1"/>
          <a:srcRect l="30199" r="26321"/>
          <a:stretch>
            <a:fillRect/>
          </a:stretch>
        </p:blipFill>
        <p:spPr>
          <a:xfrm>
            <a:off x="1854200" y="2236788"/>
            <a:ext cx="1701800" cy="22018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5" name="组合 1"/>
          <p:cNvGrpSpPr/>
          <p:nvPr/>
        </p:nvGrpSpPr>
        <p:grpSpPr>
          <a:xfrm>
            <a:off x="1585913" y="82550"/>
            <a:ext cx="1792287" cy="491490"/>
            <a:chOff x="3590568" y="400194"/>
            <a:chExt cx="5213316" cy="1045416"/>
          </a:xfrm>
        </p:grpSpPr>
        <p:grpSp>
          <p:nvGrpSpPr>
            <p:cNvPr id="2048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489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54375 0.002870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Rectangle 13"/>
          <p:cNvSpPr/>
          <p:nvPr/>
        </p:nvSpPr>
        <p:spPr>
          <a:xfrm>
            <a:off x="1851025" y="1435100"/>
            <a:ext cx="8477250" cy="1383665"/>
          </a:xfrm>
          <a:prstGeom prst="rect">
            <a:avLst/>
          </a:prstGeom>
          <a:noFill/>
          <a:ln w="28575" cap="flat" cmpd="sng">
            <a:solidFill>
              <a:srgbClr val="228B8B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平移的概念：在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平面内，将一个图形沿某个方向移动一定的距离，这样的图形运动称为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平移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4740910" y="3190875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endParaRPr lang="zh-CN" altLang="en-US" dirty="0"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  <p:sp>
        <p:nvSpPr>
          <p:cNvPr id="8196" name="圆角矩形 31"/>
          <p:cNvSpPr/>
          <p:nvPr/>
        </p:nvSpPr>
        <p:spPr>
          <a:xfrm>
            <a:off x="1787525" y="692150"/>
            <a:ext cx="1541463" cy="54133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知识要点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7" name="AutoShape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9925" y="3432175"/>
            <a:ext cx="2003425" cy="2017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AutoShape 4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3432175"/>
            <a:ext cx="2003425" cy="201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Text Box 5"/>
          <p:cNvSpPr txBox="1"/>
          <p:nvPr/>
        </p:nvSpPr>
        <p:spPr>
          <a:xfrm>
            <a:off x="3668713" y="3163888"/>
            <a:ext cx="4318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0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8200" name="Text Box 6"/>
          <p:cNvSpPr txBox="1"/>
          <p:nvPr/>
        </p:nvSpPr>
        <p:spPr>
          <a:xfrm>
            <a:off x="2881313" y="4164013"/>
            <a:ext cx="576262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0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8201" name="Text Box 7"/>
          <p:cNvSpPr txBox="1"/>
          <p:nvPr/>
        </p:nvSpPr>
        <p:spPr>
          <a:xfrm>
            <a:off x="3954463" y="5195888"/>
            <a:ext cx="4318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0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cxnSp>
        <p:nvCxnSpPr>
          <p:cNvPr id="8202" name="直接连接符 28"/>
          <p:cNvCxnSpPr/>
          <p:nvPr/>
        </p:nvCxnSpPr>
        <p:spPr>
          <a:xfrm rot="5400000" flipH="1" flipV="1">
            <a:off x="5956300" y="1511300"/>
            <a:ext cx="30163" cy="3884613"/>
          </a:xfrm>
          <a:prstGeom prst="line">
            <a:avLst/>
          </a:prstGeom>
          <a:ln w="952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8203" name="直接连接符 29"/>
          <p:cNvCxnSpPr/>
          <p:nvPr/>
        </p:nvCxnSpPr>
        <p:spPr>
          <a:xfrm rot="5400000" flipH="1" flipV="1">
            <a:off x="6313488" y="3390900"/>
            <a:ext cx="30162" cy="3884613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8204" name="直接连接符 31"/>
          <p:cNvCxnSpPr/>
          <p:nvPr/>
        </p:nvCxnSpPr>
        <p:spPr>
          <a:xfrm rot="5400000" flipH="1" flipV="1">
            <a:off x="5210175" y="2236788"/>
            <a:ext cx="30163" cy="3883025"/>
          </a:xfrm>
          <a:prstGeom prst="line">
            <a:avLst/>
          </a:prstGeom>
          <a:ln w="952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grpSp>
        <p:nvGrpSpPr>
          <p:cNvPr id="8205" name="组合 35"/>
          <p:cNvGrpSpPr/>
          <p:nvPr/>
        </p:nvGrpSpPr>
        <p:grpSpPr>
          <a:xfrm>
            <a:off x="6591300" y="3092450"/>
            <a:ext cx="1724025" cy="2399032"/>
            <a:chOff x="0" y="0"/>
            <a:chExt cx="1723715" cy="2399046"/>
          </a:xfrm>
        </p:grpSpPr>
        <p:sp>
          <p:nvSpPr>
            <p:cNvPr id="8206" name="Text Box 5"/>
            <p:cNvSpPr txBox="1"/>
            <p:nvPr/>
          </p:nvSpPr>
          <p:spPr>
            <a:xfrm>
              <a:off x="1006163" y="0"/>
              <a:ext cx="431800" cy="39878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8207" name="Text Box 6"/>
            <p:cNvSpPr txBox="1"/>
            <p:nvPr/>
          </p:nvSpPr>
          <p:spPr>
            <a:xfrm>
              <a:off x="0" y="1071890"/>
              <a:ext cx="576262" cy="39878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8208" name="Text Box 7"/>
            <p:cNvSpPr txBox="1"/>
            <p:nvPr/>
          </p:nvSpPr>
          <p:spPr>
            <a:xfrm>
              <a:off x="1291915" y="2000264"/>
              <a:ext cx="431800" cy="39878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en-US" altLang="zh-CN" sz="20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49364E-6 L 0.42674 -0.0034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00" y="-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9" grpId="0" bldLvl="0" animBg="1"/>
      <p:bldP spid="8200" grpId="0" bldLvl="0" animBg="1"/>
      <p:bldP spid="8201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2903</Words>
  <Application>WPS 演示</Application>
  <PresentationFormat>全屏显示(4:3)</PresentationFormat>
  <Paragraphs>526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38</vt:i4>
      </vt:variant>
    </vt:vector>
  </HeadingPairs>
  <TitlesOfParts>
    <vt:vector size="68" baseType="lpstr">
      <vt:lpstr>Arial</vt:lpstr>
      <vt:lpstr>宋体</vt:lpstr>
      <vt:lpstr>Wingdings</vt:lpstr>
      <vt:lpstr>微软雅黑 Light</vt:lpstr>
      <vt:lpstr>华文行楷</vt:lpstr>
      <vt:lpstr>微软雅黑</vt:lpstr>
      <vt:lpstr>Times New Roman</vt:lpstr>
      <vt:lpstr>黑体</vt:lpstr>
      <vt:lpstr>隶书</vt:lpstr>
      <vt:lpstr>造字工房悦黑（非商用）常规体</vt:lpstr>
      <vt:lpstr>华文宋体</vt:lpstr>
      <vt:lpstr>Verdana</vt:lpstr>
      <vt:lpstr>华文新魏</vt:lpstr>
      <vt:lpstr>Constantia</vt:lpstr>
      <vt:lpstr>Arial Unicode MS</vt:lpstr>
      <vt:lpstr>MS UI Gothic</vt:lpstr>
      <vt:lpstr>华文仿宋</vt:lpstr>
      <vt:lpstr>华文楷体</vt:lpstr>
      <vt:lpstr>Office 主题</vt:lpstr>
      <vt:lpstr>Photoshop.Image.8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576</cp:revision>
  <dcterms:created xsi:type="dcterms:W3CDTF">2015-07-09T08:14:00Z</dcterms:created>
  <dcterms:modified xsi:type="dcterms:W3CDTF">2025-02-07T01:18:51Z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FC51351F6A35446FA17A20606307795B</vt:lpwstr>
  </property>
</Properties>
</file>