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81" r:id="rId3"/>
    <p:sldId id="313" r:id="rId4"/>
    <p:sldId id="315" r:id="rId6"/>
    <p:sldId id="356" r:id="rId7"/>
    <p:sldId id="355" r:id="rId8"/>
    <p:sldId id="302" r:id="rId9"/>
    <p:sldId id="358" r:id="rId10"/>
    <p:sldId id="299" r:id="rId11"/>
    <p:sldId id="382" r:id="rId12"/>
    <p:sldId id="411" r:id="rId13"/>
    <p:sldId id="385" r:id="rId14"/>
    <p:sldId id="386" r:id="rId15"/>
    <p:sldId id="387" r:id="rId16"/>
    <p:sldId id="388" r:id="rId17"/>
    <p:sldId id="357" r:id="rId18"/>
    <p:sldId id="390" r:id="rId19"/>
    <p:sldId id="391" r:id="rId20"/>
    <p:sldId id="392" r:id="rId21"/>
    <p:sldId id="316" r:id="rId22"/>
    <p:sldId id="417" r:id="rId23"/>
    <p:sldId id="414" r:id="rId24"/>
    <p:sldId id="415" r:id="rId25"/>
    <p:sldId id="395" r:id="rId26"/>
    <p:sldId id="396" r:id="rId27"/>
    <p:sldId id="397" r:id="rId28"/>
    <p:sldId id="418" r:id="rId29"/>
    <p:sldId id="389" r:id="rId30"/>
    <p:sldId id="394" r:id="rId31"/>
    <p:sldId id="416" r:id="rId32"/>
    <p:sldId id="318" r:id="rId33"/>
    <p:sldId id="263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1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 showGuides="1">
      <p:cViewPr varScale="1">
        <p:scale>
          <a:sx n="63" d="100"/>
          <a:sy n="63" d="100"/>
        </p:scale>
        <p:origin x="840" y="36"/>
      </p:cViewPr>
      <p:guideLst>
        <p:guide orient="horz" pos="2171"/>
        <p:guide pos="38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1.vml.rels><?xml version="1.0" encoding="UTF-8" standalone="yes"?>
<Relationships xmlns="http://schemas.openxmlformats.org/package/2006/relationships"><Relationship Id="rId7" Type="http://schemas.openxmlformats.org/officeDocument/2006/relationships/image" Target="../media/image35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2.vml.rels><?xml version="1.0" encoding="UTF-8" standalone="yes"?>
<Relationships xmlns="http://schemas.openxmlformats.org/package/2006/relationships"><Relationship Id="rId4" Type="http://schemas.openxmlformats.org/officeDocument/2006/relationships/image" Target="../media/image39.wmf"/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3.vml.rels><?xml version="1.0" encoding="UTF-8" standalone="yes"?>
<Relationships xmlns="http://schemas.openxmlformats.org/package/2006/relationships"><Relationship Id="rId4" Type="http://schemas.openxmlformats.org/officeDocument/2006/relationships/image" Target="../media/image43.wmf"/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5.wmf"/><Relationship Id="rId1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8.wmf"/><Relationship Id="rId1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2.bin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2.xml"/><Relationship Id="rId3" Type="http://schemas.openxmlformats.org/officeDocument/2006/relationships/oleObject" Target="../embeddings/oleObject14.bin"/><Relationship Id="rId2" Type="http://schemas.openxmlformats.org/officeDocument/2006/relationships/image" Target="../media/image22.wmf"/><Relationship Id="rId1" Type="http://schemas.openxmlformats.org/officeDocument/2006/relationships/oleObject" Target="../embeddings/oleObject13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wmf"/><Relationship Id="rId1" Type="http://schemas.openxmlformats.org/officeDocument/2006/relationships/oleObject" Target="../embeddings/oleObject15.bin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25.wmf"/><Relationship Id="rId1" Type="http://schemas.openxmlformats.org/officeDocument/2006/relationships/oleObject" Target="../embeddings/oleObject16.bin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27.wmf"/><Relationship Id="rId1" Type="http://schemas.openxmlformats.org/officeDocument/2006/relationships/oleObject" Target="../embeddings/oleObject18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oleObject" Target="../embeddings/oleObject24.bin"/><Relationship Id="rId7" Type="http://schemas.openxmlformats.org/officeDocument/2006/relationships/image" Target="../media/image31.wmf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9.wmf"/><Relationship Id="rId18" Type="http://schemas.openxmlformats.org/officeDocument/2006/relationships/vmlDrawing" Target="../drawings/vmlDrawing11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35.wmf"/><Relationship Id="rId15" Type="http://schemas.openxmlformats.org/officeDocument/2006/relationships/oleObject" Target="../embeddings/oleObject28.bin"/><Relationship Id="rId14" Type="http://schemas.openxmlformats.org/officeDocument/2006/relationships/image" Target="../media/image34.wmf"/><Relationship Id="rId13" Type="http://schemas.openxmlformats.org/officeDocument/2006/relationships/oleObject" Target="../embeddings/oleObject27.bin"/><Relationship Id="rId12" Type="http://schemas.openxmlformats.org/officeDocument/2006/relationships/image" Target="../media/image33.wmf"/><Relationship Id="rId11" Type="http://schemas.openxmlformats.org/officeDocument/2006/relationships/oleObject" Target="../embeddings/oleObject26.bin"/><Relationship Id="rId10" Type="http://schemas.openxmlformats.org/officeDocument/2006/relationships/image" Target="../media/image32.wmf"/><Relationship Id="rId1" Type="http://schemas.openxmlformats.org/officeDocument/2006/relationships/oleObject" Target="../embeddings/oleObject20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9.wmf"/><Relationship Id="rId7" Type="http://schemas.openxmlformats.org/officeDocument/2006/relationships/oleObject" Target="../embeddings/oleObject32.bin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7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36.wmf"/><Relationship Id="rId10" Type="http://schemas.openxmlformats.org/officeDocument/2006/relationships/vmlDrawing" Target="../drawings/vmlDrawing12.vml"/><Relationship Id="rId1" Type="http://schemas.openxmlformats.org/officeDocument/2006/relationships/oleObject" Target="../embeddings/oleObject29.bin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wmf"/><Relationship Id="rId8" Type="http://schemas.openxmlformats.org/officeDocument/2006/relationships/oleObject" Target="../embeddings/oleObject37.bin"/><Relationship Id="rId7" Type="http://schemas.openxmlformats.org/officeDocument/2006/relationships/image" Target="../media/image42.wmf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image" Target="../media/image41.wmf"/><Relationship Id="rId3" Type="http://schemas.openxmlformats.org/officeDocument/2006/relationships/oleObject" Target="../embeddings/oleObject34.bin"/><Relationship Id="rId2" Type="http://schemas.openxmlformats.org/officeDocument/2006/relationships/image" Target="../media/image40.wmf"/><Relationship Id="rId11" Type="http://schemas.openxmlformats.org/officeDocument/2006/relationships/vmlDrawing" Target="../drawings/vmlDrawing13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33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5.wmf"/><Relationship Id="rId3" Type="http://schemas.openxmlformats.org/officeDocument/2006/relationships/oleObject" Target="../embeddings/oleObject39.bin"/><Relationship Id="rId2" Type="http://schemas.openxmlformats.org/officeDocument/2006/relationships/image" Target="../media/image44.wmf"/><Relationship Id="rId1" Type="http://schemas.openxmlformats.org/officeDocument/2006/relationships/oleObject" Target="../embeddings/oleObject38.bin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7.e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46.emf"/><Relationship Id="rId1" Type="http://schemas.openxmlformats.org/officeDocument/2006/relationships/oleObject" Target="../embeddings/oleObject40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/>
          <p:nvPr/>
        </p:nvSpPr>
        <p:spPr>
          <a:xfrm>
            <a:off x="2673033" y="2875757"/>
            <a:ext cx="63296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</a:pPr>
            <a:r>
              <a:rPr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.3 </a:t>
            </a:r>
            <a:r>
              <a:rPr lang="en-US"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解一元一次不等式</a:t>
            </a:r>
            <a:endParaRPr sz="44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04" name="Rectangle 5"/>
          <p:cNvSpPr/>
          <p:nvPr/>
        </p:nvSpPr>
        <p:spPr>
          <a:xfrm>
            <a:off x="1873250" y="4359910"/>
            <a:ext cx="79298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第2课时   解一元一次不等式</a:t>
            </a:r>
            <a:endParaRPr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243" name="Text Box 4"/>
          <p:cNvSpPr txBox="1"/>
          <p:nvPr/>
        </p:nvSpPr>
        <p:spPr>
          <a:xfrm>
            <a:off x="1558925" y="1224598"/>
            <a:ext cx="91090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第十一章 一元一次不等式和</a:t>
            </a:r>
            <a:endParaRPr lang="zh-CN" altLang="en-US" sz="48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一元一次不等式组</a:t>
            </a:r>
            <a:endParaRPr lang="zh-CN" altLang="en-US" sz="48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7"/>
          <p:cNvSpPr txBox="1"/>
          <p:nvPr/>
        </p:nvSpPr>
        <p:spPr>
          <a:xfrm>
            <a:off x="2647950" y="87313"/>
            <a:ext cx="7605713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457200">
              <a:lnSpc>
                <a:spcPct val="150000"/>
              </a:lnSpc>
              <a:buClrTx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解下列不等式，并将解集在数轴上表示出来：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 defTabSz="457200">
              <a:lnSpc>
                <a:spcPct val="150000"/>
              </a:lnSpc>
              <a:buClrTx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-1 &lt; 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+13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457200">
              <a:lnSpc>
                <a:spcPct val="150000"/>
              </a:lnSpc>
              <a:buClrTx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12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6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≥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2(1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)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9" name="矩形 21"/>
          <p:cNvSpPr/>
          <p:nvPr/>
        </p:nvSpPr>
        <p:spPr>
          <a:xfrm>
            <a:off x="2030413" y="20161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FontTx/>
              <a:buNone/>
            </a:pPr>
            <a:r>
              <a:rPr lang="zh-CN" altLang="zh-CN" sz="2800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例</a:t>
            </a:r>
            <a:r>
              <a:rPr lang="en-US" altLang="zh-CN" sz="2800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en-US" altLang="zh-CN" sz="2800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2800" strike="noStrike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1507" name="矩形 19"/>
          <p:cNvSpPr/>
          <p:nvPr/>
        </p:nvSpPr>
        <p:spPr>
          <a:xfrm>
            <a:off x="1754188" y="242252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457200">
              <a:buFontTx/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711450" y="2205038"/>
            <a:ext cx="6624638" cy="3105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457200">
              <a:lnSpc>
                <a:spcPct val="140000"/>
              </a:lnSpc>
              <a:buClrTx/>
              <a:buFontTx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1)2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 &lt; 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+13 .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457200">
              <a:lnSpc>
                <a:spcPct val="140000"/>
              </a:lnSpc>
              <a:buClrTx/>
              <a:buFontTx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移项，得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&lt;13+1 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457200">
              <a:lnSpc>
                <a:spcPct val="140000"/>
              </a:lnSpc>
              <a:buClrTx/>
              <a:buFontTx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合并同类项，得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&lt;14 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457200">
              <a:lnSpc>
                <a:spcPct val="140000"/>
              </a:lnSpc>
              <a:buClrTx/>
              <a:buFontTx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两边都除以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&gt;-7 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457200">
              <a:lnSpc>
                <a:spcPct val="140000"/>
              </a:lnSpc>
              <a:buClrTx/>
              <a:buFontTx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它在数轴上的表示如图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067" name="Picture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5445125"/>
            <a:ext cx="5021263" cy="625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文本框 33800"/>
          <p:cNvSpPr txBox="1"/>
          <p:nvPr/>
        </p:nvSpPr>
        <p:spPr>
          <a:xfrm>
            <a:off x="1524000" y="297815"/>
            <a:ext cx="5178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12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2(1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68" name="圆角矩形标注 33801"/>
          <p:cNvSpPr/>
          <p:nvPr/>
        </p:nvSpPr>
        <p:spPr>
          <a:xfrm flipH="1" flipV="1">
            <a:off x="6228556" y="33635"/>
            <a:ext cx="2466975" cy="381000"/>
          </a:xfrm>
          <a:prstGeom prst="wedgeRoundRectCallout">
            <a:avLst>
              <a:gd name="adj1" fmla="val 66634"/>
              <a:gd name="adj2" fmla="val -60667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/>
          <a:lstStyle/>
          <a:p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首先将括号去掉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69" name="矩形 33802"/>
          <p:cNvSpPr/>
          <p:nvPr/>
        </p:nvSpPr>
        <p:spPr>
          <a:xfrm>
            <a:off x="2711450" y="849313"/>
            <a:ext cx="5410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去括号，得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12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≥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0" name="矩形 33804"/>
          <p:cNvSpPr/>
          <p:nvPr/>
        </p:nvSpPr>
        <p:spPr>
          <a:xfrm>
            <a:off x="2635250" y="1498600"/>
            <a:ext cx="6934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移项，得 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x+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≥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2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12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1" name="圆角矩形标注 33806"/>
          <p:cNvSpPr/>
          <p:nvPr/>
        </p:nvSpPr>
        <p:spPr>
          <a:xfrm flipH="1" flipV="1">
            <a:off x="7105650" y="1397000"/>
            <a:ext cx="2732088" cy="457200"/>
          </a:xfrm>
          <a:prstGeom prst="wedgeRoundRectCallout">
            <a:avLst>
              <a:gd name="adj1" fmla="val 59204"/>
              <a:gd name="adj2" fmla="val -4111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/>
          <a:lstStyle/>
          <a:p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将同类项放在一起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2" name="矩形 33810"/>
          <p:cNvSpPr/>
          <p:nvPr/>
        </p:nvSpPr>
        <p:spPr>
          <a:xfrm>
            <a:off x="2566988" y="2100263"/>
            <a:ext cx="6934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合并同类项，得 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≥-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3" name="矩形 33811"/>
          <p:cNvSpPr/>
          <p:nvPr/>
        </p:nvSpPr>
        <p:spPr>
          <a:xfrm>
            <a:off x="2566988" y="2578100"/>
            <a:ext cx="6934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两边都除以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≤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4" name="圆角矩形标注 33816"/>
          <p:cNvSpPr/>
          <p:nvPr/>
        </p:nvSpPr>
        <p:spPr>
          <a:xfrm flipH="1" flipV="1">
            <a:off x="7045325" y="2284413"/>
            <a:ext cx="3300413" cy="457200"/>
          </a:xfrm>
          <a:prstGeom prst="wedgeRoundRectCallout">
            <a:avLst>
              <a:gd name="adj1" fmla="val 59116"/>
              <a:gd name="adj2" fmla="val 1805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/>
          <a:lstStyle/>
          <a:p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根据不等式基本性质</a:t>
            </a: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5" name="矩形 33818"/>
          <p:cNvSpPr/>
          <p:nvPr/>
        </p:nvSpPr>
        <p:spPr>
          <a:xfrm>
            <a:off x="2566988" y="3009900"/>
            <a:ext cx="6934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原不等式的解集在数轴上表示如图所示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1276" name="组合 33840"/>
          <p:cNvGrpSpPr/>
          <p:nvPr/>
        </p:nvGrpSpPr>
        <p:grpSpPr>
          <a:xfrm>
            <a:off x="3121025" y="3844925"/>
            <a:ext cx="5638800" cy="444500"/>
            <a:chOff x="0" y="0"/>
            <a:chExt cx="3552" cy="280"/>
          </a:xfrm>
        </p:grpSpPr>
        <p:grpSp>
          <p:nvGrpSpPr>
            <p:cNvPr id="11277" name="组合 33831"/>
            <p:cNvGrpSpPr/>
            <p:nvPr/>
          </p:nvGrpSpPr>
          <p:grpSpPr>
            <a:xfrm>
              <a:off x="0" y="0"/>
              <a:ext cx="3552" cy="48"/>
              <a:chOff x="0" y="0"/>
              <a:chExt cx="3552" cy="48"/>
            </a:xfrm>
          </p:grpSpPr>
          <p:sp>
            <p:nvSpPr>
              <p:cNvPr id="11278" name="直接连接符 33820"/>
              <p:cNvSpPr/>
              <p:nvPr/>
            </p:nvSpPr>
            <p:spPr>
              <a:xfrm>
                <a:off x="0" y="48"/>
                <a:ext cx="3552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1279" name="组合 33830"/>
              <p:cNvGrpSpPr/>
              <p:nvPr/>
            </p:nvGrpSpPr>
            <p:grpSpPr>
              <a:xfrm>
                <a:off x="192" y="0"/>
                <a:ext cx="3024" cy="48"/>
                <a:chOff x="0" y="0"/>
                <a:chExt cx="3024" cy="144"/>
              </a:xfrm>
            </p:grpSpPr>
            <p:sp>
              <p:nvSpPr>
                <p:cNvPr id="11280" name="直接连接符 33821"/>
                <p:cNvSpPr/>
                <p:nvPr/>
              </p:nvSpPr>
              <p:spPr>
                <a:xfrm>
                  <a:off x="1296" y="0"/>
                  <a:ext cx="0" cy="14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1" name="直接连接符 33822"/>
                <p:cNvSpPr/>
                <p:nvPr/>
              </p:nvSpPr>
              <p:spPr>
                <a:xfrm>
                  <a:off x="3024" y="0"/>
                  <a:ext cx="0" cy="14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2" name="直接连接符 33823"/>
                <p:cNvSpPr/>
                <p:nvPr/>
              </p:nvSpPr>
              <p:spPr>
                <a:xfrm>
                  <a:off x="2592" y="0"/>
                  <a:ext cx="0" cy="14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3" name="直接连接符 33824"/>
                <p:cNvSpPr/>
                <p:nvPr/>
              </p:nvSpPr>
              <p:spPr>
                <a:xfrm>
                  <a:off x="2160" y="0"/>
                  <a:ext cx="0" cy="14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4" name="直接连接符 33825"/>
                <p:cNvSpPr/>
                <p:nvPr/>
              </p:nvSpPr>
              <p:spPr>
                <a:xfrm>
                  <a:off x="1728" y="0"/>
                  <a:ext cx="0" cy="14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5" name="直接连接符 33826"/>
                <p:cNvSpPr/>
                <p:nvPr/>
              </p:nvSpPr>
              <p:spPr>
                <a:xfrm>
                  <a:off x="864" y="0"/>
                  <a:ext cx="0" cy="14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6" name="直接连接符 33827"/>
                <p:cNvSpPr/>
                <p:nvPr/>
              </p:nvSpPr>
              <p:spPr>
                <a:xfrm>
                  <a:off x="432" y="0"/>
                  <a:ext cx="0" cy="14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7" name="直接连接符 33828"/>
                <p:cNvSpPr/>
                <p:nvPr/>
              </p:nvSpPr>
              <p:spPr>
                <a:xfrm>
                  <a:off x="0" y="0"/>
                  <a:ext cx="0" cy="14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1288" name="矩形 33832"/>
            <p:cNvSpPr/>
            <p:nvPr/>
          </p:nvSpPr>
          <p:spPr>
            <a:xfrm>
              <a:off x="27" y="48"/>
              <a:ext cx="501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dirty="0">
                  <a:latin typeface="黑体" panose="02010609060101010101" charset="-122"/>
                  <a:ea typeface="黑体" panose="02010609060101010101" charset="-122"/>
                </a:rPr>
                <a:t>-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89" name="矩形 33833"/>
            <p:cNvSpPr/>
            <p:nvPr/>
          </p:nvSpPr>
          <p:spPr>
            <a:xfrm>
              <a:off x="528" y="48"/>
              <a:ext cx="432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0" name="矩形 33834"/>
            <p:cNvSpPr/>
            <p:nvPr/>
          </p:nvSpPr>
          <p:spPr>
            <a:xfrm>
              <a:off x="960" y="48"/>
              <a:ext cx="432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1" name="矩形 33835"/>
            <p:cNvSpPr/>
            <p:nvPr/>
          </p:nvSpPr>
          <p:spPr>
            <a:xfrm>
              <a:off x="1392" y="48"/>
              <a:ext cx="432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2" name="矩形 33836"/>
            <p:cNvSpPr/>
            <p:nvPr/>
          </p:nvSpPr>
          <p:spPr>
            <a:xfrm>
              <a:off x="1824" y="48"/>
              <a:ext cx="432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3" name="矩形 33837"/>
            <p:cNvSpPr/>
            <p:nvPr/>
          </p:nvSpPr>
          <p:spPr>
            <a:xfrm>
              <a:off x="2256" y="48"/>
              <a:ext cx="432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4" name="矩形 33838"/>
            <p:cNvSpPr/>
            <p:nvPr/>
          </p:nvSpPr>
          <p:spPr>
            <a:xfrm>
              <a:off x="2688" y="48"/>
              <a:ext cx="432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5" name="矩形 33839"/>
            <p:cNvSpPr/>
            <p:nvPr/>
          </p:nvSpPr>
          <p:spPr>
            <a:xfrm>
              <a:off x="3120" y="48"/>
              <a:ext cx="432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296" name="椭圆 33841"/>
          <p:cNvSpPr/>
          <p:nvPr/>
        </p:nvSpPr>
        <p:spPr>
          <a:xfrm>
            <a:off x="7473950" y="3836988"/>
            <a:ext cx="127000" cy="144462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297" name="组合 33844"/>
          <p:cNvGrpSpPr/>
          <p:nvPr/>
        </p:nvGrpSpPr>
        <p:grpSpPr>
          <a:xfrm>
            <a:off x="3273425" y="3540125"/>
            <a:ext cx="4267200" cy="304800"/>
            <a:chOff x="0" y="0"/>
            <a:chExt cx="2688" cy="192"/>
          </a:xfrm>
        </p:grpSpPr>
        <p:sp>
          <p:nvSpPr>
            <p:cNvPr id="11298" name="直接连接符 33842"/>
            <p:cNvSpPr/>
            <p:nvPr/>
          </p:nvSpPr>
          <p:spPr>
            <a:xfrm flipV="1">
              <a:off x="2688" y="0"/>
              <a:ext cx="0" cy="19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rot="10800000"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99" name="直接连接符 33843"/>
            <p:cNvSpPr/>
            <p:nvPr/>
          </p:nvSpPr>
          <p:spPr>
            <a:xfrm flipV="1">
              <a:off x="0" y="0"/>
              <a:ext cx="2688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rot="10800000"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300" name="矩形 33845"/>
          <p:cNvSpPr/>
          <p:nvPr/>
        </p:nvSpPr>
        <p:spPr>
          <a:xfrm>
            <a:off x="2208213" y="4370388"/>
            <a:ext cx="814387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注意：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解集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≤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中包含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，所以在数轴上将表示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的点画成实心圆点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nimBg="1"/>
      <p:bldP spid="11268" grpId="1" bldLvl="0" animBg="1"/>
      <p:bldP spid="11269" grpId="0"/>
      <p:bldP spid="11270" grpId="0"/>
      <p:bldP spid="11271" grpId="0" bldLvl="0" animBg="1"/>
      <p:bldP spid="11271" grpId="1" bldLvl="0" animBg="1"/>
      <p:bldP spid="11272" grpId="0"/>
      <p:bldP spid="11273" grpId="0"/>
      <p:bldP spid="11274" grpId="0" bldLvl="0" animBg="1"/>
      <p:bldP spid="11274" grpId="1" bldLvl="0" animBg="1"/>
      <p:bldP spid="11275" grpId="0"/>
      <p:bldP spid="113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23553"/>
          <p:cNvSpPr txBox="1"/>
          <p:nvPr/>
        </p:nvSpPr>
        <p:spPr>
          <a:xfrm>
            <a:off x="2352675" y="200025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1" name="圆角矩形标注 23555"/>
          <p:cNvSpPr/>
          <p:nvPr/>
        </p:nvSpPr>
        <p:spPr>
          <a:xfrm flipH="1" flipV="1">
            <a:off x="3486150" y="1344613"/>
            <a:ext cx="2514600" cy="381000"/>
          </a:xfrm>
          <a:prstGeom prst="wedgeRoundRectCallout">
            <a:avLst>
              <a:gd name="adj1" fmla="val -17551"/>
              <a:gd name="adj2" fmla="val -130000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/>
          <a:lstStyle/>
          <a:p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首先将分母去掉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2" name="矩形 23556"/>
          <p:cNvSpPr/>
          <p:nvPr/>
        </p:nvSpPr>
        <p:spPr>
          <a:xfrm>
            <a:off x="3038475" y="3154363"/>
            <a:ext cx="5410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去括号，得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-10 + 6 ≤ 9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3" name="矩形 23557"/>
          <p:cNvSpPr/>
          <p:nvPr/>
        </p:nvSpPr>
        <p:spPr>
          <a:xfrm>
            <a:off x="2428875" y="2544763"/>
            <a:ext cx="5638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去分母，得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-5)+1×6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 9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4" name="矩形 23559"/>
          <p:cNvSpPr/>
          <p:nvPr/>
        </p:nvSpPr>
        <p:spPr>
          <a:xfrm>
            <a:off x="3038475" y="3763963"/>
            <a:ext cx="6934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移项，得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- 9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 10 - 6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5" name="圆角矩形标注 23562"/>
          <p:cNvSpPr/>
          <p:nvPr/>
        </p:nvSpPr>
        <p:spPr>
          <a:xfrm flipH="1" flipV="1">
            <a:off x="8375650" y="2544763"/>
            <a:ext cx="1295400" cy="457200"/>
          </a:xfrm>
          <a:prstGeom prst="wedgeRoundRectCallout">
            <a:avLst>
              <a:gd name="adj1" fmla="val 91296"/>
              <a:gd name="adj2" fmla="val -7639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/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去括号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6" name="圆角矩形标注 23563"/>
          <p:cNvSpPr/>
          <p:nvPr/>
        </p:nvSpPr>
        <p:spPr>
          <a:xfrm flipH="1" flipV="1">
            <a:off x="7518400" y="3062288"/>
            <a:ext cx="979488" cy="573087"/>
          </a:xfrm>
          <a:prstGeom prst="wedgeRoundRectCallout">
            <a:avLst>
              <a:gd name="adj1" fmla="val 58514"/>
              <a:gd name="adj2" fmla="val -5208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/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移项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2297" name="组合 23575"/>
          <p:cNvGrpSpPr/>
          <p:nvPr/>
        </p:nvGrpSpPr>
        <p:grpSpPr>
          <a:xfrm>
            <a:off x="2200275" y="1879600"/>
            <a:ext cx="6096000" cy="665163"/>
            <a:chOff x="0" y="0"/>
            <a:chExt cx="3840" cy="419"/>
          </a:xfrm>
        </p:grpSpPr>
        <p:sp>
          <p:nvSpPr>
            <p:cNvPr id="12298" name="矩形 23554"/>
            <p:cNvSpPr/>
            <p:nvPr/>
          </p:nvSpPr>
          <p:spPr>
            <a:xfrm>
              <a:off x="0" y="79"/>
              <a:ext cx="384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        原不等式为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12299" name="对象 12298"/>
            <p:cNvGraphicFramePr/>
            <p:nvPr/>
          </p:nvGraphicFramePr>
          <p:xfrm>
            <a:off x="1920" y="0"/>
            <a:ext cx="1013" cy="4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1" imgW="1562735" imgH="571500" progId="Equation.DSMT4">
                    <p:embed/>
                  </p:oleObj>
                </mc:Choice>
                <mc:Fallback>
                  <p:oleObj name="" r:id="rId1" imgW="1562735" imgH="571500" progId="Equation.DSMT4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920" y="0"/>
                          <a:ext cx="1013" cy="41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300" name="矩形 23566"/>
          <p:cNvSpPr/>
          <p:nvPr/>
        </p:nvSpPr>
        <p:spPr>
          <a:xfrm>
            <a:off x="3038475" y="4297363"/>
            <a:ext cx="6934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合并同类项，得 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-7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  4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301" name="矩形 23567"/>
          <p:cNvSpPr/>
          <p:nvPr/>
        </p:nvSpPr>
        <p:spPr>
          <a:xfrm>
            <a:off x="3038475" y="4830763"/>
            <a:ext cx="6934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两边都除以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2302" name="组合 23574"/>
          <p:cNvGrpSpPr/>
          <p:nvPr/>
        </p:nvGrpSpPr>
        <p:grpSpPr>
          <a:xfrm>
            <a:off x="3038475" y="5348288"/>
            <a:ext cx="6934200" cy="620712"/>
            <a:chOff x="0" y="0"/>
            <a:chExt cx="4368" cy="391"/>
          </a:xfrm>
        </p:grpSpPr>
        <p:sp>
          <p:nvSpPr>
            <p:cNvPr id="12303" name="矩形 23568"/>
            <p:cNvSpPr/>
            <p:nvPr/>
          </p:nvSpPr>
          <p:spPr>
            <a:xfrm>
              <a:off x="0" y="10"/>
              <a:ext cx="436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                   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≥       . 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12304" name="对象 12303"/>
            <p:cNvGraphicFramePr/>
            <p:nvPr/>
          </p:nvGraphicFramePr>
          <p:xfrm>
            <a:off x="1432" y="0"/>
            <a:ext cx="334" cy="3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3" imgW="432435" imgH="572135" progId="Equation.DSMT4">
                    <p:embed/>
                  </p:oleObj>
                </mc:Choice>
                <mc:Fallback>
                  <p:oleObj name="" r:id="rId3" imgW="432435" imgH="572135" progId="Equation.DSMT4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432" y="0"/>
                          <a:ext cx="334" cy="39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305" name="圆角矩形标注 23572"/>
          <p:cNvSpPr/>
          <p:nvPr/>
        </p:nvSpPr>
        <p:spPr>
          <a:xfrm flipH="1" flipV="1">
            <a:off x="7943850" y="3763963"/>
            <a:ext cx="2028825" cy="457200"/>
          </a:xfrm>
          <a:prstGeom prst="wedgeRoundRectCallout">
            <a:avLst>
              <a:gd name="adj1" fmla="val 65241"/>
              <a:gd name="adj2" fmla="val -5208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/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合并同类项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306" name="圆角矩形标注 23573"/>
          <p:cNvSpPr/>
          <p:nvPr/>
        </p:nvSpPr>
        <p:spPr>
          <a:xfrm flipH="1" flipV="1">
            <a:off x="7405688" y="4356100"/>
            <a:ext cx="2940050" cy="474663"/>
          </a:xfrm>
          <a:prstGeom prst="wedgeRoundRectCallout">
            <a:avLst>
              <a:gd name="adj1" fmla="val 65185"/>
              <a:gd name="adj2" fmla="val 1493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/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未知数系数化为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307" name="文本框 6"/>
          <p:cNvSpPr txBox="1"/>
          <p:nvPr/>
        </p:nvSpPr>
        <p:spPr>
          <a:xfrm>
            <a:off x="1960563" y="508000"/>
            <a:ext cx="4272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3.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解一元一次不等式 ：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2308" name="对象 12307"/>
          <p:cNvGraphicFramePr/>
          <p:nvPr/>
        </p:nvGraphicFramePr>
        <p:xfrm>
          <a:off x="6132513" y="457200"/>
          <a:ext cx="2163762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1904365" imgH="571500" progId="Equation.DSMT4">
                  <p:embed/>
                </p:oleObj>
              </mc:Choice>
              <mc:Fallback>
                <p:oleObj name="" r:id="rId5" imgW="1904365" imgH="5715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32513" y="457200"/>
                        <a:ext cx="2163762" cy="619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ldLvl="0" animBg="1"/>
      <p:bldP spid="12291" grpId="1" bldLvl="0" animBg="1"/>
      <p:bldP spid="12292" grpId="0"/>
      <p:bldP spid="12293" grpId="0"/>
      <p:bldP spid="12294" grpId="0"/>
      <p:bldP spid="12295" grpId="0" bldLvl="0" animBg="1"/>
      <p:bldP spid="12295" grpId="1" bldLvl="0" animBg="1"/>
      <p:bldP spid="12296" grpId="0" bldLvl="0" animBg="1"/>
      <p:bldP spid="12296" grpId="1" bldLvl="0" animBg="1"/>
      <p:bldP spid="12300" grpId="0"/>
      <p:bldP spid="12301" grpId="0"/>
      <p:bldP spid="12305" grpId="0" bldLvl="0" animBg="1"/>
      <p:bldP spid="12305" grpId="1" bldLvl="0" animBg="1"/>
      <p:bldP spid="12306" grpId="0" bldLvl="0" animBg="1"/>
      <p:bldP spid="12306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/>
          <p:nvPr/>
        </p:nvSpPr>
        <p:spPr>
          <a:xfrm>
            <a:off x="1785938" y="493713"/>
            <a:ext cx="8728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4.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当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在什么范围内取值时，代数式             的值比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的值大？</a:t>
            </a:r>
            <a:r>
              <a:rPr lang="en-US" altLang="zh-CN" sz="24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3315" name="对象 1331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766050" y="495300"/>
          <a:ext cx="963613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406400" imgH="393700" progId="Equation.DSMT4">
                  <p:embed/>
                </p:oleObj>
              </mc:Choice>
              <mc:Fallback>
                <p:oleObj name="" r:id="rId1" imgW="406400" imgH="3937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766050" y="495300"/>
                        <a:ext cx="963613" cy="806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TextBox 3"/>
          <p:cNvSpPr txBox="1"/>
          <p:nvPr/>
        </p:nvSpPr>
        <p:spPr>
          <a:xfrm>
            <a:off x="2344738" y="1819275"/>
            <a:ext cx="7500937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解：根据题意，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应满足不等式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去分母，得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1+2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&gt;3(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去括号，得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1+2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+3.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移项，合并同类项，得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&gt;2.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将未知数系数化为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&lt;-2.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即当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&lt;-2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时，代数式           的值比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的值大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3317" name="对象 1331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208838" y="1819275"/>
          <a:ext cx="1389062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736600" imgH="393700" progId="Equation.DSMT4">
                  <p:embed/>
                </p:oleObj>
              </mc:Choice>
              <mc:Fallback>
                <p:oleObj name="" r:id="rId3" imgW="736600" imgH="3937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08838" y="1819275"/>
                        <a:ext cx="1389062" cy="820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8" name="对象 1331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942013" y="5033963"/>
          <a:ext cx="976312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406400" imgH="393700" progId="Equation.DSMT4">
                  <p:embed/>
                </p:oleObj>
              </mc:Choice>
              <mc:Fallback>
                <p:oleObj name="" r:id="rId5" imgW="406400" imgH="3937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42013" y="5033963"/>
                        <a:ext cx="976312" cy="836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圆角矩形 31"/>
          <p:cNvSpPr/>
          <p:nvPr/>
        </p:nvSpPr>
        <p:spPr>
          <a:xfrm>
            <a:off x="1933575" y="716280"/>
            <a:ext cx="1449705" cy="56007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练一练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339" name="TextBox 3"/>
          <p:cNvSpPr txBox="1"/>
          <p:nvPr/>
        </p:nvSpPr>
        <p:spPr>
          <a:xfrm>
            <a:off x="2116138" y="1577975"/>
            <a:ext cx="83439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解不等式            ＞             的下列过程中错误的是（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A．去分母得5（2+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）＞3（2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﹣1）	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B．去括号得10+5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＞6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﹣3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C．移项，合并同类项得﹣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＞﹣13	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D．系数化为1，得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＞13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4340" name="对象 1433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978275" y="1516063"/>
          <a:ext cx="1096963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355600" imgH="393700" progId="Equation.DSMT4">
                  <p:embed/>
                </p:oleObj>
              </mc:Choice>
              <mc:Fallback>
                <p:oleObj name="" r:id="rId1" imgW="355600" imgH="3937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78275" y="1516063"/>
                        <a:ext cx="1096963" cy="1036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1" name="对象 1434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429250" y="1516063"/>
          <a:ext cx="1101725" cy="982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406400" imgH="393700" progId="Equation.DSMT4">
                  <p:embed/>
                </p:oleObj>
              </mc:Choice>
              <mc:Fallback>
                <p:oleObj name="" r:id="rId3" imgW="406400" imgH="3937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29250" y="1516063"/>
                        <a:ext cx="1101725" cy="9826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2" name="文本框 99"/>
          <p:cNvSpPr txBox="1"/>
          <p:nvPr/>
        </p:nvSpPr>
        <p:spPr>
          <a:xfrm>
            <a:off x="2706688" y="2365375"/>
            <a:ext cx="520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1"/>
      <p:bldP spid="143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10080" y="897890"/>
            <a:ext cx="5161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二、一元二次不等式解法的应用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5368" name="TextBox 3"/>
          <p:cNvSpPr txBox="1"/>
          <p:nvPr/>
        </p:nvSpPr>
        <p:spPr>
          <a:xfrm>
            <a:off x="1849438" y="1531938"/>
            <a:ext cx="87280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5.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求不等式                   的正整数解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5369" name="对象 1536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043363" y="1531938"/>
          <a:ext cx="1647825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850900" imgH="393700" progId="Equation.DSMT4">
                  <p:embed/>
                </p:oleObj>
              </mc:Choice>
              <mc:Fallback>
                <p:oleObj name="" r:id="rId1" imgW="850900" imgH="393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43363" y="1531938"/>
                        <a:ext cx="1647825" cy="796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0" name="TextBox 3"/>
          <p:cNvSpPr txBox="1"/>
          <p:nvPr/>
        </p:nvSpPr>
        <p:spPr>
          <a:xfrm>
            <a:off x="2336800" y="2316163"/>
            <a:ext cx="7500938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解：去分母，得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去括号，得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移项，合并同类项，得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-5.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将未知数系数化为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≤5.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所以，满足这个不等式的正整数解为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圆角矩形 31"/>
          <p:cNvSpPr/>
          <p:nvPr/>
        </p:nvSpPr>
        <p:spPr>
          <a:xfrm>
            <a:off x="1925955" y="365125"/>
            <a:ext cx="1417320" cy="54419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练一练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1" name="文本框 99"/>
          <p:cNvSpPr txBox="1"/>
          <p:nvPr/>
        </p:nvSpPr>
        <p:spPr>
          <a:xfrm>
            <a:off x="1873250" y="1022350"/>
            <a:ext cx="86233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不等式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x-m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的解集为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的值为（   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A. 1	                B. -1     	          C. 4	             D. -4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7412" name="对象 1741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43275" y="987425"/>
          <a:ext cx="48895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39700" imgH="393700" progId="Equation.DSMT4">
                  <p:embed/>
                </p:oleObj>
              </mc:Choice>
              <mc:Fallback>
                <p:oleObj name="" r:id="rId1" imgW="139700" imgH="3937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43275" y="987425"/>
                        <a:ext cx="488950" cy="911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3" name="文本框 3"/>
          <p:cNvSpPr txBox="1"/>
          <p:nvPr/>
        </p:nvSpPr>
        <p:spPr>
          <a:xfrm>
            <a:off x="9842500" y="1184275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TextBox 3"/>
          <p:cNvSpPr txBox="1"/>
          <p:nvPr/>
        </p:nvSpPr>
        <p:spPr>
          <a:xfrm>
            <a:off x="1931988" y="2236788"/>
            <a:ext cx="7500937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解析：去分母，得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﹣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5" name="文本框 5"/>
          <p:cNvSpPr txBox="1"/>
          <p:nvPr/>
        </p:nvSpPr>
        <p:spPr>
          <a:xfrm>
            <a:off x="2954338" y="2897188"/>
            <a:ext cx="5575935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移项、合并同类项，得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6" name="文本框 6"/>
          <p:cNvSpPr txBox="1"/>
          <p:nvPr/>
        </p:nvSpPr>
        <p:spPr>
          <a:xfrm>
            <a:off x="2752725" y="3671888"/>
            <a:ext cx="2118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由于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7" name="文本框 7"/>
          <p:cNvSpPr txBox="1"/>
          <p:nvPr/>
        </p:nvSpPr>
        <p:spPr>
          <a:xfrm>
            <a:off x="2924175" y="4319588"/>
            <a:ext cx="2240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8" name="文本框 8"/>
          <p:cNvSpPr txBox="1"/>
          <p:nvPr/>
        </p:nvSpPr>
        <p:spPr>
          <a:xfrm>
            <a:off x="2608263" y="4975225"/>
            <a:ext cx="3040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解得﹣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9" name="文本框 9"/>
          <p:cNvSpPr txBox="1"/>
          <p:nvPr/>
        </p:nvSpPr>
        <p:spPr>
          <a:xfrm>
            <a:off x="2860675" y="5632450"/>
            <a:ext cx="32181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系数化为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得，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=4.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3" grpId="0"/>
      <p:bldP spid="17415" grpId="0"/>
      <p:bldP spid="17416" grpId="0"/>
      <p:bldP spid="17417" grpId="0"/>
      <p:bldP spid="17418" grpId="0"/>
      <p:bldP spid="174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文本框 2"/>
          <p:cNvSpPr txBox="1"/>
          <p:nvPr/>
        </p:nvSpPr>
        <p:spPr>
          <a:xfrm>
            <a:off x="1755775" y="544513"/>
            <a:ext cx="88804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关于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的方程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k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=2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的解是负数，试求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k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的取值范围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36" name="TextBox 3"/>
          <p:cNvSpPr txBox="1"/>
          <p:nvPr/>
        </p:nvSpPr>
        <p:spPr>
          <a:xfrm>
            <a:off x="2344738" y="1392238"/>
            <a:ext cx="7500937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k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k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由题意可列不等式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k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&lt;0 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去分母，得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k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&lt;0 .      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移项，得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k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&lt;-2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系数化为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k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&gt;1 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k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的取值范围为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k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&gt;1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8437" name="对象 1843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800600" y="2032000"/>
          <a:ext cx="328613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39700" imgH="393700" progId="Equation.DSMT4">
                  <p:embed/>
                </p:oleObj>
              </mc:Choice>
              <mc:Fallback>
                <p:oleObj name="" r:id="rId1" imgW="139700" imgH="3937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00600" y="2032000"/>
                        <a:ext cx="328613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对象 1843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505575" y="2662238"/>
          <a:ext cx="33020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39700" imgH="393700" progId="Equation.DSMT4">
                  <p:embed/>
                </p:oleObj>
              </mc:Choice>
              <mc:Fallback>
                <p:oleObj name="" r:id="rId3" imgW="139700" imgH="3937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505575" y="2662238"/>
                        <a:ext cx="330200" cy="836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3"/>
          <p:cNvSpPr txBox="1"/>
          <p:nvPr/>
        </p:nvSpPr>
        <p:spPr>
          <a:xfrm>
            <a:off x="1752600" y="2300288"/>
            <a:ext cx="8243888" cy="37090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解：由方程的定义，把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代入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+12=0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得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a=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4.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把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a=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代入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中，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得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解得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在数轴上表示如图：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其中正整数解有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59" name="Text Box 2"/>
          <p:cNvSpPr txBox="1"/>
          <p:nvPr/>
        </p:nvSpPr>
        <p:spPr>
          <a:xfrm>
            <a:off x="1874838" y="577850"/>
            <a:ext cx="819150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已知方程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+12=0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的解是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，求关于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不等式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a+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的解集，并在数轴上表示出来，其  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中正整数解有哪些？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9460" name="组合 33840"/>
          <p:cNvGrpSpPr/>
          <p:nvPr/>
        </p:nvGrpSpPr>
        <p:grpSpPr>
          <a:xfrm>
            <a:off x="4872038" y="4533900"/>
            <a:ext cx="5638800" cy="444500"/>
            <a:chOff x="0" y="0"/>
            <a:chExt cx="3552" cy="280"/>
          </a:xfrm>
        </p:grpSpPr>
        <p:grpSp>
          <p:nvGrpSpPr>
            <p:cNvPr id="19461" name="组合 33831"/>
            <p:cNvGrpSpPr/>
            <p:nvPr/>
          </p:nvGrpSpPr>
          <p:grpSpPr>
            <a:xfrm>
              <a:off x="0" y="0"/>
              <a:ext cx="3552" cy="48"/>
              <a:chOff x="0" y="0"/>
              <a:chExt cx="3552" cy="48"/>
            </a:xfrm>
          </p:grpSpPr>
          <p:sp>
            <p:nvSpPr>
              <p:cNvPr id="19462" name="直接连接符 33820"/>
              <p:cNvSpPr/>
              <p:nvPr/>
            </p:nvSpPr>
            <p:spPr>
              <a:xfrm>
                <a:off x="0" y="48"/>
                <a:ext cx="3552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9463" name="组合 33830"/>
              <p:cNvGrpSpPr/>
              <p:nvPr/>
            </p:nvGrpSpPr>
            <p:grpSpPr>
              <a:xfrm>
                <a:off x="192" y="0"/>
                <a:ext cx="3024" cy="48"/>
                <a:chOff x="0" y="0"/>
                <a:chExt cx="3024" cy="144"/>
              </a:xfrm>
            </p:grpSpPr>
            <p:sp>
              <p:nvSpPr>
                <p:cNvPr id="19464" name="直接连接符 33821"/>
                <p:cNvSpPr/>
                <p:nvPr/>
              </p:nvSpPr>
              <p:spPr>
                <a:xfrm>
                  <a:off x="1296" y="0"/>
                  <a:ext cx="0" cy="14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465" name="直接连接符 33822"/>
                <p:cNvSpPr/>
                <p:nvPr/>
              </p:nvSpPr>
              <p:spPr>
                <a:xfrm>
                  <a:off x="3024" y="0"/>
                  <a:ext cx="0" cy="14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466" name="直接连接符 33823"/>
                <p:cNvSpPr/>
                <p:nvPr/>
              </p:nvSpPr>
              <p:spPr>
                <a:xfrm>
                  <a:off x="2592" y="0"/>
                  <a:ext cx="0" cy="14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467" name="直接连接符 33824"/>
                <p:cNvSpPr/>
                <p:nvPr/>
              </p:nvSpPr>
              <p:spPr>
                <a:xfrm>
                  <a:off x="2160" y="0"/>
                  <a:ext cx="0" cy="14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468" name="直接连接符 33825"/>
                <p:cNvSpPr/>
                <p:nvPr/>
              </p:nvSpPr>
              <p:spPr>
                <a:xfrm>
                  <a:off x="1728" y="0"/>
                  <a:ext cx="0" cy="14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469" name="直接连接符 33826"/>
                <p:cNvSpPr/>
                <p:nvPr/>
              </p:nvSpPr>
              <p:spPr>
                <a:xfrm>
                  <a:off x="864" y="0"/>
                  <a:ext cx="0" cy="14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470" name="直接连接符 33827"/>
                <p:cNvSpPr/>
                <p:nvPr/>
              </p:nvSpPr>
              <p:spPr>
                <a:xfrm>
                  <a:off x="432" y="0"/>
                  <a:ext cx="0" cy="14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471" name="直接连接符 33828"/>
                <p:cNvSpPr/>
                <p:nvPr/>
              </p:nvSpPr>
              <p:spPr>
                <a:xfrm>
                  <a:off x="0" y="0"/>
                  <a:ext cx="0" cy="14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9472" name="矩形 33832"/>
            <p:cNvSpPr/>
            <p:nvPr/>
          </p:nvSpPr>
          <p:spPr>
            <a:xfrm>
              <a:off x="27" y="48"/>
              <a:ext cx="501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dirty="0">
                  <a:latin typeface="黑体" panose="02010609060101010101" charset="-122"/>
                  <a:ea typeface="黑体" panose="02010609060101010101" charset="-122"/>
                </a:rPr>
                <a:t>-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矩形 33833"/>
            <p:cNvSpPr/>
            <p:nvPr/>
          </p:nvSpPr>
          <p:spPr>
            <a:xfrm>
              <a:off x="528" y="48"/>
              <a:ext cx="432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74" name="矩形 33834"/>
            <p:cNvSpPr/>
            <p:nvPr/>
          </p:nvSpPr>
          <p:spPr>
            <a:xfrm>
              <a:off x="960" y="48"/>
              <a:ext cx="432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75" name="矩形 33835"/>
            <p:cNvSpPr/>
            <p:nvPr/>
          </p:nvSpPr>
          <p:spPr>
            <a:xfrm>
              <a:off x="1392" y="48"/>
              <a:ext cx="432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76" name="矩形 33836"/>
            <p:cNvSpPr/>
            <p:nvPr/>
          </p:nvSpPr>
          <p:spPr>
            <a:xfrm>
              <a:off x="1824" y="48"/>
              <a:ext cx="432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77" name="矩形 33837"/>
            <p:cNvSpPr/>
            <p:nvPr/>
          </p:nvSpPr>
          <p:spPr>
            <a:xfrm>
              <a:off x="2256" y="48"/>
              <a:ext cx="432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78" name="矩形 33838"/>
            <p:cNvSpPr/>
            <p:nvPr/>
          </p:nvSpPr>
          <p:spPr>
            <a:xfrm>
              <a:off x="2688" y="48"/>
              <a:ext cx="432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79" name="矩形 33839"/>
            <p:cNvSpPr/>
            <p:nvPr/>
          </p:nvSpPr>
          <p:spPr>
            <a:xfrm>
              <a:off x="3120" y="48"/>
              <a:ext cx="432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480" name="组合 33844"/>
          <p:cNvGrpSpPr/>
          <p:nvPr/>
        </p:nvGrpSpPr>
        <p:grpSpPr>
          <a:xfrm>
            <a:off x="5522913" y="4243388"/>
            <a:ext cx="2397125" cy="290512"/>
            <a:chOff x="0" y="0"/>
            <a:chExt cx="2688" cy="192"/>
          </a:xfrm>
        </p:grpSpPr>
        <p:sp>
          <p:nvSpPr>
            <p:cNvPr id="19481" name="直接连接符 33842"/>
            <p:cNvSpPr/>
            <p:nvPr/>
          </p:nvSpPr>
          <p:spPr>
            <a:xfrm flipV="1">
              <a:off x="2688" y="0"/>
              <a:ext cx="0" cy="19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rot="10800000"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2" name="直接连接符 33843"/>
            <p:cNvSpPr/>
            <p:nvPr/>
          </p:nvSpPr>
          <p:spPr>
            <a:xfrm flipV="1">
              <a:off x="0" y="0"/>
              <a:ext cx="2688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rot="10800000"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83" name="Oval 11"/>
          <p:cNvSpPr/>
          <p:nvPr/>
        </p:nvSpPr>
        <p:spPr>
          <a:xfrm>
            <a:off x="7862888" y="4518025"/>
            <a:ext cx="107950" cy="144463"/>
          </a:xfrm>
          <a:prstGeom prst="ellipse">
            <a:avLst/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pPr defTabSz="914400"/>
            <a:endParaRPr lang="zh-CN" altLang="en-US" sz="2800" dirty="0">
              <a:latin typeface="Constantia" panose="02030602050306030303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60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1" name="内容占位符 7"/>
          <p:cNvSpPr txBox="1"/>
          <p:nvPr/>
        </p:nvSpPr>
        <p:spPr>
          <a:xfrm>
            <a:off x="1829435" y="1106170"/>
            <a:ext cx="8375650" cy="2291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不等式</a:t>
            </a:r>
            <a:r>
              <a:rPr lang="en-US" altLang="zh-CN" sz="2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lang="en-US" altLang="zh-CN" sz="2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en-US" altLang="zh-CN" sz="2600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en-US" altLang="zh-CN" sz="2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&gt;0</a:t>
            </a: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的解集在数轴上表示为</a:t>
            </a:r>
            <a:r>
              <a:rPr lang="en-US" altLang="zh-CN" sz="2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</a:t>
            </a:r>
            <a:r>
              <a:rPr lang="en-US" altLang="zh-CN" sz="2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6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26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endParaRPr lang="en-US" altLang="zh-CN" sz="26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26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073073" y="1276033"/>
            <a:ext cx="347980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endParaRPr lang="en-US" altLang="zh-CN" sz="2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5377" name="Picture 3" descr="TP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4855" y="2426970"/>
            <a:ext cx="6952615" cy="83121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" name="组合 20"/>
          <p:cNvGrpSpPr/>
          <p:nvPr/>
        </p:nvGrpSpPr>
        <p:grpSpPr>
          <a:xfrm>
            <a:off x="1633220" y="13271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" name="圆角矩形 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" name="圆角矩形 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829435" y="3745548"/>
            <a:ext cx="7926388" cy="12915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8480" indent="-538480" algn="just"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2.</a:t>
            </a:r>
            <a:r>
              <a:rPr lang="zh-CN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不等式</a:t>
            </a:r>
            <a:r>
              <a:rPr lang="en-US" altLang="zh-CN" sz="2600" b="1" i="1" dirty="0">
                <a:latin typeface="Times New Roman" panose="02020603050405020304" pitchFamily="18" charset="0"/>
                <a:cs typeface="Courier New" panose="02070309020205020404" pitchFamily="49" charset="0"/>
              </a:rPr>
              <a:t>x</a:t>
            </a:r>
            <a:r>
              <a:rPr lang="zh-CN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1≤2</a:t>
            </a:r>
            <a:r>
              <a:rPr lang="zh-CN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的非负整数解有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6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538480" indent="-538480" algn="just"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1</a:t>
            </a:r>
            <a:r>
              <a:rPr lang="zh-CN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             B</a:t>
            </a:r>
            <a:r>
              <a:rPr lang="zh-CN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2</a:t>
            </a:r>
            <a:r>
              <a:rPr lang="zh-CN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  </a:t>
            </a:r>
            <a:r>
              <a:rPr lang="en-US" altLang="zh-CN" sz="2600" dirty="0">
                <a:latin typeface="宋体" panose="02010600030101010101" pitchFamily="2" charset="-122"/>
                <a:cs typeface="Courier New" panose="02070309020205020404" pitchFamily="49" charset="0"/>
              </a:rPr>
              <a:t>       </a:t>
            </a:r>
            <a:r>
              <a:rPr lang="en-US" altLang="zh-CN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3</a:t>
            </a:r>
            <a:r>
              <a:rPr lang="zh-CN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  D</a:t>
            </a:r>
            <a:r>
              <a:rPr lang="zh-CN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6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4</a:t>
            </a:r>
            <a:r>
              <a:rPr lang="zh-CN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endParaRPr lang="zh-CN" altLang="zh-CN" sz="2600" dirty="0">
              <a:latin typeface="宋体" panose="02010600030101010101" pitchFamily="2" charset="-122"/>
              <a:ea typeface="Courier New" panose="02070309020205020404" pitchFamily="49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771005" y="3745865"/>
            <a:ext cx="379413" cy="69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D</a:t>
            </a:r>
            <a:endParaRPr kumimoji="0" lang="en-US" altLang="zh-CN" sz="26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内容占位符 7"/>
          <p:cNvSpPr txBox="1"/>
          <p:nvPr/>
        </p:nvSpPr>
        <p:spPr>
          <a:xfrm>
            <a:off x="1683385" y="634365"/>
            <a:ext cx="89852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解不等式                         的过程中，开始出现错误的一步是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去分母，得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5(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3(2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②去括号，得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③移项、合并同类项，得－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＞－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④系数化为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，得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．①     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．②      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．③    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．④</a:t>
            </a:r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919335" y="799148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4351" name="Object 2"/>
          <p:cNvGraphicFramePr>
            <a:graphicFrameLocks noChangeAspect="1"/>
          </p:cNvGraphicFramePr>
          <p:nvPr/>
        </p:nvGraphicFramePr>
        <p:xfrm>
          <a:off x="3263900" y="634365"/>
          <a:ext cx="189071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939165" imgH="393700" progId="Equation.DSMT4">
                  <p:embed/>
                </p:oleObj>
              </mc:Choice>
              <mc:Fallback>
                <p:oleObj name="" r:id="rId1" imgW="939165" imgH="3937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63900" y="634365"/>
                        <a:ext cx="1890713" cy="792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内容占位符 7"/>
          <p:cNvSpPr txBox="1"/>
          <p:nvPr/>
        </p:nvSpPr>
        <p:spPr>
          <a:xfrm>
            <a:off x="1847215" y="391795"/>
            <a:ext cx="849693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若关于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的一元一次方程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m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＋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的解是负数，则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m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的取值范围是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m≥2                  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m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＞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 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m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＜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                  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m≤2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962843" y="1193165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555" name="文本框 99"/>
          <p:cNvSpPr txBox="1"/>
          <p:nvPr/>
        </p:nvSpPr>
        <p:spPr>
          <a:xfrm>
            <a:off x="1846898" y="3412808"/>
            <a:ext cx="8129587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代数式        的值不大于            的值，则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应满足（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≤4	  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≥4	   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≤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	        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≥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3556" name="对象 2355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82010" y="3412808"/>
          <a:ext cx="795338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241300" imgH="393700" progId="Equation.DSMT4">
                  <p:embed/>
                </p:oleObj>
              </mc:Choice>
              <mc:Fallback>
                <p:oleObj name="" r:id="rId1" imgW="241300" imgH="3937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82010" y="3412808"/>
                        <a:ext cx="795338" cy="903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7" name="对象 2355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807710" y="3360420"/>
          <a:ext cx="1190625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431800" imgH="393700" progId="Equation.DSMT4">
                  <p:embed/>
                </p:oleObj>
              </mc:Choice>
              <mc:Fallback>
                <p:oleObj name="" r:id="rId3" imgW="431800" imgH="39370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07710" y="3360420"/>
                        <a:ext cx="1190625" cy="955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0" name="文本框 6"/>
          <p:cNvSpPr txBox="1"/>
          <p:nvPr/>
        </p:nvSpPr>
        <p:spPr>
          <a:xfrm>
            <a:off x="2399348" y="4244658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35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01"/>
          <p:cNvSpPr txBox="1"/>
          <p:nvPr/>
        </p:nvSpPr>
        <p:spPr>
          <a:xfrm>
            <a:off x="1893888" y="730250"/>
            <a:ext cx="7913687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6.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不等式                      的负整数解的个数有（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个	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个	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个	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个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4579" name="对象 2457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419475" y="730250"/>
          <a:ext cx="1944688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990600" imgH="393700" progId="Equation.DSMT4">
                  <p:embed/>
                </p:oleObj>
              </mc:Choice>
              <mc:Fallback>
                <p:oleObj name="" r:id="rId1" imgW="990600" imgH="3937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19475" y="730250"/>
                        <a:ext cx="1944688" cy="892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0" name="TextBox 3"/>
          <p:cNvSpPr txBox="1"/>
          <p:nvPr/>
        </p:nvSpPr>
        <p:spPr>
          <a:xfrm>
            <a:off x="2306638" y="2203450"/>
            <a:ext cx="7500937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解析：不等式去分母，得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3)-6＜2(3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-1)，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去括号，得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9-6＜6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移项，合并同类项，得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＜13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将未知数系数化为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        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故不等式的负整数解是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故选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D.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4581" name="对象 2458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107363" y="4116388"/>
          <a:ext cx="661987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304800" imgH="393700" progId="Equation.DSMT4">
                  <p:embed/>
                </p:oleObj>
              </mc:Choice>
              <mc:Fallback>
                <p:oleObj name="" r:id="rId3" imgW="304800" imgH="3937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07363" y="4116388"/>
                        <a:ext cx="661987" cy="866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2" name="文本框 4"/>
          <p:cNvSpPr txBox="1"/>
          <p:nvPr/>
        </p:nvSpPr>
        <p:spPr>
          <a:xfrm>
            <a:off x="9051925" y="917575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0"/>
          <p:cNvSpPr txBox="1"/>
          <p:nvPr/>
        </p:nvSpPr>
        <p:spPr>
          <a:xfrm>
            <a:off x="3152775" y="4967288"/>
            <a:ext cx="34721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                         ．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文本框 101"/>
          <p:cNvSpPr txBox="1"/>
          <p:nvPr/>
        </p:nvSpPr>
        <p:spPr>
          <a:xfrm>
            <a:off x="1919288" y="355600"/>
            <a:ext cx="846772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若关于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的不等式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的解集是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＜    ,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则关于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的不等式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的解集是（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＜	      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	          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＜	          D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5604" name="对象 2560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458200" y="355600"/>
          <a:ext cx="460375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39700" imgH="393700" progId="Equation.DSMT4">
                  <p:embed/>
                </p:oleObj>
              </mc:Choice>
              <mc:Fallback>
                <p:oleObj name="" r:id="rId1" imgW="139700" imgH="393700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458200" y="355600"/>
                        <a:ext cx="460375" cy="822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5" name="对象 2560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892425" y="1673225"/>
          <a:ext cx="558800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254000" imgH="393700" progId="Equation.DSMT4">
                  <p:embed/>
                </p:oleObj>
              </mc:Choice>
              <mc:Fallback>
                <p:oleObj name="" r:id="rId3" imgW="254000" imgH="393700" progId="Equation.DSMT4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92425" y="1673225"/>
                        <a:ext cx="558800" cy="776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对象 2560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211763" y="1673225"/>
          <a:ext cx="557212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254000" imgH="393700" progId="Equation.DSMT4">
                  <p:embed/>
                </p:oleObj>
              </mc:Choice>
              <mc:Fallback>
                <p:oleObj name="" r:id="rId5" imgW="254000" imgH="393700" progId="Equation.DSMT4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11763" y="1673225"/>
                        <a:ext cx="557212" cy="776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7" name="对象 2560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477125" y="1658938"/>
          <a:ext cx="473075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6" imgW="152400" imgH="393700" progId="Equation.DSMT4">
                  <p:embed/>
                </p:oleObj>
              </mc:Choice>
              <mc:Fallback>
                <p:oleObj name="" r:id="rId6" imgW="152400" imgH="393700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77125" y="1658938"/>
                        <a:ext cx="473075" cy="804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8" name="对象 2560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9326563" y="1643063"/>
          <a:ext cx="473075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8" imgW="152400" imgH="393700" progId="Equation.DSMT4">
                  <p:embed/>
                </p:oleObj>
              </mc:Choice>
              <mc:Fallback>
                <p:oleObj name="" r:id="rId8" imgW="152400" imgH="393700" progId="Equation.DSMT4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326563" y="1643063"/>
                        <a:ext cx="473075" cy="803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9" name="对象 2560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135938" y="2366963"/>
          <a:ext cx="460375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9" imgW="139700" imgH="393700" progId="Equation.DSMT4">
                  <p:embed/>
                </p:oleObj>
              </mc:Choice>
              <mc:Fallback>
                <p:oleObj name="" r:id="rId9" imgW="139700" imgH="393700" progId="Equation.DSMT4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35938" y="2366963"/>
                        <a:ext cx="460375" cy="822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0" name="对象 2560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984750" y="2951163"/>
          <a:ext cx="1181100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1" imgW="431800" imgH="393700" progId="Equation.DSMT4">
                  <p:embed/>
                </p:oleObj>
              </mc:Choice>
              <mc:Fallback>
                <p:oleObj name="" r:id="rId11" imgW="431800" imgH="393700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84750" y="2951163"/>
                        <a:ext cx="1181100" cy="893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1" name="对象 256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994525" y="4319588"/>
          <a:ext cx="1127125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3" imgW="393700" imgH="393700" progId="Equation.DSMT4">
                  <p:embed/>
                </p:oleObj>
              </mc:Choice>
              <mc:Fallback>
                <p:oleObj name="" r:id="rId13" imgW="393700" imgH="3937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94525" y="4319588"/>
                        <a:ext cx="1127125" cy="909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2" name="对象 2561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981450" y="4970463"/>
          <a:ext cx="2112963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5" imgW="977900" imgH="393700" progId="Equation.DSMT4">
                  <p:embed/>
                </p:oleObj>
              </mc:Choice>
              <mc:Fallback>
                <p:oleObj name="" r:id="rId15" imgW="977900" imgH="393700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81450" y="4970463"/>
                        <a:ext cx="2112963" cy="893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3" name="文本框 11"/>
          <p:cNvSpPr txBox="1"/>
          <p:nvPr/>
        </p:nvSpPr>
        <p:spPr>
          <a:xfrm>
            <a:off x="7567613" y="1154113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4" name="文本框 15"/>
          <p:cNvSpPr txBox="1"/>
          <p:nvPr/>
        </p:nvSpPr>
        <p:spPr>
          <a:xfrm>
            <a:off x="2155825" y="2524125"/>
            <a:ext cx="68008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解析：因为关于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＞0的解集是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5" name="文本框 16"/>
          <p:cNvSpPr txBox="1"/>
          <p:nvPr/>
        </p:nvSpPr>
        <p:spPr>
          <a:xfrm>
            <a:off x="3184525" y="2957513"/>
            <a:ext cx="337312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所以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＜0，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6" name="文本框 18"/>
          <p:cNvSpPr txBox="1"/>
          <p:nvPr/>
        </p:nvSpPr>
        <p:spPr>
          <a:xfrm>
            <a:off x="3178175" y="3675063"/>
            <a:ext cx="38404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解得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=3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，所以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＜0，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7" name="文本框 19"/>
          <p:cNvSpPr txBox="1"/>
          <p:nvPr/>
        </p:nvSpPr>
        <p:spPr>
          <a:xfrm>
            <a:off x="3128963" y="4321175"/>
            <a:ext cx="5291455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x＞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得，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8" name="文本框 21"/>
          <p:cNvSpPr txBox="1"/>
          <p:nvPr/>
        </p:nvSpPr>
        <p:spPr>
          <a:xfrm>
            <a:off x="3105150" y="5942013"/>
            <a:ext cx="12966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故选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A.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13" grpId="0"/>
      <p:bldP spid="25614" grpId="0"/>
      <p:bldP spid="25615" grpId="0"/>
      <p:bldP spid="25616" grpId="0"/>
      <p:bldP spid="25617" grpId="0"/>
      <p:bldP spid="256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99"/>
          <p:cNvSpPr txBox="1"/>
          <p:nvPr/>
        </p:nvSpPr>
        <p:spPr>
          <a:xfrm>
            <a:off x="1858963" y="373063"/>
            <a:ext cx="83502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8.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若关于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的二元一次方程组                          的解满足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＞﹣2，则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的取值范围是（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A．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＜4	                      B．0＜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＜4	      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C．0＜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＜10	            D．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＜10  </a:t>
            </a:r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文本框 1"/>
          <p:cNvSpPr txBox="1"/>
          <p:nvPr/>
        </p:nvSpPr>
        <p:spPr>
          <a:xfrm>
            <a:off x="1858963" y="2903538"/>
            <a:ext cx="8605837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解析：在关于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的二元一次方程组                          中                      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6628" name="文本框 2"/>
          <p:cNvSpPr txBox="1"/>
          <p:nvPr/>
        </p:nvSpPr>
        <p:spPr>
          <a:xfrm>
            <a:off x="3011488" y="4148138"/>
            <a:ext cx="7143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①+②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=2-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6629" name="对象 2662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943850" y="3992563"/>
          <a:ext cx="1141413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381000" imgH="393700" progId="Equation.DSMT4">
                  <p:embed/>
                </p:oleObj>
              </mc:Choice>
              <mc:Fallback>
                <p:oleObj name="" r:id="rId1" imgW="3810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943850" y="3992563"/>
                        <a:ext cx="1141413" cy="828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0" name="文本框 4"/>
          <p:cNvSpPr txBox="1"/>
          <p:nvPr/>
        </p:nvSpPr>
        <p:spPr>
          <a:xfrm>
            <a:off x="3000375" y="4916488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6631" name="对象 2663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808413" y="5500688"/>
          <a:ext cx="1141412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381000" imgH="393700" progId="Equation.DSMT4">
                  <p:embed/>
                </p:oleObj>
              </mc:Choice>
              <mc:Fallback>
                <p:oleObj name="" r:id="rId3" imgW="381000" imgH="3937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8413" y="5500688"/>
                        <a:ext cx="1141412" cy="828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2" name="文本框 6"/>
          <p:cNvSpPr txBox="1"/>
          <p:nvPr/>
        </p:nvSpPr>
        <p:spPr>
          <a:xfrm>
            <a:off x="3000375" y="5715000"/>
            <a:ext cx="29257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所以      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&gt;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6633" name="文本框 7"/>
          <p:cNvSpPr txBox="1"/>
          <p:nvPr/>
        </p:nvSpPr>
        <p:spPr>
          <a:xfrm>
            <a:off x="6094413" y="5715000"/>
            <a:ext cx="25384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解得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6634" name="对象 2663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589838" y="2903538"/>
          <a:ext cx="2062162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927100" imgH="457200" progId="Equation.DSMT4">
                  <p:embed/>
                </p:oleObj>
              </mc:Choice>
              <mc:Fallback>
                <p:oleObj name="" r:id="rId5" imgW="927100" imgH="4572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89838" y="2903538"/>
                        <a:ext cx="2062162" cy="1006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5" name="文本框 9"/>
          <p:cNvSpPr txBox="1"/>
          <p:nvPr/>
        </p:nvSpPr>
        <p:spPr>
          <a:xfrm>
            <a:off x="9544050" y="2903538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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6" name="文本框 10"/>
          <p:cNvSpPr txBox="1"/>
          <p:nvPr/>
        </p:nvSpPr>
        <p:spPr>
          <a:xfrm>
            <a:off x="9544050" y="3421063"/>
            <a:ext cx="49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graphicFrame>
        <p:nvGraphicFramePr>
          <p:cNvPr id="26637" name="对象 2663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991350" y="201613"/>
          <a:ext cx="2093913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1016635" imgH="457200" progId="Equation.DSMT4">
                  <p:embed/>
                </p:oleObj>
              </mc:Choice>
              <mc:Fallback>
                <p:oleObj name="" r:id="rId7" imgW="1016635" imgH="4572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91350" y="201613"/>
                        <a:ext cx="2093913" cy="1050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8" name="文本框 1"/>
          <p:cNvSpPr txBox="1"/>
          <p:nvPr/>
        </p:nvSpPr>
        <p:spPr>
          <a:xfrm>
            <a:off x="7713663" y="1252538"/>
            <a:ext cx="4397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30" grpId="0"/>
      <p:bldP spid="26632" grpId="0"/>
      <p:bldP spid="26633" grpId="0"/>
      <p:bldP spid="26635" grpId="0"/>
      <p:bldP spid="26636" grpId="0"/>
      <p:bldP spid="266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3" name="内容占位符 7"/>
          <p:cNvSpPr txBox="1">
            <a:spLocks noChangeArrowheads="1"/>
          </p:cNvSpPr>
          <p:nvPr/>
        </p:nvSpPr>
        <p:spPr bwMode="auto">
          <a:xfrm>
            <a:off x="1922780" y="300355"/>
            <a:ext cx="8227060" cy="189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9.(1)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取什么值时，代数式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的值是负数？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indent="-35560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取什么值时，代数式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的值小于    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indent="-355600" defTabSz="4572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内容占位符 7"/>
          <p:cNvSpPr txBox="1"/>
          <p:nvPr/>
        </p:nvSpPr>
        <p:spPr>
          <a:xfrm>
            <a:off x="2249805" y="1927225"/>
            <a:ext cx="7520305" cy="189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由题意</a:t>
            </a:r>
            <a:r>
              <a:rPr lang="en-US" altLang="zh-CN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得</a:t>
            </a:r>
            <a:r>
              <a:rPr lang="en-US" altLang="zh-CN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en-US" altLang="zh-CN" sz="2600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＋</a:t>
            </a:r>
            <a:r>
              <a:rPr lang="en-US" altLang="zh-CN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＜</a:t>
            </a:r>
            <a:r>
              <a:rPr lang="en-US" altLang="zh-CN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0,</a:t>
            </a:r>
            <a:endParaRPr lang="en-US" altLang="zh-CN" sz="2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解这个不等式，得</a:t>
            </a:r>
            <a:r>
              <a:rPr lang="en-US" altLang="zh-CN" sz="2600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＜－    </a:t>
            </a:r>
            <a:r>
              <a:rPr lang="en-US" altLang="zh-CN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endParaRPr lang="zh-CN" altLang="en-US" sz="2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所以当</a:t>
            </a:r>
            <a:r>
              <a:rPr lang="en-US" altLang="zh-CN" sz="2600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＜－    时</a:t>
            </a:r>
            <a:r>
              <a:rPr lang="en-US" altLang="zh-CN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代数式</a:t>
            </a:r>
            <a:r>
              <a:rPr lang="en-US" altLang="zh-CN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en-US" altLang="zh-CN" sz="2600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＋</a:t>
            </a:r>
            <a:r>
              <a:rPr lang="en-US" altLang="zh-CN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的值是负数．</a:t>
            </a:r>
            <a:endParaRPr lang="en-US" altLang="zh-CN" sz="2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1518" name="矩形 6"/>
          <p:cNvSpPr/>
          <p:nvPr/>
        </p:nvSpPr>
        <p:spPr>
          <a:xfrm>
            <a:off x="1712913" y="1927225"/>
            <a:ext cx="803275" cy="69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endParaRPr lang="zh-CN" altLang="en-US" sz="26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21519" name="Object 17"/>
          <p:cNvGraphicFramePr>
            <a:graphicFrameLocks noChangeAspect="1"/>
          </p:cNvGraphicFramePr>
          <p:nvPr/>
        </p:nvGraphicFramePr>
        <p:xfrm>
          <a:off x="8058785" y="904875"/>
          <a:ext cx="306705" cy="792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058785" y="904875"/>
                        <a:ext cx="306705" cy="7924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44" name="Object 20"/>
          <p:cNvGraphicFramePr>
            <a:graphicFrameLocks noChangeAspect="1"/>
          </p:cNvGraphicFramePr>
          <p:nvPr/>
        </p:nvGraphicFramePr>
        <p:xfrm>
          <a:off x="4095750" y="3034030"/>
          <a:ext cx="306070" cy="792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95750" y="3034030"/>
                        <a:ext cx="306070" cy="7924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45" name="Object 21"/>
          <p:cNvGraphicFramePr>
            <a:graphicFrameLocks noChangeAspect="1"/>
          </p:cNvGraphicFramePr>
          <p:nvPr/>
        </p:nvGraphicFramePr>
        <p:xfrm>
          <a:off x="5814060" y="2446020"/>
          <a:ext cx="306070" cy="791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152400" imgH="393700" progId="Equation.DSMT4">
                  <p:embed/>
                </p:oleObj>
              </mc:Choice>
              <mc:Fallback>
                <p:oleObj name="" r:id="rId5" imgW="152400" imgH="3937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14060" y="2446020"/>
                        <a:ext cx="306070" cy="7918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内容占位符 7"/>
          <p:cNvSpPr txBox="1"/>
          <p:nvPr/>
        </p:nvSpPr>
        <p:spPr>
          <a:xfrm>
            <a:off x="1922780" y="4048760"/>
            <a:ext cx="8552180" cy="189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由题意得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   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解这个不等式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＜－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32,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所以当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时，代数式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的值小于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的值．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4820285" y="4048760"/>
          <a:ext cx="306388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6" imgW="152400" imgH="393700" progId="Equation.DSMT4">
                  <p:embed/>
                </p:oleObj>
              </mc:Choice>
              <mc:Fallback>
                <p:oleObj name="" r:id="rId6" imgW="152400" imgH="3937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20285" y="4048760"/>
                        <a:ext cx="306388" cy="792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1" name="Object 3"/>
          <p:cNvGraphicFramePr>
            <a:graphicFrameLocks noChangeAspect="1"/>
          </p:cNvGraphicFramePr>
          <p:nvPr/>
        </p:nvGraphicFramePr>
        <p:xfrm>
          <a:off x="8007033" y="5268913"/>
          <a:ext cx="306387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8" imgW="152400" imgH="393700" progId="Equation.DSMT4">
                  <p:embed/>
                </p:oleObj>
              </mc:Choice>
              <mc:Fallback>
                <p:oleObj name="" r:id="rId8" imgW="152400" imgH="3937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07033" y="5268913"/>
                        <a:ext cx="306387" cy="792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99"/>
          <p:cNvSpPr txBox="1"/>
          <p:nvPr/>
        </p:nvSpPr>
        <p:spPr>
          <a:xfrm>
            <a:off x="1909763" y="327025"/>
            <a:ext cx="84201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10.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在实数范围内定义新运算：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•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+1，求不等式3△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≤3的非负整数解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87" name="文本框 1"/>
          <p:cNvSpPr txBox="1"/>
          <p:nvPr/>
        </p:nvSpPr>
        <p:spPr>
          <a:xfrm>
            <a:off x="1995488" y="1670050"/>
            <a:ext cx="777081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解：根据规定运算，不等式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可化为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+1≤3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389" name="文本框 3"/>
          <p:cNvSpPr txBox="1"/>
          <p:nvPr/>
        </p:nvSpPr>
        <p:spPr>
          <a:xfrm>
            <a:off x="6445250" y="2309813"/>
            <a:ext cx="178054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解得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文本框 4"/>
          <p:cNvSpPr txBox="1"/>
          <p:nvPr/>
        </p:nvSpPr>
        <p:spPr>
          <a:xfrm>
            <a:off x="1854200" y="2882900"/>
            <a:ext cx="736854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      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故不等式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≤3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的非负整数解为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．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9" grpId="0"/>
      <p:bldP spid="16390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99"/>
          <p:cNvSpPr txBox="1"/>
          <p:nvPr/>
        </p:nvSpPr>
        <p:spPr>
          <a:xfrm>
            <a:off x="1644650" y="31750"/>
            <a:ext cx="8659813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266700"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11. </a:t>
            </a:r>
            <a:r>
              <a:rPr lang="en-US" alt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已知不等式 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＋8＞4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(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是常数)的解集是 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   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＜3，求 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08" name="文本框 3"/>
          <p:cNvSpPr txBox="1"/>
          <p:nvPr/>
        </p:nvSpPr>
        <p:spPr>
          <a:xfrm>
            <a:off x="1970088" y="960438"/>
            <a:ext cx="8250237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解：因为 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＋8＞4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所以 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－4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－8， 即－3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－8，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 fontAlgn="auto">
              <a:lnSpc>
                <a:spcPct val="150000"/>
              </a:lnSpc>
            </a:pP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因为其解集为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＜3，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所以                       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 fontAlgn="auto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解得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3559" name="对象 2355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042285" y="2195830"/>
          <a:ext cx="1901190" cy="874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914400" imgH="393700" progId="Equation.DSMT4">
                  <p:embed/>
                </p:oleObj>
              </mc:Choice>
              <mc:Fallback>
                <p:oleObj name="" r:id="rId1" imgW="914400" imgH="393700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42285" y="2195830"/>
                        <a:ext cx="1901190" cy="8743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683635" y="3548380"/>
          <a:ext cx="1836420" cy="833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927100" imgH="393700" progId="Equation.DSMT4">
                  <p:embed/>
                </p:oleObj>
              </mc:Choice>
              <mc:Fallback>
                <p:oleObj name="" r:id="rId3" imgW="927100" imgH="393700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83635" y="3548380"/>
                        <a:ext cx="1836420" cy="833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对象 1"/>
          <p:cNvGraphicFramePr>
            <a:graphicFrameLocks noChangeAspect="1"/>
          </p:cNvGraphicFramePr>
          <p:nvPr/>
        </p:nvGraphicFramePr>
        <p:xfrm>
          <a:off x="1812766" y="32861"/>
          <a:ext cx="7859395" cy="199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7867650" imgH="2000250" progId="Word.Document.12">
                  <p:embed/>
                </p:oleObj>
              </mc:Choice>
              <mc:Fallback>
                <p:oleObj name="" r:id="rId1" imgW="7867650" imgH="2000250" progId="Word.Document.12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12766" y="32861"/>
                        <a:ext cx="7859395" cy="1997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211070" y="2219325"/>
          <a:ext cx="6650990" cy="3455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5337175" imgH="2776855" progId="Word.Document.12">
                  <p:embed/>
                </p:oleObj>
              </mc:Choice>
              <mc:Fallback>
                <p:oleObj name="" r:id="rId3" imgW="5337175" imgH="2776855" progId="Word.Document.12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11070" y="2219325"/>
                        <a:ext cx="6650990" cy="34556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73267" y="216326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575194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7651" name="矩形 1"/>
          <p:cNvSpPr/>
          <p:nvPr/>
        </p:nvSpPr>
        <p:spPr>
          <a:xfrm>
            <a:off x="2725738" y="2344738"/>
            <a:ext cx="573087" cy="3424237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zh-CN" altLang="en-US" sz="2800" dirty="0">
                <a:effectLst/>
                <a:latin typeface="黑体" panose="02010609060101010101" charset="-122"/>
                <a:ea typeface="黑体" panose="02010609060101010101" charset="-122"/>
              </a:rPr>
              <a:t>解一元一次不等式</a:t>
            </a:r>
            <a:endParaRPr lang="zh-CN" altLang="en-US" sz="28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2" name="矩形 3"/>
          <p:cNvSpPr/>
          <p:nvPr/>
        </p:nvSpPr>
        <p:spPr>
          <a:xfrm>
            <a:off x="4054475" y="1614488"/>
            <a:ext cx="1281113" cy="484187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pPr algn="ctr">
              <a:lnSpc>
                <a:spcPct val="9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去分母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4" name="左大括号 7"/>
          <p:cNvSpPr/>
          <p:nvPr/>
        </p:nvSpPr>
        <p:spPr>
          <a:xfrm>
            <a:off x="3462655" y="1835150"/>
            <a:ext cx="565150" cy="3935095"/>
          </a:xfrm>
          <a:prstGeom prst="leftBrace">
            <a:avLst>
              <a:gd name="adj1" fmla="val 8062"/>
              <a:gd name="adj2" fmla="val 50000"/>
            </a:avLst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90000"/>
              </a:lnSpc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6" name="矩形 10"/>
          <p:cNvSpPr/>
          <p:nvPr/>
        </p:nvSpPr>
        <p:spPr>
          <a:xfrm>
            <a:off x="5895975" y="1398588"/>
            <a:ext cx="3121025" cy="8921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乘数或除数是负数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改变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7" name="矩形 4"/>
          <p:cNvSpPr/>
          <p:nvPr/>
        </p:nvSpPr>
        <p:spPr>
          <a:xfrm>
            <a:off x="4054475" y="5337175"/>
            <a:ext cx="1841500" cy="839788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pPr algn="ctr">
              <a:lnSpc>
                <a:spcPct val="9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将未知数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系数化为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8" name="矩形 3"/>
          <p:cNvSpPr/>
          <p:nvPr/>
        </p:nvSpPr>
        <p:spPr>
          <a:xfrm>
            <a:off x="4038600" y="2457450"/>
            <a:ext cx="1281113" cy="4857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pPr algn="ctr">
              <a:lnSpc>
                <a:spcPct val="9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去括号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9" name="矩形 3"/>
          <p:cNvSpPr/>
          <p:nvPr/>
        </p:nvSpPr>
        <p:spPr>
          <a:xfrm>
            <a:off x="4038600" y="3390900"/>
            <a:ext cx="914400" cy="4857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pPr algn="ctr">
              <a:lnSpc>
                <a:spcPct val="9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移项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60" name="矩形 3"/>
          <p:cNvSpPr/>
          <p:nvPr/>
        </p:nvSpPr>
        <p:spPr>
          <a:xfrm>
            <a:off x="4038600" y="4395788"/>
            <a:ext cx="2101850" cy="4857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pPr algn="ctr">
              <a:lnSpc>
                <a:spcPct val="9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合并同类项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61" name="文本框 12"/>
          <p:cNvSpPr txBox="1"/>
          <p:nvPr/>
        </p:nvSpPr>
        <p:spPr>
          <a:xfrm>
            <a:off x="6094413" y="1785938"/>
            <a:ext cx="1960880" cy="478155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不等号方向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62" name="矩形 10"/>
          <p:cNvSpPr/>
          <p:nvPr/>
        </p:nvSpPr>
        <p:spPr>
          <a:xfrm>
            <a:off x="6453188" y="5311775"/>
            <a:ext cx="3148012" cy="8921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乘数或除数是负数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____________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改变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63" name="文本框 14"/>
          <p:cNvSpPr txBox="1"/>
          <p:nvPr/>
        </p:nvSpPr>
        <p:spPr>
          <a:xfrm>
            <a:off x="6667500" y="5692775"/>
            <a:ext cx="1960880" cy="478155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不等号方向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7664" name="直接箭头连接符 2"/>
          <p:cNvCxnSpPr/>
          <p:nvPr/>
        </p:nvCxnSpPr>
        <p:spPr>
          <a:xfrm>
            <a:off x="5418138" y="1844675"/>
            <a:ext cx="395287" cy="0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665" name="直接箭头连接符 4"/>
          <p:cNvCxnSpPr/>
          <p:nvPr/>
        </p:nvCxnSpPr>
        <p:spPr>
          <a:xfrm>
            <a:off x="5976938" y="5730875"/>
            <a:ext cx="395287" cy="0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/>
      <p:bldP spid="27652" grpId="0" bldLvl="0" animBg="1"/>
      <p:bldP spid="27654" grpId="0" bldLvl="0" animBg="1"/>
      <p:bldP spid="27656" grpId="0" bldLvl="0" animBg="1"/>
      <p:bldP spid="27657" grpId="0" bldLvl="0" animBg="1"/>
      <p:bldP spid="27658" grpId="0" bldLvl="0" animBg="1"/>
      <p:bldP spid="27659" grpId="0" bldLvl="0" animBg="1"/>
      <p:bldP spid="27660" grpId="0" bldLvl="0" animBg="1"/>
      <p:bldP spid="27661" grpId="0" bldLvl="0" animBg="1"/>
      <p:bldP spid="27662" grpId="0" bldLvl="0" animBg="1"/>
      <p:bldP spid="2766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62430" y="986155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814524" y="3303231"/>
              <a:ext cx="2097432" cy="515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107" name="Rectangle 1"/>
          <p:cNvSpPr/>
          <p:nvPr/>
        </p:nvSpPr>
        <p:spPr>
          <a:xfrm>
            <a:off x="1617980" y="2127885"/>
            <a:ext cx="92862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1.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理解用不等式的性质解一元一次不等式的步骤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（重点）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会熟练地解一元一次不等式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难点）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37030" y="9842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5123" name="圆角矩形 31"/>
          <p:cNvSpPr/>
          <p:nvPr/>
        </p:nvSpPr>
        <p:spPr>
          <a:xfrm>
            <a:off x="2100263" y="952500"/>
            <a:ext cx="1657350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复习引入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124" name="Text Box 5"/>
          <p:cNvSpPr txBox="1"/>
          <p:nvPr/>
        </p:nvSpPr>
        <p:spPr>
          <a:xfrm>
            <a:off x="2100263" y="1519238"/>
            <a:ext cx="838835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你还记得解一元一次方程的步骤吗？我们一起来通过解一元一次方程          回顾一下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5" name="Text Box 6"/>
          <p:cNvSpPr txBox="1"/>
          <p:nvPr/>
        </p:nvSpPr>
        <p:spPr>
          <a:xfrm>
            <a:off x="2362200" y="2997200"/>
            <a:ext cx="661035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解：去分母，得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-1)-3(2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-3)=12.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去括号，得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-4-6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+9=12.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移项，合并同类项，得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=7.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两边同除以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，将系数化为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               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得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        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5126" name="对象 512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083300" y="2222500"/>
          <a:ext cx="1754188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079500" imgH="393700" progId="Equation.DSMT4">
                  <p:embed/>
                </p:oleObj>
              </mc:Choice>
              <mc:Fallback>
                <p:oleObj name="" r:id="rId1" imgW="1079500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83300" y="2222500"/>
                        <a:ext cx="1754188" cy="825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7" name="对象 512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832600" y="5600700"/>
          <a:ext cx="749300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254000" imgH="393700" progId="Equation.DSMT4">
                  <p:embed/>
                </p:oleObj>
              </mc:Choice>
              <mc:Fallback>
                <p:oleObj name="" r:id="rId3" imgW="254000" imgH="3937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32600" y="5600700"/>
                        <a:ext cx="749300" cy="804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流程图: 可选过程 1"/>
          <p:cNvSpPr/>
          <p:nvPr/>
        </p:nvSpPr>
        <p:spPr>
          <a:xfrm>
            <a:off x="2317750" y="1997075"/>
            <a:ext cx="7825740" cy="1816100"/>
          </a:xfrm>
          <a:prstGeom prst="flowChartAlternateProcess">
            <a:avLst/>
          </a:prstGeom>
          <a:noFill/>
          <a:ln w="952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anchor="t"/>
          <a:lstStyle/>
          <a:p>
            <a:pPr defTabSz="914400"/>
            <a:endParaRPr lang="zh-CN" altLang="en-US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Text Box 5"/>
          <p:cNvSpPr txBox="1"/>
          <p:nvPr/>
        </p:nvSpPr>
        <p:spPr>
          <a:xfrm>
            <a:off x="2357438" y="2084388"/>
            <a:ext cx="791051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通过以上学习，我们对解不等式有了初步认识，接下来我们通过实例系统学习如何解复杂不等式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8" name="Text Box 5"/>
          <p:cNvSpPr txBox="1"/>
          <p:nvPr/>
        </p:nvSpPr>
        <p:spPr>
          <a:xfrm>
            <a:off x="1884363" y="758825"/>
            <a:ext cx="85439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那么如何求得不等式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25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≤1200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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的解集呢？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9" name="矩形 68613"/>
          <p:cNvSpPr/>
          <p:nvPr/>
        </p:nvSpPr>
        <p:spPr>
          <a:xfrm>
            <a:off x="2794000" y="1997075"/>
            <a:ext cx="4038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式移项，得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50" name="矩形 68615"/>
          <p:cNvSpPr/>
          <p:nvPr/>
        </p:nvSpPr>
        <p:spPr>
          <a:xfrm>
            <a:off x="2794000" y="3368675"/>
            <a:ext cx="7080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式两边都除以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（即将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的系数化为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51" name="矩形 68619"/>
          <p:cNvSpPr/>
          <p:nvPr/>
        </p:nvSpPr>
        <p:spPr>
          <a:xfrm>
            <a:off x="2794000" y="2682875"/>
            <a:ext cx="6172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 1125.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  ②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52" name="矩形 68620"/>
          <p:cNvSpPr/>
          <p:nvPr/>
        </p:nvSpPr>
        <p:spPr>
          <a:xfrm>
            <a:off x="2794000" y="4224338"/>
            <a:ext cx="2743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得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≤45.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6153" name="Picture 14" descr="未标题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3850" y="4224338"/>
            <a:ext cx="3240088" cy="2325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/>
      <p:bldP spid="6147" grpId="0"/>
      <p:bldP spid="6148" grpId="0"/>
      <p:bldP spid="6148" grpId="1"/>
      <p:bldP spid="6149" grpId="0"/>
      <p:bldP spid="6149" grpId="1"/>
      <p:bldP spid="6150" grpId="0"/>
      <p:bldP spid="6150" grpId="1"/>
      <p:bldP spid="6151" grpId="0"/>
      <p:bldP spid="6151" grpId="1"/>
      <p:bldP spid="6152" grpId="0"/>
      <p:bldP spid="615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579880" y="109855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91030" y="833755"/>
            <a:ext cx="4450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一、一元二次不等式的解法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7170" name="矩形 17"/>
          <p:cNvSpPr/>
          <p:nvPr/>
        </p:nvSpPr>
        <p:spPr>
          <a:xfrm>
            <a:off x="2595563" y="1384300"/>
            <a:ext cx="1960880" cy="8661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lnSpc>
                <a:spcPct val="18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解不等式：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7171" name="TextBox 18"/>
          <p:cNvSpPr txBox="1"/>
          <p:nvPr/>
        </p:nvSpPr>
        <p:spPr>
          <a:xfrm>
            <a:off x="3187700" y="2247900"/>
            <a:ext cx="19507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-1&lt;5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+15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172" name="直接连接符 20"/>
          <p:cNvCxnSpPr/>
          <p:nvPr/>
        </p:nvCxnSpPr>
        <p:spPr>
          <a:xfrm>
            <a:off x="5910263" y="1516063"/>
            <a:ext cx="0" cy="4897437"/>
          </a:xfrm>
          <a:prstGeom prst="line">
            <a:avLst/>
          </a:prstGeom>
          <a:ln w="38100" cap="flat" cmpd="thickThin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7173" name="矩形 21"/>
          <p:cNvSpPr/>
          <p:nvPr/>
        </p:nvSpPr>
        <p:spPr>
          <a:xfrm>
            <a:off x="6656388" y="1389063"/>
            <a:ext cx="1605280" cy="8661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lnSpc>
                <a:spcPct val="18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解方程：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7174" name="TextBox 22"/>
          <p:cNvSpPr txBox="1"/>
          <p:nvPr/>
        </p:nvSpPr>
        <p:spPr>
          <a:xfrm>
            <a:off x="6656388" y="2249488"/>
            <a:ext cx="19507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-1=5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+15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75" name="TextBox 23"/>
          <p:cNvSpPr txBox="1"/>
          <p:nvPr/>
        </p:nvSpPr>
        <p:spPr>
          <a:xfrm>
            <a:off x="6618288" y="2767013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解：移项，得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6" name="TextBox 24"/>
          <p:cNvSpPr txBox="1"/>
          <p:nvPr/>
        </p:nvSpPr>
        <p:spPr>
          <a:xfrm>
            <a:off x="6983413" y="3371850"/>
            <a:ext cx="19507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-5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=15+1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77" name="TextBox 25"/>
          <p:cNvSpPr txBox="1"/>
          <p:nvPr/>
        </p:nvSpPr>
        <p:spPr>
          <a:xfrm>
            <a:off x="6630988" y="3971925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合并同类项，得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8" name="TextBox 26"/>
          <p:cNvSpPr txBox="1"/>
          <p:nvPr/>
        </p:nvSpPr>
        <p:spPr>
          <a:xfrm>
            <a:off x="7450138" y="4491038"/>
            <a:ext cx="10369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=16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79" name="TextBox 27"/>
          <p:cNvSpPr txBox="1"/>
          <p:nvPr/>
        </p:nvSpPr>
        <p:spPr>
          <a:xfrm>
            <a:off x="6808788" y="5175250"/>
            <a:ext cx="2494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系数化为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，得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80" name="TextBox 28"/>
          <p:cNvSpPr txBox="1"/>
          <p:nvPr/>
        </p:nvSpPr>
        <p:spPr>
          <a:xfrm>
            <a:off x="7645400" y="5764213"/>
            <a:ext cx="10369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=-16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1" name="TextBox 29"/>
          <p:cNvSpPr txBox="1"/>
          <p:nvPr/>
        </p:nvSpPr>
        <p:spPr>
          <a:xfrm>
            <a:off x="2660650" y="2767013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解：移项，得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82" name="TextBox 30"/>
          <p:cNvSpPr txBox="1"/>
          <p:nvPr/>
        </p:nvSpPr>
        <p:spPr>
          <a:xfrm>
            <a:off x="3189288" y="3371850"/>
            <a:ext cx="19507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-5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&lt;15+1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3" name="TextBox 31"/>
          <p:cNvSpPr txBox="1"/>
          <p:nvPr/>
        </p:nvSpPr>
        <p:spPr>
          <a:xfrm>
            <a:off x="2828925" y="3971925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合并同类项，得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84" name="TextBox 32"/>
          <p:cNvSpPr txBox="1"/>
          <p:nvPr/>
        </p:nvSpPr>
        <p:spPr>
          <a:xfrm>
            <a:off x="3519488" y="4575175"/>
            <a:ext cx="10369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&lt;16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5" name="TextBox 33"/>
          <p:cNvSpPr txBox="1"/>
          <p:nvPr/>
        </p:nvSpPr>
        <p:spPr>
          <a:xfrm>
            <a:off x="2916238" y="5176838"/>
            <a:ext cx="2494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系数化为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，得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86" name="TextBox 34"/>
          <p:cNvSpPr txBox="1"/>
          <p:nvPr/>
        </p:nvSpPr>
        <p:spPr>
          <a:xfrm>
            <a:off x="3519488" y="5764213"/>
            <a:ext cx="10369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&gt;-16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  <p:bldP spid="7173" grpId="0"/>
      <p:bldP spid="7174" grpId="0"/>
      <p:bldP spid="7175" grpId="0"/>
      <p:bldP spid="7176" grpId="0"/>
      <p:bldP spid="7177" grpId="0"/>
      <p:bldP spid="7178" grpId="0"/>
      <p:bldP spid="7179" grpId="0"/>
      <p:bldP spid="7180" grpId="0"/>
      <p:bldP spid="7181" grpId="0"/>
      <p:bldP spid="7182" grpId="0"/>
      <p:bldP spid="7183" grpId="0"/>
      <p:bldP spid="7184" grpId="0"/>
      <p:bldP spid="7185" grpId="0"/>
      <p:bldP spid="71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71703"/>
          <p:cNvSpPr/>
          <p:nvPr/>
        </p:nvSpPr>
        <p:spPr>
          <a:xfrm>
            <a:off x="1744663" y="873125"/>
            <a:ext cx="870267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500" dirty="0">
                <a:latin typeface="Times New Roman" panose="02020603050405020304" pitchFamily="18" charset="0"/>
                <a:ea typeface="黑体" panose="02010609060101010101" charset="-122"/>
              </a:rPr>
              <a:t>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解一元一次不等式与解一元一次方程的依据和步骤有什么异同点？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195" name="圆角矩形标注 71704"/>
          <p:cNvSpPr/>
          <p:nvPr/>
        </p:nvSpPr>
        <p:spPr>
          <a:xfrm flipH="1" flipV="1">
            <a:off x="1981200" y="2263775"/>
            <a:ext cx="3322638" cy="1900238"/>
          </a:xfrm>
          <a:prstGeom prst="wedgeRoundRectCallout">
            <a:avLst>
              <a:gd name="adj1" fmla="val 46606"/>
              <a:gd name="adj2" fmla="val -66125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/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它们的依据不相同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解一元一次方程的依据是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等式的性质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，解一元一次不等式的依据是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不等式的性质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8196" name="图片 71705" descr="新男孩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5438" y="4460875"/>
            <a:ext cx="1022350" cy="1776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71706" descr="新女孩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0200" y="4156075"/>
            <a:ext cx="1320800" cy="1876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8" name="圆角矩形标注 71707"/>
          <p:cNvSpPr/>
          <p:nvPr/>
        </p:nvSpPr>
        <p:spPr>
          <a:xfrm flipH="1" flipV="1">
            <a:off x="7319963" y="1931988"/>
            <a:ext cx="3276600" cy="1903412"/>
          </a:xfrm>
          <a:prstGeom prst="wedgeRoundRectCallout">
            <a:avLst>
              <a:gd name="adj1" fmla="val -27231"/>
              <a:gd name="adj2" fmla="val -63407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/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它们的步骤基本相同，都是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去分母、去括号、移项、合并同类项、未知数的系数化为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8199" name="图片 71708" descr="新男孩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675" y="4389438"/>
            <a:ext cx="1533525" cy="1838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0" name="圆角矩形标注 71709"/>
          <p:cNvSpPr/>
          <p:nvPr/>
        </p:nvSpPr>
        <p:spPr>
          <a:xfrm flipH="1" flipV="1">
            <a:off x="2617788" y="2263775"/>
            <a:ext cx="5221287" cy="1905000"/>
          </a:xfrm>
          <a:prstGeom prst="wedgeRoundRectCallout">
            <a:avLst>
              <a:gd name="adj1" fmla="val 55727"/>
              <a:gd name="adj2" fmla="val -69833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/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这些步骤中，要特别注意的是：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不等式两边都乘（或除以）同一个负数，必须改变不等号的方向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这是与解一元一次方程不同的地方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8201" name="组合 17"/>
          <p:cNvGrpSpPr/>
          <p:nvPr/>
        </p:nvGrpSpPr>
        <p:grpSpPr>
          <a:xfrm>
            <a:off x="1992313" y="290513"/>
            <a:ext cx="1406525" cy="519112"/>
            <a:chOff x="0" y="0"/>
            <a:chExt cx="3456456" cy="469392"/>
          </a:xfrm>
        </p:grpSpPr>
        <p:sp>
          <p:nvSpPr>
            <p:cNvPr id="8202" name="圆角矩形 31"/>
            <p:cNvSpPr/>
            <p:nvPr/>
          </p:nvSpPr>
          <p:spPr>
            <a:xfrm>
              <a:off x="0" y="0"/>
              <a:ext cx="3420378" cy="469392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pPr algn="ctr" eaLnBrk="0" hangingPunct="0"/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203" name="文本框 19"/>
            <p:cNvSpPr/>
            <p:nvPr/>
          </p:nvSpPr>
          <p:spPr>
            <a:xfrm>
              <a:off x="70829" y="0"/>
              <a:ext cx="3385627" cy="4162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议一议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nimBg="1"/>
      <p:bldP spid="8195" grpId="1" bldLvl="0" animBg="1"/>
      <p:bldP spid="8198" grpId="0" bldLvl="0" animBg="1"/>
      <p:bldP spid="8198" grpId="1" bldLvl="0" animBg="1"/>
      <p:bldP spid="8200" grpId="0" bldLvl="0" animBg="1"/>
      <p:bldP spid="8200" grpId="1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4327</Words>
  <Application>WPS 演示</Application>
  <PresentationFormat>全屏显示(4:3)</PresentationFormat>
  <Paragraphs>422</Paragraphs>
  <Slides>31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41</vt:i4>
      </vt:variant>
      <vt:variant>
        <vt:lpstr>幻灯片标题</vt:lpstr>
      </vt:variant>
      <vt:variant>
        <vt:i4>31</vt:i4>
      </vt:variant>
    </vt:vector>
  </HeadingPairs>
  <TitlesOfParts>
    <vt:vector size="89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隶书</vt:lpstr>
      <vt:lpstr>造字工房悦黑（非商用）常规体</vt:lpstr>
      <vt:lpstr>Calibri</vt:lpstr>
      <vt:lpstr>Times New Roman</vt:lpstr>
      <vt:lpstr>Arial Unicode MS</vt:lpstr>
      <vt:lpstr>Calibri</vt:lpstr>
      <vt:lpstr>Constantia</vt:lpstr>
      <vt:lpstr>Courier New</vt:lpstr>
      <vt:lpstr>Times New Roman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Word.Document.12</vt:lpstr>
      <vt:lpstr>Word.Document.12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102</cp:revision>
  <dcterms:created xsi:type="dcterms:W3CDTF">2015-10-07T07:18:00Z</dcterms:created>
  <dcterms:modified xsi:type="dcterms:W3CDTF">2025-02-07T01:26:17Z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F1AFEF720BDE46FE999A499C00B5BDFA</vt:lpwstr>
  </property>
</Properties>
</file>