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26" r:id="rId3"/>
    <p:sldId id="313" r:id="rId4"/>
    <p:sldId id="315" r:id="rId6"/>
    <p:sldId id="356" r:id="rId7"/>
    <p:sldId id="355" r:id="rId8"/>
    <p:sldId id="302" r:id="rId9"/>
    <p:sldId id="382" r:id="rId10"/>
    <p:sldId id="358" r:id="rId11"/>
    <p:sldId id="299" r:id="rId12"/>
    <p:sldId id="383" r:id="rId13"/>
    <p:sldId id="384" r:id="rId14"/>
    <p:sldId id="385" r:id="rId15"/>
    <p:sldId id="386" r:id="rId16"/>
    <p:sldId id="357" r:id="rId17"/>
    <p:sldId id="387" r:id="rId18"/>
    <p:sldId id="401" r:id="rId19"/>
    <p:sldId id="402" r:id="rId20"/>
    <p:sldId id="403" r:id="rId21"/>
    <p:sldId id="404" r:id="rId22"/>
    <p:sldId id="405" r:id="rId23"/>
    <p:sldId id="406" r:id="rId24"/>
    <p:sldId id="407" r:id="rId25"/>
    <p:sldId id="408" r:id="rId26"/>
    <p:sldId id="409" r:id="rId27"/>
    <p:sldId id="410" r:id="rId28"/>
    <p:sldId id="411" r:id="rId29"/>
    <p:sldId id="412" r:id="rId30"/>
    <p:sldId id="413" r:id="rId31"/>
    <p:sldId id="414" r:id="rId32"/>
    <p:sldId id="415" r:id="rId33"/>
    <p:sldId id="316" r:id="rId34"/>
    <p:sldId id="359" r:id="rId35"/>
    <p:sldId id="416" r:id="rId36"/>
    <p:sldId id="417" r:id="rId37"/>
    <p:sldId id="418" r:id="rId38"/>
    <p:sldId id="419" r:id="rId39"/>
    <p:sldId id="420" r:id="rId40"/>
    <p:sldId id="318" r:id="rId41"/>
    <p:sldId id="263" r:id="rId42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6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7F7D5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89238" autoAdjust="0"/>
  </p:normalViewPr>
  <p:slideViewPr>
    <p:cSldViewPr snapToGrid="0" showGuides="1">
      <p:cViewPr>
        <p:scale>
          <a:sx n="93" d="100"/>
          <a:sy n="93" d="100"/>
        </p:scale>
        <p:origin x="-1602" y="-546"/>
      </p:cViewPr>
      <p:guideLst>
        <p:guide orient="horz" pos="2161"/>
        <p:guide pos="36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7" Type="http://schemas.openxmlformats.org/officeDocument/2006/relationships/tags" Target="tags/tag2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4.wmf"/><Relationship Id="rId5" Type="http://schemas.openxmlformats.org/officeDocument/2006/relationships/image" Target="../media/image9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0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9.wmf"/><Relationship Id="rId1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tags" Target="../tags/tag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wmf"/><Relationship Id="rId1" Type="http://schemas.openxmlformats.org/officeDocument/2006/relationships/oleObject" Target="../embeddings/oleObject8.bin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GIF"/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GIF"/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/>
          <p:nvPr/>
        </p:nvSpPr>
        <p:spPr>
          <a:xfrm>
            <a:off x="2297113" y="2221866"/>
            <a:ext cx="7623175" cy="19380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ctr">
              <a:buNone/>
            </a:pPr>
            <a:r>
              <a:rPr lang="en-US" altLang="zh-CN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10.2 </a:t>
            </a:r>
            <a:r>
              <a:rPr lang="zh-CN" altLang="en-US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三角形的内角和外角</a:t>
            </a:r>
            <a:endParaRPr lang="en-US" altLang="zh-CN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None/>
            </a:pPr>
            <a:endParaRPr lang="en-US" altLang="zh-CN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None/>
            </a:pPr>
            <a:r>
              <a:rPr lang="zh-CN" altLang="en-US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课时 三角形的外角</a:t>
            </a:r>
            <a:endParaRPr lang="zh-CN" altLang="en-US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0"/>
          <p:cNvSpPr txBox="1"/>
          <p:nvPr/>
        </p:nvSpPr>
        <p:spPr>
          <a:xfrm>
            <a:off x="1857375" y="268288"/>
            <a:ext cx="840105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dirty="0">
                <a:solidFill>
                  <a:srgbClr val="149494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如图，延长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到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是不是△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的一个外角？∠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DCE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是不是△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的一个外角？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3" name="Line 23"/>
          <p:cNvSpPr/>
          <p:nvPr/>
        </p:nvSpPr>
        <p:spPr>
          <a:xfrm>
            <a:off x="4840288" y="3016250"/>
            <a:ext cx="431800" cy="7207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aphicFrame>
        <p:nvGraphicFramePr>
          <p:cNvPr id="10244" name="Object 3"/>
          <p:cNvGraphicFramePr/>
          <p:nvPr/>
        </p:nvGraphicFramePr>
        <p:xfrm>
          <a:off x="4649788" y="3016250"/>
          <a:ext cx="314325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8296275" imgH="5743575" progId="">
                  <p:embed/>
                </p:oleObj>
              </mc:Choice>
              <mc:Fallback>
                <p:oleObj name="" r:id="rId1" imgW="8296275" imgH="5743575" progId="">
                  <p:embed/>
                  <p:pic>
                    <p:nvPicPr>
                      <p:cNvPr id="0" name="图片 1024" descr="image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49788" y="3016250"/>
                        <a:ext cx="314325" cy="217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5" name="Text Box 25"/>
          <p:cNvSpPr txBox="1"/>
          <p:nvPr/>
        </p:nvSpPr>
        <p:spPr>
          <a:xfrm>
            <a:off x="5232400" y="3536950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endParaRPr lang="en-US" altLang="zh-CN" sz="2800" i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6" name="Rectangle 26"/>
          <p:cNvSpPr/>
          <p:nvPr/>
        </p:nvSpPr>
        <p:spPr>
          <a:xfrm>
            <a:off x="2370138" y="5838984"/>
            <a:ext cx="7561262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在三角形每个顶点处都有两个外角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7" name="Rectangle 1044"/>
          <p:cNvSpPr>
            <a:spLocks noGrp="1"/>
          </p:cNvSpPr>
          <p:nvPr/>
        </p:nvSpPr>
        <p:spPr>
          <a:xfrm>
            <a:off x="2149475" y="5224463"/>
            <a:ext cx="7781925" cy="61753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lstStyle>
            <a:lvl1pPr marL="0" lvl="0" indent="0" algn="ctr" defTabSz="914400" eaLnBrk="0" fontAlgn="ctr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ACD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与∠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BCE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为对顶角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ACD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0248" name="Group 25"/>
          <p:cNvGrpSpPr/>
          <p:nvPr/>
        </p:nvGrpSpPr>
        <p:grpSpPr>
          <a:xfrm>
            <a:off x="2149475" y="1514475"/>
            <a:ext cx="4100513" cy="1928813"/>
            <a:chOff x="0" y="0"/>
            <a:chExt cx="2583" cy="1215"/>
          </a:xfrm>
        </p:grpSpPr>
        <p:sp>
          <p:nvSpPr>
            <p:cNvPr id="10249" name="Line 29"/>
            <p:cNvSpPr/>
            <p:nvPr/>
          </p:nvSpPr>
          <p:spPr>
            <a:xfrm flipH="1">
              <a:off x="126" y="241"/>
              <a:ext cx="1049" cy="723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50" name="Line 30"/>
            <p:cNvSpPr/>
            <p:nvPr/>
          </p:nvSpPr>
          <p:spPr>
            <a:xfrm flipH="1">
              <a:off x="126" y="955"/>
              <a:ext cx="1569" cy="9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51" name="Line 31"/>
            <p:cNvSpPr/>
            <p:nvPr/>
          </p:nvSpPr>
          <p:spPr>
            <a:xfrm>
              <a:off x="1175" y="241"/>
              <a:ext cx="520" cy="714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52" name="Rectangle 32"/>
            <p:cNvSpPr/>
            <p:nvPr/>
          </p:nvSpPr>
          <p:spPr>
            <a:xfrm>
              <a:off x="1787" y="915"/>
              <a:ext cx="15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342900" indent="-342900"/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C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0253" name="Rectangle 33"/>
            <p:cNvSpPr/>
            <p:nvPr/>
          </p:nvSpPr>
          <p:spPr>
            <a:xfrm>
              <a:off x="0" y="913"/>
              <a:ext cx="13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342900" indent="-342900"/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0254" name="Rectangle 34"/>
            <p:cNvSpPr/>
            <p:nvPr/>
          </p:nvSpPr>
          <p:spPr>
            <a:xfrm>
              <a:off x="1125" y="0"/>
              <a:ext cx="13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342900" indent="-342900"/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0255" name="Line 25"/>
            <p:cNvSpPr/>
            <p:nvPr/>
          </p:nvSpPr>
          <p:spPr>
            <a:xfrm>
              <a:off x="1688" y="946"/>
              <a:ext cx="590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56" name="Text Box 26"/>
            <p:cNvSpPr txBox="1"/>
            <p:nvPr/>
          </p:nvSpPr>
          <p:spPr>
            <a:xfrm>
              <a:off x="2192" y="886"/>
              <a:ext cx="39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182562" tIns="46038" rIns="182562" bIns="46038" anchor="t" anchorCtr="0">
              <a:spAutoFit/>
            </a:bodyPr>
            <a:lstStyle/>
            <a:p>
              <a:pPr marL="342900" indent="-342900"/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D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0257" name="弧形 22"/>
            <p:cNvSpPr/>
            <p:nvPr/>
          </p:nvSpPr>
          <p:spPr>
            <a:xfrm>
              <a:off x="1471" y="862"/>
              <a:ext cx="317" cy="181"/>
            </a:xfrm>
            <a:custGeom>
              <a:avLst/>
              <a:gdLst/>
              <a:ahLst/>
              <a:cxnLst>
                <a:cxn ang="10800000">
                  <a:pos x="158" y="0"/>
                </a:cxn>
                <a:cxn ang="8100000">
                  <a:pos x="158" y="90"/>
                </a:cxn>
                <a:cxn ang="5400000">
                  <a:pos x="317" y="90"/>
                </a:cxn>
              </a:cxnLst>
              <a:rect l="0" t="0" r="0" b="0"/>
              <a:pathLst>
                <a:path w="317" h="181" stroke="0">
                  <a:moveTo>
                    <a:pt x="158" y="0"/>
                  </a:moveTo>
                  <a:cubicBezTo>
                    <a:pt x="245" y="0"/>
                    <a:pt x="316" y="40"/>
                    <a:pt x="316" y="90"/>
                  </a:cubicBezTo>
                  <a:lnTo>
                    <a:pt x="158" y="90"/>
                  </a:lnTo>
                  <a:close/>
                </a:path>
                <a:path w="317" h="181" fill="none">
                  <a:moveTo>
                    <a:pt x="158" y="0"/>
                  </a:moveTo>
                  <a:cubicBezTo>
                    <a:pt x="245" y="0"/>
                    <a:pt x="316" y="40"/>
                    <a:pt x="316" y="90"/>
                  </a:cubicBezTo>
                </a:path>
              </a:pathLst>
            </a:custGeom>
            <a:noFill/>
            <a:ln w="3175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58" name="Rectangle 26"/>
          <p:cNvSpPr/>
          <p:nvPr/>
        </p:nvSpPr>
        <p:spPr>
          <a:xfrm>
            <a:off x="6508750" y="1804035"/>
            <a:ext cx="342265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BCE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是△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的一个外角，∠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DCE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不是△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的一个外角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259" name="Text Box 10"/>
          <p:cNvSpPr txBox="1"/>
          <p:nvPr/>
        </p:nvSpPr>
        <p:spPr>
          <a:xfrm>
            <a:off x="1784350" y="3938588"/>
            <a:ext cx="877570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149494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ACD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与∠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有什么关系？在三角形的每个顶点处有多少个外角？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58" grpId="0"/>
      <p:bldP spid="102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5"/>
          <p:cNvGrpSpPr/>
          <p:nvPr/>
        </p:nvGrpSpPr>
        <p:grpSpPr>
          <a:xfrm>
            <a:off x="3112453" y="2308225"/>
            <a:ext cx="3140075" cy="2967324"/>
            <a:chOff x="0" y="0"/>
            <a:chExt cx="2265" cy="2351"/>
          </a:xfrm>
        </p:grpSpPr>
        <p:grpSp>
          <p:nvGrpSpPr>
            <p:cNvPr id="11267" name="Group 6"/>
            <p:cNvGrpSpPr/>
            <p:nvPr/>
          </p:nvGrpSpPr>
          <p:grpSpPr>
            <a:xfrm>
              <a:off x="123" y="283"/>
              <a:ext cx="1724" cy="1588"/>
              <a:chOff x="0" y="0"/>
              <a:chExt cx="1724" cy="1588"/>
            </a:xfrm>
          </p:grpSpPr>
          <p:sp>
            <p:nvSpPr>
              <p:cNvPr id="11268" name="Line 7"/>
              <p:cNvSpPr/>
              <p:nvPr/>
            </p:nvSpPr>
            <p:spPr>
              <a:xfrm flipV="1">
                <a:off x="0" y="1"/>
                <a:ext cx="1134" cy="158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1269" name="Line 8"/>
              <p:cNvSpPr/>
              <p:nvPr/>
            </p:nvSpPr>
            <p:spPr>
              <a:xfrm>
                <a:off x="0" y="1588"/>
                <a:ext cx="1723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1270" name="Line 9"/>
              <p:cNvSpPr/>
              <p:nvPr/>
            </p:nvSpPr>
            <p:spPr>
              <a:xfrm>
                <a:off x="1134" y="0"/>
                <a:ext cx="590" cy="158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11271" name="Text Box 10"/>
            <p:cNvSpPr txBox="1"/>
            <p:nvPr/>
          </p:nvSpPr>
          <p:spPr>
            <a:xfrm>
              <a:off x="1394" y="0"/>
              <a:ext cx="347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sz="2800" i="1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endParaRPr lang="zh-CN" altLang="en-US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1272" name="Text Box 11"/>
            <p:cNvSpPr txBox="1"/>
            <p:nvPr/>
          </p:nvSpPr>
          <p:spPr>
            <a:xfrm>
              <a:off x="0" y="1937"/>
              <a:ext cx="289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i="1" dirty="0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endParaRPr lang="zh-CN" altLang="en-US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1273" name="Text Box 12"/>
            <p:cNvSpPr txBox="1"/>
            <p:nvPr/>
          </p:nvSpPr>
          <p:spPr>
            <a:xfrm>
              <a:off x="1962" y="1804"/>
              <a:ext cx="303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i="1" dirty="0">
                  <a:latin typeface="Times New Roman" panose="02020603050405020304" pitchFamily="18" charset="0"/>
                  <a:ea typeface="黑体" panose="02010609060101010101" charset="-122"/>
                </a:rPr>
                <a:t>C</a:t>
              </a:r>
              <a:endParaRPr lang="zh-CN" altLang="en-US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1274" name="Line 13"/>
          <p:cNvSpPr/>
          <p:nvPr/>
        </p:nvSpPr>
        <p:spPr>
          <a:xfrm>
            <a:off x="5668328" y="4665663"/>
            <a:ext cx="533400" cy="1219200"/>
          </a:xfrm>
          <a:prstGeom prst="line">
            <a:avLst/>
          </a:prstGeom>
          <a:ln w="38100" cap="flat" cmpd="sng">
            <a:solidFill>
              <a:srgbClr val="8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75" name="Line 14"/>
          <p:cNvSpPr/>
          <p:nvPr/>
        </p:nvSpPr>
        <p:spPr>
          <a:xfrm>
            <a:off x="5687378" y="4675188"/>
            <a:ext cx="1676400" cy="0"/>
          </a:xfrm>
          <a:prstGeom prst="line">
            <a:avLst/>
          </a:prstGeom>
          <a:ln w="38100" cap="flat" cmpd="sng">
            <a:solidFill>
              <a:srgbClr val="8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76" name="Line 15"/>
          <p:cNvSpPr/>
          <p:nvPr/>
        </p:nvSpPr>
        <p:spPr>
          <a:xfrm flipV="1">
            <a:off x="4869815" y="1571625"/>
            <a:ext cx="838200" cy="1089025"/>
          </a:xfrm>
          <a:prstGeom prst="line">
            <a:avLst/>
          </a:prstGeom>
          <a:ln w="38100" cap="flat" cmpd="sng">
            <a:solidFill>
              <a:srgbClr val="8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77" name="Line 16"/>
          <p:cNvSpPr/>
          <p:nvPr/>
        </p:nvSpPr>
        <p:spPr>
          <a:xfrm>
            <a:off x="4361815" y="1516063"/>
            <a:ext cx="487363" cy="1157287"/>
          </a:xfrm>
          <a:prstGeom prst="line">
            <a:avLst/>
          </a:prstGeom>
          <a:ln w="38100" cap="flat" cmpd="sng">
            <a:solidFill>
              <a:srgbClr val="8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78" name="Rectangle 17"/>
          <p:cNvSpPr/>
          <p:nvPr/>
        </p:nvSpPr>
        <p:spPr>
          <a:xfrm>
            <a:off x="1848803" y="763588"/>
            <a:ext cx="76962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画一画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画出△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的所有外角，共有几个呢? 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1279" name="Object 18"/>
          <p:cNvGraphicFramePr/>
          <p:nvPr/>
        </p:nvGraphicFramePr>
        <p:xfrm>
          <a:off x="4914265" y="2506663"/>
          <a:ext cx="1905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5019675" imgH="10001250" progId="">
                  <p:embed/>
                </p:oleObj>
              </mc:Choice>
              <mc:Fallback>
                <p:oleObj name="" r:id="rId1" imgW="5019675" imgH="10001250" progId="">
                  <p:embed/>
                  <p:pic>
                    <p:nvPicPr>
                      <p:cNvPr id="0" name="图片 2048" descr="image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14265" y="2506663"/>
                        <a:ext cx="190500" cy="377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0" name="Object 19"/>
          <p:cNvGraphicFramePr/>
          <p:nvPr/>
        </p:nvGraphicFramePr>
        <p:xfrm>
          <a:off x="4606290" y="2435225"/>
          <a:ext cx="1698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4505325" imgH="9982200" progId="">
                  <p:embed/>
                </p:oleObj>
              </mc:Choice>
              <mc:Fallback>
                <p:oleObj name="" r:id="rId3" imgW="4505325" imgH="9982200" progId="">
                  <p:embed/>
                  <p:pic>
                    <p:nvPicPr>
                      <p:cNvPr id="0" name="图片 2049" descr="image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06290" y="2435225"/>
                        <a:ext cx="169863" cy="377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1" name="Object 20"/>
          <p:cNvGraphicFramePr/>
          <p:nvPr/>
        </p:nvGraphicFramePr>
        <p:xfrm>
          <a:off x="3050540" y="4370388"/>
          <a:ext cx="381000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8858250" imgH="6972300" progId="">
                  <p:embed/>
                </p:oleObj>
              </mc:Choice>
              <mc:Fallback>
                <p:oleObj name="" r:id="rId5" imgW="8858250" imgH="6972300" progId="">
                  <p:embed/>
                  <p:pic>
                    <p:nvPicPr>
                      <p:cNvPr id="0" name="图片 2050" descr="image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50540" y="4370388"/>
                        <a:ext cx="381000" cy="300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2" name="Object 21"/>
          <p:cNvGraphicFramePr/>
          <p:nvPr/>
        </p:nvGraphicFramePr>
        <p:xfrm>
          <a:off x="3163253" y="4629150"/>
          <a:ext cx="33178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7" imgW="8791575" imgH="6467475" progId="">
                  <p:embed/>
                </p:oleObj>
              </mc:Choice>
              <mc:Fallback>
                <p:oleObj name="" r:id="rId7" imgW="8791575" imgH="6467475" progId="">
                  <p:embed/>
                  <p:pic>
                    <p:nvPicPr>
                      <p:cNvPr id="0" name="图片 2051" descr="image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63253" y="4629150"/>
                        <a:ext cx="331787" cy="244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3" name="Object 22"/>
          <p:cNvGraphicFramePr/>
          <p:nvPr/>
        </p:nvGraphicFramePr>
        <p:xfrm>
          <a:off x="5417503" y="4654550"/>
          <a:ext cx="3143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9" imgW="8296275" imgH="5743575" progId="">
                  <p:embed/>
                </p:oleObj>
              </mc:Choice>
              <mc:Fallback>
                <p:oleObj name="" r:id="rId9" imgW="8296275" imgH="5743575" progId="">
                  <p:embed/>
                  <p:pic>
                    <p:nvPicPr>
                      <p:cNvPr id="0" name="图片 2052" descr="image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17503" y="4654550"/>
                        <a:ext cx="314325" cy="228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4" name="Object 23"/>
          <p:cNvGraphicFramePr/>
          <p:nvPr/>
        </p:nvGraphicFramePr>
        <p:xfrm>
          <a:off x="5598478" y="4451350"/>
          <a:ext cx="284162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11" imgW="8867775" imgH="6353175" progId="">
                  <p:embed/>
                </p:oleObj>
              </mc:Choice>
              <mc:Fallback>
                <p:oleObj name="" r:id="rId11" imgW="8867775" imgH="6353175" progId="">
                  <p:embed/>
                  <p:pic>
                    <p:nvPicPr>
                      <p:cNvPr id="0" name="图片 2053" descr="image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98478" y="4451350"/>
                        <a:ext cx="284162" cy="244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85" name="Text Box 24"/>
          <p:cNvSpPr txBox="1"/>
          <p:nvPr/>
        </p:nvSpPr>
        <p:spPr>
          <a:xfrm>
            <a:off x="7311390" y="2373313"/>
            <a:ext cx="3279775" cy="2889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每一个三角形都有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个外角．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每一个顶点相对应的外角都有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个，且这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个角为对顶角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86" name="Line 25"/>
          <p:cNvSpPr/>
          <p:nvPr/>
        </p:nvSpPr>
        <p:spPr>
          <a:xfrm flipH="1">
            <a:off x="2442528" y="4665663"/>
            <a:ext cx="847725" cy="1104900"/>
          </a:xfrm>
          <a:prstGeom prst="line">
            <a:avLst/>
          </a:prstGeom>
          <a:ln w="38100" cap="flat" cmpd="sng">
            <a:solidFill>
              <a:srgbClr val="8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87" name="Line 26"/>
          <p:cNvSpPr/>
          <p:nvPr/>
        </p:nvSpPr>
        <p:spPr>
          <a:xfrm>
            <a:off x="1629728" y="4665663"/>
            <a:ext cx="1676400" cy="0"/>
          </a:xfrm>
          <a:prstGeom prst="line">
            <a:avLst/>
          </a:prstGeom>
          <a:ln w="38100" cap="flat" cmpd="sng">
            <a:solidFill>
              <a:srgbClr val="800000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0"/>
          <p:cNvSpPr txBox="1"/>
          <p:nvPr/>
        </p:nvSpPr>
        <p:spPr>
          <a:xfrm>
            <a:off x="2248535" y="897890"/>
            <a:ext cx="4467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三角形的外角应具备的条件：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1" name="Rectangle 2062"/>
          <p:cNvSpPr/>
          <p:nvPr/>
        </p:nvSpPr>
        <p:spPr>
          <a:xfrm>
            <a:off x="2236788" y="1334611"/>
            <a:ext cx="6469062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marL="538480" indent="-53848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①角的顶点是三角形的顶点；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538480" indent="-53848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②角的一边是三角形的一边；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538480" indent="-53848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③另一边是三角形中一边的延长线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2" name="TextBox 33"/>
          <p:cNvSpPr txBox="1"/>
          <p:nvPr/>
        </p:nvSpPr>
        <p:spPr>
          <a:xfrm>
            <a:off x="3230563" y="5100003"/>
            <a:ext cx="45847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ACD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的一个外角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293" name="Group 25"/>
          <p:cNvGrpSpPr/>
          <p:nvPr/>
        </p:nvGrpSpPr>
        <p:grpSpPr>
          <a:xfrm>
            <a:off x="3798888" y="3239453"/>
            <a:ext cx="4100513" cy="2006600"/>
            <a:chOff x="0" y="0"/>
            <a:chExt cx="2583" cy="1264"/>
          </a:xfrm>
        </p:grpSpPr>
        <p:sp>
          <p:nvSpPr>
            <p:cNvPr id="12294" name="Line 29"/>
            <p:cNvSpPr/>
            <p:nvPr/>
          </p:nvSpPr>
          <p:spPr>
            <a:xfrm flipH="1">
              <a:off x="126" y="241"/>
              <a:ext cx="1049" cy="723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2295" name="Line 30"/>
            <p:cNvSpPr/>
            <p:nvPr/>
          </p:nvSpPr>
          <p:spPr>
            <a:xfrm flipH="1">
              <a:off x="126" y="955"/>
              <a:ext cx="1569" cy="9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2296" name="Line 31"/>
            <p:cNvSpPr/>
            <p:nvPr/>
          </p:nvSpPr>
          <p:spPr>
            <a:xfrm>
              <a:off x="1175" y="241"/>
              <a:ext cx="520" cy="714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2297" name="Rectangle 32"/>
            <p:cNvSpPr/>
            <p:nvPr/>
          </p:nvSpPr>
          <p:spPr>
            <a:xfrm>
              <a:off x="1652" y="993"/>
              <a:ext cx="15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342900" indent="-342900"/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C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2298" name="Rectangle 33"/>
            <p:cNvSpPr/>
            <p:nvPr/>
          </p:nvSpPr>
          <p:spPr>
            <a:xfrm>
              <a:off x="0" y="913"/>
              <a:ext cx="13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342900" indent="-342900"/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2299" name="Rectangle 34"/>
            <p:cNvSpPr/>
            <p:nvPr/>
          </p:nvSpPr>
          <p:spPr>
            <a:xfrm>
              <a:off x="1125" y="0"/>
              <a:ext cx="13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342900" indent="-342900"/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2300" name="Line 25"/>
            <p:cNvSpPr/>
            <p:nvPr/>
          </p:nvSpPr>
          <p:spPr>
            <a:xfrm>
              <a:off x="1688" y="946"/>
              <a:ext cx="590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2301" name="Text Box 26"/>
            <p:cNvSpPr txBox="1"/>
            <p:nvPr/>
          </p:nvSpPr>
          <p:spPr>
            <a:xfrm>
              <a:off x="2192" y="886"/>
              <a:ext cx="39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182562" tIns="46038" rIns="182562" bIns="46038" anchor="t" anchorCtr="0">
              <a:spAutoFit/>
            </a:bodyPr>
            <a:lstStyle/>
            <a:p>
              <a:pPr marL="342900" indent="-342900"/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D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2302" name="弧形 22"/>
            <p:cNvSpPr/>
            <p:nvPr/>
          </p:nvSpPr>
          <p:spPr>
            <a:xfrm>
              <a:off x="1471" y="862"/>
              <a:ext cx="317" cy="181"/>
            </a:xfrm>
            <a:custGeom>
              <a:avLst/>
              <a:gdLst/>
              <a:ahLst/>
              <a:cxnLst>
                <a:cxn ang="10800000">
                  <a:pos x="158" y="0"/>
                </a:cxn>
                <a:cxn ang="8100000">
                  <a:pos x="158" y="90"/>
                </a:cxn>
                <a:cxn ang="5400000">
                  <a:pos x="317" y="90"/>
                </a:cxn>
              </a:cxnLst>
              <a:rect l="0" t="0" r="0" b="0"/>
              <a:pathLst>
                <a:path w="317" h="181" stroke="0">
                  <a:moveTo>
                    <a:pt x="158" y="0"/>
                  </a:moveTo>
                  <a:cubicBezTo>
                    <a:pt x="245" y="0"/>
                    <a:pt x="316" y="40"/>
                    <a:pt x="316" y="90"/>
                  </a:cubicBezTo>
                  <a:lnTo>
                    <a:pt x="158" y="90"/>
                  </a:lnTo>
                  <a:close/>
                </a:path>
                <a:path w="317" h="181" fill="none">
                  <a:moveTo>
                    <a:pt x="158" y="0"/>
                  </a:moveTo>
                  <a:cubicBezTo>
                    <a:pt x="245" y="0"/>
                    <a:pt x="316" y="40"/>
                    <a:pt x="316" y="90"/>
                  </a:cubicBezTo>
                </a:path>
              </a:pathLst>
            </a:custGeom>
            <a:noFill/>
            <a:ln w="3175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03" name="Text Box 24"/>
          <p:cNvSpPr txBox="1"/>
          <p:nvPr/>
        </p:nvSpPr>
        <p:spPr>
          <a:xfrm>
            <a:off x="2863850" y="5708015"/>
            <a:ext cx="5427663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每一个三角形都有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个外角．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304" name="圆角矩形 31"/>
          <p:cNvSpPr/>
          <p:nvPr/>
        </p:nvSpPr>
        <p:spPr>
          <a:xfrm>
            <a:off x="1847850" y="257810"/>
            <a:ext cx="1633538" cy="4603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总结归纳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uiExpand="1" build="p"/>
      <p:bldP spid="12292" grpId="0"/>
      <p:bldP spid="123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2"/>
          <p:cNvSpPr/>
          <p:nvPr/>
        </p:nvSpPr>
        <p:spPr>
          <a:xfrm flipH="1">
            <a:off x="2255838" y="2915285"/>
            <a:ext cx="2178050" cy="2690813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Line 3"/>
          <p:cNvSpPr/>
          <p:nvPr/>
        </p:nvSpPr>
        <p:spPr>
          <a:xfrm flipH="1">
            <a:off x="2255838" y="5436235"/>
            <a:ext cx="3681412" cy="169863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Line 4"/>
          <p:cNvSpPr/>
          <p:nvPr/>
        </p:nvSpPr>
        <p:spPr>
          <a:xfrm>
            <a:off x="4438650" y="2924810"/>
            <a:ext cx="1503363" cy="2520950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Line 5"/>
          <p:cNvSpPr/>
          <p:nvPr/>
        </p:nvSpPr>
        <p:spPr>
          <a:xfrm flipH="1">
            <a:off x="2255838" y="4090035"/>
            <a:ext cx="2879725" cy="1516063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Line 6"/>
          <p:cNvSpPr/>
          <p:nvPr/>
        </p:nvSpPr>
        <p:spPr>
          <a:xfrm>
            <a:off x="3733800" y="3782060"/>
            <a:ext cx="2203450" cy="1654175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Oval 7"/>
          <p:cNvSpPr/>
          <p:nvPr/>
        </p:nvSpPr>
        <p:spPr>
          <a:xfrm>
            <a:off x="4535488" y="4369435"/>
            <a:ext cx="61912" cy="77788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0" name="Rectangle 8"/>
          <p:cNvSpPr/>
          <p:nvPr/>
        </p:nvSpPr>
        <p:spPr>
          <a:xfrm>
            <a:off x="4451350" y="4477385"/>
            <a:ext cx="21717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F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1" name="Oval 9"/>
          <p:cNvSpPr/>
          <p:nvPr/>
        </p:nvSpPr>
        <p:spPr>
          <a:xfrm>
            <a:off x="4410075" y="2883535"/>
            <a:ext cx="61913" cy="77788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2" name="Rectangle 10"/>
          <p:cNvSpPr/>
          <p:nvPr/>
        </p:nvSpPr>
        <p:spPr>
          <a:xfrm>
            <a:off x="4446588" y="2431098"/>
            <a:ext cx="21717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3" name="Oval 11"/>
          <p:cNvSpPr/>
          <p:nvPr/>
        </p:nvSpPr>
        <p:spPr>
          <a:xfrm>
            <a:off x="2230438" y="5575935"/>
            <a:ext cx="63500" cy="77788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4" name="Rectangle 12"/>
          <p:cNvSpPr/>
          <p:nvPr/>
        </p:nvSpPr>
        <p:spPr>
          <a:xfrm>
            <a:off x="2043113" y="5575935"/>
            <a:ext cx="21717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5" name="Oval 13"/>
          <p:cNvSpPr/>
          <p:nvPr/>
        </p:nvSpPr>
        <p:spPr>
          <a:xfrm>
            <a:off x="5911850" y="5406073"/>
            <a:ext cx="63500" cy="76200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6" name="Rectangle 14"/>
          <p:cNvSpPr/>
          <p:nvPr/>
        </p:nvSpPr>
        <p:spPr>
          <a:xfrm>
            <a:off x="5988050" y="5420360"/>
            <a:ext cx="23749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7" name="Oval 15"/>
          <p:cNvSpPr/>
          <p:nvPr/>
        </p:nvSpPr>
        <p:spPr>
          <a:xfrm>
            <a:off x="5110163" y="4059873"/>
            <a:ext cx="63500" cy="77787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8" name="Rectangle 16"/>
          <p:cNvSpPr/>
          <p:nvPr/>
        </p:nvSpPr>
        <p:spPr>
          <a:xfrm>
            <a:off x="5235575" y="3793173"/>
            <a:ext cx="25654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9" name="Oval 17"/>
          <p:cNvSpPr/>
          <p:nvPr/>
        </p:nvSpPr>
        <p:spPr>
          <a:xfrm>
            <a:off x="3708400" y="3750310"/>
            <a:ext cx="61913" cy="77788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30" name="Rectangle 18"/>
          <p:cNvSpPr/>
          <p:nvPr/>
        </p:nvSpPr>
        <p:spPr>
          <a:xfrm>
            <a:off x="3414713" y="3424873"/>
            <a:ext cx="21717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31" name="Rectangle 19"/>
          <p:cNvSpPr/>
          <p:nvPr/>
        </p:nvSpPr>
        <p:spPr>
          <a:xfrm>
            <a:off x="1998663" y="1105535"/>
            <a:ext cx="8167687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如图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Franklin Gothic Book" panose="020B0503020102020204"/>
              </a:rPr>
              <a:t>∠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BEC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是哪个三角形的外角？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AEC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是哪个三角形的外角？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EFD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是哪个三角形的外角？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sym typeface="华文楷体" panose="02010600040101010101" charset="-122"/>
            </a:endParaRPr>
          </a:p>
        </p:txBody>
      </p:sp>
      <p:grpSp>
        <p:nvGrpSpPr>
          <p:cNvPr id="13332" name="Group 21"/>
          <p:cNvGrpSpPr/>
          <p:nvPr/>
        </p:nvGrpSpPr>
        <p:grpSpPr>
          <a:xfrm>
            <a:off x="2255838" y="2897823"/>
            <a:ext cx="3686175" cy="2690812"/>
            <a:chOff x="0" y="0"/>
            <a:chExt cx="2322" cy="1695"/>
          </a:xfrm>
        </p:grpSpPr>
        <p:sp>
          <p:nvSpPr>
            <p:cNvPr id="13333" name="Line 22"/>
            <p:cNvSpPr/>
            <p:nvPr/>
          </p:nvSpPr>
          <p:spPr>
            <a:xfrm flipH="1">
              <a:off x="0" y="0"/>
              <a:ext cx="1372" cy="169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4" name="Line 23"/>
            <p:cNvSpPr/>
            <p:nvPr/>
          </p:nvSpPr>
          <p:spPr>
            <a:xfrm>
              <a:off x="1375" y="6"/>
              <a:ext cx="947" cy="15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5" name="Line 24"/>
            <p:cNvSpPr/>
            <p:nvPr/>
          </p:nvSpPr>
          <p:spPr>
            <a:xfrm>
              <a:off x="931" y="546"/>
              <a:ext cx="1388" cy="104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36" name="AutoShape 13"/>
          <p:cNvSpPr/>
          <p:nvPr/>
        </p:nvSpPr>
        <p:spPr>
          <a:xfrm rot="21138400">
            <a:off x="2974975" y="3320098"/>
            <a:ext cx="1512888" cy="935037"/>
          </a:xfrm>
          <a:custGeom>
            <a:avLst/>
            <a:gdLst/>
            <a:ahLst/>
            <a:cxnLst>
              <a:cxn ang="0">
                <a:pos x="70" y="43"/>
              </a:cxn>
              <a:cxn ang="0">
                <a:pos x="70" y="43"/>
              </a:cxn>
              <a:cxn ang="0">
                <a:pos x="70" y="43"/>
              </a:cxn>
              <a:cxn ang="0">
                <a:pos x="70" y="43"/>
              </a:cxn>
            </a:cxnLst>
            <a:rect l="0" t="0" r="0" b="0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ECE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7" name="AutoShape 13"/>
          <p:cNvSpPr/>
          <p:nvPr/>
        </p:nvSpPr>
        <p:spPr>
          <a:xfrm rot="15840000">
            <a:off x="3065463" y="3350260"/>
            <a:ext cx="1368425" cy="798513"/>
          </a:xfrm>
          <a:custGeom>
            <a:avLst/>
            <a:gdLst/>
            <a:ahLst/>
            <a:cxnLst>
              <a:cxn ang="0">
                <a:pos x="63" y="36"/>
              </a:cxn>
              <a:cxn ang="0">
                <a:pos x="63" y="36"/>
              </a:cxn>
              <a:cxn ang="0">
                <a:pos x="63" y="36"/>
              </a:cxn>
              <a:cxn ang="0">
                <a:pos x="63" y="36"/>
              </a:cxn>
            </a:cxnLst>
            <a:rect l="0" t="0" r="0" b="0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00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338" name="Group 28"/>
          <p:cNvGrpSpPr/>
          <p:nvPr/>
        </p:nvGrpSpPr>
        <p:grpSpPr>
          <a:xfrm>
            <a:off x="2278063" y="2897823"/>
            <a:ext cx="3681412" cy="2690812"/>
            <a:chOff x="0" y="0"/>
            <a:chExt cx="2319" cy="1695"/>
          </a:xfrm>
        </p:grpSpPr>
        <p:sp>
          <p:nvSpPr>
            <p:cNvPr id="13339" name="Line 29"/>
            <p:cNvSpPr/>
            <p:nvPr/>
          </p:nvSpPr>
          <p:spPr>
            <a:xfrm flipH="1">
              <a:off x="0" y="0"/>
              <a:ext cx="1372" cy="169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0" name="Line 30"/>
            <p:cNvSpPr/>
            <p:nvPr/>
          </p:nvSpPr>
          <p:spPr>
            <a:xfrm flipH="1">
              <a:off x="0" y="1588"/>
              <a:ext cx="2319" cy="10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1" name="Line 31"/>
            <p:cNvSpPr/>
            <p:nvPr/>
          </p:nvSpPr>
          <p:spPr>
            <a:xfrm>
              <a:off x="931" y="546"/>
              <a:ext cx="1388" cy="104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42" name="AutoShape 13"/>
          <p:cNvSpPr/>
          <p:nvPr/>
        </p:nvSpPr>
        <p:spPr>
          <a:xfrm rot="11030786">
            <a:off x="3808413" y="4064000"/>
            <a:ext cx="1517650" cy="790575"/>
          </a:xfrm>
          <a:custGeom>
            <a:avLst/>
            <a:gdLst/>
            <a:ahLst/>
            <a:cxnLst>
              <a:cxn ang="0">
                <a:pos x="70" y="36"/>
              </a:cxn>
              <a:cxn ang="0">
                <a:pos x="70" y="36"/>
              </a:cxn>
              <a:cxn ang="0">
                <a:pos x="70" y="36"/>
              </a:cxn>
              <a:cxn ang="0">
                <a:pos x="70" y="36"/>
              </a:cxn>
            </a:cxnLst>
            <a:rect l="0" t="0" r="0" b="0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343" name="Group 36"/>
          <p:cNvGrpSpPr/>
          <p:nvPr/>
        </p:nvGrpSpPr>
        <p:grpSpPr>
          <a:xfrm>
            <a:off x="3716338" y="3763010"/>
            <a:ext cx="2217737" cy="1663700"/>
            <a:chOff x="0" y="0"/>
            <a:chExt cx="1397" cy="1048"/>
          </a:xfrm>
        </p:grpSpPr>
        <p:sp>
          <p:nvSpPr>
            <p:cNvPr id="13344" name="Line 37"/>
            <p:cNvSpPr/>
            <p:nvPr/>
          </p:nvSpPr>
          <p:spPr>
            <a:xfrm>
              <a:off x="0" y="0"/>
              <a:ext cx="1388" cy="104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5" name="Line 38"/>
            <p:cNvSpPr/>
            <p:nvPr/>
          </p:nvSpPr>
          <p:spPr>
            <a:xfrm rot="-360000" flipH="1">
              <a:off x="501" y="226"/>
              <a:ext cx="398" cy="18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6" name="Line 39"/>
            <p:cNvSpPr/>
            <p:nvPr/>
          </p:nvSpPr>
          <p:spPr>
            <a:xfrm>
              <a:off x="898" y="186"/>
              <a:ext cx="499" cy="86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347" name="Group 40"/>
          <p:cNvGrpSpPr/>
          <p:nvPr/>
        </p:nvGrpSpPr>
        <p:grpSpPr>
          <a:xfrm>
            <a:off x="2260600" y="3770948"/>
            <a:ext cx="2898775" cy="1835150"/>
            <a:chOff x="0" y="0"/>
            <a:chExt cx="1826" cy="1156"/>
          </a:xfrm>
        </p:grpSpPr>
        <p:sp>
          <p:nvSpPr>
            <p:cNvPr id="13348" name="Line 41"/>
            <p:cNvSpPr/>
            <p:nvPr/>
          </p:nvSpPr>
          <p:spPr>
            <a:xfrm flipH="1">
              <a:off x="0" y="0"/>
              <a:ext cx="958" cy="115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9" name="Line 42"/>
            <p:cNvSpPr/>
            <p:nvPr/>
          </p:nvSpPr>
          <p:spPr>
            <a:xfrm flipH="1">
              <a:off x="12" y="201"/>
              <a:ext cx="1814" cy="95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0" name="Line 43"/>
            <p:cNvSpPr/>
            <p:nvPr/>
          </p:nvSpPr>
          <p:spPr>
            <a:xfrm>
              <a:off x="931" y="2"/>
              <a:ext cx="526" cy="39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51" name="矩形 43"/>
          <p:cNvSpPr/>
          <p:nvPr/>
        </p:nvSpPr>
        <p:spPr>
          <a:xfrm>
            <a:off x="6226175" y="3031173"/>
            <a:ext cx="37592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∠BEC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是△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AEC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的外角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;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华文楷体" panose="02010600040101010101" charset="-122"/>
            </a:endParaRPr>
          </a:p>
        </p:txBody>
      </p:sp>
      <p:sp>
        <p:nvSpPr>
          <p:cNvPr id="13352" name="矩形 44"/>
          <p:cNvSpPr/>
          <p:nvPr/>
        </p:nvSpPr>
        <p:spPr>
          <a:xfrm>
            <a:off x="6238875" y="3818573"/>
            <a:ext cx="37592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∠AEC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是△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BEC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的外角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;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华文楷体" panose="02010600040101010101" charset="-122"/>
            </a:endParaRPr>
          </a:p>
        </p:txBody>
      </p:sp>
      <p:sp>
        <p:nvSpPr>
          <p:cNvPr id="13353" name="Text Box 27"/>
          <p:cNvSpPr/>
          <p:nvPr/>
        </p:nvSpPr>
        <p:spPr>
          <a:xfrm>
            <a:off x="6262688" y="4474210"/>
            <a:ext cx="4265612" cy="1599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Franklin Gothic Book" panose="020B0503020102020204"/>
              </a:rPr>
              <a:t>∠EFD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BEF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和△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DCF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的外角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华文楷体" panose="0201060004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华文楷体" panose="02010600040101010101" charset="-122"/>
            </a:endParaRPr>
          </a:p>
          <a:p>
            <a:pPr>
              <a:spcBef>
                <a:spcPct val="50000"/>
              </a:spcBef>
            </a:pP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华文楷体" panose="02010600040101010101" charset="-122"/>
            </a:endParaRPr>
          </a:p>
        </p:txBody>
      </p:sp>
      <p:sp>
        <p:nvSpPr>
          <p:cNvPr id="13354" name="圆角矩形 31"/>
          <p:cNvSpPr/>
          <p:nvPr/>
        </p:nvSpPr>
        <p:spPr>
          <a:xfrm>
            <a:off x="1990725" y="472123"/>
            <a:ext cx="1425575" cy="52546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 animBg="1"/>
      <p:bldP spid="13336" grpId="0" bldLvl="0" animBg="1"/>
      <p:bldP spid="13337" grpId="0" bldLvl="0" animBg="1"/>
      <p:bldP spid="13337" grpId="1" animBg="1"/>
      <p:bldP spid="13337" grpId="2" bldLvl="0" animBg="1"/>
      <p:bldP spid="13342" grpId="0" bldLvl="0" animBg="1"/>
      <p:bldP spid="13351" grpId="0"/>
      <p:bldP spid="13352" grpId="0"/>
      <p:bldP spid="133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51201"/>
          <p:cNvGrpSpPr/>
          <p:nvPr/>
        </p:nvGrpSpPr>
        <p:grpSpPr>
          <a:xfrm>
            <a:off x="6034088" y="3916998"/>
            <a:ext cx="3619500" cy="866775"/>
            <a:chOff x="0" y="0"/>
            <a:chExt cx="2280" cy="546"/>
          </a:xfrm>
        </p:grpSpPr>
        <p:sp>
          <p:nvSpPr>
            <p:cNvPr id="14339" name="直接连接符 51202"/>
            <p:cNvSpPr/>
            <p:nvPr/>
          </p:nvSpPr>
          <p:spPr>
            <a:xfrm flipH="1">
              <a:off x="0" y="200"/>
              <a:ext cx="696" cy="346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4340" name="文本框 51203"/>
            <p:cNvSpPr txBox="1"/>
            <p:nvPr/>
          </p:nvSpPr>
          <p:spPr>
            <a:xfrm>
              <a:off x="696" y="0"/>
              <a:ext cx="1584" cy="329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三角形的外角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4341" name="组合 51204"/>
          <p:cNvGrpSpPr/>
          <p:nvPr/>
        </p:nvGrpSpPr>
        <p:grpSpPr>
          <a:xfrm>
            <a:off x="5122863" y="4431348"/>
            <a:ext cx="1081087" cy="800100"/>
            <a:chOff x="0" y="0"/>
            <a:chExt cx="681" cy="504"/>
          </a:xfrm>
        </p:grpSpPr>
        <p:sp>
          <p:nvSpPr>
            <p:cNvPr id="14342" name="任意多边形 51205"/>
            <p:cNvSpPr/>
            <p:nvPr/>
          </p:nvSpPr>
          <p:spPr>
            <a:xfrm>
              <a:off x="176" y="2"/>
              <a:ext cx="503" cy="330"/>
            </a:xfrm>
            <a:custGeom>
              <a:avLst/>
              <a:gdLst/>
              <a:ahLst/>
              <a:cxnLst/>
              <a:rect l="0" t="0" r="0" b="0"/>
              <a:pathLst>
                <a:path w="503" h="330">
                  <a:moveTo>
                    <a:pt x="225" y="0"/>
                  </a:moveTo>
                  <a:lnTo>
                    <a:pt x="391" y="136"/>
                  </a:lnTo>
                  <a:lnTo>
                    <a:pt x="503" y="330"/>
                  </a:lnTo>
                  <a:lnTo>
                    <a:pt x="0" y="33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00FF"/>
            </a:solidFill>
            <a:ln w="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任意多边形 51206"/>
            <p:cNvSpPr/>
            <p:nvPr/>
          </p:nvSpPr>
          <p:spPr>
            <a:xfrm>
              <a:off x="0" y="0"/>
              <a:ext cx="681" cy="504"/>
            </a:xfrm>
            <a:custGeom>
              <a:avLst/>
              <a:gdLst/>
              <a:ahLst/>
              <a:cxnLst>
                <a:cxn ang="270">
                  <a:pos x="12255" y="0"/>
                </a:cxn>
                <a:cxn ang="0">
                  <a:pos x="20724" y="11700"/>
                </a:cxn>
                <a:cxn ang="180">
                  <a:pos x="0" y="17787"/>
                </a:cxn>
              </a:cxnLst>
              <a:rect l="0" t="0" r="0" b="0"/>
              <a:pathLst>
                <a:path w="20725" h="17787" fill="none">
                  <a:moveTo>
                    <a:pt x="12255" y="0"/>
                  </a:moveTo>
                  <a:cubicBezTo>
                    <a:pt x="16283" y="2778"/>
                    <a:pt x="19319" y="6889"/>
                    <a:pt x="20727" y="11690"/>
                  </a:cubicBezTo>
                </a:path>
                <a:path w="20725" h="17787" stroke="0">
                  <a:moveTo>
                    <a:pt x="12255" y="0"/>
                  </a:moveTo>
                  <a:cubicBezTo>
                    <a:pt x="16283" y="2778"/>
                    <a:pt x="19319" y="6889"/>
                    <a:pt x="20727" y="11690"/>
                  </a:cubicBezTo>
                  <a:lnTo>
                    <a:pt x="0" y="17787"/>
                  </a:lnTo>
                  <a:close/>
                </a:path>
              </a:pathLst>
            </a:custGeom>
            <a:noFill/>
            <a:ln w="36513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4" name="组合 51207"/>
          <p:cNvGrpSpPr/>
          <p:nvPr/>
        </p:nvGrpSpPr>
        <p:grpSpPr>
          <a:xfrm>
            <a:off x="4743450" y="4629785"/>
            <a:ext cx="1096963" cy="1460500"/>
            <a:chOff x="0" y="0"/>
            <a:chExt cx="691" cy="920"/>
          </a:xfrm>
        </p:grpSpPr>
        <p:sp>
          <p:nvSpPr>
            <p:cNvPr id="14345" name="任意多边形 51208"/>
            <p:cNvSpPr/>
            <p:nvPr/>
          </p:nvSpPr>
          <p:spPr>
            <a:xfrm>
              <a:off x="0" y="0"/>
              <a:ext cx="571" cy="207"/>
            </a:xfrm>
            <a:custGeom>
              <a:avLst/>
              <a:gdLst/>
              <a:ahLst/>
              <a:cxnLst/>
              <a:rect l="0" t="0" r="0" b="0"/>
              <a:pathLst>
                <a:path w="571" h="207">
                  <a:moveTo>
                    <a:pt x="571" y="0"/>
                  </a:moveTo>
                  <a:lnTo>
                    <a:pt x="271" y="65"/>
                  </a:lnTo>
                  <a:lnTo>
                    <a:pt x="0" y="207"/>
                  </a:lnTo>
                  <a:lnTo>
                    <a:pt x="428" y="207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FF0000"/>
            </a:solidFill>
            <a:ln w="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6" name="任意多边形 51209"/>
            <p:cNvSpPr/>
            <p:nvPr/>
          </p:nvSpPr>
          <p:spPr>
            <a:xfrm>
              <a:off x="2" y="0"/>
              <a:ext cx="689" cy="920"/>
            </a:xfrm>
            <a:custGeom>
              <a:avLst/>
              <a:gdLst/>
              <a:ahLst/>
              <a:cxnLst>
                <a:cxn ang="180">
                  <a:pos x="0" y="4893"/>
                </a:cxn>
                <a:cxn ang="270">
                  <a:pos x="11438" y="0"/>
                </a:cxn>
                <a:cxn ang="90">
                  <a:pos x="13854" y="21465"/>
                </a:cxn>
              </a:cxnLst>
              <a:rect l="0" t="0" r="0" b="0"/>
              <a:pathLst>
                <a:path w="13854" h="21465" fill="none">
                  <a:moveTo>
                    <a:pt x="0" y="4893"/>
                  </a:moveTo>
                  <a:cubicBezTo>
                    <a:pt x="3169" y="2241"/>
                    <a:pt x="7109" y="481"/>
                    <a:pt x="11429" y="0"/>
                  </a:cubicBezTo>
                </a:path>
                <a:path w="13854" h="21465" stroke="0">
                  <a:moveTo>
                    <a:pt x="0" y="4893"/>
                  </a:moveTo>
                  <a:cubicBezTo>
                    <a:pt x="3169" y="2241"/>
                    <a:pt x="7109" y="481"/>
                    <a:pt x="11429" y="0"/>
                  </a:cubicBezTo>
                  <a:lnTo>
                    <a:pt x="13854" y="21465"/>
                  </a:lnTo>
                  <a:close/>
                </a:path>
              </a:pathLst>
            </a:custGeom>
            <a:noFill/>
            <a:ln w="36513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7" name="组合 51210"/>
          <p:cNvGrpSpPr/>
          <p:nvPr/>
        </p:nvGrpSpPr>
        <p:grpSpPr>
          <a:xfrm>
            <a:off x="3040063" y="3005773"/>
            <a:ext cx="3706812" cy="1954212"/>
            <a:chOff x="0" y="0"/>
            <a:chExt cx="2335" cy="1231"/>
          </a:xfrm>
        </p:grpSpPr>
        <p:sp>
          <p:nvSpPr>
            <p:cNvPr id="14348" name="任意多边形 51211"/>
            <p:cNvSpPr/>
            <p:nvPr/>
          </p:nvSpPr>
          <p:spPr>
            <a:xfrm>
              <a:off x="0" y="1036"/>
              <a:ext cx="510" cy="194"/>
            </a:xfrm>
            <a:custGeom>
              <a:avLst/>
              <a:gdLst/>
              <a:ahLst/>
              <a:cxnLst/>
              <a:rect l="0" t="0" r="0" b="0"/>
              <a:pathLst>
                <a:path w="510" h="194">
                  <a:moveTo>
                    <a:pt x="0" y="194"/>
                  </a:moveTo>
                  <a:lnTo>
                    <a:pt x="375" y="0"/>
                  </a:lnTo>
                  <a:lnTo>
                    <a:pt x="510" y="78"/>
                  </a:lnTo>
                  <a:lnTo>
                    <a:pt x="503" y="19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FFFF00"/>
            </a:solidFill>
            <a:ln w="0" cap="flat" cmpd="sng">
              <a:solidFill>
                <a:srgbClr val="FFFF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任意多边形 51212"/>
            <p:cNvSpPr/>
            <p:nvPr/>
          </p:nvSpPr>
          <p:spPr>
            <a:xfrm>
              <a:off x="1862" y="0"/>
              <a:ext cx="473" cy="408"/>
            </a:xfrm>
            <a:custGeom>
              <a:avLst/>
              <a:gdLst/>
              <a:ahLst/>
              <a:cxnLst/>
              <a:rect l="0" t="0" r="0" b="0"/>
              <a:pathLst>
                <a:path w="473" h="408">
                  <a:moveTo>
                    <a:pt x="195" y="408"/>
                  </a:moveTo>
                  <a:lnTo>
                    <a:pt x="30" y="362"/>
                  </a:lnTo>
                  <a:lnTo>
                    <a:pt x="0" y="252"/>
                  </a:lnTo>
                  <a:lnTo>
                    <a:pt x="473" y="0"/>
                  </a:lnTo>
                  <a:lnTo>
                    <a:pt x="195" y="408"/>
                  </a:lnTo>
                  <a:close/>
                </a:path>
              </a:pathLst>
            </a:custGeom>
            <a:solidFill>
              <a:srgbClr val="FFFF00"/>
            </a:solidFill>
            <a:ln w="0" cap="flat" cmpd="sng">
              <a:solidFill>
                <a:srgbClr val="FFFF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任意多边形 51213"/>
            <p:cNvSpPr/>
            <p:nvPr/>
          </p:nvSpPr>
          <p:spPr>
            <a:xfrm>
              <a:off x="1854" y="251"/>
              <a:ext cx="203" cy="163"/>
            </a:xfrm>
            <a:custGeom>
              <a:avLst/>
              <a:gdLst/>
              <a:ahLst/>
              <a:cxnLst>
                <a:cxn ang="0">
                  <a:pos x="27144" y="25122"/>
                </a:cxn>
                <a:cxn ang="270">
                  <a:pos x="421" y="0"/>
                </a:cxn>
                <a:cxn ang="0">
                  <a:pos x="21600" y="4246"/>
                </a:cxn>
              </a:cxnLst>
              <a:rect l="0" t="0" r="0" b="0"/>
              <a:pathLst>
                <a:path w="27144" h="25846" fill="none">
                  <a:moveTo>
                    <a:pt x="27144" y="25122"/>
                  </a:moveTo>
                  <a:cubicBezTo>
                    <a:pt x="25378" y="25596"/>
                    <a:pt x="23518" y="25846"/>
                    <a:pt x="21600" y="25846"/>
                  </a:cubicBezTo>
                  <a:cubicBezTo>
                    <a:pt x="9671" y="25846"/>
                    <a:pt x="0" y="16175"/>
                    <a:pt x="0" y="4246"/>
                  </a:cubicBezTo>
                  <a:cubicBezTo>
                    <a:pt x="0" y="2789"/>
                    <a:pt x="144" y="1366"/>
                    <a:pt x="418" y="-4"/>
                  </a:cubicBezTo>
                </a:path>
                <a:path w="27144" h="25846" stroke="0">
                  <a:moveTo>
                    <a:pt x="27144" y="25122"/>
                  </a:moveTo>
                  <a:cubicBezTo>
                    <a:pt x="25378" y="25596"/>
                    <a:pt x="23518" y="25846"/>
                    <a:pt x="21600" y="25846"/>
                  </a:cubicBezTo>
                  <a:cubicBezTo>
                    <a:pt x="9671" y="25846"/>
                    <a:pt x="0" y="16175"/>
                    <a:pt x="0" y="4246"/>
                  </a:cubicBezTo>
                  <a:cubicBezTo>
                    <a:pt x="0" y="2789"/>
                    <a:pt x="144" y="1366"/>
                    <a:pt x="418" y="-4"/>
                  </a:cubicBezTo>
                  <a:lnTo>
                    <a:pt x="21600" y="4246"/>
                  </a:lnTo>
                  <a:close/>
                </a:path>
              </a:pathLst>
            </a:custGeom>
            <a:noFill/>
            <a:ln w="36513" cap="flat" cmpd="sng">
              <a:solidFill>
                <a:srgbClr val="FFFF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任意多边形 51214"/>
            <p:cNvSpPr/>
            <p:nvPr/>
          </p:nvSpPr>
          <p:spPr>
            <a:xfrm>
              <a:off x="371" y="1037"/>
              <a:ext cx="154" cy="194"/>
            </a:xfrm>
            <a:custGeom>
              <a:avLst/>
              <a:gdLst/>
              <a:ahLst/>
              <a:cxnLst>
                <a:cxn ang="270">
                  <a:pos x="558" y="0"/>
                </a:cxn>
                <a:cxn ang="90">
                  <a:pos x="18712" y="32382"/>
                </a:cxn>
                <a:cxn ang="180">
                  <a:pos x="0" y="21593"/>
                </a:cxn>
              </a:cxnLst>
              <a:rect l="0" t="0" r="0" b="0"/>
              <a:pathLst>
                <a:path w="21600" h="32382" fill="none">
                  <a:moveTo>
                    <a:pt x="558" y="0"/>
                  </a:moveTo>
                  <a:cubicBezTo>
                    <a:pt x="12231" y="298"/>
                    <a:pt x="21600" y="9851"/>
                    <a:pt x="21600" y="21593"/>
                  </a:cubicBezTo>
                  <a:cubicBezTo>
                    <a:pt x="21600" y="25524"/>
                    <a:pt x="20550" y="29211"/>
                    <a:pt x="18715" y="32385"/>
                  </a:cubicBezTo>
                </a:path>
                <a:path w="21600" h="32382" stroke="0">
                  <a:moveTo>
                    <a:pt x="558" y="0"/>
                  </a:moveTo>
                  <a:cubicBezTo>
                    <a:pt x="12231" y="298"/>
                    <a:pt x="21600" y="9851"/>
                    <a:pt x="21600" y="21593"/>
                  </a:cubicBezTo>
                  <a:cubicBezTo>
                    <a:pt x="21600" y="25524"/>
                    <a:pt x="20550" y="29211"/>
                    <a:pt x="18715" y="32385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36513" cap="flat" cmpd="sng">
              <a:solidFill>
                <a:srgbClr val="FFFF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52" name="组合 51215"/>
          <p:cNvGrpSpPr/>
          <p:nvPr/>
        </p:nvGrpSpPr>
        <p:grpSpPr>
          <a:xfrm>
            <a:off x="2670175" y="2532698"/>
            <a:ext cx="4797425" cy="2836862"/>
            <a:chOff x="0" y="0"/>
            <a:chExt cx="3022" cy="1787"/>
          </a:xfrm>
        </p:grpSpPr>
        <p:sp>
          <p:nvSpPr>
            <p:cNvPr id="14353" name="直接连接符 51216"/>
            <p:cNvSpPr/>
            <p:nvPr/>
          </p:nvSpPr>
          <p:spPr>
            <a:xfrm>
              <a:off x="233" y="1528"/>
              <a:ext cx="1501" cy="1"/>
            </a:xfrm>
            <a:prstGeom prst="line">
              <a:avLst/>
            </a:prstGeom>
            <a:ln w="36513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4354" name="直接连接符 51217"/>
            <p:cNvSpPr/>
            <p:nvPr/>
          </p:nvSpPr>
          <p:spPr>
            <a:xfrm flipH="1">
              <a:off x="233" y="298"/>
              <a:ext cx="2335" cy="1230"/>
            </a:xfrm>
            <a:prstGeom prst="line">
              <a:avLst/>
            </a:prstGeom>
            <a:ln w="36513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4355" name="直接连接符 51218"/>
            <p:cNvSpPr/>
            <p:nvPr/>
          </p:nvSpPr>
          <p:spPr>
            <a:xfrm flipH="1">
              <a:off x="1734" y="298"/>
              <a:ext cx="834" cy="1230"/>
            </a:xfrm>
            <a:prstGeom prst="line">
              <a:avLst/>
            </a:prstGeom>
            <a:ln w="36513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4356" name="直接连接符 51219"/>
            <p:cNvSpPr/>
            <p:nvPr/>
          </p:nvSpPr>
          <p:spPr>
            <a:xfrm>
              <a:off x="1734" y="1528"/>
              <a:ext cx="1134" cy="1"/>
            </a:xfrm>
            <a:prstGeom prst="line">
              <a:avLst/>
            </a:prstGeom>
            <a:ln w="36513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4357" name="矩形 51220"/>
            <p:cNvSpPr/>
            <p:nvPr/>
          </p:nvSpPr>
          <p:spPr>
            <a:xfrm>
              <a:off x="0" y="1334"/>
              <a:ext cx="13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8" name="矩形 51221"/>
            <p:cNvSpPr/>
            <p:nvPr/>
          </p:nvSpPr>
          <p:spPr>
            <a:xfrm>
              <a:off x="1554" y="1516"/>
              <a:ext cx="15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9" name="矩形 51222"/>
            <p:cNvSpPr/>
            <p:nvPr/>
          </p:nvSpPr>
          <p:spPr>
            <a:xfrm>
              <a:off x="2327" y="0"/>
              <a:ext cx="13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60" name="矩形 51223"/>
            <p:cNvSpPr/>
            <p:nvPr/>
          </p:nvSpPr>
          <p:spPr>
            <a:xfrm>
              <a:off x="2860" y="1471"/>
              <a:ext cx="16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361" name="组合 51224"/>
          <p:cNvGrpSpPr/>
          <p:nvPr/>
        </p:nvGrpSpPr>
        <p:grpSpPr>
          <a:xfrm>
            <a:off x="5165725" y="4939348"/>
            <a:ext cx="2057400" cy="1027112"/>
            <a:chOff x="0" y="0"/>
            <a:chExt cx="1296" cy="647"/>
          </a:xfrm>
        </p:grpSpPr>
        <p:sp>
          <p:nvSpPr>
            <p:cNvPr id="14362" name="文本框 51225"/>
            <p:cNvSpPr txBox="1"/>
            <p:nvPr/>
          </p:nvSpPr>
          <p:spPr>
            <a:xfrm>
              <a:off x="0" y="318"/>
              <a:ext cx="1296" cy="329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相邻的内角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63" name="直接连接符 51226"/>
            <p:cNvSpPr/>
            <p:nvPr/>
          </p:nvSpPr>
          <p:spPr>
            <a:xfrm>
              <a:off x="130" y="0"/>
              <a:ext cx="177" cy="315"/>
            </a:xfrm>
            <a:prstGeom prst="line">
              <a:avLst/>
            </a:prstGeom>
            <a:ln w="3175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14364" name="组合 51227"/>
          <p:cNvGrpSpPr/>
          <p:nvPr/>
        </p:nvGrpSpPr>
        <p:grpSpPr>
          <a:xfrm>
            <a:off x="2924175" y="2616835"/>
            <a:ext cx="3111500" cy="2222500"/>
            <a:chOff x="0" y="0"/>
            <a:chExt cx="1960" cy="1400"/>
          </a:xfrm>
        </p:grpSpPr>
        <p:sp>
          <p:nvSpPr>
            <p:cNvPr id="14365" name="文本框 51228"/>
            <p:cNvSpPr txBox="1"/>
            <p:nvPr/>
          </p:nvSpPr>
          <p:spPr>
            <a:xfrm>
              <a:off x="0" y="0"/>
              <a:ext cx="1541" cy="329"/>
            </a:xfrm>
            <a:prstGeom prst="rect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不相邻的内角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366" name="直接连接符 51229"/>
            <p:cNvSpPr/>
            <p:nvPr/>
          </p:nvSpPr>
          <p:spPr>
            <a:xfrm rot="-20400000" flipH="1">
              <a:off x="528" y="288"/>
              <a:ext cx="68" cy="1112"/>
            </a:xfrm>
            <a:prstGeom prst="line">
              <a:avLst/>
            </a:prstGeom>
            <a:ln w="3175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4367" name="直接连接符 51230"/>
            <p:cNvSpPr/>
            <p:nvPr/>
          </p:nvSpPr>
          <p:spPr>
            <a:xfrm>
              <a:off x="956" y="343"/>
              <a:ext cx="1004" cy="130"/>
            </a:xfrm>
            <a:prstGeom prst="line">
              <a:avLst/>
            </a:prstGeom>
            <a:ln w="3175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14374" name="Text Box 10"/>
          <p:cNvSpPr txBox="1"/>
          <p:nvPr/>
        </p:nvSpPr>
        <p:spPr>
          <a:xfrm>
            <a:off x="1952625" y="1343660"/>
            <a:ext cx="80676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149494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的外角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与其相邻的内角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有什么关系？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75" name="Text Box 10"/>
          <p:cNvSpPr txBox="1"/>
          <p:nvPr/>
        </p:nvSpPr>
        <p:spPr>
          <a:xfrm>
            <a:off x="3522663" y="6047105"/>
            <a:ext cx="3948112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互补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49772" y="212026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6" name="圆角矩形 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21510" y="851211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三角形外角的性质</a:t>
            </a:r>
            <a:endParaRPr lang="zh-CN" altLang="en-US" sz="2400" b="1" dirty="0" smtClean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0"/>
          <p:cNvSpPr txBox="1"/>
          <p:nvPr/>
        </p:nvSpPr>
        <p:spPr>
          <a:xfrm>
            <a:off x="1824673" y="349885"/>
            <a:ext cx="8067675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的外角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与其不相邻的两内角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有什么关系？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5363" name="组合 51201"/>
          <p:cNvGrpSpPr/>
          <p:nvPr/>
        </p:nvGrpSpPr>
        <p:grpSpPr>
          <a:xfrm>
            <a:off x="5796598" y="2839085"/>
            <a:ext cx="3619500" cy="866775"/>
            <a:chOff x="0" y="0"/>
            <a:chExt cx="2280" cy="546"/>
          </a:xfrm>
        </p:grpSpPr>
        <p:sp>
          <p:nvSpPr>
            <p:cNvPr id="15364" name="直接连接符 51202"/>
            <p:cNvSpPr/>
            <p:nvPr/>
          </p:nvSpPr>
          <p:spPr>
            <a:xfrm flipH="1">
              <a:off x="0" y="200"/>
              <a:ext cx="696" cy="346"/>
            </a:xfrm>
            <a:prstGeom prst="line">
              <a:avLst/>
            </a:prstGeom>
            <a:ln w="3175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5365" name="文本框 51203"/>
            <p:cNvSpPr txBox="1"/>
            <p:nvPr/>
          </p:nvSpPr>
          <p:spPr>
            <a:xfrm>
              <a:off x="696" y="0"/>
              <a:ext cx="1584" cy="329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三角形的外角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5366" name="组合 51204"/>
          <p:cNvGrpSpPr/>
          <p:nvPr/>
        </p:nvGrpSpPr>
        <p:grpSpPr>
          <a:xfrm>
            <a:off x="4885373" y="3353435"/>
            <a:ext cx="1081087" cy="800100"/>
            <a:chOff x="0" y="0"/>
            <a:chExt cx="681" cy="504"/>
          </a:xfrm>
        </p:grpSpPr>
        <p:sp>
          <p:nvSpPr>
            <p:cNvPr id="15367" name="任意多边形 51205"/>
            <p:cNvSpPr/>
            <p:nvPr/>
          </p:nvSpPr>
          <p:spPr>
            <a:xfrm>
              <a:off x="176" y="2"/>
              <a:ext cx="503" cy="330"/>
            </a:xfrm>
            <a:custGeom>
              <a:avLst/>
              <a:gdLst/>
              <a:ahLst/>
              <a:cxnLst/>
              <a:rect l="0" t="0" r="0" b="0"/>
              <a:pathLst>
                <a:path w="503" h="330">
                  <a:moveTo>
                    <a:pt x="225" y="0"/>
                  </a:moveTo>
                  <a:lnTo>
                    <a:pt x="391" y="136"/>
                  </a:lnTo>
                  <a:lnTo>
                    <a:pt x="503" y="330"/>
                  </a:lnTo>
                  <a:lnTo>
                    <a:pt x="0" y="33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00FF"/>
            </a:solidFill>
            <a:ln w="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8" name="任意多边形 51206"/>
            <p:cNvSpPr/>
            <p:nvPr/>
          </p:nvSpPr>
          <p:spPr>
            <a:xfrm>
              <a:off x="0" y="0"/>
              <a:ext cx="681" cy="504"/>
            </a:xfrm>
            <a:custGeom>
              <a:avLst/>
              <a:gdLst/>
              <a:ahLst/>
              <a:cxnLst>
                <a:cxn ang="270">
                  <a:pos x="12255" y="0"/>
                </a:cxn>
                <a:cxn ang="0">
                  <a:pos x="20724" y="11700"/>
                </a:cxn>
                <a:cxn ang="180">
                  <a:pos x="0" y="17787"/>
                </a:cxn>
              </a:cxnLst>
              <a:rect l="0" t="0" r="0" b="0"/>
              <a:pathLst>
                <a:path w="20725" h="17787" fill="none">
                  <a:moveTo>
                    <a:pt x="12255" y="0"/>
                  </a:moveTo>
                  <a:cubicBezTo>
                    <a:pt x="16283" y="2778"/>
                    <a:pt x="19319" y="6889"/>
                    <a:pt x="20727" y="11690"/>
                  </a:cubicBezTo>
                </a:path>
                <a:path w="20725" h="17787" stroke="0">
                  <a:moveTo>
                    <a:pt x="12255" y="0"/>
                  </a:moveTo>
                  <a:cubicBezTo>
                    <a:pt x="16283" y="2778"/>
                    <a:pt x="19319" y="6889"/>
                    <a:pt x="20727" y="11690"/>
                  </a:cubicBezTo>
                  <a:lnTo>
                    <a:pt x="0" y="17787"/>
                  </a:lnTo>
                  <a:close/>
                </a:path>
              </a:pathLst>
            </a:custGeom>
            <a:noFill/>
            <a:ln w="36513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69" name="组合 51207"/>
          <p:cNvGrpSpPr/>
          <p:nvPr/>
        </p:nvGrpSpPr>
        <p:grpSpPr>
          <a:xfrm>
            <a:off x="4505960" y="3551873"/>
            <a:ext cx="1096963" cy="1460500"/>
            <a:chOff x="0" y="0"/>
            <a:chExt cx="691" cy="920"/>
          </a:xfrm>
        </p:grpSpPr>
        <p:sp>
          <p:nvSpPr>
            <p:cNvPr id="15370" name="任意多边形 51208"/>
            <p:cNvSpPr/>
            <p:nvPr/>
          </p:nvSpPr>
          <p:spPr>
            <a:xfrm>
              <a:off x="0" y="0"/>
              <a:ext cx="571" cy="207"/>
            </a:xfrm>
            <a:custGeom>
              <a:avLst/>
              <a:gdLst/>
              <a:ahLst/>
              <a:cxnLst/>
              <a:rect l="0" t="0" r="0" b="0"/>
              <a:pathLst>
                <a:path w="571" h="207">
                  <a:moveTo>
                    <a:pt x="571" y="0"/>
                  </a:moveTo>
                  <a:lnTo>
                    <a:pt x="271" y="65"/>
                  </a:lnTo>
                  <a:lnTo>
                    <a:pt x="0" y="207"/>
                  </a:lnTo>
                  <a:lnTo>
                    <a:pt x="428" y="207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FF0000"/>
            </a:solidFill>
            <a:ln w="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任意多边形 51209"/>
            <p:cNvSpPr/>
            <p:nvPr/>
          </p:nvSpPr>
          <p:spPr>
            <a:xfrm>
              <a:off x="2" y="0"/>
              <a:ext cx="689" cy="920"/>
            </a:xfrm>
            <a:custGeom>
              <a:avLst/>
              <a:gdLst/>
              <a:ahLst/>
              <a:cxnLst>
                <a:cxn ang="180">
                  <a:pos x="0" y="4893"/>
                </a:cxn>
                <a:cxn ang="270">
                  <a:pos x="11438" y="0"/>
                </a:cxn>
                <a:cxn ang="90">
                  <a:pos x="13854" y="21465"/>
                </a:cxn>
              </a:cxnLst>
              <a:rect l="0" t="0" r="0" b="0"/>
              <a:pathLst>
                <a:path w="13854" h="21465" fill="none">
                  <a:moveTo>
                    <a:pt x="0" y="4893"/>
                  </a:moveTo>
                  <a:cubicBezTo>
                    <a:pt x="3169" y="2241"/>
                    <a:pt x="7109" y="481"/>
                    <a:pt x="11429" y="0"/>
                  </a:cubicBezTo>
                </a:path>
                <a:path w="13854" h="21465" stroke="0">
                  <a:moveTo>
                    <a:pt x="0" y="4893"/>
                  </a:moveTo>
                  <a:cubicBezTo>
                    <a:pt x="3169" y="2241"/>
                    <a:pt x="7109" y="481"/>
                    <a:pt x="11429" y="0"/>
                  </a:cubicBezTo>
                  <a:lnTo>
                    <a:pt x="13854" y="21465"/>
                  </a:lnTo>
                  <a:close/>
                </a:path>
              </a:pathLst>
            </a:custGeom>
            <a:noFill/>
            <a:ln w="36513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2" name="组合 51210"/>
          <p:cNvGrpSpPr/>
          <p:nvPr/>
        </p:nvGrpSpPr>
        <p:grpSpPr>
          <a:xfrm>
            <a:off x="2802573" y="1927860"/>
            <a:ext cx="3706812" cy="1954213"/>
            <a:chOff x="0" y="0"/>
            <a:chExt cx="2335" cy="1231"/>
          </a:xfrm>
        </p:grpSpPr>
        <p:sp>
          <p:nvSpPr>
            <p:cNvPr id="15373" name="任意多边形 51211"/>
            <p:cNvSpPr/>
            <p:nvPr/>
          </p:nvSpPr>
          <p:spPr>
            <a:xfrm>
              <a:off x="0" y="1036"/>
              <a:ext cx="510" cy="194"/>
            </a:xfrm>
            <a:custGeom>
              <a:avLst/>
              <a:gdLst/>
              <a:ahLst/>
              <a:cxnLst/>
              <a:rect l="0" t="0" r="0" b="0"/>
              <a:pathLst>
                <a:path w="510" h="194">
                  <a:moveTo>
                    <a:pt x="0" y="194"/>
                  </a:moveTo>
                  <a:lnTo>
                    <a:pt x="375" y="0"/>
                  </a:lnTo>
                  <a:lnTo>
                    <a:pt x="510" y="78"/>
                  </a:lnTo>
                  <a:lnTo>
                    <a:pt x="503" y="19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FFFF00"/>
            </a:solidFill>
            <a:ln w="0" cap="flat" cmpd="sng">
              <a:solidFill>
                <a:srgbClr val="FFFF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4" name="任意多边形 51212"/>
            <p:cNvSpPr/>
            <p:nvPr/>
          </p:nvSpPr>
          <p:spPr>
            <a:xfrm>
              <a:off x="1862" y="0"/>
              <a:ext cx="473" cy="408"/>
            </a:xfrm>
            <a:custGeom>
              <a:avLst/>
              <a:gdLst/>
              <a:ahLst/>
              <a:cxnLst/>
              <a:rect l="0" t="0" r="0" b="0"/>
              <a:pathLst>
                <a:path w="473" h="408">
                  <a:moveTo>
                    <a:pt x="195" y="408"/>
                  </a:moveTo>
                  <a:lnTo>
                    <a:pt x="30" y="362"/>
                  </a:lnTo>
                  <a:lnTo>
                    <a:pt x="0" y="252"/>
                  </a:lnTo>
                  <a:lnTo>
                    <a:pt x="473" y="0"/>
                  </a:lnTo>
                  <a:lnTo>
                    <a:pt x="195" y="408"/>
                  </a:lnTo>
                  <a:close/>
                </a:path>
              </a:pathLst>
            </a:custGeom>
            <a:solidFill>
              <a:srgbClr val="FFFF00"/>
            </a:solidFill>
            <a:ln w="0" cap="flat" cmpd="sng">
              <a:solidFill>
                <a:srgbClr val="FFFF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5" name="任意多边形 51213"/>
            <p:cNvSpPr/>
            <p:nvPr/>
          </p:nvSpPr>
          <p:spPr>
            <a:xfrm>
              <a:off x="1854" y="251"/>
              <a:ext cx="203" cy="163"/>
            </a:xfrm>
            <a:custGeom>
              <a:avLst/>
              <a:gdLst/>
              <a:ahLst/>
              <a:cxnLst>
                <a:cxn ang="0">
                  <a:pos x="27144" y="25122"/>
                </a:cxn>
                <a:cxn ang="270">
                  <a:pos x="421" y="0"/>
                </a:cxn>
                <a:cxn ang="0">
                  <a:pos x="21600" y="4246"/>
                </a:cxn>
              </a:cxnLst>
              <a:rect l="0" t="0" r="0" b="0"/>
              <a:pathLst>
                <a:path w="27144" h="25846" fill="none">
                  <a:moveTo>
                    <a:pt x="27144" y="25122"/>
                  </a:moveTo>
                  <a:cubicBezTo>
                    <a:pt x="25378" y="25596"/>
                    <a:pt x="23518" y="25846"/>
                    <a:pt x="21600" y="25846"/>
                  </a:cubicBezTo>
                  <a:cubicBezTo>
                    <a:pt x="9671" y="25846"/>
                    <a:pt x="0" y="16175"/>
                    <a:pt x="0" y="4246"/>
                  </a:cubicBezTo>
                  <a:cubicBezTo>
                    <a:pt x="0" y="2789"/>
                    <a:pt x="144" y="1366"/>
                    <a:pt x="418" y="-4"/>
                  </a:cubicBezTo>
                </a:path>
                <a:path w="27144" h="25846" stroke="0">
                  <a:moveTo>
                    <a:pt x="27144" y="25122"/>
                  </a:moveTo>
                  <a:cubicBezTo>
                    <a:pt x="25378" y="25596"/>
                    <a:pt x="23518" y="25846"/>
                    <a:pt x="21600" y="25846"/>
                  </a:cubicBezTo>
                  <a:cubicBezTo>
                    <a:pt x="9671" y="25846"/>
                    <a:pt x="0" y="16175"/>
                    <a:pt x="0" y="4246"/>
                  </a:cubicBezTo>
                  <a:cubicBezTo>
                    <a:pt x="0" y="2789"/>
                    <a:pt x="144" y="1366"/>
                    <a:pt x="418" y="-4"/>
                  </a:cubicBezTo>
                  <a:lnTo>
                    <a:pt x="21600" y="4246"/>
                  </a:lnTo>
                  <a:close/>
                </a:path>
              </a:pathLst>
            </a:custGeom>
            <a:noFill/>
            <a:ln w="36513" cap="flat" cmpd="sng">
              <a:solidFill>
                <a:srgbClr val="FFFF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任意多边形 51214"/>
            <p:cNvSpPr/>
            <p:nvPr/>
          </p:nvSpPr>
          <p:spPr>
            <a:xfrm>
              <a:off x="371" y="1037"/>
              <a:ext cx="154" cy="194"/>
            </a:xfrm>
            <a:custGeom>
              <a:avLst/>
              <a:gdLst/>
              <a:ahLst/>
              <a:cxnLst>
                <a:cxn ang="270">
                  <a:pos x="558" y="0"/>
                </a:cxn>
                <a:cxn ang="90">
                  <a:pos x="18712" y="32382"/>
                </a:cxn>
                <a:cxn ang="180">
                  <a:pos x="0" y="21593"/>
                </a:cxn>
              </a:cxnLst>
              <a:rect l="0" t="0" r="0" b="0"/>
              <a:pathLst>
                <a:path w="21600" h="32382" fill="none">
                  <a:moveTo>
                    <a:pt x="558" y="0"/>
                  </a:moveTo>
                  <a:cubicBezTo>
                    <a:pt x="12231" y="298"/>
                    <a:pt x="21600" y="9851"/>
                    <a:pt x="21600" y="21593"/>
                  </a:cubicBezTo>
                  <a:cubicBezTo>
                    <a:pt x="21600" y="25524"/>
                    <a:pt x="20550" y="29211"/>
                    <a:pt x="18715" y="32385"/>
                  </a:cubicBezTo>
                </a:path>
                <a:path w="21600" h="32382" stroke="0">
                  <a:moveTo>
                    <a:pt x="558" y="0"/>
                  </a:moveTo>
                  <a:cubicBezTo>
                    <a:pt x="12231" y="298"/>
                    <a:pt x="21600" y="9851"/>
                    <a:pt x="21600" y="21593"/>
                  </a:cubicBezTo>
                  <a:cubicBezTo>
                    <a:pt x="21600" y="25524"/>
                    <a:pt x="20550" y="29211"/>
                    <a:pt x="18715" y="32385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36513" cap="flat" cmpd="sng">
              <a:solidFill>
                <a:srgbClr val="FFFF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7" name="组合 51215"/>
          <p:cNvGrpSpPr/>
          <p:nvPr/>
        </p:nvGrpSpPr>
        <p:grpSpPr>
          <a:xfrm>
            <a:off x="2432685" y="1454785"/>
            <a:ext cx="4868863" cy="2836863"/>
            <a:chOff x="0" y="0"/>
            <a:chExt cx="3067" cy="1787"/>
          </a:xfrm>
        </p:grpSpPr>
        <p:sp>
          <p:nvSpPr>
            <p:cNvPr id="15378" name="直接连接符 51216"/>
            <p:cNvSpPr/>
            <p:nvPr/>
          </p:nvSpPr>
          <p:spPr>
            <a:xfrm>
              <a:off x="233" y="1528"/>
              <a:ext cx="1501" cy="1"/>
            </a:xfrm>
            <a:prstGeom prst="line">
              <a:avLst/>
            </a:prstGeom>
            <a:ln w="36513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5379" name="直接连接符 51217"/>
            <p:cNvSpPr/>
            <p:nvPr/>
          </p:nvSpPr>
          <p:spPr>
            <a:xfrm flipH="1">
              <a:off x="233" y="298"/>
              <a:ext cx="2335" cy="1230"/>
            </a:xfrm>
            <a:prstGeom prst="line">
              <a:avLst/>
            </a:prstGeom>
            <a:ln w="36513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5380" name="直接连接符 51218"/>
            <p:cNvSpPr/>
            <p:nvPr/>
          </p:nvSpPr>
          <p:spPr>
            <a:xfrm flipH="1">
              <a:off x="1734" y="298"/>
              <a:ext cx="834" cy="1230"/>
            </a:xfrm>
            <a:prstGeom prst="line">
              <a:avLst/>
            </a:prstGeom>
            <a:ln w="36513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5381" name="直接连接符 51219"/>
            <p:cNvSpPr/>
            <p:nvPr/>
          </p:nvSpPr>
          <p:spPr>
            <a:xfrm>
              <a:off x="1734" y="1528"/>
              <a:ext cx="1134" cy="1"/>
            </a:xfrm>
            <a:prstGeom prst="line">
              <a:avLst/>
            </a:prstGeom>
            <a:ln w="36513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5382" name="矩形 51220"/>
            <p:cNvSpPr/>
            <p:nvPr/>
          </p:nvSpPr>
          <p:spPr>
            <a:xfrm>
              <a:off x="0" y="1334"/>
              <a:ext cx="13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83" name="矩形 51221"/>
            <p:cNvSpPr/>
            <p:nvPr/>
          </p:nvSpPr>
          <p:spPr>
            <a:xfrm>
              <a:off x="1554" y="1516"/>
              <a:ext cx="15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84" name="矩形 51222"/>
            <p:cNvSpPr/>
            <p:nvPr/>
          </p:nvSpPr>
          <p:spPr>
            <a:xfrm>
              <a:off x="2327" y="0"/>
              <a:ext cx="13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85" name="矩形 51223"/>
            <p:cNvSpPr/>
            <p:nvPr/>
          </p:nvSpPr>
          <p:spPr>
            <a:xfrm>
              <a:off x="2905" y="1381"/>
              <a:ext cx="16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86" name="组合 51224"/>
          <p:cNvGrpSpPr/>
          <p:nvPr/>
        </p:nvGrpSpPr>
        <p:grpSpPr>
          <a:xfrm>
            <a:off x="2827973" y="3861435"/>
            <a:ext cx="2057400" cy="1123950"/>
            <a:chOff x="0" y="0"/>
            <a:chExt cx="1296" cy="708"/>
          </a:xfrm>
        </p:grpSpPr>
        <p:sp>
          <p:nvSpPr>
            <p:cNvPr id="15387" name="文本框 51225"/>
            <p:cNvSpPr txBox="1"/>
            <p:nvPr/>
          </p:nvSpPr>
          <p:spPr>
            <a:xfrm>
              <a:off x="0" y="379"/>
              <a:ext cx="1296" cy="329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相邻的内角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88" name="直接连接符 51226"/>
            <p:cNvSpPr/>
            <p:nvPr/>
          </p:nvSpPr>
          <p:spPr>
            <a:xfrm flipH="1">
              <a:off x="307" y="0"/>
              <a:ext cx="854" cy="376"/>
            </a:xfrm>
            <a:prstGeom prst="line">
              <a:avLst/>
            </a:prstGeom>
            <a:ln w="3175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15389" name="组合 51227"/>
          <p:cNvGrpSpPr/>
          <p:nvPr/>
        </p:nvGrpSpPr>
        <p:grpSpPr>
          <a:xfrm>
            <a:off x="2686685" y="1538923"/>
            <a:ext cx="3111500" cy="2222500"/>
            <a:chOff x="0" y="0"/>
            <a:chExt cx="1960" cy="1400"/>
          </a:xfrm>
        </p:grpSpPr>
        <p:sp>
          <p:nvSpPr>
            <p:cNvPr id="15390" name="文本框 51228"/>
            <p:cNvSpPr txBox="1"/>
            <p:nvPr/>
          </p:nvSpPr>
          <p:spPr>
            <a:xfrm>
              <a:off x="0" y="0"/>
              <a:ext cx="1541" cy="329"/>
            </a:xfrm>
            <a:prstGeom prst="rect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不相邻的内角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391" name="直接连接符 51229"/>
            <p:cNvSpPr/>
            <p:nvPr/>
          </p:nvSpPr>
          <p:spPr>
            <a:xfrm rot="-20400000" flipH="1">
              <a:off x="528" y="288"/>
              <a:ext cx="68" cy="1112"/>
            </a:xfrm>
            <a:prstGeom prst="line">
              <a:avLst/>
            </a:prstGeom>
            <a:ln w="3175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5392" name="直接连接符 51230"/>
            <p:cNvSpPr/>
            <p:nvPr/>
          </p:nvSpPr>
          <p:spPr>
            <a:xfrm>
              <a:off x="956" y="343"/>
              <a:ext cx="1004" cy="130"/>
            </a:xfrm>
            <a:prstGeom prst="line">
              <a:avLst/>
            </a:prstGeom>
            <a:ln w="3175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15393" name="Text Box 10"/>
          <p:cNvSpPr txBox="1"/>
          <p:nvPr/>
        </p:nvSpPr>
        <p:spPr>
          <a:xfrm>
            <a:off x="2038985" y="5233035"/>
            <a:ext cx="8189913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94" name="云形标注 1"/>
          <p:cNvSpPr/>
          <p:nvPr/>
        </p:nvSpPr>
        <p:spPr>
          <a:xfrm>
            <a:off x="5850890" y="4053840"/>
            <a:ext cx="4538345" cy="1179195"/>
          </a:xfrm>
          <a:prstGeom prst="cloudCallout">
            <a:avLst>
              <a:gd name="adj1" fmla="val -39030"/>
              <a:gd name="adj2" fmla="val 68255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你能用作平行线的方法证明此结论吗？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3" grpId="0"/>
      <p:bldP spid="1539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/>
          <p:nvPr/>
        </p:nvSpPr>
        <p:spPr>
          <a:xfrm>
            <a:off x="5591175" y="4333875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zh-CN" altLang="en-US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87" name="Text Box 3"/>
          <p:cNvSpPr txBox="1"/>
          <p:nvPr/>
        </p:nvSpPr>
        <p:spPr>
          <a:xfrm>
            <a:off x="6199188" y="2697163"/>
            <a:ext cx="42116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证明：过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作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平行于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Line 4"/>
          <p:cNvSpPr/>
          <p:nvPr/>
        </p:nvSpPr>
        <p:spPr>
          <a:xfrm>
            <a:off x="2011363" y="4291013"/>
            <a:ext cx="3744912" cy="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388" name="Line 5"/>
          <p:cNvSpPr/>
          <p:nvPr/>
        </p:nvSpPr>
        <p:spPr>
          <a:xfrm flipH="1" flipV="1">
            <a:off x="2803525" y="2698750"/>
            <a:ext cx="2016125" cy="16129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389" name="Text Box 6"/>
          <p:cNvSpPr txBox="1"/>
          <p:nvPr/>
        </p:nvSpPr>
        <p:spPr>
          <a:xfrm>
            <a:off x="2587625" y="2254250"/>
            <a:ext cx="4000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90" name="Text Box 7"/>
          <p:cNvSpPr txBox="1"/>
          <p:nvPr/>
        </p:nvSpPr>
        <p:spPr>
          <a:xfrm>
            <a:off x="1657350" y="4383088"/>
            <a:ext cx="4000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91" name="Text Box 8"/>
          <p:cNvSpPr txBox="1"/>
          <p:nvPr/>
        </p:nvSpPr>
        <p:spPr>
          <a:xfrm>
            <a:off x="4656138" y="4383088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92" name="AutoShape 9"/>
          <p:cNvSpPr/>
          <p:nvPr/>
        </p:nvSpPr>
        <p:spPr>
          <a:xfrm rot="-709017">
            <a:off x="2379663" y="2270125"/>
            <a:ext cx="857250" cy="8683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1600" h="21600">
                <a:moveTo>
                  <a:pt x="11584" y="11806"/>
                </a:moveTo>
                <a:cubicBezTo>
                  <a:pt x="11360" y="11981"/>
                  <a:pt x="11084" y="12075"/>
                  <a:pt x="10800" y="12076"/>
                </a:cubicBezTo>
                <a:cubicBezTo>
                  <a:pt x="10515" y="12076"/>
                  <a:pt x="10239" y="11981"/>
                  <a:pt x="10015" y="11806"/>
                </a:cubicBezTo>
                <a:lnTo>
                  <a:pt x="4160" y="19317"/>
                </a:lnTo>
                <a:cubicBezTo>
                  <a:pt x="6057" y="20796"/>
                  <a:pt x="8394" y="21600"/>
                  <a:pt x="10800" y="21600"/>
                </a:cubicBezTo>
                <a:cubicBezTo>
                  <a:pt x="13205" y="21599"/>
                  <a:pt x="15542" y="20796"/>
                  <a:pt x="17439" y="19317"/>
                </a:cubicBezTo>
                <a:close/>
              </a:path>
            </a:pathLst>
          </a:cu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3" name="AutoShape 10"/>
          <p:cNvSpPr/>
          <p:nvPr/>
        </p:nvSpPr>
        <p:spPr>
          <a:xfrm rot="-7351899">
            <a:off x="1579563" y="3832225"/>
            <a:ext cx="914400" cy="9144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395" name="Group 11"/>
          <p:cNvGrpSpPr/>
          <p:nvPr/>
        </p:nvGrpSpPr>
        <p:grpSpPr>
          <a:xfrm>
            <a:off x="4387850" y="3686175"/>
            <a:ext cx="1584325" cy="1058863"/>
            <a:chOff x="0" y="0"/>
            <a:chExt cx="998" cy="667"/>
          </a:xfrm>
        </p:grpSpPr>
        <p:sp>
          <p:nvSpPr>
            <p:cNvPr id="3" name="AutoShape 12"/>
            <p:cNvSpPr/>
            <p:nvPr/>
          </p:nvSpPr>
          <p:spPr>
            <a:xfrm rot="-7351899">
              <a:off x="0" y="91"/>
              <a:ext cx="576" cy="5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1600">
                  <a:moveTo>
                    <a:pt x="11533" y="12017"/>
                  </a:moveTo>
                  <a:cubicBezTo>
                    <a:pt x="11312" y="12151"/>
                    <a:pt x="11058" y="12221"/>
                    <a:pt x="10800" y="12222"/>
                  </a:cubicBezTo>
                  <a:cubicBezTo>
                    <a:pt x="10541" y="12222"/>
                    <a:pt x="10287" y="12151"/>
                    <a:pt x="10066" y="12017"/>
                  </a:cubicBezTo>
                  <a:lnTo>
                    <a:pt x="5225" y="20050"/>
                  </a:lnTo>
                  <a:cubicBezTo>
                    <a:pt x="6908" y="21064"/>
                    <a:pt x="8835" y="21600"/>
                    <a:pt x="10800" y="21600"/>
                  </a:cubicBezTo>
                  <a:cubicBezTo>
                    <a:pt x="12764" y="21599"/>
                    <a:pt x="14691" y="21064"/>
                    <a:pt x="16374" y="2005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Text Box 13"/>
            <p:cNvSpPr txBox="1"/>
            <p:nvPr/>
          </p:nvSpPr>
          <p:spPr>
            <a:xfrm>
              <a:off x="635" y="0"/>
              <a:ext cx="36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0066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1</a:t>
              </a:r>
              <a:endParaRPr lang="zh-CN" altLang="en-US" sz="2800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16398" name="Group 14"/>
          <p:cNvGrpSpPr/>
          <p:nvPr/>
        </p:nvGrpSpPr>
        <p:grpSpPr>
          <a:xfrm>
            <a:off x="4319588" y="3459163"/>
            <a:ext cx="985837" cy="1296987"/>
            <a:chOff x="0" y="0"/>
            <a:chExt cx="621" cy="817"/>
          </a:xfrm>
        </p:grpSpPr>
        <p:sp>
          <p:nvSpPr>
            <p:cNvPr id="4" name="AutoShape 15"/>
            <p:cNvSpPr/>
            <p:nvPr/>
          </p:nvSpPr>
          <p:spPr>
            <a:xfrm rot="10174814">
              <a:off x="0" y="241"/>
              <a:ext cx="621" cy="5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1600">
                  <a:moveTo>
                    <a:pt x="11584" y="11806"/>
                  </a:moveTo>
                  <a:cubicBezTo>
                    <a:pt x="11360" y="11981"/>
                    <a:pt x="11084" y="12075"/>
                    <a:pt x="10800" y="12076"/>
                  </a:cubicBezTo>
                  <a:cubicBezTo>
                    <a:pt x="10515" y="12076"/>
                    <a:pt x="10239" y="11981"/>
                    <a:pt x="10015" y="11806"/>
                  </a:cubicBezTo>
                  <a:lnTo>
                    <a:pt x="4160" y="19317"/>
                  </a:lnTo>
                  <a:cubicBezTo>
                    <a:pt x="6057" y="20796"/>
                    <a:pt x="8394" y="21600"/>
                    <a:pt x="10800" y="21600"/>
                  </a:cubicBezTo>
                  <a:cubicBezTo>
                    <a:pt x="13205" y="21599"/>
                    <a:pt x="15542" y="20796"/>
                    <a:pt x="17439" y="19317"/>
                  </a:cubicBezTo>
                  <a:close/>
                </a:path>
              </a:pathLst>
            </a:custGeom>
            <a:solidFill>
              <a:schemeClr val="folHlink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Text Box 16"/>
            <p:cNvSpPr txBox="1"/>
            <p:nvPr/>
          </p:nvSpPr>
          <p:spPr>
            <a:xfrm>
              <a:off x="65" y="0"/>
              <a:ext cx="40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0066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endParaRPr lang="zh-CN" altLang="en-US" sz="2800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6401" name="Text Box 17"/>
          <p:cNvSpPr txBox="1"/>
          <p:nvPr/>
        </p:nvSpPr>
        <p:spPr>
          <a:xfrm>
            <a:off x="5943600" y="3251200"/>
            <a:ext cx="472440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（两直线平行，同位角相等）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402" name="Text Box 18"/>
          <p:cNvSpPr txBox="1"/>
          <p:nvPr/>
        </p:nvSpPr>
        <p:spPr>
          <a:xfrm>
            <a:off x="5029200" y="4537075"/>
            <a:ext cx="563880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（两直线平行，内错角相等）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403" name="Text Box 19"/>
          <p:cNvSpPr txBox="1"/>
          <p:nvPr/>
        </p:nvSpPr>
        <p:spPr>
          <a:xfrm>
            <a:off x="5410200" y="5695950"/>
            <a:ext cx="5257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1+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" name="Line 20"/>
          <p:cNvSpPr/>
          <p:nvPr/>
        </p:nvSpPr>
        <p:spPr>
          <a:xfrm flipH="1">
            <a:off x="2011363" y="2706688"/>
            <a:ext cx="792162" cy="1609725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16405" name="Group 21"/>
          <p:cNvGrpSpPr/>
          <p:nvPr/>
        </p:nvGrpSpPr>
        <p:grpSpPr>
          <a:xfrm>
            <a:off x="4819650" y="2101850"/>
            <a:ext cx="1497013" cy="2143125"/>
            <a:chOff x="0" y="0"/>
            <a:chExt cx="943" cy="1350"/>
          </a:xfrm>
        </p:grpSpPr>
        <p:sp>
          <p:nvSpPr>
            <p:cNvPr id="6" name="Text Box 22"/>
            <p:cNvSpPr txBox="1"/>
            <p:nvPr/>
          </p:nvSpPr>
          <p:spPr>
            <a:xfrm>
              <a:off x="444" y="0"/>
              <a:ext cx="49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i="1" dirty="0">
                  <a:latin typeface="Times New Roman" panose="02020603050405020304" pitchFamily="18" charset="0"/>
                  <a:ea typeface="黑体" panose="02010609060101010101" charset="-122"/>
                </a:rPr>
                <a:t>E</a:t>
              </a:r>
              <a:endParaRPr lang="zh-CN" altLang="en-US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6406" name="Line 23"/>
            <p:cNvSpPr/>
            <p:nvPr/>
          </p:nvSpPr>
          <p:spPr>
            <a:xfrm flipV="1">
              <a:off x="0" y="125"/>
              <a:ext cx="817" cy="1225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ysDash"/>
              <a:bevel/>
              <a:headEnd type="none" w="med" len="med"/>
              <a:tailEnd type="none" w="med" len="med"/>
            </a:ln>
          </p:spPr>
        </p:sp>
      </p:grpSp>
      <p:sp>
        <p:nvSpPr>
          <p:cNvPr id="16408" name="Text Box 3"/>
          <p:cNvSpPr txBox="1"/>
          <p:nvPr/>
        </p:nvSpPr>
        <p:spPr>
          <a:xfrm>
            <a:off x="2033270" y="1258888"/>
            <a:ext cx="82280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已知：如图，△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，求证：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ACD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" name="圆角矩形 31"/>
          <p:cNvSpPr/>
          <p:nvPr/>
        </p:nvSpPr>
        <p:spPr>
          <a:xfrm>
            <a:off x="1847850" y="620713"/>
            <a:ext cx="1758950" cy="4603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验证结论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401" grpId="0"/>
      <p:bldP spid="16402" grpId="0"/>
      <p:bldP spid="16403" grpId="0"/>
      <p:bldP spid="164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2"/>
          <p:cNvSpPr/>
          <p:nvPr/>
        </p:nvSpPr>
        <p:spPr>
          <a:xfrm>
            <a:off x="5126038" y="2818448"/>
            <a:ext cx="1008062" cy="217487"/>
          </a:xfrm>
          <a:prstGeom prst="rightArrow">
            <a:avLst>
              <a:gd name="adj1" fmla="val 50000"/>
              <a:gd name="adj2" fmla="val 115661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7410" name="Group 3"/>
          <p:cNvGrpSpPr/>
          <p:nvPr/>
        </p:nvGrpSpPr>
        <p:grpSpPr>
          <a:xfrm>
            <a:off x="2043113" y="951548"/>
            <a:ext cx="7729537" cy="3840162"/>
            <a:chOff x="0" y="0"/>
            <a:chExt cx="4869" cy="2419"/>
          </a:xfrm>
        </p:grpSpPr>
        <p:pic>
          <p:nvPicPr>
            <p:cNvPr id="17411" name="Picture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" y="514"/>
              <a:ext cx="1773" cy="19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2" name="Text Box 5"/>
            <p:cNvSpPr txBox="1"/>
            <p:nvPr/>
          </p:nvSpPr>
          <p:spPr>
            <a:xfrm>
              <a:off x="0" y="0"/>
              <a:ext cx="486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如图   ，试比较∠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、∠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1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的大小；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17413" name="Group 6"/>
          <p:cNvGrpSpPr/>
          <p:nvPr/>
        </p:nvGrpSpPr>
        <p:grpSpPr>
          <a:xfrm>
            <a:off x="2005013" y="1469073"/>
            <a:ext cx="8324850" cy="3371850"/>
            <a:chOff x="0" y="0"/>
            <a:chExt cx="5244" cy="2124"/>
          </a:xfrm>
        </p:grpSpPr>
        <p:pic>
          <p:nvPicPr>
            <p:cNvPr id="17414" name="Picture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4" y="188"/>
              <a:ext cx="1800" cy="19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5" name="Text Box 8"/>
            <p:cNvSpPr txBox="1"/>
            <p:nvPr/>
          </p:nvSpPr>
          <p:spPr>
            <a:xfrm>
              <a:off x="0" y="0"/>
              <a:ext cx="524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如图   ，试比较∠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3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、∠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、 ∠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1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的大小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.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7416" name="文本框 1"/>
          <p:cNvSpPr txBox="1"/>
          <p:nvPr/>
        </p:nvSpPr>
        <p:spPr>
          <a:xfrm>
            <a:off x="2727325" y="935673"/>
            <a:ext cx="476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7417" name="文本框 3"/>
          <p:cNvSpPr txBox="1"/>
          <p:nvPr/>
        </p:nvSpPr>
        <p:spPr>
          <a:xfrm>
            <a:off x="2740025" y="1469073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7418" name="文本框 4"/>
          <p:cNvSpPr txBox="1"/>
          <p:nvPr/>
        </p:nvSpPr>
        <p:spPr>
          <a:xfrm>
            <a:off x="3035300" y="4363085"/>
            <a:ext cx="1022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图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17419" name="文本框 6"/>
          <p:cNvSpPr txBox="1"/>
          <p:nvPr/>
        </p:nvSpPr>
        <p:spPr>
          <a:xfrm>
            <a:off x="7027863" y="4323398"/>
            <a:ext cx="8553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图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17421" name="文本框 3"/>
          <p:cNvSpPr txBox="1"/>
          <p:nvPr/>
        </p:nvSpPr>
        <p:spPr>
          <a:xfrm>
            <a:off x="1698625" y="4763135"/>
            <a:ext cx="389572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∵∠2=∠1+∠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22" name="文本框 3"/>
          <p:cNvSpPr txBox="1"/>
          <p:nvPr/>
        </p:nvSpPr>
        <p:spPr>
          <a:xfrm>
            <a:off x="6007100" y="4674235"/>
            <a:ext cx="3754438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∵∠2=∠1+∠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∠3=∠2+∠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圆角矩形 31"/>
          <p:cNvSpPr/>
          <p:nvPr/>
        </p:nvSpPr>
        <p:spPr>
          <a:xfrm>
            <a:off x="1847850" y="365760"/>
            <a:ext cx="1500188" cy="4857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1" grpId="0"/>
      <p:bldP spid="174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/>
          <p:nvPr/>
        </p:nvSpPr>
        <p:spPr>
          <a:xfrm>
            <a:off x="2176463" y="1892300"/>
            <a:ext cx="49974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三角形的一个外角等于与它不相邻的两个内角之和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2176463" y="3989388"/>
            <a:ext cx="5199062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三角形的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一个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外角大于与它不相邻的任意一个内角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3" name="Group 4"/>
          <p:cNvGrpSpPr/>
          <p:nvPr/>
        </p:nvGrpSpPr>
        <p:grpSpPr>
          <a:xfrm>
            <a:off x="7467600" y="1897063"/>
            <a:ext cx="2857500" cy="3127375"/>
            <a:chOff x="0" y="0"/>
            <a:chExt cx="1800" cy="1970"/>
          </a:xfrm>
        </p:grpSpPr>
        <p:grpSp>
          <p:nvGrpSpPr>
            <p:cNvPr id="18436" name="Group 5"/>
            <p:cNvGrpSpPr/>
            <p:nvPr/>
          </p:nvGrpSpPr>
          <p:grpSpPr>
            <a:xfrm>
              <a:off x="0" y="0"/>
              <a:ext cx="1800" cy="1970"/>
              <a:chOff x="0" y="0"/>
              <a:chExt cx="1800" cy="1970"/>
            </a:xfrm>
          </p:grpSpPr>
          <p:sp>
            <p:nvSpPr>
              <p:cNvPr id="18437" name="Line 6"/>
              <p:cNvSpPr/>
              <p:nvPr/>
            </p:nvSpPr>
            <p:spPr>
              <a:xfrm flipV="1">
                <a:off x="240" y="192"/>
                <a:ext cx="1248" cy="139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8438" name="Line 7"/>
              <p:cNvSpPr/>
              <p:nvPr/>
            </p:nvSpPr>
            <p:spPr>
              <a:xfrm>
                <a:off x="240" y="1584"/>
                <a:ext cx="1344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8439" name="Line 8"/>
              <p:cNvSpPr/>
              <p:nvPr/>
            </p:nvSpPr>
            <p:spPr>
              <a:xfrm flipH="1" flipV="1">
                <a:off x="1152" y="576"/>
                <a:ext cx="432" cy="100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8440" name="Text Box 9"/>
              <p:cNvSpPr txBox="1"/>
              <p:nvPr/>
            </p:nvSpPr>
            <p:spPr>
              <a:xfrm>
                <a:off x="840" y="336"/>
                <a:ext cx="288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latin typeface="EU-BX" panose="03000509000000000000" pitchFamily="1" charset="-122"/>
                    <a:ea typeface="EU-BX" panose="03000509000000000000" pitchFamily="1" charset="-122"/>
                  </a:rPr>
                  <a:t>A</a:t>
                </a:r>
                <a:endParaRPr lang="en-US" altLang="zh-CN" sz="2400" b="1" dirty="0">
                  <a:latin typeface="EU-BX" panose="03000509000000000000" pitchFamily="1" charset="-122"/>
                  <a:ea typeface="EU-BX" panose="03000509000000000000" pitchFamily="1" charset="-122"/>
                </a:endParaRPr>
              </a:p>
            </p:txBody>
          </p:sp>
          <p:sp>
            <p:nvSpPr>
              <p:cNvPr id="18441" name="Text Box 10"/>
              <p:cNvSpPr txBox="1"/>
              <p:nvPr/>
            </p:nvSpPr>
            <p:spPr>
              <a:xfrm>
                <a:off x="0" y="1440"/>
                <a:ext cx="24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latin typeface="EU-BX" panose="03000509000000000000" pitchFamily="1" charset="-122"/>
                    <a:ea typeface="EU-BX" panose="03000509000000000000" pitchFamily="1" charset="-122"/>
                  </a:rPr>
                  <a:t>B</a:t>
                </a:r>
                <a:endParaRPr lang="en-US" altLang="zh-CN" sz="2400" b="1" dirty="0">
                  <a:latin typeface="EU-BX" panose="03000509000000000000" pitchFamily="1" charset="-122"/>
                  <a:ea typeface="EU-BX" panose="03000509000000000000" pitchFamily="1" charset="-122"/>
                </a:endParaRPr>
              </a:p>
            </p:txBody>
          </p:sp>
          <p:sp>
            <p:nvSpPr>
              <p:cNvPr id="18442" name="Text Box 11"/>
              <p:cNvSpPr txBox="1"/>
              <p:nvPr/>
            </p:nvSpPr>
            <p:spPr>
              <a:xfrm>
                <a:off x="1560" y="1488"/>
                <a:ext cx="24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latin typeface="EU-BX" panose="03000509000000000000" pitchFamily="1" charset="-122"/>
                    <a:ea typeface="EU-BX" panose="03000509000000000000" pitchFamily="1" charset="-122"/>
                  </a:rPr>
                  <a:t>C</a:t>
                </a:r>
                <a:endParaRPr lang="en-US" altLang="zh-CN" sz="2400" b="1" dirty="0">
                  <a:latin typeface="EU-BX" panose="03000509000000000000" pitchFamily="1" charset="-122"/>
                  <a:ea typeface="EU-BX" panose="03000509000000000000" pitchFamily="1" charset="-122"/>
                </a:endParaRPr>
              </a:p>
            </p:txBody>
          </p:sp>
          <p:sp>
            <p:nvSpPr>
              <p:cNvPr id="18443" name="Text Box 12"/>
              <p:cNvSpPr txBox="1"/>
              <p:nvPr/>
            </p:nvSpPr>
            <p:spPr>
              <a:xfrm>
                <a:off x="1200" y="0"/>
                <a:ext cx="24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latin typeface="EU-BX" panose="03000509000000000000" pitchFamily="1" charset="-122"/>
                    <a:ea typeface="EU-BX" panose="03000509000000000000" pitchFamily="1" charset="-122"/>
                  </a:rPr>
                  <a:t>D</a:t>
                </a:r>
                <a:endParaRPr lang="en-US" altLang="zh-CN" sz="2400" b="1" dirty="0">
                  <a:latin typeface="EU-BX" panose="03000509000000000000" pitchFamily="1" charset="-122"/>
                  <a:ea typeface="EU-BX" panose="03000509000000000000" pitchFamily="1" charset="-122"/>
                </a:endParaRPr>
              </a:p>
            </p:txBody>
          </p:sp>
          <p:sp>
            <p:nvSpPr>
              <p:cNvPr id="18444" name="Text Box 13"/>
              <p:cNvSpPr txBox="1"/>
              <p:nvPr/>
            </p:nvSpPr>
            <p:spPr>
              <a:xfrm>
                <a:off x="720" y="1680"/>
                <a:ext cx="48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45" name="Arc 14"/>
            <p:cNvSpPr/>
            <p:nvPr/>
          </p:nvSpPr>
          <p:spPr>
            <a:xfrm flipH="1">
              <a:off x="1008" y="465"/>
              <a:ext cx="240" cy="24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3" y="1"/>
                </a:cxn>
              </a:cxnLst>
              <a:rect l="0" t="0" r="0" b="0"/>
              <a:pathLst>
                <a:path w="21600" h="17999" fill="none">
                  <a:moveTo>
                    <a:pt x="2507" y="17999"/>
                  </a:moveTo>
                  <a:cubicBezTo>
                    <a:pt x="860" y="14886"/>
                    <a:pt x="0" y="11418"/>
                    <a:pt x="0" y="7897"/>
                  </a:cubicBezTo>
                  <a:cubicBezTo>
                    <a:pt x="0" y="5194"/>
                    <a:pt x="507" y="2515"/>
                    <a:pt x="1495" y="0"/>
                  </a:cubicBezTo>
                </a:path>
                <a:path w="21600" h="17999" stroke="0">
                  <a:moveTo>
                    <a:pt x="2507" y="17999"/>
                  </a:moveTo>
                  <a:cubicBezTo>
                    <a:pt x="860" y="14886"/>
                    <a:pt x="0" y="11418"/>
                    <a:pt x="0" y="7897"/>
                  </a:cubicBezTo>
                  <a:cubicBezTo>
                    <a:pt x="0" y="5194"/>
                    <a:pt x="507" y="2515"/>
                    <a:pt x="1495" y="0"/>
                  </a:cubicBezTo>
                  <a:lnTo>
                    <a:pt x="21600" y="7897"/>
                  </a:lnTo>
                  <a:close/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Arc 15"/>
            <p:cNvSpPr/>
            <p:nvPr/>
          </p:nvSpPr>
          <p:spPr>
            <a:xfrm flipH="1">
              <a:off x="288" y="1372"/>
              <a:ext cx="240" cy="23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0"/>
                </a:cxn>
                <a:cxn ang="0">
                  <a:pos x="3" y="3"/>
                </a:cxn>
              </a:cxnLst>
              <a:rect l="0" t="0" r="0" b="0"/>
              <a:pathLst>
                <a:path w="21562" h="17233" fill="none">
                  <a:moveTo>
                    <a:pt x="0" y="15950"/>
                  </a:moveTo>
                  <a:cubicBezTo>
                    <a:pt x="375" y="9640"/>
                    <a:pt x="3496" y="3811"/>
                    <a:pt x="8539" y="0"/>
                  </a:cubicBezTo>
                </a:path>
                <a:path w="21562" h="17233" stroke="0">
                  <a:moveTo>
                    <a:pt x="0" y="15950"/>
                  </a:moveTo>
                  <a:cubicBezTo>
                    <a:pt x="375" y="9640"/>
                    <a:pt x="3496" y="3811"/>
                    <a:pt x="8539" y="0"/>
                  </a:cubicBezTo>
                  <a:lnTo>
                    <a:pt x="21562" y="17233"/>
                  </a:lnTo>
                  <a:close/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Arc 16"/>
            <p:cNvSpPr/>
            <p:nvPr/>
          </p:nvSpPr>
          <p:spPr>
            <a:xfrm flipH="1">
              <a:off x="1344" y="1378"/>
              <a:ext cx="235" cy="26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3" y="3"/>
                </a:cxn>
                <a:cxn ang="0">
                  <a:pos x="0" y="4"/>
                </a:cxn>
              </a:cxnLst>
              <a:rect l="0" t="0" r="0" b="0"/>
              <a:pathLst>
                <a:path w="21187" h="19884" fill="none">
                  <a:moveTo>
                    <a:pt x="8436" y="-1"/>
                  </a:moveTo>
                  <a:cubicBezTo>
                    <a:pt x="15021" y="2793"/>
                    <a:pt x="19795" y="8665"/>
                    <a:pt x="21187" y="15681"/>
                  </a:cubicBezTo>
                </a:path>
                <a:path w="21187" h="19884" stroke="0">
                  <a:moveTo>
                    <a:pt x="8436" y="-1"/>
                  </a:moveTo>
                  <a:cubicBezTo>
                    <a:pt x="15021" y="2793"/>
                    <a:pt x="19795" y="8665"/>
                    <a:pt x="21187" y="15681"/>
                  </a:cubicBezTo>
                  <a:lnTo>
                    <a:pt x="0" y="19884"/>
                  </a:lnTo>
                  <a:close/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9" name="文本框 3"/>
          <p:cNvSpPr txBox="1"/>
          <p:nvPr/>
        </p:nvSpPr>
        <p:spPr>
          <a:xfrm>
            <a:off x="3081338" y="3124200"/>
            <a:ext cx="2876550" cy="6076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B+∠C=∠CAD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450" name="文本框 4"/>
          <p:cNvSpPr txBox="1"/>
          <p:nvPr/>
        </p:nvSpPr>
        <p:spPr>
          <a:xfrm>
            <a:off x="2384425" y="5280025"/>
            <a:ext cx="4782820" cy="6076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CAD &gt; ∠B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 ∠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CAD &gt; ∠C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圆角矩形 31"/>
          <p:cNvSpPr/>
          <p:nvPr/>
        </p:nvSpPr>
        <p:spPr>
          <a:xfrm>
            <a:off x="2073275" y="490855"/>
            <a:ext cx="1635125" cy="4953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归纳总结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52" name="TextBox 1"/>
          <p:cNvSpPr txBox="1"/>
          <p:nvPr/>
        </p:nvSpPr>
        <p:spPr>
          <a:xfrm>
            <a:off x="2073275" y="1264603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三角形外角的性质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49" grpId="0" bldLvl="0" animBg="1"/>
      <p:bldP spid="18450" grpId="0" bldLvl="0" animBg="1"/>
      <p:bldP spid="184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/>
          <p:nvPr/>
        </p:nvSpPr>
        <p:spPr>
          <a:xfrm>
            <a:off x="2062163" y="817563"/>
            <a:ext cx="69392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练一练：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说出下列图形中∠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和∠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9458" name="组合 45"/>
          <p:cNvGrpSpPr/>
          <p:nvPr/>
        </p:nvGrpSpPr>
        <p:grpSpPr>
          <a:xfrm>
            <a:off x="2205038" y="1885950"/>
            <a:ext cx="3824301" cy="2567522"/>
            <a:chOff x="0" y="0"/>
            <a:chExt cx="3823731" cy="2567885"/>
          </a:xfrm>
        </p:grpSpPr>
        <p:grpSp>
          <p:nvGrpSpPr>
            <p:cNvPr id="19459" name="组合 24"/>
            <p:cNvGrpSpPr/>
            <p:nvPr/>
          </p:nvGrpSpPr>
          <p:grpSpPr>
            <a:xfrm>
              <a:off x="0" y="0"/>
              <a:ext cx="3823731" cy="2326054"/>
              <a:chOff x="0" y="0"/>
              <a:chExt cx="3823731" cy="2326054"/>
            </a:xfrm>
          </p:grpSpPr>
          <p:grpSp>
            <p:nvGrpSpPr>
              <p:cNvPr id="19460" name="组合 2"/>
              <p:cNvGrpSpPr/>
              <p:nvPr/>
            </p:nvGrpSpPr>
            <p:grpSpPr>
              <a:xfrm>
                <a:off x="0" y="0"/>
                <a:ext cx="3823731" cy="2326054"/>
                <a:chOff x="0" y="0"/>
                <a:chExt cx="3823731" cy="2326054"/>
              </a:xfrm>
            </p:grpSpPr>
            <p:grpSp>
              <p:nvGrpSpPr>
                <p:cNvPr id="19461" name="组合 30"/>
                <p:cNvGrpSpPr/>
                <p:nvPr/>
              </p:nvGrpSpPr>
              <p:grpSpPr>
                <a:xfrm>
                  <a:off x="0" y="0"/>
                  <a:ext cx="3600400" cy="2263948"/>
                  <a:chOff x="0" y="0"/>
                  <a:chExt cx="3600400" cy="2263948"/>
                </a:xfrm>
              </p:grpSpPr>
              <p:cxnSp>
                <p:nvCxnSpPr>
                  <p:cNvPr id="19462" name="直接连接符 8"/>
                  <p:cNvCxnSpPr/>
                  <p:nvPr/>
                </p:nvCxnSpPr>
                <p:spPr>
                  <a:xfrm flipV="1">
                    <a:off x="450464" y="1717537"/>
                    <a:ext cx="3149936" cy="40273"/>
                  </a:xfrm>
                  <a:prstGeom prst="line">
                    <a:avLst/>
                  </a:prstGeom>
                  <a:ln w="25400" cap="flat" cmpd="sng">
                    <a:solidFill>
                      <a:schemeClr val="tx1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9463" name="直接连接符 9"/>
                  <p:cNvCxnSpPr/>
                  <p:nvPr/>
                </p:nvCxnSpPr>
                <p:spPr>
                  <a:xfrm flipV="1">
                    <a:off x="407484" y="317649"/>
                    <a:ext cx="1200643" cy="1440160"/>
                  </a:xfrm>
                  <a:prstGeom prst="line">
                    <a:avLst/>
                  </a:prstGeom>
                  <a:ln w="25400" cap="flat" cmpd="sng">
                    <a:solidFill>
                      <a:schemeClr val="tx1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9464" name="直接连接符 10"/>
                  <p:cNvCxnSpPr/>
                  <p:nvPr/>
                </p:nvCxnSpPr>
                <p:spPr>
                  <a:xfrm>
                    <a:off x="1584176" y="317649"/>
                    <a:ext cx="1368152" cy="1444160"/>
                  </a:xfrm>
                  <a:prstGeom prst="line">
                    <a:avLst/>
                  </a:prstGeom>
                  <a:ln w="25400" cap="flat" cmpd="sng">
                    <a:solidFill>
                      <a:schemeClr val="tx1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9465" name="TextBox 11"/>
                  <p:cNvSpPr txBox="1"/>
                  <p:nvPr/>
                </p:nvSpPr>
                <p:spPr>
                  <a:xfrm>
                    <a:off x="1224136" y="0"/>
                    <a:ext cx="420307" cy="5220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lstStyle/>
                  <a:p>
                    <a:r>
                      <a:rPr lang="en-US" altLang="zh-CN" sz="2800" b="1" i="1" dirty="0">
                        <a:latin typeface="Times New Roman" panose="02020603050405020304" pitchFamily="18" charset="0"/>
                        <a:ea typeface="黑体" panose="02010609060101010101" charset="-122"/>
                      </a:rPr>
                      <a:t>A</a:t>
                    </a:r>
                    <a:endParaRPr lang="en-US" altLang="zh-CN" sz="2800" b="1" i="1" dirty="0">
                      <a:latin typeface="Times New Roman" panose="02020603050405020304" pitchFamily="18" charset="0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9466" name="TextBox 12"/>
                  <p:cNvSpPr txBox="1"/>
                  <p:nvPr/>
                </p:nvSpPr>
                <p:spPr>
                  <a:xfrm>
                    <a:off x="0" y="1685572"/>
                    <a:ext cx="420307" cy="5220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lstStyle/>
                  <a:p>
                    <a:r>
                      <a:rPr lang="en-US" altLang="zh-CN" sz="2800" b="1" i="1" dirty="0">
                        <a:latin typeface="Times New Roman" panose="02020603050405020304" pitchFamily="18" charset="0"/>
                        <a:ea typeface="黑体" panose="02010609060101010101" charset="-122"/>
                      </a:rPr>
                      <a:t>B</a:t>
                    </a:r>
                    <a:endParaRPr lang="en-US" altLang="zh-CN" sz="2800" b="1" i="1" dirty="0">
                      <a:latin typeface="Times New Roman" panose="02020603050405020304" pitchFamily="18" charset="0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9467" name="TextBox 13"/>
                  <p:cNvSpPr txBox="1"/>
                  <p:nvPr/>
                </p:nvSpPr>
                <p:spPr>
                  <a:xfrm>
                    <a:off x="2592288" y="1741904"/>
                    <a:ext cx="420307" cy="5220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lstStyle/>
                  <a:p>
                    <a:r>
                      <a:rPr lang="en-US" altLang="zh-CN" sz="2800" b="1" i="1" dirty="0">
                        <a:latin typeface="Times New Roman" panose="02020603050405020304" pitchFamily="18" charset="0"/>
                        <a:ea typeface="黑体" panose="02010609060101010101" charset="-122"/>
                      </a:rPr>
                      <a:t>C</a:t>
                    </a:r>
                    <a:endParaRPr lang="en-US" altLang="zh-CN" sz="2800" b="1" i="1" dirty="0">
                      <a:latin typeface="Times New Roman" panose="02020603050405020304" pitchFamily="18" charset="0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19468" name="TextBox 4"/>
                <p:cNvSpPr txBox="1"/>
                <p:nvPr/>
              </p:nvSpPr>
              <p:spPr>
                <a:xfrm>
                  <a:off x="3384376" y="1804010"/>
                  <a:ext cx="439355" cy="5220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r>
                    <a:rPr lang="en-US" altLang="zh-CN" sz="2800" b="1" i="1" dirty="0">
                      <a:latin typeface="Times New Roman" panose="02020603050405020304" pitchFamily="18" charset="0"/>
                      <a:ea typeface="黑体" panose="02010609060101010101" charset="-122"/>
                    </a:rPr>
                    <a:t>D</a:t>
                  </a:r>
                  <a:endParaRPr lang="en-US" altLang="zh-CN" sz="2800" b="1" i="1" dirty="0">
                    <a:latin typeface="Times New Roman" panose="02020603050405020304" pitchFamily="18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9469" name="TextBox 5"/>
                <p:cNvSpPr txBox="1"/>
                <p:nvPr/>
              </p:nvSpPr>
              <p:spPr>
                <a:xfrm rot="9693664">
                  <a:off x="333817" y="1425445"/>
                  <a:ext cx="576064" cy="5220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lstStyle/>
                <a:p>
                  <a:r>
                    <a:rPr lang="en-US" altLang="zh-CN" sz="2800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charset="-122"/>
                    </a:rPr>
                    <a:t>(</a:t>
                  </a:r>
                  <a:endPara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9470" name="TextBox 6"/>
                <p:cNvSpPr txBox="1"/>
                <p:nvPr/>
              </p:nvSpPr>
              <p:spPr>
                <a:xfrm rot="-5224570">
                  <a:off x="1297088" y="159478"/>
                  <a:ext cx="572687" cy="5218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lstStyle/>
                <a:p>
                  <a:r>
                    <a:rPr lang="en-US" altLang="zh-CN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charset="-122"/>
                    </a:rPr>
                    <a:t>(</a:t>
                  </a:r>
                  <a:endPara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9471" name="TextBox 7"/>
                <p:cNvSpPr txBox="1"/>
                <p:nvPr/>
              </p:nvSpPr>
              <p:spPr>
                <a:xfrm rot="6875326">
                  <a:off x="2618926" y="1486672"/>
                  <a:ext cx="572687" cy="5218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lstStyle/>
                <a:p>
                  <a:r>
                    <a:rPr lang="en-US" altLang="zh-CN" sz="2800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charset="-122"/>
                    </a:rPr>
                    <a:t>(</a:t>
                  </a:r>
                  <a:endPara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endParaRPr>
                </a:p>
              </p:txBody>
            </p:sp>
          </p:grpSp>
          <p:sp>
            <p:nvSpPr>
              <p:cNvPr id="19472" name="TextBox 19"/>
              <p:cNvSpPr txBox="1"/>
              <p:nvPr/>
            </p:nvSpPr>
            <p:spPr>
              <a:xfrm>
                <a:off x="1228072" y="530545"/>
                <a:ext cx="869820" cy="4604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80 °</a:t>
                </a:r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9473" name="TextBox 20"/>
              <p:cNvSpPr txBox="1"/>
              <p:nvPr/>
            </p:nvSpPr>
            <p:spPr>
              <a:xfrm>
                <a:off x="723750" y="1246404"/>
                <a:ext cx="869820" cy="4604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60 °</a:t>
                </a:r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9474" name="TextBox 21"/>
              <p:cNvSpPr txBox="1"/>
              <p:nvPr/>
            </p:nvSpPr>
            <p:spPr>
              <a:xfrm rot="2140163">
                <a:off x="2413844" y="1366532"/>
                <a:ext cx="576064" cy="5220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(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9475" name="TextBox 22"/>
              <p:cNvSpPr txBox="1"/>
              <p:nvPr/>
            </p:nvSpPr>
            <p:spPr>
              <a:xfrm>
                <a:off x="2809974" y="1145375"/>
                <a:ext cx="335230" cy="4604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charset="-122"/>
                  </a:rPr>
                  <a:t>2</a:t>
                </a:r>
                <a:endParaRPr lang="en-US" altLang="zh-CN" sz="2400" b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9476" name="TextBox 23"/>
              <p:cNvSpPr txBox="1"/>
              <p:nvPr/>
            </p:nvSpPr>
            <p:spPr>
              <a:xfrm>
                <a:off x="2255396" y="1317990"/>
                <a:ext cx="335230" cy="4604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charset="-122"/>
                  </a:rPr>
                  <a:t>1</a:t>
                </a:r>
                <a:endParaRPr lang="en-US" altLang="zh-CN" sz="2400" b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19477" name="TextBox 43"/>
            <p:cNvSpPr txBox="1"/>
            <p:nvPr/>
          </p:nvSpPr>
          <p:spPr>
            <a:xfrm>
              <a:off x="1440160" y="2045841"/>
              <a:ext cx="596811" cy="5220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</a:rPr>
                <a:t>(1)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19478" name="组合 46"/>
          <p:cNvGrpSpPr/>
          <p:nvPr/>
        </p:nvGrpSpPr>
        <p:grpSpPr>
          <a:xfrm>
            <a:off x="6910388" y="2130425"/>
            <a:ext cx="3157543" cy="2221377"/>
            <a:chOff x="0" y="0"/>
            <a:chExt cx="3156540" cy="2220289"/>
          </a:xfrm>
        </p:grpSpPr>
        <p:grpSp>
          <p:nvGrpSpPr>
            <p:cNvPr id="19479" name="组合 31"/>
            <p:cNvGrpSpPr/>
            <p:nvPr/>
          </p:nvGrpSpPr>
          <p:grpSpPr>
            <a:xfrm>
              <a:off x="335476" y="0"/>
              <a:ext cx="2448272" cy="1512168"/>
              <a:chOff x="0" y="0"/>
              <a:chExt cx="2448272" cy="1512168"/>
            </a:xfrm>
          </p:grpSpPr>
          <p:cxnSp>
            <p:nvCxnSpPr>
              <p:cNvPr id="19480" name="直接连接符 26"/>
              <p:cNvCxnSpPr/>
              <p:nvPr/>
            </p:nvCxnSpPr>
            <p:spPr>
              <a:xfrm flipV="1">
                <a:off x="0" y="1224136"/>
                <a:ext cx="2448272" cy="288032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9481" name="直接连接符 28"/>
              <p:cNvCxnSpPr/>
              <p:nvPr/>
            </p:nvCxnSpPr>
            <p:spPr>
              <a:xfrm flipV="1">
                <a:off x="0" y="504056"/>
                <a:ext cx="1368152" cy="1008112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9482" name="直接连接符 30"/>
              <p:cNvCxnSpPr/>
              <p:nvPr/>
            </p:nvCxnSpPr>
            <p:spPr>
              <a:xfrm flipH="1" flipV="1">
                <a:off x="576064" y="0"/>
                <a:ext cx="1872208" cy="122413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</p:grpSp>
        <p:sp>
          <p:nvSpPr>
            <p:cNvPr id="19483" name="TextBox 32"/>
            <p:cNvSpPr txBox="1"/>
            <p:nvPr/>
          </p:nvSpPr>
          <p:spPr>
            <a:xfrm>
              <a:off x="1656184" y="114399"/>
              <a:ext cx="420236" cy="5217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endPara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9484" name="TextBox 33"/>
            <p:cNvSpPr txBox="1"/>
            <p:nvPr/>
          </p:nvSpPr>
          <p:spPr>
            <a:xfrm>
              <a:off x="0" y="1266527"/>
              <a:ext cx="420236" cy="5217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9485" name="TextBox 34"/>
            <p:cNvSpPr txBox="1"/>
            <p:nvPr/>
          </p:nvSpPr>
          <p:spPr>
            <a:xfrm>
              <a:off x="2736304" y="1152128"/>
              <a:ext cx="420236" cy="5217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rPr>
                <a:t>C</a:t>
              </a:r>
              <a:endPara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9486" name="TextBox 35"/>
            <p:cNvSpPr txBox="1"/>
            <p:nvPr/>
          </p:nvSpPr>
          <p:spPr>
            <a:xfrm rot="10036116">
              <a:off x="452564" y="1103268"/>
              <a:ext cx="576064" cy="5217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9487" name="TextBox 36"/>
            <p:cNvSpPr txBox="1"/>
            <p:nvPr/>
          </p:nvSpPr>
          <p:spPr>
            <a:xfrm>
              <a:off x="2188088" y="817602"/>
              <a:ext cx="576064" cy="5217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9488" name="TextBox 37"/>
            <p:cNvSpPr txBox="1"/>
            <p:nvPr/>
          </p:nvSpPr>
          <p:spPr>
            <a:xfrm rot="-506569">
              <a:off x="1312818" y="243515"/>
              <a:ext cx="576064" cy="5217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9489" name="TextBox 38"/>
            <p:cNvSpPr txBox="1"/>
            <p:nvPr/>
          </p:nvSpPr>
          <p:spPr>
            <a:xfrm rot="-5979111">
              <a:off x="1337976" y="296086"/>
              <a:ext cx="576064" cy="5218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9490" name="TextBox 39"/>
            <p:cNvSpPr txBox="1"/>
            <p:nvPr/>
          </p:nvSpPr>
          <p:spPr>
            <a:xfrm>
              <a:off x="1654796" y="618455"/>
              <a:ext cx="335173" cy="4601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9491" name="TextBox 40"/>
            <p:cNvSpPr txBox="1"/>
            <p:nvPr/>
          </p:nvSpPr>
          <p:spPr>
            <a:xfrm>
              <a:off x="940324" y="957455"/>
              <a:ext cx="335173" cy="4601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charset="-122"/>
                </a:rPr>
                <a:t>1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9492" name="TextBox 41"/>
            <p:cNvSpPr txBox="1"/>
            <p:nvPr/>
          </p:nvSpPr>
          <p:spPr>
            <a:xfrm>
              <a:off x="627078" y="288890"/>
              <a:ext cx="869674" cy="4601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50 °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9493" name="TextBox 42"/>
            <p:cNvSpPr txBox="1"/>
            <p:nvPr/>
          </p:nvSpPr>
          <p:spPr>
            <a:xfrm>
              <a:off x="1562918" y="864731"/>
              <a:ext cx="869674" cy="4601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32 °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9494" name="TextBox 44"/>
            <p:cNvSpPr txBox="1"/>
            <p:nvPr/>
          </p:nvSpPr>
          <p:spPr>
            <a:xfrm>
              <a:off x="1559612" y="1698575"/>
              <a:ext cx="596710" cy="5217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</a:rPr>
                <a:t>(2)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9496" name="矩形 47"/>
          <p:cNvSpPr/>
          <p:nvPr/>
        </p:nvSpPr>
        <p:spPr>
          <a:xfrm>
            <a:off x="2565400" y="4698683"/>
            <a:ext cx="3614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1=40 °, ∠2=140 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97" name="矩形 49"/>
          <p:cNvSpPr/>
          <p:nvPr/>
        </p:nvSpPr>
        <p:spPr>
          <a:xfrm>
            <a:off x="7115175" y="4698683"/>
            <a:ext cx="3614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1=18 °, ∠2=130 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6" grpId="0"/>
      <p:bldP spid="194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/>
          <p:nvPr/>
        </p:nvSpPr>
        <p:spPr>
          <a:xfrm>
            <a:off x="1847850" y="301943"/>
            <a:ext cx="86328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=42°,∠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=28°,∠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ACE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=18°,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求∠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BFC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3" name="矩形 3"/>
          <p:cNvSpPr/>
          <p:nvPr/>
        </p:nvSpPr>
        <p:spPr>
          <a:xfrm>
            <a:off x="5592763" y="1628775"/>
            <a:ext cx="49958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AEC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的一个外角，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4" name="矩形 4"/>
          <p:cNvSpPr/>
          <p:nvPr/>
        </p:nvSpPr>
        <p:spPr>
          <a:xfrm>
            <a:off x="5664200" y="2132013"/>
            <a:ext cx="40179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5" name="矩形 5"/>
          <p:cNvSpPr/>
          <p:nvPr/>
        </p:nvSpPr>
        <p:spPr>
          <a:xfrm>
            <a:off x="5672138" y="2563813"/>
            <a:ext cx="49164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=42°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6" name="矩形 6"/>
          <p:cNvSpPr/>
          <p:nvPr/>
        </p:nvSpPr>
        <p:spPr>
          <a:xfrm>
            <a:off x="5664200" y="2997200"/>
            <a:ext cx="29448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=60°.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7" name="矩形 7"/>
          <p:cNvSpPr/>
          <p:nvPr/>
        </p:nvSpPr>
        <p:spPr>
          <a:xfrm>
            <a:off x="5664200" y="3563938"/>
            <a:ext cx="4816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BFC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的一个外角，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8" name="矩形 8"/>
          <p:cNvSpPr/>
          <p:nvPr/>
        </p:nvSpPr>
        <p:spPr>
          <a:xfrm>
            <a:off x="5664200" y="4138613"/>
            <a:ext cx="49958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BFC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9" name="矩形 9"/>
          <p:cNvSpPr/>
          <p:nvPr/>
        </p:nvSpPr>
        <p:spPr>
          <a:xfrm>
            <a:off x="5578475" y="4724400"/>
            <a:ext cx="5010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=28°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=60°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90" name="矩形 10"/>
          <p:cNvSpPr/>
          <p:nvPr/>
        </p:nvSpPr>
        <p:spPr>
          <a:xfrm>
            <a:off x="5719763" y="5241925"/>
            <a:ext cx="29448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BFC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=88°.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91" name="矩形 12"/>
          <p:cNvSpPr/>
          <p:nvPr/>
        </p:nvSpPr>
        <p:spPr>
          <a:xfrm>
            <a:off x="5018088" y="162877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Line 6"/>
          <p:cNvSpPr/>
          <p:nvPr/>
        </p:nvSpPr>
        <p:spPr>
          <a:xfrm flipH="1">
            <a:off x="1731963" y="2163763"/>
            <a:ext cx="2178050" cy="2690812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2" name="Line 7"/>
          <p:cNvSpPr/>
          <p:nvPr/>
        </p:nvSpPr>
        <p:spPr>
          <a:xfrm flipH="1">
            <a:off x="1731963" y="4684713"/>
            <a:ext cx="3681412" cy="169862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3" name="Line 8"/>
          <p:cNvSpPr/>
          <p:nvPr/>
        </p:nvSpPr>
        <p:spPr>
          <a:xfrm>
            <a:off x="3914775" y="2173288"/>
            <a:ext cx="1503363" cy="2520950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4" name="Line 9"/>
          <p:cNvSpPr/>
          <p:nvPr/>
        </p:nvSpPr>
        <p:spPr>
          <a:xfrm flipH="1">
            <a:off x="1731963" y="3338513"/>
            <a:ext cx="2879725" cy="1516062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5" name="Line 10"/>
          <p:cNvSpPr/>
          <p:nvPr/>
        </p:nvSpPr>
        <p:spPr>
          <a:xfrm>
            <a:off x="3209925" y="3030538"/>
            <a:ext cx="2203450" cy="1654175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6" name="Oval 11"/>
          <p:cNvSpPr/>
          <p:nvPr/>
        </p:nvSpPr>
        <p:spPr>
          <a:xfrm>
            <a:off x="4011613" y="3617913"/>
            <a:ext cx="61912" cy="77787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7" name="Rectangle 12"/>
          <p:cNvSpPr/>
          <p:nvPr/>
        </p:nvSpPr>
        <p:spPr>
          <a:xfrm>
            <a:off x="3998913" y="3152775"/>
            <a:ext cx="21717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8" name="Oval 13"/>
          <p:cNvSpPr/>
          <p:nvPr/>
        </p:nvSpPr>
        <p:spPr>
          <a:xfrm>
            <a:off x="3886200" y="2132013"/>
            <a:ext cx="61913" cy="77787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9" name="Rectangle 14"/>
          <p:cNvSpPr/>
          <p:nvPr/>
        </p:nvSpPr>
        <p:spPr>
          <a:xfrm>
            <a:off x="3994150" y="1751013"/>
            <a:ext cx="21717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0" name="Oval 15"/>
          <p:cNvSpPr/>
          <p:nvPr/>
        </p:nvSpPr>
        <p:spPr>
          <a:xfrm>
            <a:off x="1706563" y="4824413"/>
            <a:ext cx="63500" cy="77787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1" name="Oval 17"/>
          <p:cNvSpPr/>
          <p:nvPr/>
        </p:nvSpPr>
        <p:spPr>
          <a:xfrm>
            <a:off x="5387975" y="4654550"/>
            <a:ext cx="63500" cy="76200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2" name="Rectangle 18"/>
          <p:cNvSpPr/>
          <p:nvPr/>
        </p:nvSpPr>
        <p:spPr>
          <a:xfrm>
            <a:off x="5464175" y="4668838"/>
            <a:ext cx="23749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3" name="Oval 19"/>
          <p:cNvSpPr/>
          <p:nvPr/>
        </p:nvSpPr>
        <p:spPr>
          <a:xfrm>
            <a:off x="4586288" y="3308350"/>
            <a:ext cx="63500" cy="77788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4" name="Rectangle 20"/>
          <p:cNvSpPr/>
          <p:nvPr/>
        </p:nvSpPr>
        <p:spPr>
          <a:xfrm>
            <a:off x="4711700" y="3184525"/>
            <a:ext cx="25654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5" name="Oval 21"/>
          <p:cNvSpPr/>
          <p:nvPr/>
        </p:nvSpPr>
        <p:spPr>
          <a:xfrm>
            <a:off x="3184525" y="2998788"/>
            <a:ext cx="61913" cy="77787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6" name="Rectangle 22"/>
          <p:cNvSpPr/>
          <p:nvPr/>
        </p:nvSpPr>
        <p:spPr>
          <a:xfrm>
            <a:off x="2960688" y="2673350"/>
            <a:ext cx="21717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7" name="Line 23"/>
          <p:cNvSpPr/>
          <p:nvPr/>
        </p:nvSpPr>
        <p:spPr>
          <a:xfrm rot="-360000" flipH="1">
            <a:off x="3989388" y="3395663"/>
            <a:ext cx="649287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8" name="Line 24"/>
          <p:cNvSpPr/>
          <p:nvPr/>
        </p:nvSpPr>
        <p:spPr>
          <a:xfrm>
            <a:off x="4635500" y="3325813"/>
            <a:ext cx="792163" cy="13684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510" name="Group 31"/>
          <p:cNvGrpSpPr/>
          <p:nvPr/>
        </p:nvGrpSpPr>
        <p:grpSpPr>
          <a:xfrm rot="-5160000">
            <a:off x="2962275" y="2076450"/>
            <a:ext cx="2447925" cy="2622550"/>
            <a:chOff x="0" y="0"/>
            <a:chExt cx="1543" cy="1652"/>
          </a:xfrm>
        </p:grpSpPr>
        <p:sp>
          <p:nvSpPr>
            <p:cNvPr id="3" name="Line 28"/>
            <p:cNvSpPr/>
            <p:nvPr/>
          </p:nvSpPr>
          <p:spPr>
            <a:xfrm flipH="1">
              <a:off x="0" y="179"/>
              <a:ext cx="954" cy="147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1" name="Line 29"/>
            <p:cNvSpPr/>
            <p:nvPr/>
          </p:nvSpPr>
          <p:spPr>
            <a:xfrm flipH="1">
              <a:off x="0" y="584"/>
              <a:ext cx="1543" cy="106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2" name="Line 30"/>
            <p:cNvSpPr/>
            <p:nvPr/>
          </p:nvSpPr>
          <p:spPr>
            <a:xfrm>
              <a:off x="676" y="0"/>
              <a:ext cx="846" cy="59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514" name="AutoShape 13"/>
          <p:cNvSpPr/>
          <p:nvPr/>
        </p:nvSpPr>
        <p:spPr>
          <a:xfrm rot="-283890">
            <a:off x="2603500" y="2693988"/>
            <a:ext cx="1241425" cy="709612"/>
          </a:xfrm>
          <a:custGeom>
            <a:avLst/>
            <a:gdLst/>
            <a:ahLst/>
            <a:cxnLst>
              <a:cxn ang="0">
                <a:pos x="57" y="32"/>
              </a:cxn>
              <a:cxn ang="0">
                <a:pos x="57" y="32"/>
              </a:cxn>
              <a:cxn ang="0">
                <a:pos x="57" y="32"/>
              </a:cxn>
              <a:cxn ang="0">
                <a:pos x="57" y="32"/>
              </a:cxn>
            </a:cxnLst>
            <a:rect l="0" t="0" r="0" b="0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FFC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Rectangle 16"/>
          <p:cNvSpPr/>
          <p:nvPr/>
        </p:nvSpPr>
        <p:spPr>
          <a:xfrm>
            <a:off x="1662113" y="4968875"/>
            <a:ext cx="21717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0516" name="Group 31"/>
          <p:cNvGrpSpPr/>
          <p:nvPr/>
        </p:nvGrpSpPr>
        <p:grpSpPr>
          <a:xfrm rot="180000">
            <a:off x="1816100" y="3019425"/>
            <a:ext cx="2787650" cy="1901825"/>
            <a:chOff x="0" y="0"/>
            <a:chExt cx="1756" cy="1198"/>
          </a:xfrm>
        </p:grpSpPr>
        <p:sp>
          <p:nvSpPr>
            <p:cNvPr id="5" name="Line 28"/>
            <p:cNvSpPr/>
            <p:nvPr/>
          </p:nvSpPr>
          <p:spPr>
            <a:xfrm flipH="1">
              <a:off x="0" y="0"/>
              <a:ext cx="858" cy="119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7" name="Line 29"/>
            <p:cNvSpPr/>
            <p:nvPr/>
          </p:nvSpPr>
          <p:spPr>
            <a:xfrm flipH="1">
              <a:off x="0" y="358"/>
              <a:ext cx="1370" cy="8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8" name="Line 30"/>
            <p:cNvSpPr/>
            <p:nvPr/>
          </p:nvSpPr>
          <p:spPr>
            <a:xfrm>
              <a:off x="863" y="22"/>
              <a:ext cx="893" cy="5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520" name="AutoShape 13"/>
          <p:cNvSpPr/>
          <p:nvPr/>
        </p:nvSpPr>
        <p:spPr>
          <a:xfrm rot="360000">
            <a:off x="2960688" y="3182938"/>
            <a:ext cx="2184400" cy="895350"/>
          </a:xfrm>
          <a:custGeom>
            <a:avLst/>
            <a:gdLst/>
            <a:ahLst/>
            <a:cxnLst>
              <a:cxn ang="0">
                <a:pos x="101" y="41"/>
              </a:cxn>
              <a:cxn ang="0">
                <a:pos x="101" y="41"/>
              </a:cxn>
              <a:cxn ang="0">
                <a:pos x="101" y="41"/>
              </a:cxn>
              <a:cxn ang="0">
                <a:pos x="101" y="41"/>
              </a:cxn>
            </a:cxnLst>
            <a:rect l="0" t="0" r="0" b="0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chemeClr val="accent4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514" grpId="0" animBg="1"/>
      <p:bldP spid="20514" grpId="1" bldLvl="0" animBg="1"/>
      <p:bldP spid="20514" grpId="2" bldLvl="0" animBg="1"/>
      <p:bldP spid="20520" grpId="0" animBg="1"/>
      <p:bldP spid="20520" grpId="1" bldLvl="0" animBg="1"/>
      <p:bldP spid="20520" grpId="3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6"/>
          <p:cNvSpPr txBox="1"/>
          <p:nvPr/>
        </p:nvSpPr>
        <p:spPr>
          <a:xfrm>
            <a:off x="1693863" y="545148"/>
            <a:ext cx="89827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=92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°，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=27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°，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BED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=44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°，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06" name="文本框 2"/>
          <p:cNvSpPr txBox="1"/>
          <p:nvPr/>
        </p:nvSpPr>
        <p:spPr>
          <a:xfrm>
            <a:off x="2363788" y="1149985"/>
            <a:ext cx="30365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的度数；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1507" name="组合 17"/>
          <p:cNvGrpSpPr/>
          <p:nvPr/>
        </p:nvGrpSpPr>
        <p:grpSpPr>
          <a:xfrm>
            <a:off x="6286500" y="1215073"/>
            <a:ext cx="4013835" cy="2305684"/>
            <a:chOff x="0" y="0"/>
            <a:chExt cx="6321" cy="3632"/>
          </a:xfrm>
        </p:grpSpPr>
        <p:grpSp>
          <p:nvGrpSpPr>
            <p:cNvPr id="21508" name="组合 10"/>
            <p:cNvGrpSpPr/>
            <p:nvPr/>
          </p:nvGrpSpPr>
          <p:grpSpPr>
            <a:xfrm>
              <a:off x="468" y="248"/>
              <a:ext cx="5104" cy="2657"/>
              <a:chOff x="0" y="0"/>
              <a:chExt cx="4208" cy="1700"/>
            </a:xfrm>
          </p:grpSpPr>
          <p:cxnSp>
            <p:nvCxnSpPr>
              <p:cNvPr id="21509" name="直接连接符 7"/>
              <p:cNvCxnSpPr/>
              <p:nvPr/>
            </p:nvCxnSpPr>
            <p:spPr>
              <a:xfrm>
                <a:off x="15" y="1664"/>
                <a:ext cx="3287" cy="3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grpSp>
            <p:nvGrpSpPr>
              <p:cNvPr id="21510" name="组合 9"/>
              <p:cNvGrpSpPr/>
              <p:nvPr/>
            </p:nvGrpSpPr>
            <p:grpSpPr>
              <a:xfrm>
                <a:off x="0" y="0"/>
                <a:ext cx="4208" cy="1700"/>
                <a:chOff x="0" y="0"/>
                <a:chExt cx="4208" cy="1700"/>
              </a:xfrm>
            </p:grpSpPr>
            <p:cxnSp>
              <p:nvCxnSpPr>
                <p:cNvPr id="21511" name="直接连接符 4"/>
                <p:cNvCxnSpPr/>
                <p:nvPr/>
              </p:nvCxnSpPr>
              <p:spPr>
                <a:xfrm flipH="1">
                  <a:off x="0" y="0"/>
                  <a:ext cx="4209" cy="1661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1512" name="直接连接符 5"/>
                <p:cNvCxnSpPr/>
                <p:nvPr/>
              </p:nvCxnSpPr>
              <p:spPr>
                <a:xfrm>
                  <a:off x="2687" y="614"/>
                  <a:ext cx="615" cy="1087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1513" name="直接连接符 8"/>
                <p:cNvCxnSpPr/>
                <p:nvPr/>
              </p:nvCxnSpPr>
              <p:spPr>
                <a:xfrm flipH="1">
                  <a:off x="1956" y="0"/>
                  <a:ext cx="2253" cy="1701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1514" name="组合 16"/>
            <p:cNvGrpSpPr/>
            <p:nvPr/>
          </p:nvGrpSpPr>
          <p:grpSpPr>
            <a:xfrm>
              <a:off x="0" y="0"/>
              <a:ext cx="6321" cy="3632"/>
              <a:chOff x="0" y="0"/>
              <a:chExt cx="6321" cy="3632"/>
            </a:xfrm>
          </p:grpSpPr>
          <p:sp>
            <p:nvSpPr>
              <p:cNvPr id="21515" name="文本框 11"/>
              <p:cNvSpPr txBox="1"/>
              <p:nvPr/>
            </p:nvSpPr>
            <p:spPr>
              <a:xfrm>
                <a:off x="0" y="2518"/>
                <a:ext cx="581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charset="-122"/>
                    <a:sym typeface="宋体" panose="02010600030101010101" pitchFamily="2" charset="-122"/>
                  </a:rPr>
                  <a:t>A</a:t>
                </a:r>
                <a:endParaRPr lang="zh-CN" altLang="en-US" sz="24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21516" name="文本框 12"/>
              <p:cNvSpPr txBox="1"/>
              <p:nvPr/>
            </p:nvSpPr>
            <p:spPr>
              <a:xfrm>
                <a:off x="3223" y="660"/>
                <a:ext cx="60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charset="-122"/>
                  </a:rPr>
                  <a:t>C</a:t>
                </a:r>
                <a:endParaRPr lang="en-US" altLang="zh-CN" sz="2400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21517" name="文本框 13"/>
              <p:cNvSpPr txBox="1"/>
              <p:nvPr/>
            </p:nvSpPr>
            <p:spPr>
              <a:xfrm>
                <a:off x="5686" y="0"/>
                <a:ext cx="635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charset="-122"/>
                  </a:rPr>
                  <a:t>D</a:t>
                </a:r>
                <a:endParaRPr lang="en-US" altLang="zh-CN" sz="2400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21518" name="文本框 14"/>
              <p:cNvSpPr txBox="1"/>
              <p:nvPr/>
            </p:nvSpPr>
            <p:spPr>
              <a:xfrm>
                <a:off x="2612" y="2907"/>
                <a:ext cx="581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charset="-122"/>
                  </a:rPr>
                  <a:t>E</a:t>
                </a:r>
                <a:endParaRPr lang="en-US" altLang="zh-CN" sz="2400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21519" name="文本框 15"/>
              <p:cNvSpPr txBox="1"/>
              <p:nvPr/>
            </p:nvSpPr>
            <p:spPr>
              <a:xfrm>
                <a:off x="4530" y="2663"/>
                <a:ext cx="581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charset="-122"/>
                  </a:rPr>
                  <a:t>B</a:t>
                </a:r>
                <a:endParaRPr lang="en-US" altLang="zh-CN" sz="2400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</p:grpSp>
      <p:sp>
        <p:nvSpPr>
          <p:cNvPr id="21521" name="文本框 20"/>
          <p:cNvSpPr txBox="1"/>
          <p:nvPr/>
        </p:nvSpPr>
        <p:spPr>
          <a:xfrm>
            <a:off x="1901825" y="1797685"/>
            <a:ext cx="34912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在△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522" name="文本框 21"/>
          <p:cNvSpPr txBox="1"/>
          <p:nvPr/>
        </p:nvSpPr>
        <p:spPr>
          <a:xfrm>
            <a:off x="2420938" y="2502535"/>
            <a:ext cx="6297612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∵ 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BCD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三角形的一个外角等于与它不相邻的两个内角的和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BCD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=92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=27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523" name="文本框 22"/>
          <p:cNvSpPr txBox="1"/>
          <p:nvPr/>
        </p:nvSpPr>
        <p:spPr>
          <a:xfrm>
            <a:off x="2520950" y="5288598"/>
            <a:ext cx="619760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BCD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=92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=65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1" grpId="0"/>
      <p:bldP spid="215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0"/>
          <p:cNvSpPr txBox="1"/>
          <p:nvPr/>
        </p:nvSpPr>
        <p:spPr>
          <a:xfrm>
            <a:off x="2132013" y="2144078"/>
            <a:ext cx="27597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在△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531" name="文本框 21"/>
          <p:cNvSpPr txBox="1"/>
          <p:nvPr/>
        </p:nvSpPr>
        <p:spPr>
          <a:xfrm>
            <a:off x="2697163" y="2925128"/>
            <a:ext cx="6916737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∵ 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BFD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BED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三角形的一个外角等于与它不相邻的两个内角的和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BED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=44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=65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532" name="文本框 22"/>
          <p:cNvSpPr txBox="1"/>
          <p:nvPr/>
        </p:nvSpPr>
        <p:spPr>
          <a:xfrm>
            <a:off x="2598738" y="4955540"/>
            <a:ext cx="45643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BFD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=44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=109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3" name="组合 17"/>
          <p:cNvGrpSpPr/>
          <p:nvPr/>
        </p:nvGrpSpPr>
        <p:grpSpPr>
          <a:xfrm>
            <a:off x="5872163" y="705803"/>
            <a:ext cx="4013835" cy="2305684"/>
            <a:chOff x="0" y="0"/>
            <a:chExt cx="6321" cy="3632"/>
          </a:xfrm>
        </p:grpSpPr>
        <p:grpSp>
          <p:nvGrpSpPr>
            <p:cNvPr id="22533" name="组合 10"/>
            <p:cNvGrpSpPr/>
            <p:nvPr/>
          </p:nvGrpSpPr>
          <p:grpSpPr>
            <a:xfrm>
              <a:off x="468" y="248"/>
              <a:ext cx="5104" cy="2657"/>
              <a:chOff x="0" y="0"/>
              <a:chExt cx="4208" cy="1700"/>
            </a:xfrm>
          </p:grpSpPr>
          <p:cxnSp>
            <p:nvCxnSpPr>
              <p:cNvPr id="22534" name="直接连接符 7"/>
              <p:cNvCxnSpPr/>
              <p:nvPr/>
            </p:nvCxnSpPr>
            <p:spPr>
              <a:xfrm>
                <a:off x="15" y="1664"/>
                <a:ext cx="3287" cy="3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grpSp>
            <p:nvGrpSpPr>
              <p:cNvPr id="22535" name="组合 9"/>
              <p:cNvGrpSpPr/>
              <p:nvPr/>
            </p:nvGrpSpPr>
            <p:grpSpPr>
              <a:xfrm>
                <a:off x="0" y="0"/>
                <a:ext cx="4208" cy="1700"/>
                <a:chOff x="0" y="0"/>
                <a:chExt cx="4208" cy="1700"/>
              </a:xfrm>
            </p:grpSpPr>
            <p:cxnSp>
              <p:nvCxnSpPr>
                <p:cNvPr id="22536" name="直接连接符 4"/>
                <p:cNvCxnSpPr/>
                <p:nvPr/>
              </p:nvCxnSpPr>
              <p:spPr>
                <a:xfrm flipH="1">
                  <a:off x="0" y="0"/>
                  <a:ext cx="4209" cy="1661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2537" name="直接连接符 5"/>
                <p:cNvCxnSpPr/>
                <p:nvPr/>
              </p:nvCxnSpPr>
              <p:spPr>
                <a:xfrm>
                  <a:off x="2687" y="614"/>
                  <a:ext cx="615" cy="1087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2538" name="直接连接符 8"/>
                <p:cNvCxnSpPr/>
                <p:nvPr/>
              </p:nvCxnSpPr>
              <p:spPr>
                <a:xfrm flipH="1">
                  <a:off x="1956" y="0"/>
                  <a:ext cx="2253" cy="1701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2539" name="组合 16"/>
            <p:cNvGrpSpPr/>
            <p:nvPr/>
          </p:nvGrpSpPr>
          <p:grpSpPr>
            <a:xfrm>
              <a:off x="0" y="0"/>
              <a:ext cx="6321" cy="3632"/>
              <a:chOff x="0" y="0"/>
              <a:chExt cx="6321" cy="3632"/>
            </a:xfrm>
          </p:grpSpPr>
          <p:sp>
            <p:nvSpPr>
              <p:cNvPr id="22540" name="文本框 11"/>
              <p:cNvSpPr txBox="1"/>
              <p:nvPr/>
            </p:nvSpPr>
            <p:spPr>
              <a:xfrm>
                <a:off x="0" y="2518"/>
                <a:ext cx="581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charset="-122"/>
                    <a:sym typeface="宋体" panose="02010600030101010101" pitchFamily="2" charset="-122"/>
                  </a:rPr>
                  <a:t>A</a:t>
                </a:r>
                <a:endParaRPr lang="zh-CN" altLang="en-US" sz="24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22541" name="文本框 12"/>
              <p:cNvSpPr txBox="1"/>
              <p:nvPr/>
            </p:nvSpPr>
            <p:spPr>
              <a:xfrm>
                <a:off x="3223" y="660"/>
                <a:ext cx="60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charset="-122"/>
                  </a:rPr>
                  <a:t>C</a:t>
                </a:r>
                <a:endParaRPr lang="en-US" altLang="zh-CN" sz="2400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22542" name="文本框 13"/>
              <p:cNvSpPr txBox="1"/>
              <p:nvPr/>
            </p:nvSpPr>
            <p:spPr>
              <a:xfrm>
                <a:off x="5686" y="0"/>
                <a:ext cx="635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charset="-122"/>
                  </a:rPr>
                  <a:t>D</a:t>
                </a:r>
                <a:endParaRPr lang="en-US" altLang="zh-CN" sz="2400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22543" name="文本框 14"/>
              <p:cNvSpPr txBox="1"/>
              <p:nvPr/>
            </p:nvSpPr>
            <p:spPr>
              <a:xfrm>
                <a:off x="2612" y="2907"/>
                <a:ext cx="581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charset="-122"/>
                  </a:rPr>
                  <a:t>E</a:t>
                </a:r>
                <a:endParaRPr lang="en-US" altLang="zh-CN" sz="2400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22544" name="文本框 15"/>
              <p:cNvSpPr txBox="1"/>
              <p:nvPr/>
            </p:nvSpPr>
            <p:spPr>
              <a:xfrm>
                <a:off x="4530" y="2663"/>
                <a:ext cx="581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charset="-122"/>
                  </a:rPr>
                  <a:t>B</a:t>
                </a:r>
                <a:endParaRPr lang="en-US" altLang="zh-CN" sz="2400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</p:grpSp>
      <p:sp>
        <p:nvSpPr>
          <p:cNvPr id="22545" name="文本框 3"/>
          <p:cNvSpPr txBox="1"/>
          <p:nvPr/>
        </p:nvSpPr>
        <p:spPr>
          <a:xfrm>
            <a:off x="2132013" y="1288415"/>
            <a:ext cx="3510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BFD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的度数；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99"/>
          <p:cNvSpPr txBox="1"/>
          <p:nvPr/>
        </p:nvSpPr>
        <p:spPr>
          <a:xfrm>
            <a:off x="1912938" y="797560"/>
            <a:ext cx="844232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P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内一点，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BPC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150°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ABP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20°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ACP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30°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3554" name="图片 2" descr="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22223" b="48413"/>
          <a:stretch>
            <a:fillRect/>
          </a:stretch>
        </p:blipFill>
        <p:spPr>
          <a:xfrm>
            <a:off x="3763963" y="2042160"/>
            <a:ext cx="4105275" cy="1868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文本框 3"/>
          <p:cNvSpPr txBox="1"/>
          <p:nvPr/>
        </p:nvSpPr>
        <p:spPr>
          <a:xfrm>
            <a:off x="1912938" y="3936048"/>
            <a:ext cx="8440737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解析：延长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BP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交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于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或连接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AP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并延长，构造三角形的外角，再利用外角的性质即可求出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的度数．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cxnSp>
        <p:nvCxnSpPr>
          <p:cNvPr id="23557" name="直接连接符 1"/>
          <p:cNvCxnSpPr/>
          <p:nvPr/>
        </p:nvCxnSpPr>
        <p:spPr>
          <a:xfrm flipV="1">
            <a:off x="6405880" y="3095625"/>
            <a:ext cx="598805" cy="110490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ash"/>
            <a:bevel/>
            <a:headEnd type="none" w="med" len="med"/>
            <a:tailEnd type="none" w="med" len="med"/>
          </a:ln>
        </p:spPr>
      </p:cxnSp>
      <p:sp>
        <p:nvSpPr>
          <p:cNvPr id="23558" name="Rectangle 22"/>
          <p:cNvSpPr/>
          <p:nvPr/>
        </p:nvSpPr>
        <p:spPr>
          <a:xfrm>
            <a:off x="7105650" y="2762885"/>
            <a:ext cx="21717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99"/>
          <p:cNvSpPr txBox="1"/>
          <p:nvPr/>
        </p:nvSpPr>
        <p:spPr>
          <a:xfrm>
            <a:off x="2111375" y="515620"/>
            <a:ext cx="8054975" cy="3709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解：延长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BP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交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于点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BPC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PEC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分别为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PCE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的外角，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BPC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PEC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PCE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PEC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PEC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BPC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PCE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150°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PEC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4579" name="图片 -21474826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2200" y="4287520"/>
            <a:ext cx="4017963" cy="1749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4"/>
          <p:cNvSpPr/>
          <p:nvPr/>
        </p:nvSpPr>
        <p:spPr>
          <a:xfrm>
            <a:off x="1951038" y="352108"/>
            <a:ext cx="8455660" cy="11245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【变式题】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一题多解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=51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°，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=20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°，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=30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°，求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BDC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5602" name="组合 32"/>
          <p:cNvGrpSpPr/>
          <p:nvPr/>
        </p:nvGrpSpPr>
        <p:grpSpPr>
          <a:xfrm>
            <a:off x="3724275" y="1576070"/>
            <a:ext cx="4549788" cy="3616939"/>
            <a:chOff x="0" y="0"/>
            <a:chExt cx="4549350" cy="3618285"/>
          </a:xfrm>
        </p:grpSpPr>
        <p:cxnSp>
          <p:nvCxnSpPr>
            <p:cNvPr id="25603" name="直接连接符 12"/>
            <p:cNvCxnSpPr/>
            <p:nvPr/>
          </p:nvCxnSpPr>
          <p:spPr>
            <a:xfrm flipH="1">
              <a:off x="288032" y="461442"/>
              <a:ext cx="2160240" cy="252028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5604" name="直接连接符 14"/>
            <p:cNvCxnSpPr/>
            <p:nvPr/>
          </p:nvCxnSpPr>
          <p:spPr>
            <a:xfrm>
              <a:off x="2448272" y="461442"/>
              <a:ext cx="1728192" cy="280831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5605" name="直接连接符 17"/>
            <p:cNvCxnSpPr/>
            <p:nvPr/>
          </p:nvCxnSpPr>
          <p:spPr>
            <a:xfrm flipV="1">
              <a:off x="288032" y="2045618"/>
              <a:ext cx="1944216" cy="93610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5606" name="直接连接符 19"/>
            <p:cNvCxnSpPr/>
            <p:nvPr/>
          </p:nvCxnSpPr>
          <p:spPr>
            <a:xfrm>
              <a:off x="2232248" y="2045618"/>
              <a:ext cx="1944216" cy="122413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25607" name="TextBox 21"/>
            <p:cNvSpPr txBox="1"/>
            <p:nvPr/>
          </p:nvSpPr>
          <p:spPr>
            <a:xfrm>
              <a:off x="2304256" y="0"/>
              <a:ext cx="420330" cy="522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608" name="TextBox 22"/>
            <p:cNvSpPr txBox="1"/>
            <p:nvPr/>
          </p:nvSpPr>
          <p:spPr>
            <a:xfrm>
              <a:off x="0" y="2880097"/>
              <a:ext cx="420330" cy="522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609" name="TextBox 23"/>
            <p:cNvSpPr txBox="1"/>
            <p:nvPr/>
          </p:nvSpPr>
          <p:spPr>
            <a:xfrm>
              <a:off x="4129020" y="3096121"/>
              <a:ext cx="420330" cy="522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610" name="TextBox 24"/>
            <p:cNvSpPr txBox="1"/>
            <p:nvPr/>
          </p:nvSpPr>
          <p:spPr>
            <a:xfrm>
              <a:off x="2016615" y="2088262"/>
              <a:ext cx="360377" cy="5221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611" name="TextBox 25"/>
            <p:cNvSpPr txBox="1"/>
            <p:nvPr/>
          </p:nvSpPr>
          <p:spPr>
            <a:xfrm rot="8832489">
              <a:off x="526984" y="2455288"/>
              <a:ext cx="391111" cy="4605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612" name="TextBox 27"/>
            <p:cNvSpPr txBox="1"/>
            <p:nvPr/>
          </p:nvSpPr>
          <p:spPr>
            <a:xfrm rot="2414102">
              <a:off x="3611953" y="2628726"/>
              <a:ext cx="359846" cy="4605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613" name="TextBox 28"/>
            <p:cNvSpPr txBox="1"/>
            <p:nvPr/>
          </p:nvSpPr>
          <p:spPr>
            <a:xfrm rot="-5190780">
              <a:off x="2234260" y="424324"/>
              <a:ext cx="360040" cy="4603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614" name="TextBox 29"/>
            <p:cNvSpPr txBox="1"/>
            <p:nvPr/>
          </p:nvSpPr>
          <p:spPr>
            <a:xfrm>
              <a:off x="2021198" y="821036"/>
              <a:ext cx="869866" cy="4605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51 °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615" name="TextBox 30"/>
            <p:cNvSpPr txBox="1"/>
            <p:nvPr/>
          </p:nvSpPr>
          <p:spPr>
            <a:xfrm>
              <a:off x="724530" y="2118072"/>
              <a:ext cx="869866" cy="4605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°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616" name="TextBox 31"/>
            <p:cNvSpPr txBox="1"/>
            <p:nvPr/>
          </p:nvSpPr>
          <p:spPr>
            <a:xfrm rot="2820000">
              <a:off x="3101376" y="2376388"/>
              <a:ext cx="870274" cy="460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 °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5618" name="Rectangle 4"/>
          <p:cNvSpPr/>
          <p:nvPr/>
        </p:nvSpPr>
        <p:spPr>
          <a:xfrm>
            <a:off x="1993900" y="5044758"/>
            <a:ext cx="81438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思路点拨：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添加适当的辅助线将四边形问题转化为三角形问题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32"/>
          <p:cNvGrpSpPr/>
          <p:nvPr/>
        </p:nvGrpSpPr>
        <p:grpSpPr>
          <a:xfrm>
            <a:off x="6167438" y="389890"/>
            <a:ext cx="4515619" cy="3483463"/>
            <a:chOff x="0" y="0"/>
            <a:chExt cx="4515051" cy="3484901"/>
          </a:xfrm>
        </p:grpSpPr>
        <p:cxnSp>
          <p:nvCxnSpPr>
            <p:cNvPr id="26626" name="直接连接符 12"/>
            <p:cNvCxnSpPr/>
            <p:nvPr/>
          </p:nvCxnSpPr>
          <p:spPr>
            <a:xfrm flipH="1">
              <a:off x="288032" y="389657"/>
              <a:ext cx="2160240" cy="252028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6627" name="直接连接符 14"/>
            <p:cNvCxnSpPr/>
            <p:nvPr/>
          </p:nvCxnSpPr>
          <p:spPr>
            <a:xfrm>
              <a:off x="2448272" y="389657"/>
              <a:ext cx="1728192" cy="280831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6628" name="直接连接符 17"/>
            <p:cNvCxnSpPr/>
            <p:nvPr/>
          </p:nvCxnSpPr>
          <p:spPr>
            <a:xfrm flipV="1">
              <a:off x="288032" y="1973833"/>
              <a:ext cx="1944216" cy="93610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6629" name="直接连接符 19"/>
            <p:cNvCxnSpPr/>
            <p:nvPr/>
          </p:nvCxnSpPr>
          <p:spPr>
            <a:xfrm>
              <a:off x="2232248" y="1973833"/>
              <a:ext cx="1944216" cy="122413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26630" name="TextBox 21"/>
            <p:cNvSpPr txBox="1"/>
            <p:nvPr/>
          </p:nvSpPr>
          <p:spPr>
            <a:xfrm>
              <a:off x="2304256" y="0"/>
              <a:ext cx="386031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631" name="TextBox 22"/>
            <p:cNvSpPr txBox="1"/>
            <p:nvPr/>
          </p:nvSpPr>
          <p:spPr>
            <a:xfrm>
              <a:off x="0" y="2808312"/>
              <a:ext cx="386031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632" name="TextBox 23"/>
            <p:cNvSpPr txBox="1"/>
            <p:nvPr/>
          </p:nvSpPr>
          <p:spPr>
            <a:xfrm>
              <a:off x="4129020" y="3024336"/>
              <a:ext cx="386031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633" name="TextBox 24"/>
            <p:cNvSpPr txBox="1"/>
            <p:nvPr/>
          </p:nvSpPr>
          <p:spPr>
            <a:xfrm>
              <a:off x="1872488" y="1586402"/>
              <a:ext cx="360377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634" name="TextBox 25"/>
            <p:cNvSpPr txBox="1"/>
            <p:nvPr/>
          </p:nvSpPr>
          <p:spPr>
            <a:xfrm rot="8832489">
              <a:off x="535769" y="2390318"/>
              <a:ext cx="360040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635" name="TextBox 27"/>
            <p:cNvSpPr txBox="1"/>
            <p:nvPr/>
          </p:nvSpPr>
          <p:spPr>
            <a:xfrm rot="3254102">
              <a:off x="3611849" y="2557058"/>
              <a:ext cx="360040" cy="4603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636" name="TextBox 30"/>
            <p:cNvSpPr txBox="1"/>
            <p:nvPr/>
          </p:nvSpPr>
          <p:spPr>
            <a:xfrm>
              <a:off x="724543" y="2046287"/>
              <a:ext cx="869841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°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637" name="TextBox 31"/>
            <p:cNvSpPr txBox="1"/>
            <p:nvPr/>
          </p:nvSpPr>
          <p:spPr>
            <a:xfrm>
              <a:off x="2956831" y="2160910"/>
              <a:ext cx="869841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 °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6639" name="文本框 1"/>
          <p:cNvSpPr txBox="1"/>
          <p:nvPr/>
        </p:nvSpPr>
        <p:spPr>
          <a:xfrm>
            <a:off x="1801813" y="389890"/>
            <a:ext cx="6094412" cy="5217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解法一：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连接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并延长于点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∠1+∠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∠2+∠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=∠4.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=∠3+∠4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=∠1+∠2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BDC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=∠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BAC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ABD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ACD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=51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+30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=101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cxnSp>
        <p:nvCxnSpPr>
          <p:cNvPr id="26640" name="直接连接符 2"/>
          <p:cNvCxnSpPr/>
          <p:nvPr/>
        </p:nvCxnSpPr>
        <p:spPr>
          <a:xfrm flipH="1">
            <a:off x="8256588" y="775653"/>
            <a:ext cx="360362" cy="3024187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ash"/>
            <a:bevel/>
            <a:headEnd type="none" w="med" len="med"/>
            <a:tailEnd type="none" w="med" len="med"/>
          </a:ln>
        </p:spPr>
      </p:cxnSp>
      <p:sp>
        <p:nvSpPr>
          <p:cNvPr id="26641" name="文本框 10"/>
          <p:cNvSpPr txBox="1"/>
          <p:nvPr/>
        </p:nvSpPr>
        <p:spPr>
          <a:xfrm>
            <a:off x="8112125" y="3703003"/>
            <a:ext cx="600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2" name="文本框 17"/>
          <p:cNvSpPr txBox="1"/>
          <p:nvPr/>
        </p:nvSpPr>
        <p:spPr>
          <a:xfrm rot="4860000">
            <a:off x="8466138" y="1115378"/>
            <a:ext cx="546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43" name="文本框 17"/>
          <p:cNvSpPr txBox="1"/>
          <p:nvPr/>
        </p:nvSpPr>
        <p:spPr>
          <a:xfrm rot="8760000">
            <a:off x="7966075" y="1043940"/>
            <a:ext cx="676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44" name="文本框 17"/>
          <p:cNvSpPr txBox="1"/>
          <p:nvPr/>
        </p:nvSpPr>
        <p:spPr>
          <a:xfrm rot="-180000">
            <a:off x="8128000" y="1153478"/>
            <a:ext cx="460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45" name="文本框 17"/>
          <p:cNvSpPr txBox="1"/>
          <p:nvPr/>
        </p:nvSpPr>
        <p:spPr>
          <a:xfrm rot="-180000">
            <a:off x="8556625" y="1197928"/>
            <a:ext cx="5445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46" name="文本框 17"/>
          <p:cNvSpPr txBox="1"/>
          <p:nvPr/>
        </p:nvSpPr>
        <p:spPr>
          <a:xfrm rot="8760000">
            <a:off x="7788275" y="2472690"/>
            <a:ext cx="676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47" name="文本框 17"/>
          <p:cNvSpPr txBox="1"/>
          <p:nvPr/>
        </p:nvSpPr>
        <p:spPr>
          <a:xfrm rot="-180000">
            <a:off x="7978775" y="2491740"/>
            <a:ext cx="4619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48" name="文本框 17"/>
          <p:cNvSpPr txBox="1"/>
          <p:nvPr/>
        </p:nvSpPr>
        <p:spPr>
          <a:xfrm rot="4320000">
            <a:off x="8318500" y="2553653"/>
            <a:ext cx="64928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49" name="文本框 17"/>
          <p:cNvSpPr txBox="1"/>
          <p:nvPr/>
        </p:nvSpPr>
        <p:spPr>
          <a:xfrm rot="-180000">
            <a:off x="8483600" y="2636203"/>
            <a:ext cx="460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50" name="云形标注 10"/>
          <p:cNvSpPr/>
          <p:nvPr/>
        </p:nvSpPr>
        <p:spPr>
          <a:xfrm>
            <a:off x="7496175" y="4906328"/>
            <a:ext cx="2938463" cy="1185862"/>
          </a:xfrm>
          <a:prstGeom prst="cloudCallout">
            <a:avLst>
              <a:gd name="adj1" fmla="val -59019"/>
              <a:gd name="adj2" fmla="val -57588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你发现了什么结论？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6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6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6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66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66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266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1" grpId="0"/>
      <p:bldP spid="26642" grpId="0"/>
      <p:bldP spid="26643" grpId="0"/>
      <p:bldP spid="26644" grpId="0"/>
      <p:bldP spid="26645" grpId="0"/>
      <p:bldP spid="26646" grpId="0"/>
      <p:bldP spid="26647" grpId="0"/>
      <p:bldP spid="26648" grpId="0"/>
      <p:bldP spid="26649" grpId="0"/>
      <p:bldP spid="2665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32"/>
          <p:cNvGrpSpPr/>
          <p:nvPr/>
        </p:nvGrpSpPr>
        <p:grpSpPr>
          <a:xfrm>
            <a:off x="6167438" y="307658"/>
            <a:ext cx="4515619" cy="3483462"/>
            <a:chOff x="0" y="0"/>
            <a:chExt cx="4515051" cy="3484901"/>
          </a:xfrm>
        </p:grpSpPr>
        <p:cxnSp>
          <p:nvCxnSpPr>
            <p:cNvPr id="27650" name="直接连接符 12"/>
            <p:cNvCxnSpPr/>
            <p:nvPr/>
          </p:nvCxnSpPr>
          <p:spPr>
            <a:xfrm flipH="1">
              <a:off x="288032" y="389657"/>
              <a:ext cx="2160240" cy="252028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7651" name="直接连接符 14"/>
            <p:cNvCxnSpPr/>
            <p:nvPr/>
          </p:nvCxnSpPr>
          <p:spPr>
            <a:xfrm>
              <a:off x="2448272" y="389657"/>
              <a:ext cx="1728192" cy="280831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7652" name="直接连接符 17"/>
            <p:cNvCxnSpPr/>
            <p:nvPr/>
          </p:nvCxnSpPr>
          <p:spPr>
            <a:xfrm flipV="1">
              <a:off x="288032" y="1973833"/>
              <a:ext cx="1944216" cy="93610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7653" name="直接连接符 19"/>
            <p:cNvCxnSpPr/>
            <p:nvPr/>
          </p:nvCxnSpPr>
          <p:spPr>
            <a:xfrm>
              <a:off x="2232248" y="1973833"/>
              <a:ext cx="1944216" cy="122413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27654" name="TextBox 21"/>
            <p:cNvSpPr txBox="1"/>
            <p:nvPr/>
          </p:nvSpPr>
          <p:spPr>
            <a:xfrm>
              <a:off x="2304256" y="0"/>
              <a:ext cx="386031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655" name="TextBox 22"/>
            <p:cNvSpPr txBox="1"/>
            <p:nvPr/>
          </p:nvSpPr>
          <p:spPr>
            <a:xfrm>
              <a:off x="0" y="2808312"/>
              <a:ext cx="386031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656" name="TextBox 23"/>
            <p:cNvSpPr txBox="1"/>
            <p:nvPr/>
          </p:nvSpPr>
          <p:spPr>
            <a:xfrm>
              <a:off x="4129020" y="3024336"/>
              <a:ext cx="386031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657" name="TextBox 24"/>
            <p:cNvSpPr txBox="1"/>
            <p:nvPr/>
          </p:nvSpPr>
          <p:spPr>
            <a:xfrm>
              <a:off x="2016615" y="2016477"/>
              <a:ext cx="360377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658" name="TextBox 25"/>
            <p:cNvSpPr txBox="1"/>
            <p:nvPr/>
          </p:nvSpPr>
          <p:spPr>
            <a:xfrm rot="8832489">
              <a:off x="535769" y="2390318"/>
              <a:ext cx="360040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659" name="TextBox 27"/>
            <p:cNvSpPr txBox="1"/>
            <p:nvPr/>
          </p:nvSpPr>
          <p:spPr>
            <a:xfrm rot="3254102">
              <a:off x="3611849" y="2557058"/>
              <a:ext cx="360040" cy="4603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660" name="TextBox 28"/>
            <p:cNvSpPr txBox="1"/>
            <p:nvPr/>
          </p:nvSpPr>
          <p:spPr>
            <a:xfrm rot="-5400000">
              <a:off x="2221562" y="352539"/>
              <a:ext cx="360040" cy="4603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661" name="TextBox 29"/>
            <p:cNvSpPr txBox="1"/>
            <p:nvPr/>
          </p:nvSpPr>
          <p:spPr>
            <a:xfrm>
              <a:off x="2021211" y="648244"/>
              <a:ext cx="869841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51 °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662" name="TextBox 30"/>
            <p:cNvSpPr txBox="1"/>
            <p:nvPr/>
          </p:nvSpPr>
          <p:spPr>
            <a:xfrm>
              <a:off x="673751" y="2139037"/>
              <a:ext cx="869841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°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663" name="TextBox 31"/>
            <p:cNvSpPr txBox="1"/>
            <p:nvPr/>
          </p:nvSpPr>
          <p:spPr>
            <a:xfrm>
              <a:off x="2952368" y="2160910"/>
              <a:ext cx="878767" cy="460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 °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cxnSp>
        <p:nvCxnSpPr>
          <p:cNvPr id="27665" name="直接连接符 1"/>
          <p:cNvCxnSpPr/>
          <p:nvPr/>
        </p:nvCxnSpPr>
        <p:spPr>
          <a:xfrm flipV="1">
            <a:off x="8401050" y="1838008"/>
            <a:ext cx="863600" cy="4318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ash"/>
            <a:bevel/>
            <a:headEnd type="none" w="med" len="med"/>
            <a:tailEnd type="none" w="med" len="med"/>
          </a:ln>
        </p:spPr>
      </p:cxnSp>
      <p:sp>
        <p:nvSpPr>
          <p:cNvPr id="27666" name="文本框 10"/>
          <p:cNvSpPr txBox="1"/>
          <p:nvPr/>
        </p:nvSpPr>
        <p:spPr>
          <a:xfrm>
            <a:off x="9409113" y="1460183"/>
            <a:ext cx="600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7" name="文本框 17"/>
          <p:cNvSpPr txBox="1"/>
          <p:nvPr/>
        </p:nvSpPr>
        <p:spPr>
          <a:xfrm rot="7020000">
            <a:off x="8953500" y="1852295"/>
            <a:ext cx="542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8" name="文本框 17"/>
          <p:cNvSpPr txBox="1"/>
          <p:nvPr/>
        </p:nvSpPr>
        <p:spPr>
          <a:xfrm rot="-180000">
            <a:off x="9058275" y="1976120"/>
            <a:ext cx="4619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9" name="文本框 2"/>
          <p:cNvSpPr txBox="1"/>
          <p:nvPr/>
        </p:nvSpPr>
        <p:spPr>
          <a:xfrm>
            <a:off x="1703388" y="307658"/>
            <a:ext cx="6116637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解法二：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延长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交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于点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∠1=∠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ABE+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=∠1+∠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ECD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BDC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BAC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ACD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=51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+30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=101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70" name="文本框 3"/>
          <p:cNvSpPr txBox="1"/>
          <p:nvPr/>
        </p:nvSpPr>
        <p:spPr>
          <a:xfrm>
            <a:off x="1670050" y="3792220"/>
            <a:ext cx="8837613" cy="823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解法三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: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连接延长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交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于点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（解题过程同解法二）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cxnSp>
        <p:nvCxnSpPr>
          <p:cNvPr id="27671" name="直接连接符 5"/>
          <p:cNvCxnSpPr/>
          <p:nvPr/>
        </p:nvCxnSpPr>
        <p:spPr>
          <a:xfrm flipH="1" flipV="1">
            <a:off x="7680325" y="1766570"/>
            <a:ext cx="720725" cy="5032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ash"/>
            <a:bevel/>
            <a:headEnd type="none" w="med" len="med"/>
            <a:tailEnd type="none" w="med" len="med"/>
          </a:ln>
        </p:spPr>
      </p:cxnSp>
      <p:sp>
        <p:nvSpPr>
          <p:cNvPr id="27672" name="文本框 17"/>
          <p:cNvSpPr txBox="1"/>
          <p:nvPr/>
        </p:nvSpPr>
        <p:spPr>
          <a:xfrm rot="5940000">
            <a:off x="7439025" y="1817370"/>
            <a:ext cx="542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73" name="文本框 17"/>
          <p:cNvSpPr txBox="1"/>
          <p:nvPr/>
        </p:nvSpPr>
        <p:spPr>
          <a:xfrm rot="-180000">
            <a:off x="7475538" y="2047558"/>
            <a:ext cx="4619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74" name="文本框 10"/>
          <p:cNvSpPr txBox="1"/>
          <p:nvPr/>
        </p:nvSpPr>
        <p:spPr>
          <a:xfrm>
            <a:off x="7383463" y="1461770"/>
            <a:ext cx="600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17"/>
          <p:cNvSpPr txBox="1"/>
          <p:nvPr/>
        </p:nvSpPr>
        <p:spPr>
          <a:xfrm>
            <a:off x="1838325" y="4859655"/>
            <a:ext cx="8502650" cy="119888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总结：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解题的关键是正确的构造三角形，利用三角形外角的性质及转化的思想，把未知角与已知角联系起来求解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76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6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76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76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6" grpId="0"/>
      <p:bldP spid="27667" grpId="0"/>
      <p:bldP spid="27668" grpId="0"/>
      <p:bldP spid="27670" grpId="0"/>
      <p:bldP spid="27672" grpId="0"/>
      <p:bldP spid="27673" grpId="0"/>
      <p:bldP spid="2767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9" name="圆角矩形 31"/>
          <p:cNvSpPr/>
          <p:nvPr/>
        </p:nvSpPr>
        <p:spPr>
          <a:xfrm>
            <a:off x="1925320" y="1502093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互动探究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80" name="Rectangle 1"/>
          <p:cNvSpPr/>
          <p:nvPr/>
        </p:nvSpPr>
        <p:spPr>
          <a:xfrm>
            <a:off x="2168208" y="2111217"/>
            <a:ext cx="7161212" cy="40093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填空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一个三角形最多有</a:t>
            </a:r>
            <a:r>
              <a:rPr lang="zh-CN" altLang="en-US" sz="2800" b="1" u="sng" dirty="0">
                <a:latin typeface="Times New Roman" panose="02020603050405020304" pitchFamily="18" charset="0"/>
                <a:ea typeface="黑体" panose="02010609060101010101" charset="-122"/>
              </a:rPr>
              <a:t>    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个直角，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 因为 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           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一个三角形最多有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个钝角，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因为 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           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一个三角形至少有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个锐角，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因为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                  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82" name="TextBox 2"/>
          <p:cNvSpPr txBox="1"/>
          <p:nvPr/>
        </p:nvSpPr>
        <p:spPr>
          <a:xfrm>
            <a:off x="6217920" y="278003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3" name="TextBox 3"/>
          <p:cNvSpPr txBox="1"/>
          <p:nvPr/>
        </p:nvSpPr>
        <p:spPr>
          <a:xfrm>
            <a:off x="6217920" y="3854768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4" name="TextBox 4"/>
          <p:cNvSpPr txBox="1"/>
          <p:nvPr/>
        </p:nvSpPr>
        <p:spPr>
          <a:xfrm>
            <a:off x="6309995" y="4967605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5" name="TextBox 5"/>
          <p:cNvSpPr txBox="1"/>
          <p:nvPr/>
        </p:nvSpPr>
        <p:spPr>
          <a:xfrm>
            <a:off x="3935095" y="3300730"/>
            <a:ext cx="40074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三角形内角和等于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 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86" name="TextBox 6"/>
          <p:cNvSpPr txBox="1"/>
          <p:nvPr/>
        </p:nvSpPr>
        <p:spPr>
          <a:xfrm>
            <a:off x="3693795" y="4377055"/>
            <a:ext cx="40074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三角形内角和等于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 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87" name="TextBox 7"/>
          <p:cNvSpPr txBox="1"/>
          <p:nvPr/>
        </p:nvSpPr>
        <p:spPr>
          <a:xfrm>
            <a:off x="3808095" y="5489893"/>
            <a:ext cx="40074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三角形内角和等于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 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75477" y="195516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6" name="圆角矩形 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47215" y="859466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3.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三角形的分类</a:t>
            </a:r>
            <a:endParaRPr lang="zh-CN" altLang="en-US" sz="2400" b="1" dirty="0" smtClean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/>
      <p:bldP spid="28683" grpId="0"/>
      <p:bldP spid="28684" grpId="0"/>
      <p:bldP spid="28685" grpId="0"/>
      <p:bldP spid="28686" grpId="0"/>
      <p:bldP spid="2868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3"/>
          <p:cNvSpPr txBox="1"/>
          <p:nvPr/>
        </p:nvSpPr>
        <p:spPr>
          <a:xfrm>
            <a:off x="1952625" y="586423"/>
            <a:ext cx="80708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按照三角形内角的大小，三角形可以分为哪几类？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9" name="等腰三角形 9"/>
          <p:cNvSpPr/>
          <p:nvPr/>
        </p:nvSpPr>
        <p:spPr>
          <a:xfrm>
            <a:off x="2705100" y="3456305"/>
            <a:ext cx="1079500" cy="1285875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直角三角形 10"/>
          <p:cNvSpPr/>
          <p:nvPr/>
        </p:nvSpPr>
        <p:spPr>
          <a:xfrm>
            <a:off x="5267960" y="3379153"/>
            <a:ext cx="1439863" cy="1439862"/>
          </a:xfrm>
          <a:prstGeom prst="rtTriangle">
            <a:avLst/>
          </a:prstGeom>
          <a:noFill/>
          <a:ln w="1905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等腰三角形 14"/>
          <p:cNvSpPr/>
          <p:nvPr/>
        </p:nvSpPr>
        <p:spPr>
          <a:xfrm>
            <a:off x="7751763" y="3748405"/>
            <a:ext cx="2270125" cy="100965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文本框 15"/>
          <p:cNvSpPr txBox="1"/>
          <p:nvPr/>
        </p:nvSpPr>
        <p:spPr>
          <a:xfrm>
            <a:off x="2390775" y="5204143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锐角三角形</a:t>
            </a: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3" name="文本框 16"/>
          <p:cNvSpPr txBox="1"/>
          <p:nvPr/>
        </p:nvSpPr>
        <p:spPr>
          <a:xfrm>
            <a:off x="5067300" y="5204143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直角三角形</a:t>
            </a: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4" name="文本框 17"/>
          <p:cNvSpPr txBox="1"/>
          <p:nvPr/>
        </p:nvSpPr>
        <p:spPr>
          <a:xfrm>
            <a:off x="7958138" y="5204143"/>
            <a:ext cx="1859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钝角三角形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5" name="文本框 2"/>
          <p:cNvSpPr txBox="1"/>
          <p:nvPr/>
        </p:nvSpPr>
        <p:spPr>
          <a:xfrm>
            <a:off x="2044700" y="1938655"/>
            <a:ext cx="2393950" cy="1210945"/>
          </a:xfrm>
          <a:prstGeom prst="rect">
            <a:avLst/>
          </a:prstGeom>
          <a:solidFill>
            <a:srgbClr val="F7F7D5"/>
          </a:solidFill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D6F5F5"/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三个内角都是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锐角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的三角形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6" name="文本框 3"/>
          <p:cNvSpPr txBox="1"/>
          <p:nvPr/>
        </p:nvSpPr>
        <p:spPr>
          <a:xfrm>
            <a:off x="4784725" y="1938655"/>
            <a:ext cx="2517775" cy="1210945"/>
          </a:xfrm>
          <a:prstGeom prst="rect">
            <a:avLst/>
          </a:prstGeom>
          <a:solidFill>
            <a:srgbClr val="F7F7D5"/>
          </a:solidFill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有一个内角是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直角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的三角形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7" name="文本框 4"/>
          <p:cNvSpPr txBox="1"/>
          <p:nvPr/>
        </p:nvSpPr>
        <p:spPr>
          <a:xfrm>
            <a:off x="7662863" y="1938655"/>
            <a:ext cx="2451100" cy="1210945"/>
          </a:xfrm>
          <a:prstGeom prst="rect">
            <a:avLst/>
          </a:prstGeom>
          <a:solidFill>
            <a:srgbClr val="F7F7D5"/>
          </a:solidFill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有一个内角是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钝角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的三角形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 animBg="1"/>
      <p:bldP spid="29700" grpId="1" bldLvl="0" animBg="1"/>
      <p:bldP spid="29701" grpId="1" bldLvl="0" animBg="1"/>
      <p:bldP spid="29702" grpId="0"/>
      <p:bldP spid="29703" grpId="0"/>
      <p:bldP spid="29704" grpId="0"/>
      <p:bldP spid="29705" grpId="0" bldLvl="0" animBg="1"/>
      <p:bldP spid="29706" grpId="0" bldLvl="0" animBg="1"/>
      <p:bldP spid="2970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圆角矩形 31"/>
          <p:cNvSpPr/>
          <p:nvPr/>
        </p:nvSpPr>
        <p:spPr>
          <a:xfrm>
            <a:off x="1939925" y="436245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知识要点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3" name="TextBox 47"/>
          <p:cNvSpPr txBox="1"/>
          <p:nvPr/>
        </p:nvSpPr>
        <p:spPr>
          <a:xfrm>
            <a:off x="3068003" y="3078480"/>
            <a:ext cx="1960880" cy="52197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锐角三角形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4" name="TextBox 48"/>
          <p:cNvSpPr txBox="1"/>
          <p:nvPr/>
        </p:nvSpPr>
        <p:spPr>
          <a:xfrm>
            <a:off x="3017203" y="3859530"/>
            <a:ext cx="1960880" cy="52197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直角三角形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5" name="TextBox 49"/>
          <p:cNvSpPr txBox="1"/>
          <p:nvPr/>
        </p:nvSpPr>
        <p:spPr>
          <a:xfrm>
            <a:off x="3017203" y="4677093"/>
            <a:ext cx="1960880" cy="52197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钝角三角形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6" name="TextBox 36"/>
          <p:cNvSpPr txBox="1"/>
          <p:nvPr/>
        </p:nvSpPr>
        <p:spPr>
          <a:xfrm>
            <a:off x="6557963" y="2232343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按是否有边相等分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7" name="TextBox 45"/>
          <p:cNvSpPr txBox="1"/>
          <p:nvPr/>
        </p:nvSpPr>
        <p:spPr>
          <a:xfrm>
            <a:off x="2999740" y="2232343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按内角大小分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8" name="TextBox 46"/>
          <p:cNvSpPr txBox="1"/>
          <p:nvPr/>
        </p:nvSpPr>
        <p:spPr>
          <a:xfrm>
            <a:off x="1550353" y="3857943"/>
            <a:ext cx="1249680" cy="52197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9" name="左大括号 3"/>
          <p:cNvSpPr/>
          <p:nvPr/>
        </p:nvSpPr>
        <p:spPr>
          <a:xfrm>
            <a:off x="2810510" y="3221355"/>
            <a:ext cx="217488" cy="1727200"/>
          </a:xfrm>
          <a:prstGeom prst="leftBrace">
            <a:avLst>
              <a:gd name="adj1" fmla="val 8272"/>
              <a:gd name="adj2" fmla="val 50000"/>
            </a:avLst>
          </a:prstGeom>
          <a:noFill/>
          <a:ln w="381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7F7D5"/>
                </a:solidFill>
              </a14:hiddenFill>
            </a:ext>
          </a:extLst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36"/>
          <p:cNvSpPr txBox="1"/>
          <p:nvPr/>
        </p:nvSpPr>
        <p:spPr>
          <a:xfrm>
            <a:off x="4569143" y="1237298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三角形的分类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31" name="TextBox 38"/>
          <p:cNvSpPr txBox="1"/>
          <p:nvPr/>
        </p:nvSpPr>
        <p:spPr>
          <a:xfrm>
            <a:off x="5102543" y="3896043"/>
            <a:ext cx="1249680" cy="52197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32" name="TextBox 39"/>
          <p:cNvSpPr txBox="1"/>
          <p:nvPr/>
        </p:nvSpPr>
        <p:spPr>
          <a:xfrm>
            <a:off x="6585903" y="3118168"/>
            <a:ext cx="1252537" cy="95313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不等边三角形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33" name="TextBox 40"/>
          <p:cNvSpPr txBox="1"/>
          <p:nvPr/>
        </p:nvSpPr>
        <p:spPr>
          <a:xfrm>
            <a:off x="6590348" y="4284980"/>
            <a:ext cx="1368425" cy="95313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等腰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34" name="TextBox 41"/>
          <p:cNvSpPr txBox="1"/>
          <p:nvPr/>
        </p:nvSpPr>
        <p:spPr>
          <a:xfrm>
            <a:off x="8183563" y="3784918"/>
            <a:ext cx="2435225" cy="95313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底和腰不相等的等腰三角形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35" name="TextBox 42"/>
          <p:cNvSpPr txBox="1"/>
          <p:nvPr/>
        </p:nvSpPr>
        <p:spPr>
          <a:xfrm>
            <a:off x="8222615" y="5070793"/>
            <a:ext cx="2155825" cy="52197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等边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37" name="左大括号 19"/>
          <p:cNvSpPr/>
          <p:nvPr/>
        </p:nvSpPr>
        <p:spPr>
          <a:xfrm>
            <a:off x="8001635" y="4103053"/>
            <a:ext cx="142875" cy="1223962"/>
          </a:xfrm>
          <a:prstGeom prst="leftBrace">
            <a:avLst>
              <a:gd name="adj1" fmla="val 8289"/>
              <a:gd name="adj2" fmla="val 50000"/>
            </a:avLst>
          </a:prstGeom>
          <a:noFill/>
          <a:ln w="381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lstStyle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左大括号 19"/>
          <p:cNvSpPr/>
          <p:nvPr/>
        </p:nvSpPr>
        <p:spPr>
          <a:xfrm>
            <a:off x="6378575" y="3544888"/>
            <a:ext cx="142875" cy="1223962"/>
          </a:xfrm>
          <a:prstGeom prst="leftBrace">
            <a:avLst>
              <a:gd name="adj1" fmla="val 8289"/>
              <a:gd name="adj2" fmla="val 50000"/>
            </a:avLst>
          </a:prstGeom>
          <a:noFill/>
          <a:ln w="381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lstStyle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nimBg="1"/>
      <p:bldP spid="30724" grpId="0" bldLvl="0" animBg="1"/>
      <p:bldP spid="30725" grpId="0" bldLvl="0" animBg="1"/>
      <p:bldP spid="30726" grpId="0"/>
      <p:bldP spid="30727" grpId="0"/>
      <p:bldP spid="30728" grpId="0" bldLvl="0" animBg="1"/>
      <p:bldP spid="30729" grpId="0" bldLvl="0" animBg="1"/>
      <p:bldP spid="30731" grpId="0" bldLvl="0" animBg="1"/>
      <p:bldP spid="30732" grpId="0" bldLvl="0" animBg="1"/>
      <p:bldP spid="30733" grpId="0" bldLvl="0" animBg="1"/>
      <p:bldP spid="30734" grpId="0" bldLvl="0" animBg="1"/>
      <p:bldP spid="30735" grpId="0" bldLvl="0" animBg="1"/>
      <p:bldP spid="30737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66240" y="28130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pic>
        <p:nvPicPr>
          <p:cNvPr id="31745" name="图片 3" descr="9K7E%Q9M$0~YD)(V]T06_W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0310" y="4524375"/>
            <a:ext cx="2574925" cy="1817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1"/>
          <p:cNvSpPr txBox="1"/>
          <p:nvPr/>
        </p:nvSpPr>
        <p:spPr>
          <a:xfrm>
            <a:off x="1916430" y="991235"/>
            <a:ext cx="7431088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如果三角形三个外角度数之比是3：4：5，则此三角形一定是（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A．锐角三角形                B．直角三角形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C．钝角三角形                D．不能确定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47" name="文本框 2"/>
          <p:cNvSpPr txBox="1"/>
          <p:nvPr/>
        </p:nvSpPr>
        <p:spPr>
          <a:xfrm>
            <a:off x="1916430" y="3277235"/>
            <a:ext cx="7223125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已知，如图，△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DAC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和∠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的关系是（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A．∠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B．∠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ADC </a:t>
            </a:r>
            <a:endParaRPr lang="zh-CN" altLang="en-US" sz="2800" i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C．∠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D．不能确定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49" name="文本框 4"/>
          <p:cNvSpPr txBox="1"/>
          <p:nvPr/>
        </p:nvSpPr>
        <p:spPr>
          <a:xfrm>
            <a:off x="4901883" y="1675130"/>
            <a:ext cx="5092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B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50" name="文本框 5"/>
          <p:cNvSpPr txBox="1"/>
          <p:nvPr/>
        </p:nvSpPr>
        <p:spPr>
          <a:xfrm>
            <a:off x="6336030" y="3920173"/>
            <a:ext cx="5092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B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4"/>
          <p:cNvSpPr txBox="1"/>
          <p:nvPr/>
        </p:nvSpPr>
        <p:spPr>
          <a:xfrm>
            <a:off x="2057400" y="685800"/>
            <a:ext cx="8242300" cy="1426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//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CD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＝37°,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＝63°，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那么∠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F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等于                                                           （         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32770" name="Group 9"/>
          <p:cNvGrpSpPr/>
          <p:nvPr/>
        </p:nvGrpSpPr>
        <p:grpSpPr>
          <a:xfrm>
            <a:off x="6400800" y="2514600"/>
            <a:ext cx="2438400" cy="2133600"/>
            <a:chOff x="0" y="0"/>
            <a:chExt cx="1728" cy="1008"/>
          </a:xfrm>
        </p:grpSpPr>
        <p:sp>
          <p:nvSpPr>
            <p:cNvPr id="32771" name="Line 5"/>
            <p:cNvSpPr/>
            <p:nvPr/>
          </p:nvSpPr>
          <p:spPr>
            <a:xfrm>
              <a:off x="0" y="432"/>
              <a:ext cx="163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2" name="Line 6"/>
            <p:cNvSpPr/>
            <p:nvPr/>
          </p:nvSpPr>
          <p:spPr>
            <a:xfrm>
              <a:off x="240" y="1008"/>
              <a:ext cx="148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3" name="Line 7"/>
            <p:cNvSpPr/>
            <p:nvPr/>
          </p:nvSpPr>
          <p:spPr>
            <a:xfrm flipV="1">
              <a:off x="240" y="0"/>
              <a:ext cx="1008" cy="100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4" name="Line 8"/>
            <p:cNvSpPr/>
            <p:nvPr/>
          </p:nvSpPr>
          <p:spPr>
            <a:xfrm flipV="1">
              <a:off x="0" y="0"/>
              <a:ext cx="1248" cy="43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2775" name="Text Box 10"/>
          <p:cNvSpPr txBox="1"/>
          <p:nvPr/>
        </p:nvSpPr>
        <p:spPr>
          <a:xfrm>
            <a:off x="8077200" y="2057400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F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776" name="Text Box 11"/>
          <p:cNvSpPr txBox="1"/>
          <p:nvPr/>
        </p:nvSpPr>
        <p:spPr>
          <a:xfrm>
            <a:off x="6096000" y="3352800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777" name="Text Box 12"/>
          <p:cNvSpPr txBox="1"/>
          <p:nvPr/>
        </p:nvSpPr>
        <p:spPr>
          <a:xfrm>
            <a:off x="8534400" y="3429000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778" name="Text Box 13"/>
          <p:cNvSpPr txBox="1"/>
          <p:nvPr/>
        </p:nvSpPr>
        <p:spPr>
          <a:xfrm>
            <a:off x="7467600" y="3429000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779" name="Text Box 14"/>
          <p:cNvSpPr txBox="1"/>
          <p:nvPr/>
        </p:nvSpPr>
        <p:spPr>
          <a:xfrm>
            <a:off x="6553200" y="4648200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780" name="Text Box 15"/>
          <p:cNvSpPr txBox="1"/>
          <p:nvPr/>
        </p:nvSpPr>
        <p:spPr>
          <a:xfrm>
            <a:off x="8610600" y="4648200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781" name="Text Box 16"/>
          <p:cNvSpPr txBox="1"/>
          <p:nvPr/>
        </p:nvSpPr>
        <p:spPr>
          <a:xfrm>
            <a:off x="2514600" y="2438400"/>
            <a:ext cx="1981200" cy="24612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A.26°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B.63°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C.37°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D.60°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783" name="文本框 1"/>
          <p:cNvSpPr txBox="1"/>
          <p:nvPr/>
        </p:nvSpPr>
        <p:spPr>
          <a:xfrm>
            <a:off x="8936038" y="1524000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22"/>
          <p:cNvSpPr txBox="1"/>
          <p:nvPr/>
        </p:nvSpPr>
        <p:spPr>
          <a:xfrm>
            <a:off x="1703388" y="368300"/>
            <a:ext cx="58420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）如图，∠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BDC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______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的外角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也是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的外角；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=45 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BAE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=36 °,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BCE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=20 °,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试求∠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AEC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3794" name="Line 3"/>
          <p:cNvSpPr/>
          <p:nvPr/>
        </p:nvSpPr>
        <p:spPr>
          <a:xfrm flipH="1">
            <a:off x="7689850" y="796925"/>
            <a:ext cx="790575" cy="108585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Line 4"/>
          <p:cNvSpPr/>
          <p:nvPr/>
        </p:nvSpPr>
        <p:spPr>
          <a:xfrm flipV="1">
            <a:off x="7680325" y="1881188"/>
            <a:ext cx="2195513" cy="2381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Line 5"/>
          <p:cNvSpPr/>
          <p:nvPr/>
        </p:nvSpPr>
        <p:spPr>
          <a:xfrm>
            <a:off x="8520113" y="796925"/>
            <a:ext cx="1295400" cy="10668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7" name="Line 6"/>
          <p:cNvSpPr/>
          <p:nvPr/>
        </p:nvSpPr>
        <p:spPr>
          <a:xfrm flipH="1" flipV="1">
            <a:off x="8062913" y="1406525"/>
            <a:ext cx="1752600" cy="457200"/>
          </a:xfrm>
          <a:prstGeom prst="line">
            <a:avLst/>
          </a:prstGeom>
          <a:ln w="254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8" name="Text Box 7"/>
          <p:cNvSpPr txBox="1"/>
          <p:nvPr/>
        </p:nvSpPr>
        <p:spPr>
          <a:xfrm>
            <a:off x="8062913" y="415925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3799" name="Text Box 8"/>
          <p:cNvSpPr txBox="1"/>
          <p:nvPr/>
        </p:nvSpPr>
        <p:spPr>
          <a:xfrm>
            <a:off x="7246938" y="1665288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3800" name="Text Box 9"/>
          <p:cNvSpPr txBox="1"/>
          <p:nvPr/>
        </p:nvSpPr>
        <p:spPr>
          <a:xfrm>
            <a:off x="9891713" y="1558925"/>
            <a:ext cx="381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3801" name="Text Box 10"/>
          <p:cNvSpPr txBox="1"/>
          <p:nvPr/>
        </p:nvSpPr>
        <p:spPr>
          <a:xfrm>
            <a:off x="7605713" y="1025525"/>
            <a:ext cx="381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33802" name="Group 11"/>
          <p:cNvGrpSpPr/>
          <p:nvPr/>
        </p:nvGrpSpPr>
        <p:grpSpPr>
          <a:xfrm>
            <a:off x="8520113" y="796925"/>
            <a:ext cx="609600" cy="908051"/>
            <a:chOff x="0" y="0"/>
            <a:chExt cx="384" cy="572"/>
          </a:xfrm>
        </p:grpSpPr>
        <p:sp>
          <p:nvSpPr>
            <p:cNvPr id="33803" name="Line 12"/>
            <p:cNvSpPr/>
            <p:nvPr/>
          </p:nvSpPr>
          <p:spPr>
            <a:xfrm>
              <a:off x="0" y="0"/>
              <a:ext cx="96" cy="48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4" name="Text Box 13"/>
            <p:cNvSpPr txBox="1"/>
            <p:nvPr/>
          </p:nvSpPr>
          <p:spPr>
            <a:xfrm>
              <a:off x="144" y="243"/>
              <a:ext cx="24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E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33806" name="Text Box 18"/>
          <p:cNvSpPr txBox="1"/>
          <p:nvPr/>
        </p:nvSpPr>
        <p:spPr>
          <a:xfrm>
            <a:off x="4073525" y="1160463"/>
            <a:ext cx="1593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ADE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3807" name="Text Box 19"/>
          <p:cNvSpPr txBox="1"/>
          <p:nvPr/>
        </p:nvSpPr>
        <p:spPr>
          <a:xfrm>
            <a:off x="5445125" y="512763"/>
            <a:ext cx="1593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3808" name="Freeform 23"/>
          <p:cNvSpPr/>
          <p:nvPr/>
        </p:nvSpPr>
        <p:spPr>
          <a:xfrm>
            <a:off x="7953375" y="1482725"/>
            <a:ext cx="381000" cy="889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240" h="56">
                <a:moveTo>
                  <a:pt x="0" y="36"/>
                </a:moveTo>
                <a:cubicBezTo>
                  <a:pt x="80" y="56"/>
                  <a:pt x="50" y="54"/>
                  <a:pt x="168" y="36"/>
                </a:cubicBezTo>
                <a:cubicBezTo>
                  <a:pt x="195" y="32"/>
                  <a:pt x="240" y="0"/>
                  <a:pt x="240" y="0"/>
                </a:cubicBezTo>
              </a:path>
            </a:pathLst>
          </a:custGeom>
          <a:noFill/>
          <a:ln w="38100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3809" name="Group 24"/>
          <p:cNvGrpSpPr/>
          <p:nvPr/>
        </p:nvGrpSpPr>
        <p:grpSpPr>
          <a:xfrm>
            <a:off x="8048625" y="785813"/>
            <a:ext cx="1752600" cy="1066800"/>
            <a:chOff x="0" y="0"/>
            <a:chExt cx="1104" cy="672"/>
          </a:xfrm>
        </p:grpSpPr>
        <p:sp>
          <p:nvSpPr>
            <p:cNvPr id="2" name="Line 25"/>
            <p:cNvSpPr/>
            <p:nvPr/>
          </p:nvSpPr>
          <p:spPr>
            <a:xfrm flipH="1">
              <a:off x="0" y="0"/>
              <a:ext cx="288" cy="384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10" name="Line 26"/>
            <p:cNvSpPr/>
            <p:nvPr/>
          </p:nvSpPr>
          <p:spPr>
            <a:xfrm>
              <a:off x="288" y="0"/>
              <a:ext cx="816" cy="672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11" name="Line 27"/>
            <p:cNvSpPr/>
            <p:nvPr/>
          </p:nvSpPr>
          <p:spPr>
            <a:xfrm>
              <a:off x="0" y="384"/>
              <a:ext cx="1104" cy="288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3813" name="Group 28"/>
          <p:cNvGrpSpPr/>
          <p:nvPr/>
        </p:nvGrpSpPr>
        <p:grpSpPr>
          <a:xfrm>
            <a:off x="8050213" y="785813"/>
            <a:ext cx="609600" cy="762000"/>
            <a:chOff x="0" y="0"/>
            <a:chExt cx="384" cy="432"/>
          </a:xfrm>
        </p:grpSpPr>
        <p:sp>
          <p:nvSpPr>
            <p:cNvPr id="3" name="Line 29"/>
            <p:cNvSpPr/>
            <p:nvPr/>
          </p:nvSpPr>
          <p:spPr>
            <a:xfrm flipH="1">
              <a:off x="0" y="0"/>
              <a:ext cx="288" cy="346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14" name="Line 30"/>
            <p:cNvSpPr/>
            <p:nvPr/>
          </p:nvSpPr>
          <p:spPr>
            <a:xfrm>
              <a:off x="0" y="336"/>
              <a:ext cx="384" cy="86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15" name="Line 31"/>
            <p:cNvSpPr/>
            <p:nvPr/>
          </p:nvSpPr>
          <p:spPr>
            <a:xfrm>
              <a:off x="288" y="0"/>
              <a:ext cx="96" cy="432"/>
            </a:xfrm>
            <a:prstGeom prst="line">
              <a:avLst/>
            </a:prstGeom>
            <a:ln w="2540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3817" name="TextBox 31"/>
          <p:cNvSpPr txBox="1"/>
          <p:nvPr/>
        </p:nvSpPr>
        <p:spPr>
          <a:xfrm>
            <a:off x="1903413" y="3019425"/>
            <a:ext cx="6141720" cy="26752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解：根据三角形外角的性质有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AEC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BAE.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AEC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BAE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=45 °+20 °+36 °=101 °.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3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3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3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3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6" grpId="0"/>
      <p:bldP spid="3380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8"/>
          <p:cNvSpPr txBox="1"/>
          <p:nvPr/>
        </p:nvSpPr>
        <p:spPr>
          <a:xfrm>
            <a:off x="1834515" y="2361248"/>
            <a:ext cx="5213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解：因为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的外角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1832928" y="346710"/>
            <a:ext cx="8936037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边上一点,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BAD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, 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=80°，∠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=70°，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1）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的度数；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（2）∠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的度数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820" name="Text Box 4"/>
          <p:cNvSpPr txBox="1"/>
          <p:nvPr/>
        </p:nvSpPr>
        <p:spPr>
          <a:xfrm>
            <a:off x="2480628" y="4664710"/>
            <a:ext cx="22574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821" name="Rectangle 5"/>
          <p:cNvSpPr/>
          <p:nvPr/>
        </p:nvSpPr>
        <p:spPr>
          <a:xfrm>
            <a:off x="2696528" y="5169535"/>
            <a:ext cx="42656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4822" name="Text Box 6"/>
          <p:cNvSpPr txBox="1"/>
          <p:nvPr/>
        </p:nvSpPr>
        <p:spPr>
          <a:xfrm>
            <a:off x="2625090" y="5674360"/>
            <a:ext cx="4337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=180º-40º-70º=70°.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4823" name="Text Box 9"/>
          <p:cNvSpPr txBox="1"/>
          <p:nvPr/>
        </p:nvSpPr>
        <p:spPr>
          <a:xfrm>
            <a:off x="2050415" y="2937510"/>
            <a:ext cx="4997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=80°.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4824" name="Text Box 10"/>
          <p:cNvSpPr txBox="1"/>
          <p:nvPr/>
        </p:nvSpPr>
        <p:spPr>
          <a:xfrm>
            <a:off x="2337753" y="3442335"/>
            <a:ext cx="3600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又因为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Line 19"/>
          <p:cNvSpPr/>
          <p:nvPr/>
        </p:nvSpPr>
        <p:spPr>
          <a:xfrm flipH="1">
            <a:off x="6962140" y="1948498"/>
            <a:ext cx="1828800" cy="18288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5" name="Line 20"/>
          <p:cNvSpPr/>
          <p:nvPr/>
        </p:nvSpPr>
        <p:spPr>
          <a:xfrm>
            <a:off x="8790940" y="1948498"/>
            <a:ext cx="762000" cy="18288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6" name="Line 21"/>
          <p:cNvSpPr/>
          <p:nvPr/>
        </p:nvSpPr>
        <p:spPr>
          <a:xfrm>
            <a:off x="6962140" y="3777298"/>
            <a:ext cx="25908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7" name="Line 22"/>
          <p:cNvSpPr/>
          <p:nvPr/>
        </p:nvSpPr>
        <p:spPr>
          <a:xfrm flipH="1">
            <a:off x="8486140" y="1948498"/>
            <a:ext cx="304800" cy="18288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8" name="Text Box 23"/>
          <p:cNvSpPr txBox="1"/>
          <p:nvPr/>
        </p:nvSpPr>
        <p:spPr>
          <a:xfrm>
            <a:off x="8744903" y="1570673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华文行楷" panose="02010800040101010101" charset="-122"/>
              </a:rPr>
              <a:t>A</a:t>
            </a:r>
            <a:endParaRPr lang="en-US" altLang="zh-CN" sz="2800" i="1" dirty="0"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34829" name="Text Box 24"/>
          <p:cNvSpPr txBox="1"/>
          <p:nvPr/>
        </p:nvSpPr>
        <p:spPr>
          <a:xfrm>
            <a:off x="6657340" y="3731260"/>
            <a:ext cx="381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华文行楷" panose="02010800040101010101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grpSp>
        <p:nvGrpSpPr>
          <p:cNvPr id="34831" name="Group 27"/>
          <p:cNvGrpSpPr/>
          <p:nvPr/>
        </p:nvGrpSpPr>
        <p:grpSpPr>
          <a:xfrm>
            <a:off x="7190740" y="2253298"/>
            <a:ext cx="1524000" cy="1524000"/>
            <a:chOff x="0" y="0"/>
            <a:chExt cx="960" cy="960"/>
          </a:xfrm>
        </p:grpSpPr>
        <p:sp>
          <p:nvSpPr>
            <p:cNvPr id="5" name="Freeform 28"/>
            <p:cNvSpPr/>
            <p:nvPr/>
          </p:nvSpPr>
          <p:spPr>
            <a:xfrm>
              <a:off x="0" y="816"/>
              <a:ext cx="65" cy="1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144"/>
                </a:cxn>
              </a:cxnLst>
              <a:rect l="0" t="0" r="0" b="0"/>
              <a:pathLst>
                <a:path w="65" h="144">
                  <a:moveTo>
                    <a:pt x="0" y="0"/>
                  </a:moveTo>
                  <a:cubicBezTo>
                    <a:pt x="65" y="44"/>
                    <a:pt x="48" y="61"/>
                    <a:pt x="48" y="144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2" name="Freeform 29"/>
            <p:cNvSpPr/>
            <p:nvPr/>
          </p:nvSpPr>
          <p:spPr>
            <a:xfrm>
              <a:off x="816" y="0"/>
              <a:ext cx="144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" y="1008"/>
                </a:cxn>
              </a:cxnLst>
              <a:rect l="0" t="0" r="0" b="0"/>
              <a:pathLst>
                <a:path w="168" h="60">
                  <a:moveTo>
                    <a:pt x="0" y="0"/>
                  </a:moveTo>
                  <a:cubicBezTo>
                    <a:pt x="49" y="32"/>
                    <a:pt x="109" y="60"/>
                    <a:pt x="168" y="60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34" name="Group 30"/>
          <p:cNvGrpSpPr/>
          <p:nvPr/>
        </p:nvGrpSpPr>
        <p:grpSpPr>
          <a:xfrm>
            <a:off x="6979603" y="1931035"/>
            <a:ext cx="1828800" cy="1828800"/>
            <a:chOff x="0" y="0"/>
            <a:chExt cx="1152" cy="1152"/>
          </a:xfrm>
        </p:grpSpPr>
        <p:sp>
          <p:nvSpPr>
            <p:cNvPr id="6" name="Line 31"/>
            <p:cNvSpPr/>
            <p:nvPr/>
          </p:nvSpPr>
          <p:spPr>
            <a:xfrm flipH="1">
              <a:off x="0" y="0"/>
              <a:ext cx="1152" cy="1152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35" name="Line 32"/>
            <p:cNvSpPr/>
            <p:nvPr/>
          </p:nvSpPr>
          <p:spPr>
            <a:xfrm flipH="1">
              <a:off x="960" y="0"/>
              <a:ext cx="192" cy="1152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36" name="Line 33"/>
            <p:cNvSpPr/>
            <p:nvPr/>
          </p:nvSpPr>
          <p:spPr>
            <a:xfrm>
              <a:off x="0" y="1152"/>
              <a:ext cx="960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838" name="Group 34"/>
          <p:cNvGrpSpPr/>
          <p:nvPr/>
        </p:nvGrpSpPr>
        <p:grpSpPr>
          <a:xfrm>
            <a:off x="6966903" y="1940560"/>
            <a:ext cx="2590800" cy="1828800"/>
            <a:chOff x="0" y="0"/>
            <a:chExt cx="1632" cy="1152"/>
          </a:xfrm>
        </p:grpSpPr>
        <p:sp>
          <p:nvSpPr>
            <p:cNvPr id="7" name="Line 35"/>
            <p:cNvSpPr/>
            <p:nvPr/>
          </p:nvSpPr>
          <p:spPr>
            <a:xfrm flipH="1">
              <a:off x="0" y="0"/>
              <a:ext cx="1152" cy="115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39" name="Line 36"/>
            <p:cNvSpPr/>
            <p:nvPr/>
          </p:nvSpPr>
          <p:spPr>
            <a:xfrm>
              <a:off x="0" y="1152"/>
              <a:ext cx="163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40" name="Line 37"/>
            <p:cNvSpPr/>
            <p:nvPr/>
          </p:nvSpPr>
          <p:spPr>
            <a:xfrm>
              <a:off x="1152" y="0"/>
              <a:ext cx="480" cy="115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841" name="Freeform 43"/>
          <p:cNvSpPr/>
          <p:nvPr/>
        </p:nvSpPr>
        <p:spPr>
          <a:xfrm>
            <a:off x="8543290" y="3510598"/>
            <a:ext cx="179388" cy="247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72"/>
              </a:cxn>
              <a:cxn ang="0">
                <a:pos x="108" y="156"/>
              </a:cxn>
            </a:cxnLst>
            <a:rect l="0" t="0" r="0" b="0"/>
            <a:pathLst>
              <a:path w="113" h="156">
                <a:moveTo>
                  <a:pt x="0" y="0"/>
                </a:moveTo>
                <a:cubicBezTo>
                  <a:pt x="50" y="17"/>
                  <a:pt x="51" y="42"/>
                  <a:pt x="96" y="72"/>
                </a:cubicBezTo>
                <a:cubicBezTo>
                  <a:pt x="113" y="123"/>
                  <a:pt x="108" y="95"/>
                  <a:pt x="108" y="156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4843" name="对象 34842"/>
          <p:cNvGraphicFramePr/>
          <p:nvPr/>
        </p:nvGraphicFramePr>
        <p:xfrm>
          <a:off x="2293303" y="3874135"/>
          <a:ext cx="3502025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36880800" imgH="9448800" progId="Equation.DSMT4">
                  <p:embed/>
                </p:oleObj>
              </mc:Choice>
              <mc:Fallback>
                <p:oleObj name="" r:id="rId1" imgW="36880800" imgH="9448800" progId="Equation.DSMT4">
                  <p:embed/>
                  <p:pic>
                    <p:nvPicPr>
                      <p:cNvPr id="0" name="图片 3072" descr="image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93303" y="3874135"/>
                        <a:ext cx="3502025" cy="896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23"/>
          <p:cNvSpPr txBox="1"/>
          <p:nvPr/>
        </p:nvSpPr>
        <p:spPr>
          <a:xfrm>
            <a:off x="9610090" y="373126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华文行楷" panose="02010800040101010101" charset="-122"/>
              </a:rPr>
              <a:t>C</a:t>
            </a:r>
            <a:endParaRPr lang="en-US" altLang="zh-CN" sz="2800" i="1" dirty="0"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34844" name="Text Box 23"/>
          <p:cNvSpPr txBox="1"/>
          <p:nvPr/>
        </p:nvSpPr>
        <p:spPr>
          <a:xfrm>
            <a:off x="8313103" y="373126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华文行楷" panose="02010800040101010101" charset="-122"/>
              </a:rPr>
              <a:t>D</a:t>
            </a:r>
            <a:endParaRPr lang="en-US" altLang="zh-CN" sz="2800" i="1" dirty="0"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20" grpId="0"/>
      <p:bldP spid="34821" grpId="0"/>
      <p:bldP spid="34823" grpId="0"/>
      <p:bldP spid="348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3"/>
          <p:cNvGrpSpPr/>
          <p:nvPr/>
        </p:nvGrpSpPr>
        <p:grpSpPr>
          <a:xfrm>
            <a:off x="1536700" y="1130935"/>
            <a:ext cx="5176838" cy="4987926"/>
            <a:chOff x="0" y="0"/>
            <a:chExt cx="3261" cy="3142"/>
          </a:xfrm>
        </p:grpSpPr>
        <p:sp>
          <p:nvSpPr>
            <p:cNvPr id="35842" name="Line 4"/>
            <p:cNvSpPr/>
            <p:nvPr/>
          </p:nvSpPr>
          <p:spPr>
            <a:xfrm>
              <a:off x="1579" y="270"/>
              <a:ext cx="841" cy="2295"/>
            </a:xfrm>
            <a:prstGeom prst="line">
              <a:avLst/>
            </a:prstGeom>
            <a:ln w="57150" cap="flat" cmpd="sng">
              <a:solidFill>
                <a:srgbClr val="E5AB09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5843" name="Line 5"/>
            <p:cNvSpPr/>
            <p:nvPr/>
          </p:nvSpPr>
          <p:spPr>
            <a:xfrm flipH="1">
              <a:off x="136" y="270"/>
              <a:ext cx="1443" cy="2597"/>
            </a:xfrm>
            <a:prstGeom prst="line">
              <a:avLst/>
            </a:prstGeom>
            <a:ln w="57150" cap="flat" cmpd="sng">
              <a:solidFill>
                <a:srgbClr val="E5AB09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5844" name="Line 6"/>
            <p:cNvSpPr/>
            <p:nvPr/>
          </p:nvSpPr>
          <p:spPr>
            <a:xfrm flipH="1">
              <a:off x="136" y="1033"/>
              <a:ext cx="2897" cy="1834"/>
            </a:xfrm>
            <a:prstGeom prst="line">
              <a:avLst/>
            </a:prstGeom>
            <a:ln w="57150" cap="flat" cmpd="sng">
              <a:solidFill>
                <a:srgbClr val="E5AB09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5845" name="Line 7"/>
            <p:cNvSpPr/>
            <p:nvPr/>
          </p:nvSpPr>
          <p:spPr>
            <a:xfrm>
              <a:off x="316" y="1055"/>
              <a:ext cx="2104" cy="1510"/>
            </a:xfrm>
            <a:prstGeom prst="line">
              <a:avLst/>
            </a:prstGeom>
            <a:ln w="57150" cap="flat" cmpd="sng">
              <a:solidFill>
                <a:srgbClr val="E5AB09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5846" name="Text Box 8"/>
            <p:cNvSpPr txBox="1"/>
            <p:nvPr/>
          </p:nvSpPr>
          <p:spPr>
            <a:xfrm>
              <a:off x="1326" y="0"/>
              <a:ext cx="25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35847" name="Text Box 9"/>
            <p:cNvSpPr txBox="1"/>
            <p:nvPr/>
          </p:nvSpPr>
          <p:spPr>
            <a:xfrm>
              <a:off x="45" y="816"/>
              <a:ext cx="25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35848" name="Text Box 10"/>
            <p:cNvSpPr txBox="1"/>
            <p:nvPr/>
          </p:nvSpPr>
          <p:spPr>
            <a:xfrm>
              <a:off x="0" y="2813"/>
              <a:ext cx="26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C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35849" name="Text Box 11"/>
            <p:cNvSpPr txBox="1"/>
            <p:nvPr/>
          </p:nvSpPr>
          <p:spPr>
            <a:xfrm>
              <a:off x="2353" y="2540"/>
              <a:ext cx="27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D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35850" name="Text Box 12"/>
            <p:cNvSpPr txBox="1"/>
            <p:nvPr/>
          </p:nvSpPr>
          <p:spPr>
            <a:xfrm>
              <a:off x="3009" y="816"/>
              <a:ext cx="25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E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35851" name="Line 13"/>
            <p:cNvSpPr/>
            <p:nvPr/>
          </p:nvSpPr>
          <p:spPr>
            <a:xfrm>
              <a:off x="306" y="1033"/>
              <a:ext cx="2727" cy="0"/>
            </a:xfrm>
            <a:prstGeom prst="line">
              <a:avLst/>
            </a:prstGeom>
            <a:ln w="57150" cap="flat" cmpd="sng">
              <a:solidFill>
                <a:srgbClr val="E5AB09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35853" name="Line 14"/>
          <p:cNvSpPr/>
          <p:nvPr/>
        </p:nvSpPr>
        <p:spPr>
          <a:xfrm>
            <a:off x="1979613" y="2786698"/>
            <a:ext cx="2016125" cy="143986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5854" name="Line 15"/>
          <p:cNvSpPr/>
          <p:nvPr/>
        </p:nvSpPr>
        <p:spPr>
          <a:xfrm flipV="1">
            <a:off x="3995738" y="2786698"/>
            <a:ext cx="2303462" cy="143986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5855" name="Line 16"/>
          <p:cNvSpPr/>
          <p:nvPr/>
        </p:nvSpPr>
        <p:spPr>
          <a:xfrm>
            <a:off x="1979613" y="2786698"/>
            <a:ext cx="431958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5856" name="Arc 17"/>
          <p:cNvSpPr/>
          <p:nvPr/>
        </p:nvSpPr>
        <p:spPr>
          <a:xfrm rot="-2014619" flipH="1">
            <a:off x="3419475" y="4010660"/>
            <a:ext cx="793750" cy="547688"/>
          </a:xfrm>
          <a:custGeom>
            <a:avLst/>
            <a:gdLst/>
            <a:ahLst/>
            <a:cxnLst>
              <a:cxn ang="0">
                <a:pos x="553763205" y="0"/>
              </a:cxn>
              <a:cxn ang="0">
                <a:pos x="1273687721" y="237000075"/>
              </a:cxn>
              <a:cxn ang="0">
                <a:pos x="0" y="418757097"/>
              </a:cxn>
            </a:cxnLst>
            <a:rect l="0" t="0" r="0" b="0"/>
            <a:pathLst>
              <a:path w="19815" h="19807" fill="none">
                <a:moveTo>
                  <a:pt x="8615" y="-1"/>
                </a:moveTo>
                <a:cubicBezTo>
                  <a:pt x="13634" y="2182"/>
                  <a:pt x="17637" y="6189"/>
                  <a:pt x="19815" y="11209"/>
                </a:cubicBezTo>
              </a:path>
              <a:path w="19815" h="19807" stroke="0">
                <a:moveTo>
                  <a:pt x="8615" y="-1"/>
                </a:moveTo>
                <a:cubicBezTo>
                  <a:pt x="13634" y="2182"/>
                  <a:pt x="17637" y="6189"/>
                  <a:pt x="19815" y="11209"/>
                </a:cubicBezTo>
                <a:lnTo>
                  <a:pt x="0" y="19807"/>
                </a:lnTo>
                <a:close/>
              </a:path>
            </a:pathLst>
          </a:custGeom>
          <a:noFill/>
          <a:ln w="38100" cap="flat" cmpd="sng">
            <a:solidFill>
              <a:srgbClr val="00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7" name="Text Box 18"/>
          <p:cNvSpPr txBox="1"/>
          <p:nvPr/>
        </p:nvSpPr>
        <p:spPr>
          <a:xfrm>
            <a:off x="3203575" y="4010660"/>
            <a:ext cx="4333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zh-CN" altLang="en-US" sz="2800" dirty="0">
              <a:solidFill>
                <a:srgbClr val="000066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5858" name="Line 19"/>
          <p:cNvSpPr/>
          <p:nvPr/>
        </p:nvSpPr>
        <p:spPr>
          <a:xfrm flipH="1">
            <a:off x="2987675" y="1491298"/>
            <a:ext cx="1079500" cy="2016125"/>
          </a:xfrm>
          <a:prstGeom prst="line">
            <a:avLst/>
          </a:prstGeom>
          <a:ln w="38100" cap="flat" cmpd="sng">
            <a:solidFill>
              <a:srgbClr val="66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5859" name="Line 20"/>
          <p:cNvSpPr/>
          <p:nvPr/>
        </p:nvSpPr>
        <p:spPr>
          <a:xfrm>
            <a:off x="4044950" y="1491298"/>
            <a:ext cx="1320800" cy="3671887"/>
          </a:xfrm>
          <a:prstGeom prst="line">
            <a:avLst/>
          </a:prstGeom>
          <a:ln w="38100" cap="flat" cmpd="sng">
            <a:solidFill>
              <a:srgbClr val="66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5860" name="Line 21"/>
          <p:cNvSpPr/>
          <p:nvPr/>
        </p:nvSpPr>
        <p:spPr>
          <a:xfrm>
            <a:off x="2987675" y="3507423"/>
            <a:ext cx="2376488" cy="1655762"/>
          </a:xfrm>
          <a:prstGeom prst="line">
            <a:avLst/>
          </a:prstGeom>
          <a:ln w="38100" cap="flat" cmpd="sng">
            <a:solidFill>
              <a:srgbClr val="66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5861" name="Arc 22"/>
          <p:cNvSpPr/>
          <p:nvPr/>
        </p:nvSpPr>
        <p:spPr>
          <a:xfrm rot="-3226590" flipH="1">
            <a:off x="5645150" y="2361248"/>
            <a:ext cx="1008063" cy="706437"/>
          </a:xfrm>
          <a:custGeom>
            <a:avLst/>
            <a:gdLst/>
            <a:ahLst/>
            <a:cxnLst>
              <a:cxn ang="0">
                <a:pos x="2142045419" y="0"/>
              </a:cxn>
              <a:cxn ang="0">
                <a:pos x="2147483647" y="1517019522"/>
              </a:cxn>
              <a:cxn ang="0">
                <a:pos x="0" y="2147483647"/>
              </a:cxn>
            </a:cxnLst>
            <a:rect l="0" t="0" r="0" b="0"/>
            <a:pathLst>
              <a:path w="20862" h="10300" fill="none">
                <a:moveTo>
                  <a:pt x="18986" y="-1"/>
                </a:moveTo>
                <a:cubicBezTo>
                  <a:pt x="19793" y="1488"/>
                  <a:pt x="20423" y="3066"/>
                  <a:pt x="20861" y="4702"/>
                </a:cubicBezTo>
              </a:path>
              <a:path w="20862" h="10300" stroke="0">
                <a:moveTo>
                  <a:pt x="18986" y="-1"/>
                </a:moveTo>
                <a:cubicBezTo>
                  <a:pt x="19793" y="1488"/>
                  <a:pt x="20423" y="3066"/>
                  <a:pt x="20861" y="4702"/>
                </a:cubicBezTo>
                <a:lnTo>
                  <a:pt x="0" y="10300"/>
                </a:lnTo>
                <a:close/>
              </a:path>
            </a:pathLst>
          </a:custGeom>
          <a:noFill/>
          <a:ln w="38100" cap="flat" cmpd="sng">
            <a:solidFill>
              <a:srgbClr val="00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2" name="Arc 23"/>
          <p:cNvSpPr/>
          <p:nvPr/>
        </p:nvSpPr>
        <p:spPr>
          <a:xfrm>
            <a:off x="2411413" y="2786698"/>
            <a:ext cx="144462" cy="290512"/>
          </a:xfrm>
          <a:custGeom>
            <a:avLst/>
            <a:gdLst/>
            <a:ahLst/>
            <a:cxnLst>
              <a:cxn ang="0">
                <a:pos x="515414" y="0"/>
              </a:cxn>
              <a:cxn ang="0">
                <a:pos x="0" y="13098922"/>
              </a:cxn>
              <a:cxn ang="0">
                <a:pos x="515414" y="6568933"/>
              </a:cxn>
            </a:cxnLst>
            <a:rect l="0" t="0" r="0" b="0"/>
            <a:pathLst>
              <a:path w="23948" h="43200" fill="none">
                <a:moveTo>
                  <a:pt x="2347" y="0"/>
                </a:moveTo>
                <a:cubicBezTo>
                  <a:pt x="14277" y="0"/>
                  <a:pt x="23948" y="9670"/>
                  <a:pt x="23948" y="21600"/>
                </a:cubicBezTo>
                <a:cubicBezTo>
                  <a:pt x="23948" y="33529"/>
                  <a:pt x="14277" y="43200"/>
                  <a:pt x="2348" y="43200"/>
                </a:cubicBezTo>
                <a:cubicBezTo>
                  <a:pt x="1563" y="43200"/>
                  <a:pt x="779" y="43157"/>
                  <a:pt x="-1" y="43072"/>
                </a:cubicBezTo>
              </a:path>
              <a:path w="23948" h="43200" stroke="0">
                <a:moveTo>
                  <a:pt x="2347" y="0"/>
                </a:moveTo>
                <a:cubicBezTo>
                  <a:pt x="14277" y="0"/>
                  <a:pt x="23948" y="9670"/>
                  <a:pt x="23948" y="21600"/>
                </a:cubicBezTo>
                <a:cubicBezTo>
                  <a:pt x="23948" y="33529"/>
                  <a:pt x="14277" y="43200"/>
                  <a:pt x="2348" y="43200"/>
                </a:cubicBezTo>
                <a:cubicBezTo>
                  <a:pt x="1563" y="43200"/>
                  <a:pt x="779" y="43157"/>
                  <a:pt x="-1" y="43072"/>
                </a:cubicBezTo>
                <a:lnTo>
                  <a:pt x="2348" y="21600"/>
                </a:lnTo>
                <a:close/>
              </a:path>
            </a:pathLst>
          </a:custGeom>
          <a:noFill/>
          <a:ln w="38100" cap="flat" cmpd="sng">
            <a:solidFill>
              <a:srgbClr val="00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3" name="Arc 24"/>
          <p:cNvSpPr/>
          <p:nvPr/>
        </p:nvSpPr>
        <p:spPr>
          <a:xfrm>
            <a:off x="2124075" y="5020310"/>
            <a:ext cx="215900" cy="2524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258396" y="25209922"/>
              </a:cxn>
              <a:cxn ang="0">
                <a:pos x="0" y="21559773"/>
              </a:cxn>
            </a:cxnLst>
            <a:rect l="0" t="0" r="0" b="0"/>
            <a:pathLst>
              <a:path w="21600" h="25257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825"/>
                  <a:pt x="21495" y="24049"/>
                  <a:pt x="21288" y="25257"/>
                </a:cubicBezTo>
              </a:path>
              <a:path w="21600" h="25257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825"/>
                  <a:pt x="21495" y="24049"/>
                  <a:pt x="21288" y="25257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rgbClr val="0066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4" name="Arc 25"/>
          <p:cNvSpPr/>
          <p:nvPr/>
        </p:nvSpPr>
        <p:spPr>
          <a:xfrm flipV="1">
            <a:off x="3851275" y="1850073"/>
            <a:ext cx="288925" cy="730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694910" y="834655"/>
              </a:cxn>
              <a:cxn ang="0">
                <a:pos x="0" y="834655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5" name="Arc 26"/>
          <p:cNvSpPr/>
          <p:nvPr/>
        </p:nvSpPr>
        <p:spPr>
          <a:xfrm flipH="1">
            <a:off x="5003800" y="4731385"/>
            <a:ext cx="215900" cy="144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570011" y="6461930"/>
              </a:cxn>
              <a:cxn ang="0">
                <a:pos x="0" y="6461930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6" name="Arc 27"/>
          <p:cNvSpPr/>
          <p:nvPr/>
        </p:nvSpPr>
        <p:spPr>
          <a:xfrm flipV="1">
            <a:off x="2843213" y="3650298"/>
            <a:ext cx="288925" cy="730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694910" y="834655"/>
              </a:cxn>
              <a:cxn ang="0">
                <a:pos x="0" y="834655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7" name="Text Box 28"/>
          <p:cNvSpPr txBox="1"/>
          <p:nvPr/>
        </p:nvSpPr>
        <p:spPr>
          <a:xfrm>
            <a:off x="2771775" y="3723323"/>
            <a:ext cx="5032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Text Box 30"/>
          <p:cNvSpPr txBox="1"/>
          <p:nvPr/>
        </p:nvSpPr>
        <p:spPr>
          <a:xfrm>
            <a:off x="3851275" y="4299585"/>
            <a:ext cx="5762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F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5868" name="Text Box 31"/>
          <p:cNvSpPr txBox="1"/>
          <p:nvPr/>
        </p:nvSpPr>
        <p:spPr>
          <a:xfrm>
            <a:off x="2266950" y="3291523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G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5870" name="Text Box 33"/>
          <p:cNvSpPr txBox="1"/>
          <p:nvPr/>
        </p:nvSpPr>
        <p:spPr>
          <a:xfrm>
            <a:off x="5976938" y="1491298"/>
            <a:ext cx="4381500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解：∵∠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FBE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的外角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5871" name="Text Box 34"/>
          <p:cNvSpPr txBox="1"/>
          <p:nvPr/>
        </p:nvSpPr>
        <p:spPr>
          <a:xfrm>
            <a:off x="6851650" y="2218373"/>
            <a:ext cx="3309938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5872" name="Text Box 35"/>
          <p:cNvSpPr txBox="1"/>
          <p:nvPr/>
        </p:nvSpPr>
        <p:spPr>
          <a:xfrm>
            <a:off x="6918325" y="2805748"/>
            <a:ext cx="3176588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同理∠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5873" name="Text Box 36"/>
          <p:cNvSpPr txBox="1"/>
          <p:nvPr/>
        </p:nvSpPr>
        <p:spPr>
          <a:xfrm>
            <a:off x="6783388" y="3367723"/>
            <a:ext cx="3446462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CFG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fontAlgn="t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+∠1+∠2=180º,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5874" name="Text Box 37"/>
          <p:cNvSpPr txBox="1"/>
          <p:nvPr/>
        </p:nvSpPr>
        <p:spPr>
          <a:xfrm>
            <a:off x="5834063" y="4507548"/>
            <a:ext cx="5656262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∠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fontAlgn="t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180º.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" name="Text Box 13"/>
          <p:cNvSpPr txBox="1"/>
          <p:nvPr/>
        </p:nvSpPr>
        <p:spPr>
          <a:xfrm>
            <a:off x="1757363" y="506413"/>
            <a:ext cx="8064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如图，求∠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7" grpId="0"/>
      <p:bldP spid="35867" grpId="0"/>
      <p:bldP spid="35870" grpId="0"/>
      <p:bldP spid="35871" grpId="0"/>
      <p:bldP spid="35872" grpId="0"/>
      <p:bldP spid="35873" grpId="0"/>
      <p:bldP spid="3587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4"/>
          <p:cNvGrpSpPr/>
          <p:nvPr/>
        </p:nvGrpSpPr>
        <p:grpSpPr>
          <a:xfrm>
            <a:off x="5387975" y="1890078"/>
            <a:ext cx="4419600" cy="3789362"/>
            <a:chOff x="0" y="0"/>
            <a:chExt cx="2784" cy="2400"/>
          </a:xfrm>
        </p:grpSpPr>
        <p:sp>
          <p:nvSpPr>
            <p:cNvPr id="36866" name="Line 5"/>
            <p:cNvSpPr/>
            <p:nvPr/>
          </p:nvSpPr>
          <p:spPr>
            <a:xfrm>
              <a:off x="816" y="0"/>
              <a:ext cx="153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67" name="Line 6"/>
            <p:cNvSpPr/>
            <p:nvPr/>
          </p:nvSpPr>
          <p:spPr>
            <a:xfrm flipH="1">
              <a:off x="672" y="0"/>
              <a:ext cx="1680" cy="220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68" name="Line 7"/>
            <p:cNvSpPr/>
            <p:nvPr/>
          </p:nvSpPr>
          <p:spPr>
            <a:xfrm flipH="1" flipV="1">
              <a:off x="0" y="1488"/>
              <a:ext cx="672" cy="72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69" name="Line 8"/>
            <p:cNvSpPr/>
            <p:nvPr/>
          </p:nvSpPr>
          <p:spPr>
            <a:xfrm flipV="1">
              <a:off x="0" y="1488"/>
              <a:ext cx="278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70" name="Line 9"/>
            <p:cNvSpPr/>
            <p:nvPr/>
          </p:nvSpPr>
          <p:spPr>
            <a:xfrm flipH="1">
              <a:off x="2160" y="1488"/>
              <a:ext cx="624" cy="91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71" name="Line 10"/>
            <p:cNvSpPr/>
            <p:nvPr/>
          </p:nvSpPr>
          <p:spPr>
            <a:xfrm flipH="1" flipV="1">
              <a:off x="816" y="0"/>
              <a:ext cx="1344" cy="240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873" name="Group 11"/>
          <p:cNvGrpSpPr/>
          <p:nvPr/>
        </p:nvGrpSpPr>
        <p:grpSpPr>
          <a:xfrm>
            <a:off x="7123113" y="3410903"/>
            <a:ext cx="1465262" cy="1495424"/>
            <a:chOff x="0" y="0"/>
            <a:chExt cx="923" cy="942"/>
          </a:xfrm>
        </p:grpSpPr>
        <p:sp>
          <p:nvSpPr>
            <p:cNvPr id="2" name="Arc 12"/>
            <p:cNvSpPr/>
            <p:nvPr/>
          </p:nvSpPr>
          <p:spPr>
            <a:xfrm rot="-7517998">
              <a:off x="203" y="85"/>
              <a:ext cx="204" cy="1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6959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</a:path>
                <a:path w="21600" h="26959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4" name="Arc 13"/>
            <p:cNvSpPr/>
            <p:nvPr/>
          </p:nvSpPr>
          <p:spPr>
            <a:xfrm rot="-10255242" flipH="1">
              <a:off x="47" y="509"/>
              <a:ext cx="204" cy="1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6959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</a:path>
                <a:path w="21600" h="26959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5" name="Arc 14"/>
            <p:cNvSpPr/>
            <p:nvPr/>
          </p:nvSpPr>
          <p:spPr>
            <a:xfrm rot="-1048140">
              <a:off x="527" y="385"/>
              <a:ext cx="204" cy="1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6959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</a:path>
                <a:path w="21600" h="26959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6" name="Text Box 15"/>
            <p:cNvSpPr txBox="1"/>
            <p:nvPr/>
          </p:nvSpPr>
          <p:spPr>
            <a:xfrm>
              <a:off x="0" y="0"/>
              <a:ext cx="33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8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6877" name="Text Box 16"/>
            <p:cNvSpPr txBox="1"/>
            <p:nvPr/>
          </p:nvSpPr>
          <p:spPr>
            <a:xfrm>
              <a:off x="107" y="613"/>
              <a:ext cx="33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6878" name="Text Box 17"/>
            <p:cNvSpPr txBox="1"/>
            <p:nvPr/>
          </p:nvSpPr>
          <p:spPr>
            <a:xfrm>
              <a:off x="587" y="133"/>
              <a:ext cx="33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sz="28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36879" name="Text Box 25"/>
          <p:cNvSpPr txBox="1"/>
          <p:nvPr/>
        </p:nvSpPr>
        <p:spPr>
          <a:xfrm>
            <a:off x="6302375" y="1640840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80" name="Text Box 26"/>
          <p:cNvSpPr txBox="1"/>
          <p:nvPr/>
        </p:nvSpPr>
        <p:spPr>
          <a:xfrm>
            <a:off x="9191625" y="1632903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81" name="Text Box 27"/>
          <p:cNvSpPr txBox="1"/>
          <p:nvPr/>
        </p:nvSpPr>
        <p:spPr>
          <a:xfrm>
            <a:off x="4959350" y="4003040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82" name="Text Box 28"/>
          <p:cNvSpPr txBox="1"/>
          <p:nvPr/>
        </p:nvSpPr>
        <p:spPr>
          <a:xfrm>
            <a:off x="7064375" y="3850640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endParaRPr lang="en-US" altLang="zh-CN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83" name="Text Box 29"/>
          <p:cNvSpPr txBox="1"/>
          <p:nvPr/>
        </p:nvSpPr>
        <p:spPr>
          <a:xfrm>
            <a:off x="7751763" y="3504565"/>
            <a:ext cx="4349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84" name="Text Box 30"/>
          <p:cNvSpPr txBox="1"/>
          <p:nvPr/>
        </p:nvSpPr>
        <p:spPr>
          <a:xfrm>
            <a:off x="7673975" y="4231640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altLang="zh-CN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85" name="Text Box 31"/>
          <p:cNvSpPr txBox="1"/>
          <p:nvPr/>
        </p:nvSpPr>
        <p:spPr>
          <a:xfrm>
            <a:off x="6110288" y="5346065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86" name="Text Box 32"/>
          <p:cNvSpPr txBox="1"/>
          <p:nvPr/>
        </p:nvSpPr>
        <p:spPr>
          <a:xfrm>
            <a:off x="9045575" y="5374640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87" name="Text Box 33"/>
          <p:cNvSpPr txBox="1"/>
          <p:nvPr/>
        </p:nvSpPr>
        <p:spPr>
          <a:xfrm>
            <a:off x="9883775" y="4003040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88" name="Rectangle 35"/>
          <p:cNvSpPr/>
          <p:nvPr/>
        </p:nvSpPr>
        <p:spPr>
          <a:xfrm>
            <a:off x="1860233" y="-121285"/>
            <a:ext cx="921702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800" dirty="0">
              <a:solidFill>
                <a:srgbClr val="228B8B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如图，试求出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28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=________.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90" name="Text Box 36"/>
          <p:cNvSpPr txBox="1"/>
          <p:nvPr/>
        </p:nvSpPr>
        <p:spPr>
          <a:xfrm>
            <a:off x="2415858" y="1296988"/>
            <a:ext cx="12176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360°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2632" y="62021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625993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37891" name="文本框 1"/>
          <p:cNvSpPr txBox="1"/>
          <p:nvPr/>
        </p:nvSpPr>
        <p:spPr>
          <a:xfrm>
            <a:off x="1920875" y="2837815"/>
            <a:ext cx="1235075" cy="82994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三角形的外角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2" name="左大括号 2"/>
          <p:cNvSpPr/>
          <p:nvPr/>
        </p:nvSpPr>
        <p:spPr>
          <a:xfrm>
            <a:off x="6927850" y="3407728"/>
            <a:ext cx="209550" cy="1039812"/>
          </a:xfrm>
          <a:prstGeom prst="leftBrace">
            <a:avLst>
              <a:gd name="adj1" fmla="val 8224"/>
              <a:gd name="adj2" fmla="val 49000"/>
            </a:avLst>
          </a:prstGeom>
          <a:noFill/>
          <a:ln w="28575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文本框 3"/>
          <p:cNvSpPr txBox="1"/>
          <p:nvPr/>
        </p:nvSpPr>
        <p:spPr>
          <a:xfrm>
            <a:off x="3602038" y="1440815"/>
            <a:ext cx="1504950" cy="82994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三角形外角的性质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4" name="文本框 4"/>
          <p:cNvSpPr txBox="1"/>
          <p:nvPr/>
        </p:nvSpPr>
        <p:spPr>
          <a:xfrm>
            <a:off x="3602038" y="4209415"/>
            <a:ext cx="1233487" cy="82994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三角形的分类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5" name="文本框 6"/>
          <p:cNvSpPr txBox="1"/>
          <p:nvPr/>
        </p:nvSpPr>
        <p:spPr>
          <a:xfrm>
            <a:off x="5510213" y="875665"/>
            <a:ext cx="4014787" cy="97726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三角形的一个外角等于与它不相邻的两个内角的和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896" name="文本框 7"/>
          <p:cNvSpPr txBox="1"/>
          <p:nvPr/>
        </p:nvSpPr>
        <p:spPr>
          <a:xfrm>
            <a:off x="5510213" y="2077403"/>
            <a:ext cx="4273550" cy="97726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三角形的一个外角大于与它不相邻的任意一个内角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897" name="文本框 8"/>
          <p:cNvSpPr txBox="1"/>
          <p:nvPr/>
        </p:nvSpPr>
        <p:spPr>
          <a:xfrm>
            <a:off x="5222875" y="3679190"/>
            <a:ext cx="1543050" cy="53403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按边分类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898" name="文本框 9"/>
          <p:cNvSpPr txBox="1"/>
          <p:nvPr/>
        </p:nvSpPr>
        <p:spPr>
          <a:xfrm>
            <a:off x="5157788" y="5146040"/>
            <a:ext cx="1543050" cy="53403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按角分类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899" name="文本框 10"/>
          <p:cNvSpPr txBox="1"/>
          <p:nvPr/>
        </p:nvSpPr>
        <p:spPr>
          <a:xfrm>
            <a:off x="7200900" y="3325178"/>
            <a:ext cx="2149475" cy="53403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等腰三角形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900" name="文本框 11"/>
          <p:cNvSpPr txBox="1"/>
          <p:nvPr/>
        </p:nvSpPr>
        <p:spPr>
          <a:xfrm>
            <a:off x="7200900" y="4045903"/>
            <a:ext cx="2149475" cy="53403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不等边三角形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901" name="左大括号 14"/>
          <p:cNvSpPr/>
          <p:nvPr/>
        </p:nvSpPr>
        <p:spPr>
          <a:xfrm>
            <a:off x="6810375" y="4841240"/>
            <a:ext cx="207963" cy="1582738"/>
          </a:xfrm>
          <a:prstGeom prst="leftBrace">
            <a:avLst>
              <a:gd name="adj1" fmla="val 8244"/>
              <a:gd name="adj2" fmla="val 49000"/>
            </a:avLst>
          </a:prstGeom>
          <a:noFill/>
          <a:ln w="28575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2" name="文本框 15"/>
          <p:cNvSpPr txBox="1"/>
          <p:nvPr/>
        </p:nvSpPr>
        <p:spPr>
          <a:xfrm>
            <a:off x="7018338" y="4679315"/>
            <a:ext cx="2151062" cy="53403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锐角三角形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903" name="文本框 16"/>
          <p:cNvSpPr txBox="1"/>
          <p:nvPr/>
        </p:nvSpPr>
        <p:spPr>
          <a:xfrm>
            <a:off x="7018338" y="5361940"/>
            <a:ext cx="2151062" cy="53403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直角三角形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904" name="文本框 17"/>
          <p:cNvSpPr txBox="1"/>
          <p:nvPr/>
        </p:nvSpPr>
        <p:spPr>
          <a:xfrm>
            <a:off x="7018338" y="6009640"/>
            <a:ext cx="2151062" cy="53403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钝角三角形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905" name="左大括号 18"/>
          <p:cNvSpPr/>
          <p:nvPr/>
        </p:nvSpPr>
        <p:spPr>
          <a:xfrm>
            <a:off x="3281363" y="1645603"/>
            <a:ext cx="320675" cy="3206750"/>
          </a:xfrm>
          <a:prstGeom prst="leftBrace">
            <a:avLst>
              <a:gd name="adj1" fmla="val 8148"/>
              <a:gd name="adj2" fmla="val 49000"/>
            </a:avLst>
          </a:prstGeom>
          <a:noFill/>
          <a:ln w="28575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6" name="左大括号 19"/>
          <p:cNvSpPr/>
          <p:nvPr/>
        </p:nvSpPr>
        <p:spPr>
          <a:xfrm>
            <a:off x="4897438" y="4082415"/>
            <a:ext cx="209550" cy="1479550"/>
          </a:xfrm>
          <a:prstGeom prst="leftBrace">
            <a:avLst>
              <a:gd name="adj1" fmla="val 8204"/>
              <a:gd name="adj2" fmla="val 49000"/>
            </a:avLst>
          </a:prstGeom>
          <a:noFill/>
          <a:ln w="28575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7" name="左大括号 20"/>
          <p:cNvSpPr/>
          <p:nvPr/>
        </p:nvSpPr>
        <p:spPr>
          <a:xfrm>
            <a:off x="5146675" y="1215390"/>
            <a:ext cx="325438" cy="1479550"/>
          </a:xfrm>
          <a:prstGeom prst="leftBrace">
            <a:avLst>
              <a:gd name="adj1" fmla="val 8271"/>
              <a:gd name="adj2" fmla="val 49000"/>
            </a:avLst>
          </a:prstGeom>
          <a:noFill/>
          <a:ln w="28575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 animBg="1"/>
      <p:bldP spid="37892" grpId="0" bldLvl="0" animBg="1"/>
      <p:bldP spid="37893" grpId="0" bldLvl="0" animBg="1"/>
      <p:bldP spid="37894" grpId="0" bldLvl="0" animBg="1"/>
      <p:bldP spid="37895" grpId="0" bldLvl="0" animBg="1"/>
      <p:bldP spid="37896" grpId="0" bldLvl="0" animBg="1"/>
      <p:bldP spid="37897" grpId="0" bldLvl="0" animBg="1"/>
      <p:bldP spid="37898" grpId="0" bldLvl="0" animBg="1"/>
      <p:bldP spid="37899" grpId="0" bldLvl="0" animBg="1"/>
      <p:bldP spid="37900" grpId="0" bldLvl="0" animBg="1"/>
      <p:bldP spid="37901" grpId="0" bldLvl="0" animBg="1"/>
      <p:bldP spid="37902" grpId="0" bldLvl="0" animBg="1"/>
      <p:bldP spid="37903" grpId="0" bldLvl="0" animBg="1"/>
      <p:bldP spid="37904" grpId="0" bldLvl="0" animBg="1"/>
      <p:bldP spid="37905" grpId="0" bldLvl="0" animBg="1"/>
      <p:bldP spid="37906" grpId="0" bldLvl="0" animBg="1"/>
      <p:bldP spid="3790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Rectangle 1"/>
          <p:cNvSpPr/>
          <p:nvPr/>
        </p:nvSpPr>
        <p:spPr>
          <a:xfrm>
            <a:off x="1867535" y="1400810"/>
            <a:ext cx="8490585" cy="40532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1.理解并掌握三角形的外角的概念．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2.能够在能够复杂图形中找出外角.（难点）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3.掌握三角形的一个外角等于与它不相邻的两个内角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的和及三角形的内角和．（重点）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4.会利用三角形的外角性质解决问题.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929823" y="689610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577975" y="12382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6147" name="圆角矩形 31"/>
          <p:cNvSpPr/>
          <p:nvPr/>
        </p:nvSpPr>
        <p:spPr>
          <a:xfrm>
            <a:off x="1865630" y="962660"/>
            <a:ext cx="1454150" cy="43243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复习引入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48" name="Rectangle 19"/>
          <p:cNvSpPr/>
          <p:nvPr/>
        </p:nvSpPr>
        <p:spPr>
          <a:xfrm>
            <a:off x="2062163" y="1529874"/>
            <a:ext cx="7993062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中，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=80°, 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=52°,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则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9" name="Rectangle 19"/>
          <p:cNvSpPr/>
          <p:nvPr/>
        </p:nvSpPr>
        <p:spPr>
          <a:xfrm>
            <a:off x="2098675" y="4860132"/>
            <a:ext cx="7543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什么是三角形的内角？其内角和等于多少？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0" name="TextBox 19"/>
          <p:cNvSpPr txBox="1"/>
          <p:nvPr/>
        </p:nvSpPr>
        <p:spPr>
          <a:xfrm>
            <a:off x="9070975" y="1531303"/>
            <a:ext cx="9848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48 °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51" name="TextBox 21"/>
          <p:cNvSpPr txBox="1"/>
          <p:nvPr/>
        </p:nvSpPr>
        <p:spPr>
          <a:xfrm>
            <a:off x="2346325" y="5451475"/>
            <a:ext cx="7294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三角形相邻两边组成的角叫作三角形的内角，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2" name="TextBox 22"/>
          <p:cNvSpPr txBox="1"/>
          <p:nvPr/>
        </p:nvSpPr>
        <p:spPr>
          <a:xfrm>
            <a:off x="2419350" y="6027738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它们的和是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 °.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53" name="Text Box 10"/>
          <p:cNvSpPr txBox="1"/>
          <p:nvPr/>
        </p:nvSpPr>
        <p:spPr>
          <a:xfrm>
            <a:off x="2062163" y="1936115"/>
            <a:ext cx="8170862" cy="12979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如图，在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=70°,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=60°,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则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</a:rPr>
              <a:t>   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ACD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</a:rPr>
              <a:t>   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6154" name="组合 47"/>
          <p:cNvGrpSpPr/>
          <p:nvPr/>
        </p:nvGrpSpPr>
        <p:grpSpPr>
          <a:xfrm>
            <a:off x="4400550" y="3280410"/>
            <a:ext cx="2830513" cy="1657008"/>
            <a:chOff x="0" y="0"/>
            <a:chExt cx="3890452" cy="2545843"/>
          </a:xfrm>
        </p:grpSpPr>
        <p:grpSp>
          <p:nvGrpSpPr>
            <p:cNvPr id="6155" name="组合 30"/>
            <p:cNvGrpSpPr/>
            <p:nvPr/>
          </p:nvGrpSpPr>
          <p:grpSpPr>
            <a:xfrm>
              <a:off x="0" y="0"/>
              <a:ext cx="3698992" cy="2545843"/>
              <a:chOff x="0" y="0"/>
              <a:chExt cx="3698992" cy="2545843"/>
            </a:xfrm>
          </p:grpSpPr>
          <p:cxnSp>
            <p:nvCxnSpPr>
              <p:cNvPr id="6156" name="直接连接符 31"/>
              <p:cNvCxnSpPr/>
              <p:nvPr/>
            </p:nvCxnSpPr>
            <p:spPr>
              <a:xfrm flipV="1">
                <a:off x="549056" y="1827864"/>
                <a:ext cx="3149936" cy="40273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6157" name="直接连接符 32"/>
              <p:cNvCxnSpPr/>
              <p:nvPr/>
            </p:nvCxnSpPr>
            <p:spPr>
              <a:xfrm flipV="1">
                <a:off x="506076" y="427976"/>
                <a:ext cx="1200643" cy="144016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6158" name="直接连接符 33"/>
              <p:cNvCxnSpPr>
                <a:endCxn id="6161" idx="0"/>
              </p:cNvCxnSpPr>
              <p:nvPr/>
            </p:nvCxnSpPr>
            <p:spPr>
              <a:xfrm>
                <a:off x="1683090" y="426722"/>
                <a:ext cx="1211871" cy="141103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sp>
            <p:nvSpPr>
              <p:cNvPr id="6159" name="TextBox 34"/>
              <p:cNvSpPr txBox="1"/>
              <p:nvPr/>
            </p:nvSpPr>
            <p:spPr>
              <a:xfrm>
                <a:off x="1026952" y="0"/>
                <a:ext cx="407484" cy="707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4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6160" name="TextBox 35"/>
              <p:cNvSpPr txBox="1"/>
              <p:nvPr/>
            </p:nvSpPr>
            <p:spPr>
              <a:xfrm>
                <a:off x="0" y="1464865"/>
                <a:ext cx="389850" cy="707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6161" name="TextBox 36"/>
              <p:cNvSpPr txBox="1"/>
              <p:nvPr/>
            </p:nvSpPr>
            <p:spPr>
              <a:xfrm>
                <a:off x="2690880" y="1838519"/>
                <a:ext cx="407484" cy="707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4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6162" name="TextBox 43"/>
            <p:cNvSpPr txBox="1"/>
            <p:nvPr/>
          </p:nvSpPr>
          <p:spPr>
            <a:xfrm>
              <a:off x="3482968" y="1796128"/>
              <a:ext cx="407484" cy="707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6163" name="TextBox 19"/>
          <p:cNvSpPr txBox="1"/>
          <p:nvPr/>
        </p:nvSpPr>
        <p:spPr>
          <a:xfrm>
            <a:off x="4300538" y="2640965"/>
            <a:ext cx="9848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 °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64" name="TextBox 19"/>
          <p:cNvSpPr txBox="1"/>
          <p:nvPr/>
        </p:nvSpPr>
        <p:spPr>
          <a:xfrm>
            <a:off x="7083425" y="2696528"/>
            <a:ext cx="10737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130°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/>
      <p:bldP spid="6152" grpId="0"/>
      <p:bldP spid="6163" grpId="0"/>
      <p:bldP spid="61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" descr="871632057_924310479.310x3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2763" y="4208463"/>
            <a:ext cx="1163637" cy="1506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Line 6"/>
          <p:cNvSpPr/>
          <p:nvPr/>
        </p:nvSpPr>
        <p:spPr>
          <a:xfrm>
            <a:off x="1677988" y="5661025"/>
            <a:ext cx="7151687" cy="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2" name="Line 7"/>
          <p:cNvSpPr/>
          <p:nvPr/>
        </p:nvSpPr>
        <p:spPr>
          <a:xfrm>
            <a:off x="5876925" y="3211513"/>
            <a:ext cx="2952750" cy="2447925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3" name="Line 8"/>
          <p:cNvSpPr/>
          <p:nvPr/>
        </p:nvSpPr>
        <p:spPr>
          <a:xfrm flipH="1">
            <a:off x="5302250" y="3500438"/>
            <a:ext cx="935038" cy="215900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4" name="Text Box 9"/>
          <p:cNvSpPr txBox="1"/>
          <p:nvPr/>
        </p:nvSpPr>
        <p:spPr>
          <a:xfrm>
            <a:off x="4940300" y="5732463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5" name="Text Box 10"/>
          <p:cNvSpPr txBox="1"/>
          <p:nvPr/>
        </p:nvSpPr>
        <p:spPr>
          <a:xfrm>
            <a:off x="5367338" y="2862263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6" name="Text Box 11"/>
          <p:cNvSpPr txBox="1"/>
          <p:nvPr/>
        </p:nvSpPr>
        <p:spPr>
          <a:xfrm>
            <a:off x="6381750" y="3067050"/>
            <a:ext cx="5778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7" name="Text Box 12"/>
          <p:cNvSpPr txBox="1"/>
          <p:nvPr/>
        </p:nvSpPr>
        <p:spPr>
          <a:xfrm>
            <a:off x="8613775" y="5732463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8" name="Text Box 13"/>
          <p:cNvSpPr txBox="1"/>
          <p:nvPr/>
        </p:nvSpPr>
        <p:spPr>
          <a:xfrm>
            <a:off x="6059488" y="5746750"/>
            <a:ext cx="5032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9" name="Text Box 14"/>
          <p:cNvSpPr txBox="1"/>
          <p:nvPr/>
        </p:nvSpPr>
        <p:spPr>
          <a:xfrm>
            <a:off x="6165850" y="5405438"/>
            <a:ext cx="5032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●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0" name="Arc 17"/>
          <p:cNvSpPr/>
          <p:nvPr/>
        </p:nvSpPr>
        <p:spPr>
          <a:xfrm>
            <a:off x="5445125" y="5372100"/>
            <a:ext cx="73025" cy="2873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252250" y="2147483647"/>
              </a:cxn>
              <a:cxn ang="0">
                <a:pos x="0" y="2147483647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1" name="Arc 18"/>
          <p:cNvSpPr/>
          <p:nvPr/>
        </p:nvSpPr>
        <p:spPr>
          <a:xfrm flipH="1">
            <a:off x="8324850" y="5372100"/>
            <a:ext cx="146050" cy="2873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64144026" y="2147483647"/>
              </a:cxn>
              <a:cxn ang="0">
                <a:pos x="0" y="2147483647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2" name="Text Box 20"/>
          <p:cNvSpPr txBox="1"/>
          <p:nvPr/>
        </p:nvSpPr>
        <p:spPr>
          <a:xfrm>
            <a:off x="7605713" y="5156200"/>
            <a:ext cx="93662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40 °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83" name="Text Box 22"/>
          <p:cNvSpPr txBox="1"/>
          <p:nvPr/>
        </p:nvSpPr>
        <p:spPr>
          <a:xfrm>
            <a:off x="5445125" y="5227638"/>
            <a:ext cx="93662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70 °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84" name="Arc 23"/>
          <p:cNvSpPr/>
          <p:nvPr/>
        </p:nvSpPr>
        <p:spPr>
          <a:xfrm rot="-13319012" flipV="1">
            <a:off x="5883275" y="3402013"/>
            <a:ext cx="330200" cy="4175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 cap="sq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5" name="Text Box 24"/>
          <p:cNvSpPr txBox="1"/>
          <p:nvPr/>
        </p:nvSpPr>
        <p:spPr>
          <a:xfrm>
            <a:off x="5548313" y="3430588"/>
            <a:ext cx="5032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86" name="Text Box 33"/>
          <p:cNvSpPr txBox="1"/>
          <p:nvPr/>
        </p:nvSpPr>
        <p:spPr>
          <a:xfrm>
            <a:off x="6021388" y="3284538"/>
            <a:ext cx="5064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●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7" name="Text Box 37"/>
          <p:cNvSpPr txBox="1"/>
          <p:nvPr/>
        </p:nvSpPr>
        <p:spPr>
          <a:xfrm>
            <a:off x="5086350" y="5372100"/>
            <a:ext cx="5032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●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8" name="Text Box 39"/>
          <p:cNvSpPr txBox="1"/>
          <p:nvPr/>
        </p:nvSpPr>
        <p:spPr>
          <a:xfrm>
            <a:off x="8613775" y="5405438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●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9" name="Line 40"/>
          <p:cNvSpPr/>
          <p:nvPr/>
        </p:nvSpPr>
        <p:spPr>
          <a:xfrm>
            <a:off x="6237288" y="3500438"/>
            <a:ext cx="2592387" cy="2159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7190" name="Line 41"/>
          <p:cNvSpPr/>
          <p:nvPr/>
        </p:nvSpPr>
        <p:spPr>
          <a:xfrm flipV="1">
            <a:off x="5302250" y="3502025"/>
            <a:ext cx="935038" cy="2159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pic>
        <p:nvPicPr>
          <p:cNvPr id="7191" name="图片 4" descr="t0119dc8eddaaf296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375" y="4495800"/>
            <a:ext cx="1165225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2" name="图片 5" descr="t01132fbd98e6340ff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988" y="3859213"/>
            <a:ext cx="1539875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93" name="Text Box 5"/>
          <p:cNvSpPr txBox="1"/>
          <p:nvPr/>
        </p:nvSpPr>
        <p:spPr>
          <a:xfrm>
            <a:off x="1739900" y="423863"/>
            <a:ext cx="8758238" cy="2889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发现懒羊羊独自在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处游玩后，灰太狼打算用迂回的方式，先从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前进到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处，然后再折回到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处截住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懒羊羊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返回羊村的去路，红太狼则直接在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处拦截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懒羊羊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，已知∠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=40°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=70°.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灰太狼从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处要转多少度角才能直达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处？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7194" name="图片 1" descr="t015767f92ecc05381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488" y="4422775"/>
            <a:ext cx="1368425" cy="1370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87153 -0.339352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18125 -0.002963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7222 -0.349907 L -0.421111 -0.013889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4" grpId="0" bldLvl="0" animBg="1"/>
      <p:bldP spid="71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1"/>
          <p:cNvSpPr txBox="1"/>
          <p:nvPr/>
        </p:nvSpPr>
        <p:spPr>
          <a:xfrm>
            <a:off x="1808163" y="293370"/>
            <a:ext cx="904875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利用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三角形的内角和为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180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°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来求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，你会吗？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5" name="Text Box 11"/>
          <p:cNvSpPr txBox="1"/>
          <p:nvPr/>
        </p:nvSpPr>
        <p:spPr>
          <a:xfrm>
            <a:off x="1644650" y="5227320"/>
            <a:ext cx="8791575" cy="995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思考：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这样的角有什么特征吗？猜想它的性质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这节课让我们一起来探讨吧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8196" name="图片 2" descr="871632057_924310479.310x3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2763" y="2118995"/>
            <a:ext cx="1163637" cy="150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Line 6"/>
          <p:cNvSpPr/>
          <p:nvPr/>
        </p:nvSpPr>
        <p:spPr>
          <a:xfrm>
            <a:off x="1677988" y="3571558"/>
            <a:ext cx="7151687" cy="1587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8" name="Line 7"/>
          <p:cNvSpPr/>
          <p:nvPr/>
        </p:nvSpPr>
        <p:spPr>
          <a:xfrm>
            <a:off x="5876925" y="1123633"/>
            <a:ext cx="2952750" cy="2447925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9" name="Line 8"/>
          <p:cNvSpPr/>
          <p:nvPr/>
        </p:nvSpPr>
        <p:spPr>
          <a:xfrm flipH="1">
            <a:off x="5302250" y="1412558"/>
            <a:ext cx="935038" cy="215900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0" name="Text Box 9"/>
          <p:cNvSpPr txBox="1"/>
          <p:nvPr/>
        </p:nvSpPr>
        <p:spPr>
          <a:xfrm>
            <a:off x="4940300" y="3644583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1" name="Text Box 10"/>
          <p:cNvSpPr txBox="1"/>
          <p:nvPr/>
        </p:nvSpPr>
        <p:spPr>
          <a:xfrm>
            <a:off x="5295900" y="845820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2" name="Text Box 11"/>
          <p:cNvSpPr txBox="1"/>
          <p:nvPr/>
        </p:nvSpPr>
        <p:spPr>
          <a:xfrm>
            <a:off x="6381750" y="979170"/>
            <a:ext cx="5778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3" name="Text Box 12"/>
          <p:cNvSpPr txBox="1"/>
          <p:nvPr/>
        </p:nvSpPr>
        <p:spPr>
          <a:xfrm>
            <a:off x="8613775" y="3644583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4" name="Text Box 13"/>
          <p:cNvSpPr txBox="1"/>
          <p:nvPr/>
        </p:nvSpPr>
        <p:spPr>
          <a:xfrm>
            <a:off x="6059488" y="3658870"/>
            <a:ext cx="5032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5" name="Text Box 14"/>
          <p:cNvSpPr txBox="1"/>
          <p:nvPr/>
        </p:nvSpPr>
        <p:spPr>
          <a:xfrm>
            <a:off x="6165850" y="3317558"/>
            <a:ext cx="5032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●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6" name="Arc 17"/>
          <p:cNvSpPr/>
          <p:nvPr/>
        </p:nvSpPr>
        <p:spPr>
          <a:xfrm>
            <a:off x="5445125" y="3284220"/>
            <a:ext cx="73025" cy="2873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252250" y="2147483647"/>
              </a:cxn>
              <a:cxn ang="0">
                <a:pos x="0" y="2147483647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7" name="Arc 18"/>
          <p:cNvSpPr/>
          <p:nvPr/>
        </p:nvSpPr>
        <p:spPr>
          <a:xfrm flipH="1">
            <a:off x="8324850" y="3284220"/>
            <a:ext cx="146050" cy="2873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64144026" y="2147483647"/>
              </a:cxn>
              <a:cxn ang="0">
                <a:pos x="0" y="2147483647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8" name="Text Box 20"/>
          <p:cNvSpPr txBox="1"/>
          <p:nvPr/>
        </p:nvSpPr>
        <p:spPr>
          <a:xfrm>
            <a:off x="7605713" y="3068320"/>
            <a:ext cx="93662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40 °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9" name="Text Box 22"/>
          <p:cNvSpPr txBox="1"/>
          <p:nvPr/>
        </p:nvSpPr>
        <p:spPr>
          <a:xfrm>
            <a:off x="5445125" y="3139758"/>
            <a:ext cx="93662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70 °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10" name="Arc 23"/>
          <p:cNvSpPr/>
          <p:nvPr/>
        </p:nvSpPr>
        <p:spPr>
          <a:xfrm rot="-13319012" flipV="1">
            <a:off x="5883275" y="1314133"/>
            <a:ext cx="330200" cy="4175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 cap="sq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11" name="Text Box 24"/>
          <p:cNvSpPr txBox="1"/>
          <p:nvPr/>
        </p:nvSpPr>
        <p:spPr>
          <a:xfrm>
            <a:off x="5548313" y="1341120"/>
            <a:ext cx="5032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12" name="Text Box 33"/>
          <p:cNvSpPr txBox="1"/>
          <p:nvPr/>
        </p:nvSpPr>
        <p:spPr>
          <a:xfrm>
            <a:off x="6021388" y="1196658"/>
            <a:ext cx="5064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●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3" name="Text Box 37"/>
          <p:cNvSpPr txBox="1"/>
          <p:nvPr/>
        </p:nvSpPr>
        <p:spPr>
          <a:xfrm>
            <a:off x="5086350" y="3284220"/>
            <a:ext cx="5032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●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4" name="Text Box 39"/>
          <p:cNvSpPr txBox="1"/>
          <p:nvPr/>
        </p:nvSpPr>
        <p:spPr>
          <a:xfrm>
            <a:off x="8613775" y="3317558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●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5" name="Line 40"/>
          <p:cNvSpPr/>
          <p:nvPr/>
        </p:nvSpPr>
        <p:spPr>
          <a:xfrm>
            <a:off x="6237288" y="1412558"/>
            <a:ext cx="2592387" cy="2159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8216" name="Line 41"/>
          <p:cNvSpPr/>
          <p:nvPr/>
        </p:nvSpPr>
        <p:spPr>
          <a:xfrm flipV="1">
            <a:off x="5305425" y="1450658"/>
            <a:ext cx="935038" cy="2159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pic>
        <p:nvPicPr>
          <p:cNvPr id="8217" name="图片 4" descr="t0119dc8eddaaf296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375" y="2406333"/>
            <a:ext cx="1165225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8" name="图片 5" descr="t01132fbd98e6340ff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988" y="1771333"/>
            <a:ext cx="1539875" cy="1782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9" name="图片 6" descr="t015767f92ecc05381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488" y="2334895"/>
            <a:ext cx="1368425" cy="136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20" name="Text Box 11"/>
          <p:cNvSpPr txBox="1"/>
          <p:nvPr/>
        </p:nvSpPr>
        <p:spPr>
          <a:xfrm>
            <a:off x="1774825" y="4235133"/>
            <a:ext cx="8791575" cy="909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由三角形内角和易得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CBA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=70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BCA=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110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87153 -0.339352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7222 -0.349907 L -0.421111 -0.013889 " pathEditMode="relative" rAng="0" ptsTypes="">
                                      <p:cBhvr>
                                        <p:cTn id="9" dur="2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18125 -0.002963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210" grpId="0" bldLvl="0" animBg="1"/>
      <p:bldP spid="8211" grpId="0"/>
      <p:bldP spid="82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21"/>
          <p:cNvSpPr/>
          <p:nvPr/>
        </p:nvSpPr>
        <p:spPr>
          <a:xfrm>
            <a:off x="1798638" y="1391285"/>
            <a:ext cx="8297862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定义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如图，把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的一边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延长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得到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像这样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三角形的一边与另一边的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延长线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组成的角，叫做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三角形的外角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6" name="TextBox 33"/>
          <p:cNvSpPr txBox="1"/>
          <p:nvPr/>
        </p:nvSpPr>
        <p:spPr>
          <a:xfrm>
            <a:off x="3135313" y="5586730"/>
            <a:ext cx="5173662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ACD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的一个外角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7" name="Line 29"/>
          <p:cNvSpPr/>
          <p:nvPr/>
        </p:nvSpPr>
        <p:spPr>
          <a:xfrm flipH="1">
            <a:off x="3819525" y="3939223"/>
            <a:ext cx="1665288" cy="1147762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9228" name="Line 30"/>
          <p:cNvSpPr/>
          <p:nvPr/>
        </p:nvSpPr>
        <p:spPr>
          <a:xfrm flipH="1">
            <a:off x="3819525" y="5072698"/>
            <a:ext cx="2490788" cy="14287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9229" name="Line 31"/>
          <p:cNvSpPr/>
          <p:nvPr/>
        </p:nvSpPr>
        <p:spPr>
          <a:xfrm>
            <a:off x="5484813" y="3939223"/>
            <a:ext cx="825500" cy="1133475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9230" name="Rectangle 32"/>
          <p:cNvSpPr/>
          <p:nvPr/>
        </p:nvSpPr>
        <p:spPr>
          <a:xfrm>
            <a:off x="6242050" y="5133023"/>
            <a:ext cx="23749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marL="342900" indent="-342900"/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31" name="Rectangle 33"/>
          <p:cNvSpPr/>
          <p:nvPr/>
        </p:nvSpPr>
        <p:spPr>
          <a:xfrm>
            <a:off x="3619500" y="5006023"/>
            <a:ext cx="21717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marL="342900" indent="-342900"/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32" name="Rectangle 34"/>
          <p:cNvSpPr/>
          <p:nvPr/>
        </p:nvSpPr>
        <p:spPr>
          <a:xfrm>
            <a:off x="5405438" y="3556635"/>
            <a:ext cx="21717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marL="342900" indent="-342900"/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33" name="Line 25"/>
          <p:cNvSpPr/>
          <p:nvPr/>
        </p:nvSpPr>
        <p:spPr>
          <a:xfrm>
            <a:off x="6299200" y="5058410"/>
            <a:ext cx="936625" cy="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9234" name="Text Box 26"/>
          <p:cNvSpPr txBox="1"/>
          <p:nvPr/>
        </p:nvSpPr>
        <p:spPr>
          <a:xfrm>
            <a:off x="7099300" y="4963160"/>
            <a:ext cx="621030" cy="521970"/>
          </a:xfrm>
          <a:prstGeom prst="rect">
            <a:avLst/>
          </a:prstGeom>
          <a:noFill/>
          <a:ln w="9525">
            <a:noFill/>
          </a:ln>
        </p:spPr>
        <p:txBody>
          <a:bodyPr wrap="none" lIns="182562" tIns="46038" rIns="182562" bIns="46038" anchor="t" anchorCtr="0">
            <a:spAutoFit/>
          </a:bodyPr>
          <a:lstStyle/>
          <a:p>
            <a:pPr marL="342900" indent="-342900"/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35" name="弧形 22"/>
          <p:cNvSpPr/>
          <p:nvPr/>
        </p:nvSpPr>
        <p:spPr>
          <a:xfrm>
            <a:off x="5954713" y="4925060"/>
            <a:ext cx="503237" cy="287338"/>
          </a:xfrm>
          <a:custGeom>
            <a:avLst/>
            <a:gdLst/>
            <a:ahLst/>
            <a:cxnLst>
              <a:cxn ang="10800000">
                <a:pos x="251618" y="0"/>
              </a:cxn>
              <a:cxn ang="8100000">
                <a:pos x="251618" y="143668"/>
              </a:cxn>
              <a:cxn ang="5400000">
                <a:pos x="503237" y="143668"/>
              </a:cxn>
            </a:cxnLst>
            <a:rect l="0" t="0" r="0" b="0"/>
            <a:pathLst>
              <a:path w="503237" h="287337" stroke="0">
                <a:moveTo>
                  <a:pt x="251618" y="0"/>
                </a:moveTo>
                <a:cubicBezTo>
                  <a:pt x="390583" y="0"/>
                  <a:pt x="503236" y="64322"/>
                  <a:pt x="503236" y="143668"/>
                </a:cubicBezTo>
                <a:lnTo>
                  <a:pt x="251618" y="143668"/>
                </a:lnTo>
                <a:close/>
              </a:path>
              <a:path w="503237" h="287337" fill="none">
                <a:moveTo>
                  <a:pt x="251618" y="0"/>
                </a:moveTo>
                <a:cubicBezTo>
                  <a:pt x="390583" y="0"/>
                  <a:pt x="503236" y="64322"/>
                  <a:pt x="503236" y="143668"/>
                </a:cubicBezTo>
              </a:path>
            </a:pathLst>
          </a:custGeom>
          <a:noFill/>
          <a:ln w="3175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775477" y="248221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6" name="圆角矩形 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" name="圆角矩形 1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47215" y="959161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三角形外角的概念</a:t>
            </a:r>
            <a:endParaRPr lang="zh-CN" altLang="en-US" sz="2400" b="1" dirty="0" smtClean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/>
      <p:bldP spid="9226" grpId="0"/>
      <p:bldP spid="9234" grpId="0"/>
      <p:bldP spid="9235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942.5007874015746,&quot;width&quot;:6465}"/>
</p:tagLst>
</file>

<file path=ppt/tags/tag2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4332</Words>
  <Application>WPS 演示</Application>
  <PresentationFormat>全屏显示(4:3)</PresentationFormat>
  <Paragraphs>830</Paragraphs>
  <Slides>39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Times New Roman</vt:lpstr>
      <vt:lpstr>华文宋体</vt:lpstr>
      <vt:lpstr>Arial Unicode MS</vt:lpstr>
      <vt:lpstr>Calibri</vt:lpstr>
      <vt:lpstr>华文楷体</vt:lpstr>
      <vt:lpstr>Franklin Gothic Book</vt:lpstr>
      <vt:lpstr>EU-BX</vt:lpstr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104</cp:revision>
  <dcterms:created xsi:type="dcterms:W3CDTF">2015-10-07T07:18:00Z</dcterms:created>
  <dcterms:modified xsi:type="dcterms:W3CDTF">2025-02-07T01:24:42Z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A253829F6CEC4E8A8A9CC238C4A9009C</vt:lpwstr>
  </property>
</Properties>
</file>