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57" r:id="rId3"/>
    <p:sldId id="313" r:id="rId4"/>
    <p:sldId id="390" r:id="rId6"/>
    <p:sldId id="355" r:id="rId7"/>
    <p:sldId id="381" r:id="rId8"/>
    <p:sldId id="382" r:id="rId9"/>
    <p:sldId id="438" r:id="rId10"/>
    <p:sldId id="389" r:id="rId11"/>
    <p:sldId id="299" r:id="rId12"/>
    <p:sldId id="357" r:id="rId13"/>
    <p:sldId id="391" r:id="rId14"/>
    <p:sldId id="439" r:id="rId15"/>
    <p:sldId id="393" r:id="rId16"/>
    <p:sldId id="440" r:id="rId17"/>
    <p:sldId id="395" r:id="rId18"/>
    <p:sldId id="441" r:id="rId19"/>
    <p:sldId id="396" r:id="rId20"/>
    <p:sldId id="422" r:id="rId21"/>
    <p:sldId id="316" r:id="rId22"/>
    <p:sldId id="359" r:id="rId23"/>
    <p:sldId id="424" r:id="rId24"/>
    <p:sldId id="423" r:id="rId25"/>
    <p:sldId id="318" r:id="rId26"/>
    <p:sldId id="26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5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9FBEE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272" y="-474"/>
      </p:cViewPr>
      <p:guideLst>
        <p:guide orient="horz" pos="2275"/>
        <p:guide pos="37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oleObject" Target="../embeddings/oleObject4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oleObject" Target="../embeddings/oleObject9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3" Type="http://schemas.openxmlformats.org/officeDocument/2006/relationships/oleObject" Target="../embeddings/oleObject6.bin"/><Relationship Id="rId2" Type="http://schemas.openxmlformats.org/officeDocument/2006/relationships/image" Target="../media/image13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/>
          <p:nvPr/>
        </p:nvSpPr>
        <p:spPr>
          <a:xfrm>
            <a:off x="2297113" y="1719581"/>
            <a:ext cx="7623175" cy="19380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buNone/>
            </a:pP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第十章</a:t>
            </a:r>
            <a:r>
              <a:rPr lang="en-US" altLang="zh-CN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小结与复习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654810" y="168910"/>
            <a:ext cx="369189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三角形的内角和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0245" name="文本框 99"/>
          <p:cNvSpPr txBox="1"/>
          <p:nvPr/>
        </p:nvSpPr>
        <p:spPr>
          <a:xfrm>
            <a:off x="1808798" y="1046163"/>
            <a:ext cx="879792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的平分线，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文本框 2"/>
          <p:cNvSpPr txBox="1"/>
          <p:nvPr/>
        </p:nvSpPr>
        <p:spPr>
          <a:xfrm>
            <a:off x="1778635" y="2076450"/>
            <a:ext cx="8943975" cy="431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180°-∠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180°-50°-70°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的平分线，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×60°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EDC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180°-∠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180°-70°-30°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0247" name="对象 1024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75785" y="3866833"/>
          <a:ext cx="419100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75785" y="3866833"/>
                        <a:ext cx="419100" cy="798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对象 1024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50610" y="3841115"/>
          <a:ext cx="4381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50610" y="3841115"/>
                        <a:ext cx="43815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9" name="图片 -21474826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2048" y="3460750"/>
            <a:ext cx="1798637" cy="212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6">
                                            <p:txEl>
                                              <p:charRg st="1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6">
                                            <p:txEl>
                                              <p:charRg st="1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6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6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7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6">
                                            <p:txEl>
                                              <p:charRg st="7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6">
                                            <p:txEl>
                                              <p:charRg st="7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1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6">
                                            <p:txEl>
                                              <p:charRg st="11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6">
                                            <p:txEl>
                                              <p:charRg st="11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4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6">
                                            <p:txEl>
                                              <p:charRg st="14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46">
                                            <p:txEl>
                                              <p:charRg st="14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7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46">
                                            <p:txEl>
                                              <p:charRg st="17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46">
                                            <p:txEl>
                                              <p:charRg st="17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5" name="图片 -2147482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1640" y="1237933"/>
            <a:ext cx="2552700" cy="1562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8" name="组合 11"/>
          <p:cNvGrpSpPr/>
          <p:nvPr/>
        </p:nvGrpSpPr>
        <p:grpSpPr>
          <a:xfrm>
            <a:off x="1738630" y="325120"/>
            <a:ext cx="448564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3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三角形的外角及其性质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2293" name="文本框 99"/>
          <p:cNvSpPr txBox="1"/>
          <p:nvPr/>
        </p:nvSpPr>
        <p:spPr>
          <a:xfrm>
            <a:off x="1738630" y="1047115"/>
            <a:ext cx="86026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如图：在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∠3.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试说明：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DEF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文本框 2"/>
          <p:cNvSpPr txBox="1"/>
          <p:nvPr/>
        </p:nvSpPr>
        <p:spPr>
          <a:xfrm>
            <a:off x="1960563" y="2728595"/>
            <a:ext cx="81343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CAE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CAE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4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4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4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4">
                                            <p:txEl>
                                              <p:charRg st="4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4">
                                            <p:txEl>
                                              <p:charRg st="4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4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4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824038" y="643890"/>
            <a:ext cx="9128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DFE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度数．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1887538" y="1247140"/>
            <a:ext cx="86137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DFE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DFE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DFE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DFE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所以在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60°.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图片 -2147482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0938" y="1998028"/>
            <a:ext cx="2841625" cy="1982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charRg st="2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charRg st="2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5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5">
                                            <p:txEl>
                                              <p:charRg st="5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5">
                                            <p:txEl>
                                              <p:charRg st="5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15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5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15">
                                            <p:txEl>
                                              <p:charRg st="10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15">
                                            <p:txEl>
                                              <p:charRg st="10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15">
                                            <p:txEl>
                                              <p:charRg st="13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15">
                                            <p:txEl>
                                              <p:charRg st="136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675130" y="225425"/>
            <a:ext cx="5631180" cy="601981"/>
            <a:chOff x="250824" y="1196974"/>
            <a:chExt cx="5171557" cy="529710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5171557" cy="529710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文本框 19"/>
            <p:cNvSpPr/>
            <p:nvPr/>
          </p:nvSpPr>
          <p:spPr>
            <a:xfrm>
              <a:off x="308150" y="1259556"/>
              <a:ext cx="5114231" cy="40510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4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三角形的角平分线、中线、高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5365" name="文本框 99"/>
          <p:cNvSpPr txBox="1"/>
          <p:nvPr/>
        </p:nvSpPr>
        <p:spPr>
          <a:xfrm>
            <a:off x="1744028" y="1047750"/>
            <a:ext cx="8151812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上的一点，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，点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的中点，设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的面积分别为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6" name="文本框 2"/>
          <p:cNvSpPr txBox="1"/>
          <p:nvPr/>
        </p:nvSpPr>
        <p:spPr>
          <a:xfrm>
            <a:off x="1760538" y="2928938"/>
            <a:ext cx="8843962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解析：因为点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的中点，所以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×12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5367" name="对象 1536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20050" y="2787650"/>
          <a:ext cx="44767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20050" y="2787650"/>
                        <a:ext cx="447675" cy="747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对象 1536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81525" y="3741738"/>
          <a:ext cx="3841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1525" y="3741738"/>
                        <a:ext cx="384175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对象 1536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08713" y="3635375"/>
          <a:ext cx="44767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4" imgW="152400" imgH="393700" progId="Equation.DSMT4">
                  <p:embed/>
                </p:oleObj>
              </mc:Choice>
              <mc:Fallback>
                <p:oleObj name="" r:id="rId4" imgW="1524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08713" y="3635375"/>
                        <a:ext cx="447675" cy="747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对象 1536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52963" y="4637088"/>
          <a:ext cx="2889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139700" imgH="393700" progId="Equation.DSMT4">
                  <p:embed/>
                </p:oleObj>
              </mc:Choice>
              <mc:Fallback>
                <p:oleObj name="" r:id="rId5" imgW="1397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52963" y="4637088"/>
                        <a:ext cx="288925" cy="649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对象 1537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08713" y="4581525"/>
          <a:ext cx="312737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139700" imgH="393700" progId="Equation.DSMT4">
                  <p:embed/>
                </p:oleObj>
              </mc:Choice>
              <mc:Fallback>
                <p:oleObj name="" r:id="rId7" imgW="1397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08713" y="4581525"/>
                        <a:ext cx="312737" cy="708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2" name="文本框 10"/>
          <p:cNvSpPr txBox="1"/>
          <p:nvPr/>
        </p:nvSpPr>
        <p:spPr>
          <a:xfrm>
            <a:off x="6002655" y="234569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5373" name="图片 -21474826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50250" y="3419475"/>
            <a:ext cx="1839913" cy="164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2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6">
                                            <p:txEl>
                                              <p:charRg st="2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6">
                                            <p:txEl>
                                              <p:charRg st="2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4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6">
                                            <p:txEl>
                                              <p:charRg st="4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6">
                                            <p:txEl>
                                              <p:charRg st="4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8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6">
                                            <p:txEl>
                                              <p:charRg st="8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6">
                                            <p:txEl>
                                              <p:charRg st="8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11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6">
                                            <p:txEl>
                                              <p:charRg st="11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6">
                                            <p:txEl>
                                              <p:charRg st="11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366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366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202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366">
                                            <p:txEl>
                                              <p:charRg st="202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366">
                                            <p:txEl>
                                              <p:charRg st="202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230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366">
                                            <p:txEl>
                                              <p:charRg st="230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366">
                                            <p:txEl>
                                              <p:charRg st="230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99"/>
          <p:cNvSpPr txBox="1"/>
          <p:nvPr/>
        </p:nvSpPr>
        <p:spPr>
          <a:xfrm>
            <a:off x="1892618" y="1607503"/>
            <a:ext cx="840581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三角形的中线将三角形分成面积相等的两部分；高相等时，面积的比等于底边的比；底相等时，面积的比等于高的比．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8" name="组合 11"/>
          <p:cNvGrpSpPr/>
          <p:nvPr/>
        </p:nvGrpSpPr>
        <p:grpSpPr>
          <a:xfrm>
            <a:off x="1664335" y="197485"/>
            <a:ext cx="396113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5</a:t>
              </a: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本章中的思想方法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8437" name="TextBox 2"/>
          <p:cNvSpPr txBox="1"/>
          <p:nvPr/>
        </p:nvSpPr>
        <p:spPr>
          <a:xfrm>
            <a:off x="1681798" y="99599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方程思想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1703388" y="1414463"/>
            <a:ext cx="8640762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中，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平分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∠1=∠2, ∠3= 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的度数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439" name="组合 33"/>
          <p:cNvGrpSpPr/>
          <p:nvPr/>
        </p:nvGrpSpPr>
        <p:grpSpPr>
          <a:xfrm>
            <a:off x="8158163" y="1908175"/>
            <a:ext cx="2579736" cy="3475561"/>
            <a:chOff x="0" y="0"/>
            <a:chExt cx="2580780" cy="3474075"/>
          </a:xfrm>
        </p:grpSpPr>
        <p:sp>
          <p:nvSpPr>
            <p:cNvPr id="18440" name="任意多边形 4"/>
            <p:cNvSpPr/>
            <p:nvPr/>
          </p:nvSpPr>
          <p:spPr>
            <a:xfrm>
              <a:off x="345661" y="297791"/>
              <a:ext cx="1872342" cy="2801257"/>
            </a:xfrm>
            <a:custGeom>
              <a:avLst/>
              <a:gdLst/>
              <a:ahLst/>
              <a:cxnLst>
                <a:cxn ang="0">
                  <a:pos x="899885" y="0"/>
                </a:cxn>
                <a:cxn ang="0">
                  <a:pos x="0" y="2801257"/>
                </a:cxn>
                <a:cxn ang="0">
                  <a:pos x="1872342" y="2801257"/>
                </a:cxn>
                <a:cxn ang="0">
                  <a:pos x="899885" y="0"/>
                </a:cxn>
              </a:cxnLst>
              <a:pathLst>
                <a:path w="1872342" h="2801257">
                  <a:moveTo>
                    <a:pt x="899885" y="0"/>
                  </a:moveTo>
                  <a:lnTo>
                    <a:pt x="0" y="2801257"/>
                  </a:lnTo>
                  <a:lnTo>
                    <a:pt x="1872342" y="2801257"/>
                  </a:lnTo>
                  <a:lnTo>
                    <a:pt x="899885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cxnSp>
          <p:nvCxnSpPr>
            <p:cNvPr id="18441" name="直接连接符 6"/>
            <p:cNvCxnSpPr>
              <a:stCxn id="18440" idx="1"/>
            </p:cNvCxnSpPr>
            <p:nvPr/>
          </p:nvCxnSpPr>
          <p:spPr>
            <a:xfrm flipV="1">
              <a:off x="345661" y="2016224"/>
              <a:ext cx="1526547" cy="108282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18442" name="TextBox 21"/>
            <p:cNvSpPr txBox="1"/>
            <p:nvPr/>
          </p:nvSpPr>
          <p:spPr>
            <a:xfrm>
              <a:off x="1248700" y="0"/>
              <a:ext cx="420540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3" name="TextBox 22"/>
            <p:cNvSpPr txBox="1"/>
            <p:nvPr/>
          </p:nvSpPr>
          <p:spPr>
            <a:xfrm>
              <a:off x="0" y="2952328"/>
              <a:ext cx="420540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4" name="TextBox 23"/>
            <p:cNvSpPr txBox="1"/>
            <p:nvPr/>
          </p:nvSpPr>
          <p:spPr>
            <a:xfrm>
              <a:off x="2160240" y="2952328"/>
              <a:ext cx="420540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5" name="TextBox 24"/>
            <p:cNvSpPr txBox="1"/>
            <p:nvPr/>
          </p:nvSpPr>
          <p:spPr>
            <a:xfrm>
              <a:off x="1824764" y="1698575"/>
              <a:ext cx="439598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6" name="TextBox 25"/>
            <p:cNvSpPr txBox="1"/>
            <p:nvPr/>
          </p:nvSpPr>
          <p:spPr>
            <a:xfrm rot="18676827">
              <a:off x="392510" y="2367236"/>
              <a:ext cx="576064" cy="5221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7" name="TextBox 26"/>
            <p:cNvSpPr txBox="1"/>
            <p:nvPr/>
          </p:nvSpPr>
          <p:spPr>
            <a:xfrm rot="20066404">
              <a:off x="544924" y="2651827"/>
              <a:ext cx="576064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8" name="TextBox 27"/>
            <p:cNvSpPr txBox="1"/>
            <p:nvPr/>
          </p:nvSpPr>
          <p:spPr>
            <a:xfrm rot="5400000">
              <a:off x="993289" y="639679"/>
              <a:ext cx="576064" cy="5221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9" name="TextBox 28"/>
            <p:cNvSpPr txBox="1"/>
            <p:nvPr/>
          </p:nvSpPr>
          <p:spPr>
            <a:xfrm rot="6269208">
              <a:off x="1504639" y="2121981"/>
              <a:ext cx="576064" cy="5221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50" name="TextBox 29"/>
            <p:cNvSpPr txBox="1"/>
            <p:nvPr/>
          </p:nvSpPr>
          <p:spPr>
            <a:xfrm>
              <a:off x="576064" y="2304256"/>
              <a:ext cx="360826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51" name="TextBox 30"/>
            <p:cNvSpPr txBox="1"/>
            <p:nvPr/>
          </p:nvSpPr>
          <p:spPr>
            <a:xfrm>
              <a:off x="792088" y="2706687"/>
              <a:ext cx="360826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52" name="TextBox 31"/>
            <p:cNvSpPr txBox="1"/>
            <p:nvPr/>
          </p:nvSpPr>
          <p:spPr>
            <a:xfrm>
              <a:off x="1101606" y="720080"/>
              <a:ext cx="360826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53" name="TextBox 32"/>
            <p:cNvSpPr txBox="1"/>
            <p:nvPr/>
          </p:nvSpPr>
          <p:spPr>
            <a:xfrm>
              <a:off x="1605662" y="2160240"/>
              <a:ext cx="360826" cy="521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8454" name="Text Box 6"/>
          <p:cNvSpPr txBox="1"/>
          <p:nvPr/>
        </p:nvSpPr>
        <p:spPr>
          <a:xfrm>
            <a:off x="1774825" y="2633663"/>
            <a:ext cx="77501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 1=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根据题意可得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∠2=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∠3= ∠1+ 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∠4= 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∠4=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又因为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∠3=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 °,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=36°,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∠1=36 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2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54">
                                            <p:txEl>
                                              <p:charRg st="2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54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78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54">
                                            <p:txEl>
                                              <p:charRg st="78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10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54">
                                            <p:txEl>
                                              <p:charRg st="104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143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54">
                                            <p:txEl>
                                              <p:charRg st="143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Box 1"/>
          <p:cNvSpPr txBox="1"/>
          <p:nvPr/>
        </p:nvSpPr>
        <p:spPr>
          <a:xfrm>
            <a:off x="2004378" y="1592580"/>
            <a:ext cx="81819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在角的求值问题中，常常利用内角、外角之间的关系进行转化，然后通过三角形内角和定理列方程求解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774825" y="46132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分类讨论思想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3"/>
          <p:cNvSpPr txBox="1"/>
          <p:nvPr/>
        </p:nvSpPr>
        <p:spPr>
          <a:xfrm>
            <a:off x="1524000" y="996950"/>
            <a:ext cx="8574088" cy="1225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defTabSz="914400" eaLnBrk="0" hangingPunct="0">
              <a:lnSpc>
                <a:spcPct val="150000"/>
              </a:lnSpc>
              <a:buClr>
                <a:srgbClr val="FF0066"/>
              </a:buClr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已知等腰三角形的两边长分别为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，则三角形的周长是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　　　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1912938" y="2762250"/>
            <a:ext cx="79216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解析：由于没有指明等腰三角形的腰和底，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所以要分两种情况讨论：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第一种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为腰，则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为底，此时周长为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第二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为底，则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为腰，此时周长为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512628" y="1778953"/>
            <a:ext cx="1585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charRg st="3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1774825" y="57340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indent="0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化归思想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1507" name="组合 9"/>
          <p:cNvGrpSpPr/>
          <p:nvPr/>
        </p:nvGrpSpPr>
        <p:grpSpPr>
          <a:xfrm>
            <a:off x="7104063" y="2876868"/>
            <a:ext cx="3084536" cy="2466188"/>
            <a:chOff x="0" y="0"/>
            <a:chExt cx="3084686" cy="2466186"/>
          </a:xfrm>
        </p:grpSpPr>
        <p:sp>
          <p:nvSpPr>
            <p:cNvPr id="21508" name="任意多边形 3"/>
            <p:cNvSpPr/>
            <p:nvPr/>
          </p:nvSpPr>
          <p:spPr>
            <a:xfrm>
              <a:off x="291933" y="396439"/>
              <a:ext cx="2322286" cy="1611086"/>
            </a:xfrm>
            <a:custGeom>
              <a:avLst/>
              <a:gdLst/>
              <a:ahLst/>
              <a:cxnLst>
                <a:cxn ang="0">
                  <a:pos x="769257" y="0"/>
                </a:cxn>
                <a:cxn ang="0">
                  <a:pos x="2322286" y="653143"/>
                </a:cxn>
                <a:cxn ang="0">
                  <a:pos x="0" y="1611086"/>
                </a:cxn>
                <a:cxn ang="0">
                  <a:pos x="1959429" y="1524000"/>
                </a:cxn>
                <a:cxn ang="0">
                  <a:pos x="769257" y="0"/>
                </a:cxn>
              </a:cxnLst>
              <a:pathLst>
                <a:path w="2322286" h="1611086">
                  <a:moveTo>
                    <a:pt x="769257" y="0"/>
                  </a:moveTo>
                  <a:lnTo>
                    <a:pt x="2322286" y="653143"/>
                  </a:lnTo>
                  <a:lnTo>
                    <a:pt x="0" y="1611086"/>
                  </a:lnTo>
                  <a:lnTo>
                    <a:pt x="1959429" y="1524000"/>
                  </a:lnTo>
                  <a:lnTo>
                    <a:pt x="769257" y="0"/>
                  </a:lnTo>
                  <a:close/>
                </a:path>
              </a:pathLst>
            </a:custGeom>
            <a:solidFill>
              <a:srgbClr val="0070C0"/>
            </a:solidFill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9" name="TextBox 4"/>
            <p:cNvSpPr txBox="1"/>
            <p:nvPr/>
          </p:nvSpPr>
          <p:spPr>
            <a:xfrm>
              <a:off x="911540" y="0"/>
              <a:ext cx="40006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0" name="TextBox 5"/>
            <p:cNvSpPr txBox="1"/>
            <p:nvPr/>
          </p:nvSpPr>
          <p:spPr>
            <a:xfrm>
              <a:off x="0" y="1944216"/>
              <a:ext cx="40006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1" name="TextBox 6"/>
            <p:cNvSpPr txBox="1"/>
            <p:nvPr/>
          </p:nvSpPr>
          <p:spPr>
            <a:xfrm>
              <a:off x="2664296" y="834479"/>
              <a:ext cx="42039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2" name="TextBox 7"/>
            <p:cNvSpPr txBox="1"/>
            <p:nvPr/>
          </p:nvSpPr>
          <p:spPr>
            <a:xfrm>
              <a:off x="2232248" y="1800200"/>
              <a:ext cx="439441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3" name="TextBox 8"/>
            <p:cNvSpPr txBox="1"/>
            <p:nvPr/>
          </p:nvSpPr>
          <p:spPr>
            <a:xfrm>
              <a:off x="1224136" y="1122511"/>
              <a:ext cx="439441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800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1514" name="TextBox 10"/>
          <p:cNvSpPr txBox="1"/>
          <p:nvPr/>
        </p:nvSpPr>
        <p:spPr>
          <a:xfrm>
            <a:off x="1919288" y="1005205"/>
            <a:ext cx="8208962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AOC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BOD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是有一组对顶角的三角形，其形状像数字“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”，我们不难发现有一重要结论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A+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C=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B+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这一图形也是常见的基本图形模型，我们称它为“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字型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”图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3" name="组合 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7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196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1616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19" name="组合 18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24" name="组合 2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8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40" name="组合 39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4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59" name="组合 58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1"/>
      <p:bldP spid="8" grpId="0"/>
      <p:bldP spid="16" grpId="0"/>
      <p:bldP spid="17" grpId="0"/>
      <p:bldP spid="5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71320" y="244475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218" name="矩形 8"/>
          <p:cNvSpPr/>
          <p:nvPr/>
        </p:nvSpPr>
        <p:spPr>
          <a:xfrm>
            <a:off x="1544638" y="1020128"/>
            <a:ext cx="8640762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defTabSz="914400" eaLnBrk="0" hangingPunct="0">
              <a:lnSpc>
                <a:spcPct val="150000"/>
              </a:lnSpc>
              <a:buClr>
                <a:srgbClr val="FF0066"/>
              </a:buClr>
              <a:buFont typeface="Arial" panose="020B0604020202020204" pitchFamily="34" charset="0"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已知等腰三角形的两边长分别为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10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则三角形的周长是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　　　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TextBox 6"/>
          <p:cNvSpPr txBox="1"/>
          <p:nvPr/>
        </p:nvSpPr>
        <p:spPr>
          <a:xfrm>
            <a:off x="4273550" y="173609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0" name="矩形 7"/>
          <p:cNvSpPr/>
          <p:nvPr/>
        </p:nvSpPr>
        <p:spPr>
          <a:xfrm>
            <a:off x="1630363" y="2380298"/>
            <a:ext cx="8929687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eaLnBrk="0" hangingPunct="0">
              <a:lnSpc>
                <a:spcPct val="150000"/>
              </a:lnSpc>
              <a:buClr>
                <a:srgbClr val="FF0066"/>
              </a:buClr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等腰三角形没有指明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腰和底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时要分类讨论，但也别忘了用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三边关系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检验能否组成三角形这一重要解题环节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6" name="文本框 13"/>
          <p:cNvSpPr txBox="1"/>
          <p:nvPr/>
        </p:nvSpPr>
        <p:spPr>
          <a:xfrm>
            <a:off x="1927225" y="4474210"/>
            <a:ext cx="8940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中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三个内角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,∠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满足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A=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endParaRPr lang="zh-CN" altLang="en-US" sz="2800" u="sng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67" name="文本框 5"/>
          <p:cNvSpPr txBox="1"/>
          <p:nvPr/>
        </p:nvSpPr>
        <p:spPr>
          <a:xfrm>
            <a:off x="4855210" y="5295900"/>
            <a:ext cx="1273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90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11266" grpId="0"/>
      <p:bldP spid="112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99"/>
          <p:cNvSpPr txBox="1"/>
          <p:nvPr/>
        </p:nvSpPr>
        <p:spPr>
          <a:xfrm>
            <a:off x="1896428" y="429895"/>
            <a:ext cx="83216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已知：如图为一五角星，求证：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180°.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4342" name="图片 -2147482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115" y="1274445"/>
            <a:ext cx="1697038" cy="137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文本框 2"/>
          <p:cNvSpPr txBox="1"/>
          <p:nvPr/>
        </p:nvSpPr>
        <p:spPr>
          <a:xfrm>
            <a:off x="1861503" y="1838008"/>
            <a:ext cx="87249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证明：因为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EFG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EGF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分别是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ACG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的外角，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EFG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EGF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EFG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EGF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EFG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180°.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1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3">
                                            <p:txEl>
                                              <p:charRg st="1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3">
                                            <p:txEl>
                                              <p:charRg st="1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4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3">
                                            <p:txEl>
                                              <p:charRg st="4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3">
                                            <p:txEl>
                                              <p:charRg st="4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82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3">
                                            <p:txEl>
                                              <p:charRg st="82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3">
                                            <p:txEl>
                                              <p:charRg st="82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12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3">
                                            <p:txEl>
                                              <p:charRg st="12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43">
                                            <p:txEl>
                                              <p:charRg st="12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1749425" y="958215"/>
            <a:ext cx="7131050" cy="17716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是两条高，若∠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=70°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=30°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EBF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FBC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Rectangle 3"/>
          <p:cNvSpPr/>
          <p:nvPr/>
        </p:nvSpPr>
        <p:spPr>
          <a:xfrm>
            <a:off x="1836738" y="3275966"/>
            <a:ext cx="6164262" cy="17716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如图，在△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中，两条角平分线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相交于点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O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，若∠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BOC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=132°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那么∠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的度数是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7412" name="Group 4"/>
          <p:cNvGrpSpPr/>
          <p:nvPr/>
        </p:nvGrpSpPr>
        <p:grpSpPr>
          <a:xfrm>
            <a:off x="8069263" y="951865"/>
            <a:ext cx="2449512" cy="2089150"/>
            <a:chOff x="0" y="0"/>
            <a:chExt cx="1543" cy="1316"/>
          </a:xfrm>
        </p:grpSpPr>
        <p:pic>
          <p:nvPicPr>
            <p:cNvPr id="17413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6" y="227"/>
              <a:ext cx="1306" cy="10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Text Box 6"/>
            <p:cNvSpPr txBox="1"/>
            <p:nvPr/>
          </p:nvSpPr>
          <p:spPr>
            <a:xfrm>
              <a:off x="636" y="0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15" name="Text Box 7"/>
            <p:cNvSpPr txBox="1"/>
            <p:nvPr/>
          </p:nvSpPr>
          <p:spPr>
            <a:xfrm>
              <a:off x="0" y="1089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16" name="Text Box 8"/>
            <p:cNvSpPr txBox="1"/>
            <p:nvPr/>
          </p:nvSpPr>
          <p:spPr>
            <a:xfrm>
              <a:off x="1362" y="1089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17" name="Text Box 9"/>
            <p:cNvSpPr txBox="1"/>
            <p:nvPr/>
          </p:nvSpPr>
          <p:spPr>
            <a:xfrm>
              <a:off x="273" y="454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18" name="Text Box 10"/>
            <p:cNvSpPr txBox="1"/>
            <p:nvPr/>
          </p:nvSpPr>
          <p:spPr>
            <a:xfrm>
              <a:off x="999" y="409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F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7419" name="Group 11"/>
          <p:cNvGrpSpPr/>
          <p:nvPr/>
        </p:nvGrpSpPr>
        <p:grpSpPr>
          <a:xfrm>
            <a:off x="7507288" y="3188653"/>
            <a:ext cx="2811462" cy="2019300"/>
            <a:chOff x="0" y="0"/>
            <a:chExt cx="1771" cy="1272"/>
          </a:xfrm>
        </p:grpSpPr>
        <p:pic>
          <p:nvPicPr>
            <p:cNvPr id="17420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" y="182"/>
              <a:ext cx="1564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Text Box 13"/>
            <p:cNvSpPr txBox="1"/>
            <p:nvPr/>
          </p:nvSpPr>
          <p:spPr>
            <a:xfrm>
              <a:off x="864" y="0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22" name="Text Box 14"/>
            <p:cNvSpPr txBox="1"/>
            <p:nvPr/>
          </p:nvSpPr>
          <p:spPr>
            <a:xfrm>
              <a:off x="0" y="1045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23" name="Text Box 15"/>
            <p:cNvSpPr txBox="1"/>
            <p:nvPr/>
          </p:nvSpPr>
          <p:spPr>
            <a:xfrm>
              <a:off x="1590" y="999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24" name="Text Box 16"/>
            <p:cNvSpPr txBox="1"/>
            <p:nvPr/>
          </p:nvSpPr>
          <p:spPr>
            <a:xfrm>
              <a:off x="1317" y="500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25" name="Text Box 17"/>
            <p:cNvSpPr txBox="1"/>
            <p:nvPr/>
          </p:nvSpPr>
          <p:spPr>
            <a:xfrm>
              <a:off x="319" y="499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426" name="Text Box 18"/>
            <p:cNvSpPr txBox="1"/>
            <p:nvPr/>
          </p:nvSpPr>
          <p:spPr>
            <a:xfrm>
              <a:off x="863" y="545"/>
              <a:ext cx="181" cy="22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O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7427" name="文本框 8"/>
          <p:cNvSpPr txBox="1"/>
          <p:nvPr/>
        </p:nvSpPr>
        <p:spPr>
          <a:xfrm>
            <a:off x="2220913" y="2109153"/>
            <a:ext cx="9858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17428" name="文本框 9"/>
          <p:cNvSpPr txBox="1"/>
          <p:nvPr/>
        </p:nvSpPr>
        <p:spPr>
          <a:xfrm>
            <a:off x="5786438" y="2109153"/>
            <a:ext cx="1011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17429" name="文本框 10"/>
          <p:cNvSpPr txBox="1"/>
          <p:nvPr/>
        </p:nvSpPr>
        <p:spPr>
          <a:xfrm>
            <a:off x="4708525" y="4484053"/>
            <a:ext cx="995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84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27" grpId="0"/>
      <p:bldP spid="17428" grpId="0"/>
      <p:bldP spid="174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/>
          <p:nvPr/>
        </p:nvSpPr>
        <p:spPr>
          <a:xfrm>
            <a:off x="1943735" y="3223895"/>
            <a:ext cx="551815" cy="1150938"/>
          </a:xfrm>
          <a:prstGeom prst="rect">
            <a:avLst/>
          </a:prstGeom>
          <a:noFill/>
          <a:ln w="25400" cap="flat" cmpd="sng">
            <a:solidFill>
              <a:schemeClr val="accent1">
                <a:alpha val="93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p>
            <a:pPr algn="ctr"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1" name="Text Box 6"/>
          <p:cNvSpPr txBox="1"/>
          <p:nvPr/>
        </p:nvSpPr>
        <p:spPr>
          <a:xfrm>
            <a:off x="3586163" y="1914208"/>
            <a:ext cx="1789112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有关概念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2" name="Text Box 7"/>
          <p:cNvSpPr txBox="1"/>
          <p:nvPr/>
        </p:nvSpPr>
        <p:spPr>
          <a:xfrm>
            <a:off x="6026150" y="3535045"/>
            <a:ext cx="2638425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三角形内角和定理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Text Box 8"/>
          <p:cNvSpPr txBox="1"/>
          <p:nvPr/>
        </p:nvSpPr>
        <p:spPr>
          <a:xfrm>
            <a:off x="6026150" y="4073208"/>
            <a:ext cx="2644775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内角与外角的关系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4" name="Text Box 11"/>
          <p:cNvSpPr txBox="1"/>
          <p:nvPr/>
        </p:nvSpPr>
        <p:spPr>
          <a:xfrm>
            <a:off x="6096000" y="1926908"/>
            <a:ext cx="3536950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三角形及其顶点、边、角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5" name="Text Box 13"/>
          <p:cNvSpPr txBox="1"/>
          <p:nvPr/>
        </p:nvSpPr>
        <p:spPr>
          <a:xfrm>
            <a:off x="6026150" y="2995295"/>
            <a:ext cx="2454275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三边之间的关系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6" name="Line 14"/>
          <p:cNvSpPr/>
          <p:nvPr/>
        </p:nvSpPr>
        <p:spPr>
          <a:xfrm flipH="1">
            <a:off x="3000375" y="2142808"/>
            <a:ext cx="9525" cy="2881312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7" name="Line 17"/>
          <p:cNvSpPr/>
          <p:nvPr/>
        </p:nvSpPr>
        <p:spPr>
          <a:xfrm>
            <a:off x="3009900" y="2142808"/>
            <a:ext cx="576263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8" name="Line 18"/>
          <p:cNvSpPr/>
          <p:nvPr/>
        </p:nvSpPr>
        <p:spPr>
          <a:xfrm>
            <a:off x="5521325" y="3800158"/>
            <a:ext cx="433388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9" name="Line 19"/>
          <p:cNvSpPr/>
          <p:nvPr/>
        </p:nvSpPr>
        <p:spPr>
          <a:xfrm>
            <a:off x="5521325" y="3223895"/>
            <a:ext cx="504825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0" name="Line 20"/>
          <p:cNvSpPr/>
          <p:nvPr/>
        </p:nvSpPr>
        <p:spPr>
          <a:xfrm>
            <a:off x="2495550" y="3727133"/>
            <a:ext cx="504825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1" name="Line 41"/>
          <p:cNvSpPr/>
          <p:nvPr/>
        </p:nvSpPr>
        <p:spPr>
          <a:xfrm>
            <a:off x="5380038" y="2142808"/>
            <a:ext cx="720725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2" name="Text Box 53"/>
          <p:cNvSpPr txBox="1"/>
          <p:nvPr/>
        </p:nvSpPr>
        <p:spPr>
          <a:xfrm>
            <a:off x="3586163" y="3498533"/>
            <a:ext cx="1303337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性质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3" name="Line 54"/>
          <p:cNvSpPr/>
          <p:nvPr/>
        </p:nvSpPr>
        <p:spPr>
          <a:xfrm>
            <a:off x="3009900" y="3727133"/>
            <a:ext cx="576263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4" name="Text Box 55"/>
          <p:cNvSpPr txBox="1"/>
          <p:nvPr/>
        </p:nvSpPr>
        <p:spPr>
          <a:xfrm>
            <a:off x="6259513" y="4808220"/>
            <a:ext cx="4170362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三角形的角平分线、中线、高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5" name="Line 56"/>
          <p:cNvSpPr/>
          <p:nvPr/>
        </p:nvSpPr>
        <p:spPr>
          <a:xfrm>
            <a:off x="5522913" y="4304983"/>
            <a:ext cx="433387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6" name="Line 57"/>
          <p:cNvSpPr/>
          <p:nvPr/>
        </p:nvSpPr>
        <p:spPr>
          <a:xfrm>
            <a:off x="4889500" y="3757295"/>
            <a:ext cx="649288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7" name="Line 58"/>
          <p:cNvSpPr/>
          <p:nvPr/>
        </p:nvSpPr>
        <p:spPr>
          <a:xfrm flipH="1">
            <a:off x="5521325" y="3223895"/>
            <a:ext cx="1588" cy="1081088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8" name="Line 59"/>
          <p:cNvSpPr/>
          <p:nvPr/>
        </p:nvSpPr>
        <p:spPr>
          <a:xfrm>
            <a:off x="3009900" y="5024120"/>
            <a:ext cx="433388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9" name="Text Box 60"/>
          <p:cNvSpPr txBox="1"/>
          <p:nvPr/>
        </p:nvSpPr>
        <p:spPr>
          <a:xfrm>
            <a:off x="3432175" y="4808220"/>
            <a:ext cx="2089150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defTabSz="9144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三角形的分类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50" name="Line 41"/>
          <p:cNvSpPr/>
          <p:nvPr/>
        </p:nvSpPr>
        <p:spPr>
          <a:xfrm>
            <a:off x="5538788" y="5038408"/>
            <a:ext cx="720725" cy="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 defTabSz="914400">
              <a:buFont typeface="Arial" panose="020B0604020202020204" pitchFamily="34" charset="0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73267" y="575736"/>
            <a:ext cx="3445466" cy="773918"/>
            <a:chOff x="3590568" y="400194"/>
            <a:chExt cx="5213316" cy="1031890"/>
          </a:xfrm>
        </p:grpSpPr>
        <p:grpSp>
          <p:nvGrpSpPr>
            <p:cNvPr id="10" name="组合 9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8281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  <p:bldP spid="22532" grpId="0" bldLvl="0" animBg="1"/>
      <p:bldP spid="22533" grpId="0" bldLvl="0" animBg="1"/>
      <p:bldP spid="22534" grpId="0" bldLvl="0" animBg="1"/>
      <p:bldP spid="22535" grpId="0" bldLvl="0" animBg="1"/>
      <p:bldP spid="22542" grpId="0" bldLvl="0" animBg="1"/>
      <p:bldP spid="22544" grpId="0" bldLvl="0" animBg="1"/>
      <p:bldP spid="2254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94033" y="272097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53210" y="55880"/>
            <a:ext cx="2125345" cy="588010"/>
            <a:chOff x="3590568" y="400194"/>
            <a:chExt cx="5213316" cy="1031890"/>
          </a:xfrm>
        </p:grpSpPr>
        <p:grpSp>
          <p:nvGrpSpPr>
            <p:cNvPr id="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3" name="TextBox 19"/>
              <p:cNvSpPr txBox="1"/>
              <p:nvPr/>
            </p:nvSpPr>
            <p:spPr>
              <a:xfrm>
                <a:off x="7752953" y="5433395"/>
                <a:ext cx="278798" cy="222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矩形 22"/>
            <p:cNvSpPr/>
            <p:nvPr/>
          </p:nvSpPr>
          <p:spPr>
            <a:xfrm>
              <a:off x="4223116" y="462012"/>
              <a:ext cx="4283494" cy="915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要点梳理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" name="文本框 30"/>
          <p:cNvSpPr txBox="1"/>
          <p:nvPr/>
        </p:nvSpPr>
        <p:spPr>
          <a:xfrm>
            <a:off x="6662738" y="5068570"/>
            <a:ext cx="33369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腰和底不等的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等腰三角形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6746875" y="6122670"/>
            <a:ext cx="2806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等边三角形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1" name="矩形 5"/>
          <p:cNvSpPr/>
          <p:nvPr/>
        </p:nvSpPr>
        <p:spPr>
          <a:xfrm>
            <a:off x="2352675" y="3023870"/>
            <a:ext cx="37068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三角形的三边关系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矩形 9"/>
          <p:cNvSpPr/>
          <p:nvPr/>
        </p:nvSpPr>
        <p:spPr>
          <a:xfrm>
            <a:off x="2352675" y="4244658"/>
            <a:ext cx="2828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三角形的分类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3" name="文本框 1"/>
          <p:cNvSpPr txBox="1"/>
          <p:nvPr/>
        </p:nvSpPr>
        <p:spPr>
          <a:xfrm>
            <a:off x="2665413" y="3649345"/>
            <a:ext cx="5876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三角形的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任意两边之和大于第三边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104" name="组合 49153"/>
          <p:cNvGrpSpPr/>
          <p:nvPr/>
        </p:nvGrpSpPr>
        <p:grpSpPr>
          <a:xfrm>
            <a:off x="2709863" y="4997133"/>
            <a:ext cx="1408112" cy="1333500"/>
            <a:chOff x="0" y="0"/>
            <a:chExt cx="992" cy="2130"/>
          </a:xfrm>
        </p:grpSpPr>
        <p:sp>
          <p:nvSpPr>
            <p:cNvPr id="4105" name="左大括号 49154"/>
            <p:cNvSpPr/>
            <p:nvPr/>
          </p:nvSpPr>
          <p:spPr>
            <a:xfrm>
              <a:off x="776" y="0"/>
              <a:ext cx="166" cy="2130"/>
            </a:xfrm>
            <a:prstGeom prst="leftBrace">
              <a:avLst>
                <a:gd name="adj1" fmla="val 43840"/>
                <a:gd name="adj2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文本框 49155"/>
            <p:cNvSpPr txBox="1"/>
            <p:nvPr/>
          </p:nvSpPr>
          <p:spPr>
            <a:xfrm>
              <a:off x="0" y="642"/>
              <a:ext cx="992" cy="8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按边分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4107" name="左大括号 49154"/>
          <p:cNvSpPr/>
          <p:nvPr/>
        </p:nvSpPr>
        <p:spPr>
          <a:xfrm>
            <a:off x="6459538" y="5563870"/>
            <a:ext cx="173037" cy="1016000"/>
          </a:xfrm>
          <a:prstGeom prst="leftBrace">
            <a:avLst>
              <a:gd name="adj1" fmla="val 4417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108" name="直接连接符 20"/>
          <p:cNvCxnSpPr/>
          <p:nvPr/>
        </p:nvCxnSpPr>
        <p:spPr>
          <a:xfrm>
            <a:off x="4081463" y="5467033"/>
            <a:ext cx="2012950" cy="476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109" name="直接连接符 21"/>
          <p:cNvCxnSpPr/>
          <p:nvPr/>
        </p:nvCxnSpPr>
        <p:spPr>
          <a:xfrm>
            <a:off x="4076700" y="6330633"/>
            <a:ext cx="2017713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110" name="直接连接符 22"/>
          <p:cNvCxnSpPr/>
          <p:nvPr/>
        </p:nvCxnSpPr>
        <p:spPr>
          <a:xfrm>
            <a:off x="6883400" y="6619558"/>
            <a:ext cx="1730375" cy="476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111" name="直接连接符 23"/>
          <p:cNvCxnSpPr/>
          <p:nvPr/>
        </p:nvCxnSpPr>
        <p:spPr>
          <a:xfrm>
            <a:off x="6775450" y="5936933"/>
            <a:ext cx="1703388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112" name="文本框 28"/>
          <p:cNvSpPr txBox="1"/>
          <p:nvPr/>
        </p:nvSpPr>
        <p:spPr>
          <a:xfrm>
            <a:off x="4046538" y="4906645"/>
            <a:ext cx="2530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不等边三角形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13" name="文本框 29"/>
          <p:cNvSpPr txBox="1"/>
          <p:nvPr/>
        </p:nvSpPr>
        <p:spPr>
          <a:xfrm>
            <a:off x="4046538" y="5811520"/>
            <a:ext cx="2257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等腰三角形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14" name="矩形 2"/>
          <p:cNvSpPr/>
          <p:nvPr/>
        </p:nvSpPr>
        <p:spPr>
          <a:xfrm>
            <a:off x="1990725" y="579120"/>
            <a:ext cx="2335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一、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15" name="文本框 4"/>
          <p:cNvSpPr txBox="1"/>
          <p:nvPr/>
        </p:nvSpPr>
        <p:spPr>
          <a:xfrm>
            <a:off x="2352675" y="953770"/>
            <a:ext cx="79787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不在同一直线上的三条线段首尾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所构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成的图形叫做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以点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为定点的三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角形记为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，读作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三角形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ABC”.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116" name="文本框 7"/>
          <p:cNvSpPr txBox="1"/>
          <p:nvPr/>
        </p:nvSpPr>
        <p:spPr>
          <a:xfrm>
            <a:off x="7820025" y="105537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顺次相接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117" name="文本框 10"/>
          <p:cNvSpPr txBox="1"/>
          <p:nvPr/>
        </p:nvSpPr>
        <p:spPr>
          <a:xfrm>
            <a:off x="4117975" y="2433320"/>
            <a:ext cx="1210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  <p:bldP spid="4107" grpId="0" bldLvl="0" animBg="1"/>
      <p:bldP spid="4112" grpId="0"/>
      <p:bldP spid="4113" grpId="0"/>
      <p:bldP spid="3" grpId="0"/>
      <p:bldP spid="4" grpId="0"/>
      <p:bldP spid="4114" grpId="0"/>
      <p:bldP spid="4116" grpId="0"/>
      <p:bldP spid="4117" grpId="0"/>
      <p:bldP spid="41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8"/>
          <p:cNvSpPr/>
          <p:nvPr/>
        </p:nvSpPr>
        <p:spPr>
          <a:xfrm>
            <a:off x="2052320" y="2308225"/>
            <a:ext cx="42370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三角形的内角和与外角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2230120" y="2927350"/>
            <a:ext cx="5127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三角形的内角和等于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2230120" y="4665663"/>
            <a:ext cx="80010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(3)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三角形的一个外角等于与它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的两个内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角的和，并且大于与它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的任何一个内角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125" name="直接连接符 24"/>
          <p:cNvCxnSpPr/>
          <p:nvPr/>
        </p:nvCxnSpPr>
        <p:spPr>
          <a:xfrm>
            <a:off x="4193858" y="1062038"/>
            <a:ext cx="1924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126" name="直接连接符 25"/>
          <p:cNvCxnSpPr/>
          <p:nvPr/>
        </p:nvCxnSpPr>
        <p:spPr>
          <a:xfrm>
            <a:off x="4193858" y="1566863"/>
            <a:ext cx="1882775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127" name="直接连接符 26"/>
          <p:cNvCxnSpPr/>
          <p:nvPr/>
        </p:nvCxnSpPr>
        <p:spPr>
          <a:xfrm>
            <a:off x="4193858" y="2070100"/>
            <a:ext cx="1882775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28" name="文本框 32"/>
          <p:cNvSpPr txBox="1"/>
          <p:nvPr/>
        </p:nvSpPr>
        <p:spPr>
          <a:xfrm>
            <a:off x="4176395" y="1062038"/>
            <a:ext cx="2379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9" name="文本框 33"/>
          <p:cNvSpPr txBox="1"/>
          <p:nvPr/>
        </p:nvSpPr>
        <p:spPr>
          <a:xfrm>
            <a:off x="4193858" y="542925"/>
            <a:ext cx="2487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锐角三角形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0" name="文本框 34"/>
          <p:cNvSpPr txBox="1"/>
          <p:nvPr/>
        </p:nvSpPr>
        <p:spPr>
          <a:xfrm>
            <a:off x="4173220" y="1550988"/>
            <a:ext cx="224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钝角三角形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1" name="文本框 49155"/>
          <p:cNvSpPr txBox="1"/>
          <p:nvPr/>
        </p:nvSpPr>
        <p:spPr>
          <a:xfrm>
            <a:off x="2793683" y="1192213"/>
            <a:ext cx="14081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按角分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32" name="左大括号 49154"/>
          <p:cNvSpPr/>
          <p:nvPr/>
        </p:nvSpPr>
        <p:spPr>
          <a:xfrm>
            <a:off x="3938270" y="720725"/>
            <a:ext cx="234950" cy="1349375"/>
          </a:xfrm>
          <a:prstGeom prst="leftBrace">
            <a:avLst>
              <a:gd name="adj1" fmla="val 4408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文本框 3"/>
          <p:cNvSpPr txBox="1"/>
          <p:nvPr/>
        </p:nvSpPr>
        <p:spPr>
          <a:xfrm>
            <a:off x="6076633" y="2876550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°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4" name="文本框 4"/>
          <p:cNvSpPr txBox="1"/>
          <p:nvPr/>
        </p:nvSpPr>
        <p:spPr>
          <a:xfrm>
            <a:off x="7033895" y="477837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不相邻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5" name="文本框 5"/>
          <p:cNvSpPr txBox="1"/>
          <p:nvPr/>
        </p:nvSpPr>
        <p:spPr>
          <a:xfrm>
            <a:off x="6289358" y="52959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不相邻</a:t>
            </a:r>
            <a:endParaRPr lang="en-US" altLang="zh-CN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6" name="文本框 7"/>
          <p:cNvSpPr txBox="1"/>
          <p:nvPr/>
        </p:nvSpPr>
        <p:spPr>
          <a:xfrm>
            <a:off x="2226945" y="3471863"/>
            <a:ext cx="800576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三角形一边与另一边的延长线组成的角，叫做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三角形的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137" name="文本框 9"/>
          <p:cNvSpPr txBox="1"/>
          <p:nvPr/>
        </p:nvSpPr>
        <p:spPr>
          <a:xfrm>
            <a:off x="4173220" y="4116388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外角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128" grpId="1"/>
      <p:bldP spid="5129" grpId="1"/>
      <p:bldP spid="5130" grpId="1"/>
      <p:bldP spid="5131" grpId="0"/>
      <p:bldP spid="5132" grpId="0" bldLvl="0" animBg="1"/>
      <p:bldP spid="5133" grpId="0"/>
      <p:bldP spid="5136" grpId="0"/>
      <p:bldP spid="5137" grpId="0"/>
      <p:bldP spid="5134" grpId="0"/>
      <p:bldP spid="51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4"/>
          <p:cNvSpPr/>
          <p:nvPr/>
        </p:nvSpPr>
        <p:spPr>
          <a:xfrm>
            <a:off x="1973263" y="786765"/>
            <a:ext cx="77739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三角形的高：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三角形的一个顶点到它对边所在直线的垂线段．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7" name="Text Box 5"/>
          <p:cNvSpPr/>
          <p:nvPr/>
        </p:nvSpPr>
        <p:spPr>
          <a:xfrm>
            <a:off x="2132648" y="1996440"/>
            <a:ext cx="670401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表示法：① 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AD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是△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ABC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的边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BC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上的高；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　　　　② 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AD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⊥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BC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于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D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　　　　③∠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ADB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=∠</a:t>
            </a:r>
            <a:r>
              <a:rPr lang="zh-CN" altLang="en-US" sz="2800" i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ADC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=90°.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7900" y="1761490"/>
            <a:ext cx="2557463" cy="185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36"/>
          <p:cNvSpPr txBox="1"/>
          <p:nvPr/>
        </p:nvSpPr>
        <p:spPr>
          <a:xfrm>
            <a:off x="2262188" y="354965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三、三角形的高、中线、角平分线：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0" name="Text Box 3"/>
          <p:cNvSpPr/>
          <p:nvPr/>
        </p:nvSpPr>
        <p:spPr>
          <a:xfrm>
            <a:off x="1903413" y="4087178"/>
            <a:ext cx="8807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三角形的中线：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连接一个顶点和它对边中点的线段．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615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900" y="4458653"/>
            <a:ext cx="2828925" cy="1936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2" name="组合 2"/>
          <p:cNvGrpSpPr/>
          <p:nvPr/>
        </p:nvGrpSpPr>
        <p:grpSpPr>
          <a:xfrm>
            <a:off x="2262188" y="4592003"/>
            <a:ext cx="7138987" cy="1467802"/>
            <a:chOff x="0" y="0"/>
            <a:chExt cx="11243" cy="2312"/>
          </a:xfrm>
        </p:grpSpPr>
        <p:sp>
          <p:nvSpPr>
            <p:cNvPr id="6" name="Text Box 4"/>
            <p:cNvSpPr/>
            <p:nvPr/>
          </p:nvSpPr>
          <p:spPr>
            <a:xfrm>
              <a:off x="0" y="0"/>
              <a:ext cx="11243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表示法：① 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AD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是△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ABC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的边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BC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上的中线；</a:t>
              </a:r>
              <a:endPara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　　        ② 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BD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=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DC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=   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BC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5191" y="1096"/>
            <a:ext cx="501" cy="1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191" y="1096"/>
                          <a:ext cx="501" cy="1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3" dur="500"/>
                                        <p:tgtEl>
                                          <p:spTgt spid="615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6147" grpId="0" bldLvl="0"/>
      <p:bldP spid="6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3"/>
          <p:cNvSpPr/>
          <p:nvPr/>
        </p:nvSpPr>
        <p:spPr>
          <a:xfrm>
            <a:off x="2116773" y="372428"/>
            <a:ext cx="7773987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3.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三角形的角平分线：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三角形一个内角的平分线与它的对边相交，这个角的顶点与交点之间的线段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17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3298" y="1561465"/>
            <a:ext cx="2557462" cy="185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6"/>
          <p:cNvSpPr/>
          <p:nvPr/>
        </p:nvSpPr>
        <p:spPr>
          <a:xfrm>
            <a:off x="8701723" y="1958340"/>
            <a:ext cx="4318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1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173" name="Text Box 7"/>
          <p:cNvSpPr/>
          <p:nvPr/>
        </p:nvSpPr>
        <p:spPr>
          <a:xfrm>
            <a:off x="9066848" y="2056765"/>
            <a:ext cx="4318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2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7174" name="组合 1"/>
          <p:cNvGrpSpPr/>
          <p:nvPr/>
        </p:nvGrpSpPr>
        <p:grpSpPr>
          <a:xfrm>
            <a:off x="2553335" y="2402840"/>
            <a:ext cx="6880225" cy="2117725"/>
            <a:chOff x="0" y="0"/>
            <a:chExt cx="8732" cy="3334"/>
          </a:xfrm>
        </p:grpSpPr>
        <p:sp>
          <p:nvSpPr>
            <p:cNvPr id="7175" name="Text Box 4"/>
            <p:cNvSpPr/>
            <p:nvPr/>
          </p:nvSpPr>
          <p:spPr>
            <a:xfrm>
              <a:off x="0" y="0"/>
              <a:ext cx="8732" cy="31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表示法：</a:t>
              </a:r>
              <a:endPara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        ① 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AD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是△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ABC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中∠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BAC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的平分线.</a:t>
              </a:r>
              <a:endPara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　　② ∠1=∠2=    ∠</a:t>
              </a:r>
              <a:r>
                <a:rPr lang="zh-CN" altLang="en-US" sz="2800" i="1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BAC</a:t>
              </a:r>
              <a:r>
                <a:rPr lang="zh-CN" altLang="en-US" sz="28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sym typeface="Arial" panose="020B0604020202020204" pitchFamily="34" charset="0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7176" name="对象 7175"/>
            <p:cNvGraphicFramePr/>
            <p:nvPr/>
          </p:nvGraphicFramePr>
          <p:xfrm>
            <a:off x="3523" y="2119"/>
            <a:ext cx="472" cy="1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2" imgW="152400" imgH="393700" progId="Equation.DSMT4">
                    <p:embed/>
                  </p:oleObj>
                </mc:Choice>
                <mc:Fallback>
                  <p:oleObj name="" r:id="rId2" imgW="1524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523" y="2119"/>
                          <a:ext cx="472" cy="12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77" name="Text Box 3"/>
          <p:cNvSpPr/>
          <p:nvPr/>
        </p:nvSpPr>
        <p:spPr>
          <a:xfrm>
            <a:off x="2100898" y="4517390"/>
            <a:ext cx="77739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4.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三角形的三条中线交于一点，这个交点叫做三角形的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______.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178" name="文本框 3"/>
          <p:cNvSpPr txBox="1"/>
          <p:nvPr/>
        </p:nvSpPr>
        <p:spPr>
          <a:xfrm>
            <a:off x="3361373" y="525557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重心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717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2" grpId="0"/>
      <p:bldP spid="71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2415" y="127635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考点精讲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258" name="组合 11"/>
          <p:cNvGrpSpPr/>
          <p:nvPr/>
        </p:nvGrpSpPr>
        <p:grpSpPr>
          <a:xfrm>
            <a:off x="1654810" y="876300"/>
            <a:ext cx="3973195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1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三角形的三边关系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8197" name="矩形 2"/>
          <p:cNvSpPr/>
          <p:nvPr/>
        </p:nvSpPr>
        <p:spPr>
          <a:xfrm>
            <a:off x="1736725" y="1577340"/>
            <a:ext cx="8718550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en-US" altLang="zh-CN" sz="2800" b="1" dirty="0">
                <a:solidFill>
                  <a:srgbClr val="149494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已知两条线段的长分别是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8cm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，要想拼成一个三角形，且第三条线段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的长为奇数，问第三条线段应取多长？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1773238" y="3683953"/>
            <a:ext cx="8715375" cy="28898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由三角形两边之和大于第三边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两边之差小于第三边，得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8-3&lt;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&lt;8+3,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5 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&lt;11.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又因为第三边长为奇数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所以第三条边长为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7cm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9cm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0" name="矩形 2"/>
          <p:cNvSpPr/>
          <p:nvPr/>
        </p:nvSpPr>
        <p:spPr>
          <a:xfrm>
            <a:off x="1736725" y="3209290"/>
            <a:ext cx="87185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分析</a:t>
            </a:r>
            <a:r>
              <a:rPr lang="en-US" altLang="zh-CN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根据三角形的三边关系满足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8-3&lt;</a:t>
            </a:r>
            <a:r>
              <a:rPr lang="en-US" altLang="zh-CN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&lt;8+3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解答即可</a:t>
            </a:r>
            <a:r>
              <a:rPr lang="en-US" altLang="zh-CN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8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8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3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8">
                                            <p:txEl>
                                              <p:charRg st="3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8">
                                            <p:txEl>
                                              <p:charRg st="3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6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8">
                                            <p:txEl>
                                              <p:charRg st="6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8">
                                            <p:txEl>
                                              <p:charRg st="6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8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8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20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3104</Words>
  <Application>WPS 演示</Application>
  <PresentationFormat>自定义</PresentationFormat>
  <Paragraphs>322</Paragraphs>
  <Slides>24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Times New Roman</vt:lpstr>
      <vt:lpstr>仿宋</vt:lpstr>
      <vt:lpstr>Arial Unicode MS</vt:lpstr>
      <vt:lpstr>华文中宋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106</cp:revision>
  <dcterms:created xsi:type="dcterms:W3CDTF">2015-10-07T07:18:00Z</dcterms:created>
  <dcterms:modified xsi:type="dcterms:W3CDTF">2025-02-07T01:25:38Z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4D9BC805EF86426EBAAC1683F66EBF1A</vt:lpwstr>
  </property>
</Properties>
</file>