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03" r:id="rId3"/>
    <p:sldId id="313" r:id="rId4"/>
    <p:sldId id="315" r:id="rId6"/>
    <p:sldId id="404" r:id="rId7"/>
    <p:sldId id="355" r:id="rId8"/>
    <p:sldId id="302" r:id="rId9"/>
    <p:sldId id="381" r:id="rId10"/>
    <p:sldId id="299" r:id="rId11"/>
    <p:sldId id="357" r:id="rId12"/>
    <p:sldId id="383" r:id="rId13"/>
    <p:sldId id="384" r:id="rId14"/>
    <p:sldId id="385" r:id="rId15"/>
    <p:sldId id="386" r:id="rId16"/>
    <p:sldId id="387" r:id="rId17"/>
    <p:sldId id="388" r:id="rId18"/>
    <p:sldId id="389" r:id="rId19"/>
    <p:sldId id="390" r:id="rId20"/>
    <p:sldId id="391" r:id="rId21"/>
    <p:sldId id="316" r:id="rId22"/>
    <p:sldId id="359" r:id="rId23"/>
    <p:sldId id="393" r:id="rId24"/>
    <p:sldId id="392" r:id="rId25"/>
    <p:sldId id="394" r:id="rId26"/>
    <p:sldId id="395" r:id="rId27"/>
    <p:sldId id="318" r:id="rId28"/>
    <p:sldId id="407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8F9E7"/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89238" autoAdjust="0"/>
  </p:normalViewPr>
  <p:slideViewPr>
    <p:cSldViewPr snapToGrid="0">
      <p:cViewPr>
        <p:scale>
          <a:sx n="93" d="100"/>
          <a:sy n="93" d="100"/>
        </p:scale>
        <p:origin x="-1602" y="-546"/>
      </p:cViewPr>
      <p:guideLst>
        <p:guide orient="horz" pos="213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7" Type="http://schemas.openxmlformats.org/officeDocument/2006/relationships/image" Target="../media/image17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19.wmf"/><Relationship Id="rId14" Type="http://schemas.openxmlformats.org/officeDocument/2006/relationships/vmlDrawing" Target="../drawings/vmlDrawing4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4.wmf"/><Relationship Id="rId11" Type="http://schemas.openxmlformats.org/officeDocument/2006/relationships/oleObject" Target="../embeddings/oleObject18.bin"/><Relationship Id="rId10" Type="http://schemas.openxmlformats.org/officeDocument/2006/relationships/image" Target="../media/image23.wmf"/><Relationship Id="rId1" Type="http://schemas.openxmlformats.org/officeDocument/2006/relationships/oleObject" Target="../embeddings/oleObject13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wmf"/><Relationship Id="rId1" Type="http://schemas.openxmlformats.org/officeDocument/2006/relationships/oleObject" Target="../embeddings/oleObject19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.bin"/><Relationship Id="rId8" Type="http://schemas.openxmlformats.org/officeDocument/2006/relationships/image" Target="../media/image14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1.wmf"/><Relationship Id="rId18" Type="http://schemas.openxmlformats.org/officeDocument/2006/relationships/vmlDrawing" Target="../drawings/vmlDrawing3.vml"/><Relationship Id="rId17" Type="http://schemas.openxmlformats.org/officeDocument/2006/relationships/slideLayout" Target="../slideLayouts/slideLayout3.xml"/><Relationship Id="rId16" Type="http://schemas.openxmlformats.org/officeDocument/2006/relationships/image" Target="../media/image18.wmf"/><Relationship Id="rId15" Type="http://schemas.openxmlformats.org/officeDocument/2006/relationships/oleObject" Target="../embeddings/oleObject12.bin"/><Relationship Id="rId14" Type="http://schemas.openxmlformats.org/officeDocument/2006/relationships/image" Target="../media/image17.wmf"/><Relationship Id="rId13" Type="http://schemas.openxmlformats.org/officeDocument/2006/relationships/oleObject" Target="../embeddings/oleObject11.bin"/><Relationship Id="rId12" Type="http://schemas.openxmlformats.org/officeDocument/2006/relationships/image" Target="../media/image16.wmf"/><Relationship Id="rId11" Type="http://schemas.openxmlformats.org/officeDocument/2006/relationships/oleObject" Target="../embeddings/oleObject10.bin"/><Relationship Id="rId10" Type="http://schemas.openxmlformats.org/officeDocument/2006/relationships/image" Target="../media/image15.wmf"/><Relationship Id="rId1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/>
          <p:nvPr/>
        </p:nvSpPr>
        <p:spPr>
          <a:xfrm>
            <a:off x="773656" y="1606319"/>
            <a:ext cx="76226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8.2 </a:t>
            </a:r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幂的乘方与积的乘方</a:t>
            </a:r>
            <a:endParaRPr lang="en-US" altLang="zh-CN" sz="4000" dirty="0" smtClea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endParaRPr lang="en-US" altLang="zh-CN" sz="4000" dirty="0" smtClea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课时  积的乘方</a:t>
            </a:r>
            <a:endParaRPr lang="zh-CN" altLang="en-US" sz="4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9"/>
          <p:cNvGrpSpPr/>
          <p:nvPr/>
        </p:nvGrpSpPr>
        <p:grpSpPr>
          <a:xfrm>
            <a:off x="2927350" y="2284413"/>
            <a:ext cx="6324600" cy="1025524"/>
            <a:chOff x="0" y="0"/>
            <a:chExt cx="3984" cy="646"/>
          </a:xfrm>
        </p:grpSpPr>
        <p:sp>
          <p:nvSpPr>
            <p:cNvPr id="10243" name="Text Box 3"/>
            <p:cNvSpPr txBox="1"/>
            <p:nvPr/>
          </p:nvSpPr>
          <p:spPr>
            <a:xfrm>
              <a:off x="0" y="317"/>
              <a:ext cx="3984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(ab) </a:t>
              </a:r>
              <a:r>
                <a:rPr lang="en-US" altLang="zh-CN" sz="2800" b="1" i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n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=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(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ab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)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·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(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ab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)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· ··· ·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(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ab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)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0244" name="Text Box 5"/>
            <p:cNvSpPr txBox="1"/>
            <p:nvPr/>
          </p:nvSpPr>
          <p:spPr>
            <a:xfrm>
              <a:off x="1133" y="0"/>
              <a:ext cx="81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n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个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ab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0245" name="AutoShape 7"/>
            <p:cNvSpPr/>
            <p:nvPr/>
          </p:nvSpPr>
          <p:spPr>
            <a:xfrm rot="-16200000" flipV="1">
              <a:off x="1530" y="-369"/>
              <a:ext cx="96" cy="1378"/>
            </a:xfrm>
            <a:prstGeom prst="leftBrace">
              <a:avLst>
                <a:gd name="adj1" fmla="val 170788"/>
                <a:gd name="adj2" fmla="val 50000"/>
              </a:avLst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wrap="none" anchor="ctr" anchorCtr="0"/>
            <a:lstStyle/>
            <a:p>
              <a:pPr defTabSz="914400"/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0246" name="Group 30"/>
          <p:cNvGrpSpPr/>
          <p:nvPr/>
        </p:nvGrpSpPr>
        <p:grpSpPr>
          <a:xfrm>
            <a:off x="2803525" y="3433763"/>
            <a:ext cx="6629400" cy="1100138"/>
            <a:chOff x="0" y="0"/>
            <a:chExt cx="4176" cy="693"/>
          </a:xfrm>
        </p:grpSpPr>
        <p:sp>
          <p:nvSpPr>
            <p:cNvPr id="10247" name="Text Box 8"/>
            <p:cNvSpPr txBox="1"/>
            <p:nvPr/>
          </p:nvSpPr>
          <p:spPr>
            <a:xfrm>
              <a:off x="0" y="364"/>
              <a:ext cx="417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=(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a·a· ··· ·a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)·(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b·b· ··· ·b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)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0248" name="AutoShape 9"/>
            <p:cNvSpPr/>
            <p:nvPr/>
          </p:nvSpPr>
          <p:spPr>
            <a:xfrm rot="5400000">
              <a:off x="1573" y="0"/>
              <a:ext cx="104" cy="725"/>
            </a:xfrm>
            <a:prstGeom prst="leftBrace">
              <a:avLst>
                <a:gd name="adj1" fmla="val 116637"/>
                <a:gd name="adj2" fmla="val 50000"/>
              </a:avLst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wrap="none" anchor="ctr" anchorCtr="0"/>
            <a:lstStyle/>
            <a:p>
              <a:pPr defTabSz="914400"/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249" name="AutoShape 12"/>
            <p:cNvSpPr/>
            <p:nvPr/>
          </p:nvSpPr>
          <p:spPr>
            <a:xfrm rot="16200000" flipH="1" flipV="1">
              <a:off x="634" y="16"/>
              <a:ext cx="45" cy="725"/>
            </a:xfrm>
            <a:prstGeom prst="leftBrace">
              <a:avLst>
                <a:gd name="adj1" fmla="val 233312"/>
                <a:gd name="adj2" fmla="val 50000"/>
              </a:avLst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wrap="none" anchor="ctr" anchorCtr="0"/>
            <a:lstStyle/>
            <a:p>
              <a:pPr defTabSz="914400"/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250" name="Text Box 13"/>
            <p:cNvSpPr txBox="1"/>
            <p:nvPr/>
          </p:nvSpPr>
          <p:spPr>
            <a:xfrm>
              <a:off x="91" y="0"/>
              <a:ext cx="120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n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个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0251" name="Text Box 14"/>
            <p:cNvSpPr txBox="1"/>
            <p:nvPr/>
          </p:nvSpPr>
          <p:spPr>
            <a:xfrm>
              <a:off x="1132" y="0"/>
              <a:ext cx="115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黑体" panose="02010609060101010101" charset="-122"/>
                  <a:ea typeface="黑体" panose="02010609060101010101" charset="-122"/>
                </a:rPr>
                <a:t>  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n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个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b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10252" name="Text Box 15"/>
          <p:cNvSpPr txBox="1"/>
          <p:nvPr/>
        </p:nvSpPr>
        <p:spPr>
          <a:xfrm>
            <a:off x="2927350" y="4833938"/>
            <a:ext cx="25923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53" name="Text Box 27"/>
          <p:cNvSpPr txBox="1"/>
          <p:nvPr/>
        </p:nvSpPr>
        <p:spPr>
          <a:xfrm>
            <a:off x="1905000" y="2741613"/>
            <a:ext cx="14398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证明：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54" name="Text Box 28"/>
          <p:cNvSpPr txBox="1"/>
          <p:nvPr/>
        </p:nvSpPr>
        <p:spPr>
          <a:xfrm>
            <a:off x="2620963" y="993775"/>
            <a:ext cx="6858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思考问题：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积的乘方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=?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55" name="Rectangle 31"/>
          <p:cNvSpPr/>
          <p:nvPr/>
        </p:nvSpPr>
        <p:spPr>
          <a:xfrm>
            <a:off x="2640013" y="1635125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猜想结论：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57" name="Text Box 33"/>
          <p:cNvSpPr txBox="1"/>
          <p:nvPr/>
        </p:nvSpPr>
        <p:spPr>
          <a:xfrm>
            <a:off x="2209800" y="5607050"/>
            <a:ext cx="79200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因此可得：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(ab)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为正整数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).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59" name="Text Box 2"/>
          <p:cNvSpPr txBox="1"/>
          <p:nvPr/>
        </p:nvSpPr>
        <p:spPr>
          <a:xfrm>
            <a:off x="4151313" y="1635125"/>
            <a:ext cx="79200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(ab)</a:t>
            </a:r>
            <a:r>
              <a:rPr lang="en-US" altLang="zh-CN" sz="2800" b="1" i="1" baseline="30000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 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为正整数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) 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60" name="圆角矩形 31"/>
          <p:cNvSpPr/>
          <p:nvPr/>
        </p:nvSpPr>
        <p:spPr>
          <a:xfrm>
            <a:off x="1755775" y="354965"/>
            <a:ext cx="1589088" cy="482600"/>
          </a:xfrm>
          <a:prstGeom prst="roundRect">
            <a:avLst>
              <a:gd name="adj" fmla="val 16667"/>
            </a:avLst>
          </a:prstGeom>
          <a:solidFill>
            <a:srgbClr val="F8F9E7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推理验证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/>
      <p:bldP spid="10253" grpId="0" bldLvl="0" animBg="1"/>
      <p:bldP spid="10254" grpId="0"/>
      <p:bldP spid="10255" grpId="0"/>
      <p:bldP spid="10257" grpId="0"/>
      <p:bldP spid="102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/>
          <p:nvPr/>
        </p:nvSpPr>
        <p:spPr>
          <a:xfrm>
            <a:off x="2127250" y="2954655"/>
            <a:ext cx="7799388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积的乘方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等于把积的每一个因式分别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，再把所得的幂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2565400" y="2179955"/>
            <a:ext cx="5066665" cy="521970"/>
          </a:xfrm>
          <a:prstGeom prst="rect">
            <a:avLst/>
          </a:prstGeom>
          <a:noFill/>
          <a:ln w="12700" cap="sq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A5E9E9"/>
                </a:solidFill>
              </a14:hiddenFill>
            </a:ext>
          </a:extLst>
        </p:spPr>
        <p:txBody>
          <a:bodyPr wrap="square" anchor="t" anchorCtr="0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 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 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为正整数）</a:t>
            </a:r>
            <a:endParaRPr lang="zh-CN" altLang="en-US" sz="2800" baseline="30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Text Box 6"/>
          <p:cNvSpPr txBox="1"/>
          <p:nvPr/>
        </p:nvSpPr>
        <p:spPr>
          <a:xfrm>
            <a:off x="2208213" y="4451668"/>
            <a:ext cx="84629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228B8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想一想：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三个或三个以上的积的乘方等于什么？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2" name="矩形 112"/>
          <p:cNvSpPr/>
          <p:nvPr/>
        </p:nvSpPr>
        <p:spPr>
          <a:xfrm>
            <a:off x="1947863" y="1283018"/>
            <a:ext cx="2425700" cy="547687"/>
          </a:xfrm>
          <a:prstGeom prst="rect">
            <a:avLst/>
          </a:prstGeom>
          <a:solidFill>
            <a:srgbClr val="F8F9E7"/>
          </a:solidFill>
          <a:ln w="12700" cmpd="sng">
            <a:solidFill>
              <a:schemeClr val="accent1">
                <a:shade val="50000"/>
              </a:schemeClr>
            </a:solidFill>
            <a:prstDash val="lgDashDot"/>
          </a:ln>
        </p:spPr>
        <p:txBody>
          <a:bodyPr anchor="t" anchorCtr="0"/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积的乘方法则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73" name="文本框 3"/>
          <p:cNvSpPr txBox="1"/>
          <p:nvPr/>
        </p:nvSpPr>
        <p:spPr>
          <a:xfrm>
            <a:off x="8785225" y="304990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乘方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274" name="文本框 6"/>
          <p:cNvSpPr txBox="1"/>
          <p:nvPr/>
        </p:nvSpPr>
        <p:spPr>
          <a:xfrm>
            <a:off x="4568825" y="372776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相乘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275" name="Text Box 3"/>
          <p:cNvSpPr txBox="1"/>
          <p:nvPr/>
        </p:nvSpPr>
        <p:spPr>
          <a:xfrm>
            <a:off x="2565400" y="5278755"/>
            <a:ext cx="5798820" cy="521970"/>
          </a:xfrm>
          <a:prstGeom prst="rect">
            <a:avLst/>
          </a:prstGeom>
          <a:noFill/>
          <a:ln w="12700" cap="sq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A5E9E9"/>
                </a:solidFill>
              </a14:hiddenFill>
            </a:ext>
          </a:extLst>
        </p:spPr>
        <p:txBody>
          <a:bodyPr wrap="square" anchor="t" anchorCtr="0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 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 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为正整数）</a:t>
            </a:r>
            <a:endParaRPr lang="zh-CN" altLang="en-US" sz="2800" baseline="30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894840" y="361315"/>
            <a:ext cx="2098040" cy="63817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6116" y="461323"/>
              <a:ext cx="4283494" cy="894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/>
      <p:bldP spid="11267" grpId="0" bldLvl="0" animBg="1"/>
      <p:bldP spid="11268" grpId="0"/>
      <p:bldP spid="11273" grpId="0"/>
      <p:bldP spid="11274" grpId="0"/>
      <p:bldP spid="1127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/>
          <p:nvPr/>
        </p:nvSpPr>
        <p:spPr>
          <a:xfrm>
            <a:off x="1762125" y="578803"/>
            <a:ext cx="8729663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1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】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计算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: 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(1)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(2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(2)  (-5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(3)  (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(4)  (-2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Text Box 13"/>
          <p:cNvSpPr txBox="1"/>
          <p:nvPr/>
        </p:nvSpPr>
        <p:spPr>
          <a:xfrm>
            <a:off x="1946275" y="1988503"/>
            <a:ext cx="33480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endParaRPr lang="en-US" altLang="zh-CN" sz="2800" baseline="30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Text Box 14"/>
          <p:cNvSpPr txBox="1"/>
          <p:nvPr/>
        </p:nvSpPr>
        <p:spPr>
          <a:xfrm>
            <a:off x="2297113" y="2636203"/>
            <a:ext cx="2663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 Box 15"/>
          <p:cNvSpPr txBox="1"/>
          <p:nvPr/>
        </p:nvSpPr>
        <p:spPr>
          <a:xfrm>
            <a:off x="2543175" y="3285490"/>
            <a:ext cx="24717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(3)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endParaRPr lang="en-US" altLang="zh-CN" sz="2800" baseline="30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 Box 16"/>
          <p:cNvSpPr txBox="1"/>
          <p:nvPr/>
        </p:nvSpPr>
        <p:spPr>
          <a:xfrm>
            <a:off x="2276475" y="3933190"/>
            <a:ext cx="25923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(4)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endParaRPr lang="en-US" altLang="zh-CN" sz="2800" baseline="30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 Box 19"/>
          <p:cNvSpPr txBox="1"/>
          <p:nvPr/>
        </p:nvSpPr>
        <p:spPr>
          <a:xfrm>
            <a:off x="5056188" y="1988503"/>
            <a:ext cx="13493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8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8" name="Text Box 20"/>
          <p:cNvSpPr txBox="1"/>
          <p:nvPr/>
        </p:nvSpPr>
        <p:spPr>
          <a:xfrm>
            <a:off x="5095875" y="2642553"/>
            <a:ext cx="23415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=-125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 Box 21"/>
          <p:cNvSpPr txBox="1"/>
          <p:nvPr/>
        </p:nvSpPr>
        <p:spPr>
          <a:xfrm>
            <a:off x="5232400" y="3285490"/>
            <a:ext cx="17891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Text Box 22"/>
          <p:cNvSpPr txBox="1"/>
          <p:nvPr/>
        </p:nvSpPr>
        <p:spPr>
          <a:xfrm>
            <a:off x="5518150" y="3934778"/>
            <a:ext cx="15033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1" name="Text Box 23"/>
          <p:cNvSpPr txBox="1"/>
          <p:nvPr/>
        </p:nvSpPr>
        <p:spPr>
          <a:xfrm>
            <a:off x="4149725" y="1988503"/>
            <a:ext cx="10255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Text Box 24"/>
          <p:cNvSpPr txBox="1"/>
          <p:nvPr/>
        </p:nvSpPr>
        <p:spPr>
          <a:xfrm>
            <a:off x="4168775" y="2642553"/>
            <a:ext cx="1482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(-5)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Text Box 25"/>
          <p:cNvSpPr txBox="1"/>
          <p:nvPr/>
        </p:nvSpPr>
        <p:spPr>
          <a:xfrm>
            <a:off x="4243388" y="3285490"/>
            <a:ext cx="12430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Text Box 26"/>
          <p:cNvSpPr txBox="1"/>
          <p:nvPr/>
        </p:nvSpPr>
        <p:spPr>
          <a:xfrm>
            <a:off x="4127500" y="3893503"/>
            <a:ext cx="1752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(-2)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文本框 99"/>
          <p:cNvSpPr txBox="1"/>
          <p:nvPr/>
        </p:nvSpPr>
        <p:spPr>
          <a:xfrm>
            <a:off x="1928813" y="4744403"/>
            <a:ext cx="8280400" cy="1210945"/>
          </a:xfrm>
          <a:prstGeom prst="rect">
            <a:avLst/>
          </a:prstGeom>
          <a:noFill/>
          <a:ln w="25400" cap="flat" cmpd="sng">
            <a:solidFill>
              <a:schemeClr val="accent2"/>
            </a:solidFill>
            <a:prstDash val="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方法总结：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运用积的乘方法则进行计算时，注意每个因式都要乘方，尤其是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字母的系数不要漏乘方．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99"/>
          <p:cNvSpPr txBox="1"/>
          <p:nvPr/>
        </p:nvSpPr>
        <p:spPr>
          <a:xfrm>
            <a:off x="1855788" y="970280"/>
            <a:ext cx="7488237" cy="17278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>
              <a:lnSpc>
                <a:spcPct val="19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计算：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9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        (3)(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(4)(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5" name="文本框 1"/>
          <p:cNvSpPr txBox="1"/>
          <p:nvPr/>
        </p:nvSpPr>
        <p:spPr>
          <a:xfrm>
            <a:off x="2047875" y="45275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针对训练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6" name="文本框 2"/>
          <p:cNvSpPr txBox="1"/>
          <p:nvPr/>
        </p:nvSpPr>
        <p:spPr>
          <a:xfrm>
            <a:off x="2903538" y="4919980"/>
            <a:ext cx="6249987" cy="7804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>
              <a:lnSpc>
                <a:spcPct val="16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(4)(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7" name="文本框 3"/>
          <p:cNvSpPr txBox="1"/>
          <p:nvPr/>
        </p:nvSpPr>
        <p:spPr>
          <a:xfrm>
            <a:off x="2497138" y="2997518"/>
            <a:ext cx="65786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125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8" name="文本框 4"/>
          <p:cNvSpPr txBox="1"/>
          <p:nvPr/>
        </p:nvSpPr>
        <p:spPr>
          <a:xfrm>
            <a:off x="3105150" y="3678555"/>
            <a:ext cx="54171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(2)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9" name="文本框 5"/>
          <p:cNvSpPr txBox="1"/>
          <p:nvPr/>
        </p:nvSpPr>
        <p:spPr>
          <a:xfrm>
            <a:off x="3092450" y="4411980"/>
            <a:ext cx="67113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(3)(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27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3318" grpId="0"/>
      <p:bldP spid="133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3"/>
          <p:cNvSpPr txBox="1"/>
          <p:nvPr/>
        </p:nvSpPr>
        <p:spPr>
          <a:xfrm>
            <a:off x="2287270" y="557213"/>
            <a:ext cx="25831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】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计算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: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63" name="文本框 99"/>
          <p:cNvSpPr txBox="1"/>
          <p:nvPr/>
        </p:nvSpPr>
        <p:spPr>
          <a:xfrm>
            <a:off x="2287270" y="990600"/>
            <a:ext cx="6196013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(1)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·(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·(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(2) (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 baseline="30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4" name="Text Box 13"/>
          <p:cNvSpPr txBox="1"/>
          <p:nvPr/>
        </p:nvSpPr>
        <p:spPr>
          <a:xfrm>
            <a:off x="2253933" y="2781300"/>
            <a:ext cx="5743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·(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365" name="文本框 1"/>
          <p:cNvSpPr txBox="1"/>
          <p:nvPr/>
        </p:nvSpPr>
        <p:spPr>
          <a:xfrm>
            <a:off x="4257358" y="3530600"/>
            <a:ext cx="13627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32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9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6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;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5366" name="Text Box 13"/>
          <p:cNvSpPr txBox="1"/>
          <p:nvPr/>
        </p:nvSpPr>
        <p:spPr>
          <a:xfrm>
            <a:off x="3074670" y="4400550"/>
            <a:ext cx="3743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+(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5367" name="文本框 5"/>
          <p:cNvSpPr txBox="1"/>
          <p:nvPr/>
        </p:nvSpPr>
        <p:spPr>
          <a:xfrm>
            <a:off x="4109720" y="5013325"/>
            <a:ext cx="6375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0;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6" grpId="0"/>
      <p:bldP spid="153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99"/>
          <p:cNvSpPr txBox="1"/>
          <p:nvPr/>
        </p:nvSpPr>
        <p:spPr>
          <a:xfrm>
            <a:off x="2319338" y="1971675"/>
            <a:ext cx="7113587" cy="1770380"/>
          </a:xfrm>
          <a:prstGeom prst="rect">
            <a:avLst/>
          </a:prstGeom>
          <a:noFill/>
          <a:ln w="28575" cap="flat" cmpd="sng">
            <a:solidFill>
              <a:schemeClr val="accent2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涉及积的乘方的混合运算，一般先算积的乘方，再算乘法，最后算加减，然后合并同类项．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6387" name="组合 17"/>
          <p:cNvGrpSpPr/>
          <p:nvPr/>
        </p:nvGrpSpPr>
        <p:grpSpPr>
          <a:xfrm>
            <a:off x="2292350" y="990600"/>
            <a:ext cx="1541463" cy="505313"/>
            <a:chOff x="0" y="0"/>
            <a:chExt cx="4104456" cy="469395"/>
          </a:xfrm>
          <a:solidFill>
            <a:srgbClr val="F8F9E7"/>
          </a:solidFill>
        </p:grpSpPr>
        <p:sp>
          <p:nvSpPr>
            <p:cNvPr id="16388" name="圆角矩形 31"/>
            <p:cNvSpPr/>
            <p:nvPr/>
          </p:nvSpPr>
          <p:spPr>
            <a:xfrm>
              <a:off x="0" y="0"/>
              <a:ext cx="4104456" cy="469395"/>
            </a:xfrm>
            <a:prstGeom prst="roundRect">
              <a:avLst>
                <a:gd name="adj" fmla="val 16667"/>
              </a:avLst>
            </a:prstGeom>
            <a:grpFill/>
            <a:ln w="25400" cap="flat" cmpd="sng">
              <a:solidFill>
                <a:schemeClr val="accent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389" name="文本框 19"/>
            <p:cNvSpPr/>
            <p:nvPr/>
          </p:nvSpPr>
          <p:spPr>
            <a:xfrm>
              <a:off x="72437" y="18893"/>
              <a:ext cx="4032016" cy="427651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anchor="t" anchorCtr="0">
              <a:spAutoFit/>
            </a:bodyPr>
            <a:lstStyle/>
            <a:p>
              <a:pPr algn="ctr"/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</a:rPr>
                <a:t>方法总结</a:t>
              </a:r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/>
          <p:nvPr/>
        </p:nvSpPr>
        <p:spPr>
          <a:xfrm>
            <a:off x="1843088" y="1074420"/>
            <a:ext cx="55187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如何简便计算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(0.04)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2004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×[(-5)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2004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1" name="文本框 2"/>
          <p:cNvSpPr txBox="1"/>
          <p:nvPr/>
        </p:nvSpPr>
        <p:spPr>
          <a:xfrm>
            <a:off x="1843088" y="393383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议一议</a:t>
            </a:r>
            <a:endParaRPr lang="zh-CN" altLang="en-US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2" name="文本框 21510"/>
          <p:cNvSpPr txBox="1"/>
          <p:nvPr/>
        </p:nvSpPr>
        <p:spPr>
          <a:xfrm>
            <a:off x="2346325" y="2849245"/>
            <a:ext cx="346868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=(0.2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2004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× 5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4008</a:t>
            </a:r>
            <a:endParaRPr lang="en-US" altLang="zh-CN" sz="3200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3" name="文本框 21511"/>
          <p:cNvSpPr txBox="1"/>
          <p:nvPr/>
        </p:nvSpPr>
        <p:spPr>
          <a:xfrm>
            <a:off x="2346325" y="3522345"/>
            <a:ext cx="31877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=(0.2)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4008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× 5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4008</a:t>
            </a:r>
            <a:endParaRPr lang="en-US" altLang="zh-CN" sz="3200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4" name="文本框 21512"/>
          <p:cNvSpPr txBox="1"/>
          <p:nvPr/>
        </p:nvSpPr>
        <p:spPr>
          <a:xfrm>
            <a:off x="2346325" y="4222433"/>
            <a:ext cx="26654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=(0.2 ×5)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4008</a:t>
            </a:r>
            <a:endParaRPr lang="en-US" altLang="zh-CN" sz="3200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5" name="文本框 21513"/>
          <p:cNvSpPr txBox="1"/>
          <p:nvPr/>
        </p:nvSpPr>
        <p:spPr>
          <a:xfrm>
            <a:off x="2346325" y="4911408"/>
            <a:ext cx="14509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4008</a:t>
            </a:r>
            <a:endParaRPr lang="en-US" altLang="zh-CN" sz="3200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6" name="文本框 21514"/>
          <p:cNvSpPr txBox="1"/>
          <p:nvPr/>
        </p:nvSpPr>
        <p:spPr>
          <a:xfrm>
            <a:off x="2238375" y="2209483"/>
            <a:ext cx="43862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(0.04)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2004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×[(-5)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2004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3200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7" name="文本框 21520"/>
          <p:cNvSpPr txBox="1"/>
          <p:nvPr/>
        </p:nvSpPr>
        <p:spPr>
          <a:xfrm>
            <a:off x="2346325" y="5490845"/>
            <a:ext cx="9556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8" name="文本框 3"/>
          <p:cNvSpPr txBox="1"/>
          <p:nvPr/>
        </p:nvSpPr>
        <p:spPr>
          <a:xfrm>
            <a:off x="2346325" y="1691958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解法一：</a:t>
            </a:r>
            <a:endParaRPr lang="zh-CN" altLang="en-US" sz="2800" baseline="30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19" name="文本框 65540"/>
          <p:cNvSpPr txBox="1"/>
          <p:nvPr/>
        </p:nvSpPr>
        <p:spPr>
          <a:xfrm>
            <a:off x="6375400" y="2957195"/>
            <a:ext cx="3695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=(0.04)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2004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 [(-5)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2004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20" name="文本框 65541"/>
          <p:cNvSpPr txBox="1"/>
          <p:nvPr/>
        </p:nvSpPr>
        <p:spPr>
          <a:xfrm>
            <a:off x="6375400" y="4468495"/>
            <a:ext cx="26495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=(0.04×25)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2004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21" name="文本框 65542"/>
          <p:cNvSpPr txBox="1"/>
          <p:nvPr/>
        </p:nvSpPr>
        <p:spPr>
          <a:xfrm>
            <a:off x="6375400" y="5189220"/>
            <a:ext cx="13112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2004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22" name="文本框 65543"/>
          <p:cNvSpPr txBox="1"/>
          <p:nvPr/>
        </p:nvSpPr>
        <p:spPr>
          <a:xfrm>
            <a:off x="6373813" y="5836920"/>
            <a:ext cx="1676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23" name="矩形 65544"/>
          <p:cNvSpPr/>
          <p:nvPr/>
        </p:nvSpPr>
        <p:spPr>
          <a:xfrm>
            <a:off x="6375400" y="3749358"/>
            <a:ext cx="35972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(0.04)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2004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×(25)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2004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24" name="文本框 65546"/>
          <p:cNvSpPr txBox="1"/>
          <p:nvPr/>
        </p:nvSpPr>
        <p:spPr>
          <a:xfrm>
            <a:off x="6388100" y="2179320"/>
            <a:ext cx="3406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(0.04)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2004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×[(-5)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2004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25" name="文本框 4"/>
          <p:cNvSpPr txBox="1"/>
          <p:nvPr/>
        </p:nvSpPr>
        <p:spPr>
          <a:xfrm>
            <a:off x="6624638" y="1691958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解法二：</a:t>
            </a:r>
            <a:endParaRPr lang="zh-CN" altLang="en-US" sz="2800" baseline="30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17414" grpId="0"/>
      <p:bldP spid="17415" grpId="0"/>
      <p:bldP spid="17416" grpId="0"/>
      <p:bldP spid="17417" grpId="0"/>
      <p:bldP spid="17418" grpId="0"/>
      <p:bldP spid="17419" grpId="0" uiExpand="1"/>
      <p:bldP spid="17420" grpId="0"/>
      <p:bldP spid="17421" grpId="0"/>
      <p:bldP spid="17422" grpId="0"/>
      <p:bldP spid="17423" grpId="0"/>
      <p:bldP spid="17424" grpId="0"/>
      <p:bldP spid="17425" grpId="0" uiExpan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99"/>
          <p:cNvSpPr txBox="1"/>
          <p:nvPr/>
        </p:nvSpPr>
        <p:spPr>
          <a:xfrm>
            <a:off x="2155825" y="1922463"/>
            <a:ext cx="7878763" cy="203009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逆用积的乘方公式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·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，要灵活运用，对于不符合公式的形式，要通过恒等变形，转化为公式的形式，再运用此公式可进行简便运算．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8435" name="组合 17"/>
          <p:cNvGrpSpPr/>
          <p:nvPr/>
        </p:nvGrpSpPr>
        <p:grpSpPr>
          <a:xfrm>
            <a:off x="2233613" y="990600"/>
            <a:ext cx="1541462" cy="505313"/>
            <a:chOff x="0" y="0"/>
            <a:chExt cx="4104456" cy="469395"/>
          </a:xfrm>
          <a:solidFill>
            <a:srgbClr val="F8F9E7"/>
          </a:solidFill>
        </p:grpSpPr>
        <p:sp>
          <p:nvSpPr>
            <p:cNvPr id="18436" name="圆角矩形 31"/>
            <p:cNvSpPr/>
            <p:nvPr/>
          </p:nvSpPr>
          <p:spPr>
            <a:xfrm>
              <a:off x="0" y="0"/>
              <a:ext cx="4104456" cy="469395"/>
            </a:xfrm>
            <a:prstGeom prst="roundRect">
              <a:avLst>
                <a:gd name="adj" fmla="val 16667"/>
              </a:avLst>
            </a:prstGeom>
            <a:grpFill/>
            <a:ln w="25400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37" name="文本框 19"/>
            <p:cNvSpPr/>
            <p:nvPr/>
          </p:nvSpPr>
          <p:spPr>
            <a:xfrm>
              <a:off x="72437" y="22433"/>
              <a:ext cx="4032016" cy="427651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anchor="t" anchorCtr="0">
              <a:spAutoFit/>
            </a:bodyPr>
            <a:lstStyle/>
            <a:p>
              <a:pPr algn="ctr"/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</a:rPr>
                <a:t>方法总结</a:t>
              </a:r>
              <a:endParaRPr lang="zh-CN" altLang="en-US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对象 19457"/>
          <p:cNvGraphicFramePr/>
          <p:nvPr/>
        </p:nvGraphicFramePr>
        <p:xfrm>
          <a:off x="4533900" y="596900"/>
          <a:ext cx="1541463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16154400" imgH="11277600" progId="Equation.DSMT4">
                  <p:embed/>
                </p:oleObj>
              </mc:Choice>
              <mc:Fallback>
                <p:oleObj name="" r:id="rId1" imgW="16154400" imgH="11277600" progId="Equation.DSMT4">
                  <p:embed/>
                  <p:pic>
                    <p:nvPicPr>
                      <p:cNvPr id="0" name="图片 4096" descr="image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33900" y="596900"/>
                        <a:ext cx="1541463" cy="1079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9" name="对象 19458"/>
          <p:cNvGraphicFramePr/>
          <p:nvPr/>
        </p:nvGraphicFramePr>
        <p:xfrm>
          <a:off x="3830638" y="1506538"/>
          <a:ext cx="2759075" cy="151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3" imgW="23774400" imgH="13106400" progId="Equation.DSMT4">
                  <p:embed/>
                </p:oleObj>
              </mc:Choice>
              <mc:Fallback>
                <p:oleObj name="" r:id="rId3" imgW="23774400" imgH="13106400" progId="Equation.DSMT4">
                  <p:embed/>
                  <p:pic>
                    <p:nvPicPr>
                      <p:cNvPr id="0" name="图片 4097" descr="image2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30638" y="1506538"/>
                        <a:ext cx="2759075" cy="1517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0" name="Text Box 5"/>
          <p:cNvSpPr txBox="1"/>
          <p:nvPr/>
        </p:nvSpPr>
        <p:spPr>
          <a:xfrm>
            <a:off x="2317750" y="2060575"/>
            <a:ext cx="18446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解：原式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9461" name="对象 19460"/>
          <p:cNvGraphicFramePr/>
          <p:nvPr/>
        </p:nvGraphicFramePr>
        <p:xfrm>
          <a:off x="3848100" y="2919413"/>
          <a:ext cx="2190750" cy="1330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5" imgW="18592800" imgH="11277600" progId="Equation.DSMT4">
                  <p:embed/>
                </p:oleObj>
              </mc:Choice>
              <mc:Fallback>
                <p:oleObj name="" r:id="rId5" imgW="18592800" imgH="11277600" progId="Equation.DSMT4">
                  <p:embed/>
                  <p:pic>
                    <p:nvPicPr>
                      <p:cNvPr id="0" name="图片 4098" descr="image2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48100" y="2919413"/>
                        <a:ext cx="2190750" cy="1330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2" name="对象 19461"/>
          <p:cNvGraphicFramePr/>
          <p:nvPr/>
        </p:nvGraphicFramePr>
        <p:xfrm>
          <a:off x="6362700" y="2919413"/>
          <a:ext cx="2813050" cy="131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7" imgW="24079200" imgH="11277600" progId="Equation.DSMT4">
                  <p:embed/>
                </p:oleObj>
              </mc:Choice>
              <mc:Fallback>
                <p:oleObj name="" r:id="rId7" imgW="24079200" imgH="11277600" progId="Equation.DSMT4">
                  <p:embed/>
                  <p:pic>
                    <p:nvPicPr>
                      <p:cNvPr id="0" name="图片 4099" descr="image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62700" y="2919413"/>
                        <a:ext cx="2813050" cy="1317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3" name="对象 19462"/>
          <p:cNvGraphicFramePr/>
          <p:nvPr/>
        </p:nvGraphicFramePr>
        <p:xfrm>
          <a:off x="3830638" y="4389438"/>
          <a:ext cx="2498725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9" imgW="22555200" imgH="11277600" progId="Equation.DSMT4">
                  <p:embed/>
                </p:oleObj>
              </mc:Choice>
              <mc:Fallback>
                <p:oleObj name="" r:id="rId9" imgW="22555200" imgH="11277600" progId="Equation.DSMT4">
                  <p:embed/>
                  <p:pic>
                    <p:nvPicPr>
                      <p:cNvPr id="0" name="图片 4100" descr="image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30638" y="4389438"/>
                        <a:ext cx="2498725" cy="1247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4" name="对象 19463"/>
          <p:cNvGraphicFramePr/>
          <p:nvPr/>
        </p:nvGraphicFramePr>
        <p:xfrm>
          <a:off x="6361113" y="4746625"/>
          <a:ext cx="838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" r:id="rId11" imgW="6705600" imgH="4267200" progId="Equation.DSMT4">
                  <p:embed/>
                </p:oleObj>
              </mc:Choice>
              <mc:Fallback>
                <p:oleObj name="" r:id="rId11" imgW="6705600" imgH="4267200" progId="Equation.DSMT4">
                  <p:embed/>
                  <p:pic>
                    <p:nvPicPr>
                      <p:cNvPr id="0" name="图片 4101" descr="image2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361113" y="4746625"/>
                        <a:ext cx="838200" cy="533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5" name="矩形 12"/>
          <p:cNvSpPr/>
          <p:nvPr/>
        </p:nvSpPr>
        <p:spPr>
          <a:xfrm>
            <a:off x="2017713" y="876300"/>
            <a:ext cx="284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练一练</a:t>
            </a:r>
            <a:r>
              <a:rPr lang="en-US" altLang="zh-CN" sz="2800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计算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: 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3" grpId="0"/>
      <p:bldP spid="60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82750" y="41338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0483" name="Rectangle 3"/>
          <p:cNvSpPr txBox="1"/>
          <p:nvPr/>
        </p:nvSpPr>
        <p:spPr>
          <a:xfrm>
            <a:off x="2034223" y="3440113"/>
            <a:ext cx="8229600" cy="2117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lnSpc>
                <a:spcPct val="140000"/>
              </a:lnSpc>
              <a:spcBef>
                <a:spcPct val="2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下列运算正确的是（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40000"/>
              </a:lnSpc>
              <a:spcBef>
                <a:spcPct val="20000"/>
              </a:spcBef>
            </a:pPr>
            <a:r>
              <a:rPr lang="en-US" altLang="zh-CN" sz="2800" b="1" dirty="0">
                <a:latin typeface="MS Mincho" panose="02020609040205080304" pitchFamily="1" charset="-128"/>
                <a:ea typeface="MS Mincho" panose="02020609040205080304" pitchFamily="1" charset="-128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MS Mincho" panose="02020609040205080304" pitchFamily="1" charset="-128"/>
              </a:rPr>
              <a:t>A.   </a:t>
            </a:r>
            <a:r>
              <a:rPr lang="en-US" altLang="zh-CN" sz="2800" b="1" i="1" dirty="0">
                <a:latin typeface="Times New Roman" panose="02020603050405020304" pitchFamily="18" charset="0"/>
                <a:ea typeface="MS Mincho" panose="02020609040205080304" pitchFamily="1" charset="-128"/>
              </a:rPr>
              <a:t>x</a:t>
            </a:r>
            <a:r>
              <a:rPr lang="en-US" altLang="zh-CN" sz="2800" b="1" i="1" baseline="30000" dirty="0">
                <a:latin typeface="Times New Roman" panose="02020603050405020304" pitchFamily="18" charset="0"/>
                <a:ea typeface="MS Mincho" panose="02020609040205080304" pitchFamily="1" charset="-128"/>
              </a:rPr>
              <a:t>.</a:t>
            </a:r>
            <a:r>
              <a:rPr lang="en-US" altLang="zh-CN" sz="2800" b="1" i="1" dirty="0">
                <a:latin typeface="Times New Roman" panose="02020603050405020304" pitchFamily="18" charset="0"/>
                <a:ea typeface="MS Mincho" panose="02020609040205080304" pitchFamily="1" charset="-128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MS Mincho" panose="02020609040205080304" pitchFamily="1" charset="-128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MS Mincho" panose="02020609040205080304" pitchFamily="1" charset="-128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MS Mincho" panose="02020609040205080304" pitchFamily="1" charset="-128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MS Mincho" panose="02020609040205080304" pitchFamily="1" charset="-128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MS Mincho" panose="02020609040205080304" pitchFamily="1" charset="-128"/>
              </a:rPr>
              <a:t>                  B. (</a:t>
            </a:r>
            <a:r>
              <a:rPr lang="en-US" altLang="zh-CN" sz="2800" b="1" i="1" dirty="0">
                <a:latin typeface="Times New Roman" panose="02020603050405020304" pitchFamily="18" charset="0"/>
                <a:ea typeface="MS Mincho" panose="02020609040205080304" pitchFamily="1" charset="-128"/>
              </a:rPr>
              <a:t>xy</a:t>
            </a:r>
            <a:r>
              <a:rPr lang="en-US" altLang="zh-CN" sz="2800" b="1" dirty="0">
                <a:latin typeface="Times New Roman" panose="02020603050405020304" pitchFamily="18" charset="0"/>
                <a:ea typeface="MS Mincho" panose="02020609040205080304" pitchFamily="1" charset="-128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MS Mincho" panose="02020609040205080304" pitchFamily="1" charset="-128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MS Mincho" panose="02020609040205080304" pitchFamily="1" charset="-128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MS Mincho" panose="02020609040205080304" pitchFamily="1" charset="-128"/>
              </a:rPr>
              <a:t>xy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MS Mincho" panose="02020609040205080304" pitchFamily="1" charset="-128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MS Mincho" panose="02020609040205080304" pitchFamily="1" charset="-128"/>
              </a:rPr>
              <a:t>        </a:t>
            </a:r>
            <a:endParaRPr lang="en-US" altLang="zh-CN" sz="2800" b="1" dirty="0">
              <a:latin typeface="Times New Roman" panose="02020603050405020304" pitchFamily="18" charset="0"/>
              <a:ea typeface="MS Mincho" panose="02020609040205080304" pitchFamily="1" charset="-128"/>
            </a:endParaRPr>
          </a:p>
          <a:p>
            <a:pPr marL="342900" indent="-342900">
              <a:lnSpc>
                <a:spcPct val="140000"/>
              </a:lnSpc>
              <a:spcBef>
                <a:spcPct val="2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MS Mincho" panose="02020609040205080304" pitchFamily="1" charset="-128"/>
              </a:rPr>
              <a:t>  C.(</a:t>
            </a:r>
            <a:r>
              <a:rPr lang="en-US" altLang="zh-CN" sz="2800" b="1" i="1" dirty="0">
                <a:latin typeface="Times New Roman" panose="02020603050405020304" pitchFamily="18" charset="0"/>
                <a:ea typeface="MS Mincho" panose="02020609040205080304" pitchFamily="1" charset="-128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MS Mincho" panose="02020609040205080304" pitchFamily="1" charset="-128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MS Mincho" panose="02020609040205080304" pitchFamily="1" charset="-128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MS Mincho" panose="02020609040205080304" pitchFamily="1" charset="-128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MS Mincho" panose="02020609040205080304" pitchFamily="1" charset="-128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MS Mincho" panose="02020609040205080304" pitchFamily="1" charset="-128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MS Mincho" panose="02020609040205080304" pitchFamily="1" charset="-128"/>
              </a:rPr>
              <a:t>6</a:t>
            </a:r>
            <a:r>
              <a:rPr lang="en-US" altLang="zh-CN" sz="2800" b="1" dirty="0">
                <a:latin typeface="Times New Roman" panose="02020603050405020304" pitchFamily="18" charset="0"/>
                <a:ea typeface="MS Mincho" panose="02020609040205080304" pitchFamily="1" charset="-128"/>
              </a:rPr>
              <a:t>                    D.</a:t>
            </a:r>
            <a:r>
              <a:rPr lang="en-US" altLang="zh-CN" sz="2800" b="1" i="1" dirty="0">
                <a:latin typeface="Times New Roman" panose="02020603050405020304" pitchFamily="18" charset="0"/>
                <a:ea typeface="MS Mincho" panose="02020609040205080304" pitchFamily="1" charset="-128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MS Mincho" panose="02020609040205080304" pitchFamily="1" charset="-128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MS Mincho" panose="02020609040205080304" pitchFamily="1" charset="-128"/>
              </a:rPr>
              <a:t>+</a:t>
            </a:r>
            <a:r>
              <a:rPr lang="en-US" altLang="zh-CN" sz="2800" b="1" i="1" dirty="0">
                <a:latin typeface="Times New Roman" panose="02020603050405020304" pitchFamily="18" charset="0"/>
                <a:ea typeface="MS Mincho" panose="02020609040205080304" pitchFamily="1" charset="-128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MS Mincho" panose="02020609040205080304" pitchFamily="1" charset="-128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MS Mincho" panose="02020609040205080304" pitchFamily="1" charset="-128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MS Mincho" panose="02020609040205080304" pitchFamily="1" charset="-128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MS Mincho" panose="02020609040205080304" pitchFamily="1" charset="-128"/>
              </a:rPr>
              <a:t>4</a:t>
            </a:r>
            <a:endParaRPr lang="en-US" altLang="zh-CN" sz="2800" b="1" baseline="30000" dirty="0">
              <a:latin typeface="Times New Roman" panose="02020603050405020304" pitchFamily="18" charset="0"/>
              <a:ea typeface="MS Mincho" panose="02020609040205080304" pitchFamily="1" charset="-128"/>
            </a:endParaRPr>
          </a:p>
        </p:txBody>
      </p:sp>
      <p:sp>
        <p:nvSpPr>
          <p:cNvPr id="20484" name="Text Box 6"/>
          <p:cNvSpPr txBox="1"/>
          <p:nvPr/>
        </p:nvSpPr>
        <p:spPr>
          <a:xfrm>
            <a:off x="5663248" y="3587750"/>
            <a:ext cx="6969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485" name="文本框 1"/>
          <p:cNvSpPr txBox="1"/>
          <p:nvPr/>
        </p:nvSpPr>
        <p:spPr>
          <a:xfrm>
            <a:off x="1976438" y="1095375"/>
            <a:ext cx="6554787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计算</a:t>
            </a:r>
            <a:r>
              <a:rPr lang="en-US" altLang="zh-CN" sz="2800" b="1" dirty="0">
                <a:latin typeface="Times New Roman" panose="02020603050405020304" pitchFamily="18" charset="0"/>
                <a:ea typeface="MS Mincho" panose="02020609040205080304" pitchFamily="1" charset="-128"/>
              </a:rPr>
              <a:t> (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dirty="0">
                <a:latin typeface="Times New Roman" panose="02020603050405020304" pitchFamily="18" charset="0"/>
                <a:ea typeface="MS Mincho" panose="02020609040205080304" pitchFamily="1" charset="-128"/>
              </a:rPr>
              <a:t>)</a:t>
            </a:r>
            <a:r>
              <a:rPr lang="zh-CN" altLang="en-US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的结果是（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A．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                     B．-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zh-CN" altLang="en-US" sz="2800" b="1" baseline="300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C．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                     D．-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6" name="Text Box 6"/>
          <p:cNvSpPr txBox="1"/>
          <p:nvPr/>
        </p:nvSpPr>
        <p:spPr>
          <a:xfrm>
            <a:off x="5961380" y="1260793"/>
            <a:ext cx="6969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2"/>
          <p:cNvGrpSpPr/>
          <p:nvPr/>
        </p:nvGrpSpPr>
        <p:grpSpPr>
          <a:xfrm>
            <a:off x="1981200" y="193358"/>
            <a:ext cx="7835900" cy="2590159"/>
            <a:chOff x="0" y="0"/>
            <a:chExt cx="12342" cy="4080"/>
          </a:xfrm>
        </p:grpSpPr>
        <p:sp>
          <p:nvSpPr>
            <p:cNvPr id="21507" name="Text Box 7"/>
            <p:cNvSpPr txBox="1"/>
            <p:nvPr/>
          </p:nvSpPr>
          <p:spPr>
            <a:xfrm>
              <a:off x="0" y="0"/>
              <a:ext cx="12342" cy="40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>
                <a:lnSpc>
                  <a:spcPct val="160000"/>
                </a:lnSpc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</a:rPr>
                <a:t>3.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计算：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</a:rPr>
                <a:t>(1) 8</a:t>
              </a:r>
              <a:r>
                <a:rPr lang="en-US" altLang="zh-CN" sz="2800" b="1" baseline="30000" dirty="0">
                  <a:latin typeface="Times New Roman" panose="02020603050405020304" pitchFamily="18" charset="0"/>
                  <a:ea typeface="黑体" panose="02010609060101010101" charset="-122"/>
                </a:rPr>
                <a:t>2020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</a:rPr>
                <a:t>×0.125</a:t>
              </a:r>
              <a:r>
                <a:rPr lang="en-US" altLang="zh-CN" sz="2800" b="1" baseline="30000" dirty="0">
                  <a:latin typeface="Times New Roman" panose="02020603050405020304" pitchFamily="18" charset="0"/>
                  <a:ea typeface="黑体" panose="02010609060101010101" charset="-122"/>
                </a:rPr>
                <a:t>2019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</a:rPr>
                <a:t>=   ________;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charset="-122"/>
              </a:endParaRPr>
            </a:p>
            <a:p>
              <a:pPr>
                <a:lnSpc>
                  <a:spcPct val="160000"/>
                </a:lnSpc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</a:rPr>
                <a:t>    (2)                                      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________;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charset="-122"/>
              </a:endParaRPr>
            </a:p>
            <a:p>
              <a:pPr>
                <a:lnSpc>
                  <a:spcPct val="160000"/>
                </a:lnSpc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</a:rPr>
                <a:t>   (3) (0.04)</a:t>
              </a:r>
              <a:r>
                <a:rPr lang="en-US" altLang="zh-CN" sz="2800" b="1" baseline="30000" dirty="0">
                  <a:latin typeface="Times New Roman" panose="02020603050405020304" pitchFamily="18" charset="0"/>
                  <a:ea typeface="黑体" panose="02010609060101010101" charset="-122"/>
                </a:rPr>
                <a:t>2020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</a:rPr>
                <a:t>×[(-5)</a:t>
              </a:r>
              <a:r>
                <a:rPr lang="en-US" altLang="zh-CN" sz="2800" b="1" baseline="30000" dirty="0">
                  <a:latin typeface="Times New Roman" panose="02020603050405020304" pitchFamily="18" charset="0"/>
                  <a:ea typeface="黑体" panose="02010609060101010101" charset="-122"/>
                </a:rPr>
                <a:t>2020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</a:rPr>
                <a:t>]</a:t>
              </a:r>
              <a:r>
                <a:rPr lang="en-US" altLang="zh-CN" sz="2800" b="1" baseline="30000" dirty="0"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</a:rPr>
                <a:t>=________.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21508" name="对象 21507">
              <a:hlinkClick r:id="" action="ppaction://ole?verb=0"/>
            </p:cNvPr>
            <p:cNvGraphicFramePr/>
            <p:nvPr/>
          </p:nvGraphicFramePr>
          <p:xfrm>
            <a:off x="1473" y="1275"/>
            <a:ext cx="4805" cy="17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1" name="" r:id="rId1" imgW="31699200" imgH="11277600" progId="Equation.DSMT4">
                    <p:embed/>
                  </p:oleObj>
                </mc:Choice>
                <mc:Fallback>
                  <p:oleObj name="" r:id="rId1" imgW="31699200" imgH="11277600" progId="Equation.DSMT4">
                    <p:embed/>
                    <p:pic>
                      <p:nvPicPr>
                        <p:cNvPr id="0" name="图片 5120" descr="image2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473" y="1275"/>
                          <a:ext cx="4805" cy="171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509" name="文本框 3"/>
          <p:cNvSpPr txBox="1"/>
          <p:nvPr/>
        </p:nvSpPr>
        <p:spPr>
          <a:xfrm>
            <a:off x="7000875" y="393383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10" name="文本框 4"/>
          <p:cNvSpPr txBox="1"/>
          <p:nvPr/>
        </p:nvSpPr>
        <p:spPr>
          <a:xfrm>
            <a:off x="6605588" y="1303020"/>
            <a:ext cx="4787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1511" name="文本框 5"/>
          <p:cNvSpPr txBox="1"/>
          <p:nvPr/>
        </p:nvSpPr>
        <p:spPr>
          <a:xfrm>
            <a:off x="6521450" y="2165033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084" name="文本框 2"/>
          <p:cNvSpPr txBox="1">
            <a:spLocks noChangeArrowheads="1"/>
          </p:cNvSpPr>
          <p:nvPr/>
        </p:nvSpPr>
        <p:spPr bwMode="auto">
          <a:xfrm>
            <a:off x="1897063" y="2851150"/>
            <a:ext cx="7358063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73050" marR="0" indent="-27305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kumimoji="0" lang="zh-CN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下面的计算正确吗？正确的打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“√”</a:t>
            </a:r>
            <a:r>
              <a:rPr kumimoji="0" lang="zh-CN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，错误的打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kumimoji="0" lang="zh-CN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，并将错误的改正过来．</a:t>
            </a:r>
            <a:endParaRPr kumimoji="0" lang="zh-CN" altLang="zh-CN" sz="24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indent="27305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(1)(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1" kern="1200" cap="none" spc="0" normalizeH="0" baseline="3000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2400" b="1" kern="1200" cap="none" spc="0" normalizeH="0" baseline="3000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1" kern="1200" cap="none" spc="0" normalizeH="0" baseline="3000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kumimoji="0" lang="en-US" altLang="zh-CN" sz="2400" b="1" kern="1200" cap="none" spc="0" normalizeH="0" baseline="3000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zh-CN" altLang="zh-CN" sz="24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indent="27305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(2)(3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2400" b="1" kern="1200" cap="none" spc="0" normalizeH="0" baseline="3000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1" kern="1200" cap="none" spc="0" normalizeH="0" baseline="3000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1" kern="1200" cap="none" spc="0" normalizeH="0" baseline="3000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(</a:t>
            </a:r>
            <a:r>
              <a:rPr kumimoji="0" lang="zh-CN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zh-CN" altLang="zh-CN" sz="24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indent="27305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(3)(</a:t>
            </a:r>
            <a:r>
              <a:rPr kumimoji="0" lang="zh-CN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1" kern="1200" cap="none" spc="0" normalizeH="0" baseline="3000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2400" b="1" kern="1200" cap="none" spc="0" normalizeH="0" baseline="3000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＝－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1" kern="1200" cap="none" spc="0" normalizeH="0" baseline="3000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zh-CN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(</a:t>
            </a:r>
            <a:r>
              <a:rPr kumimoji="0" lang="zh-CN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zh-CN" altLang="zh-CN" sz="24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indent="27305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(4)(</a:t>
            </a:r>
            <a:r>
              <a:rPr kumimoji="0" lang="zh-CN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400" b="1" kern="1200" cap="none" spc="0" normalizeH="0" baseline="3000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2400" b="1" kern="1200" cap="none" spc="0" normalizeH="0" baseline="3000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＝－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400" b="1" kern="1200" cap="none" spc="0" normalizeH="0" baseline="3000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1" kern="1200" cap="none" spc="0" normalizeH="0" baseline="3000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   (</a:t>
            </a:r>
            <a:r>
              <a:rPr kumimoji="0" lang="zh-CN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endParaRPr kumimoji="0" lang="zh-CN" altLang="zh-CN" sz="24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3"/>
          <p:cNvSpPr txBox="1"/>
          <p:nvPr/>
        </p:nvSpPr>
        <p:spPr>
          <a:xfrm>
            <a:off x="5298440" y="4014470"/>
            <a:ext cx="46272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       </a:t>
            </a:r>
            <a:r>
              <a:rPr lang="en-US" altLang="zh-CN" sz="2400" b="1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b="1" i="1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ab</a:t>
            </a:r>
            <a:r>
              <a:rPr lang="en-US" altLang="zh-CN" sz="2400" b="1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400" b="1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en-US" altLang="zh-CN" sz="2400" b="1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       </a:t>
            </a:r>
            <a:r>
              <a:rPr lang="en-US" altLang="zh-CN" sz="2400" b="1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(3</a:t>
            </a:r>
            <a:r>
              <a:rPr lang="en-US" altLang="zh-CN" sz="2400" b="1" i="1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cd</a:t>
            </a:r>
            <a:r>
              <a:rPr lang="en-US" altLang="zh-CN" sz="2400" b="1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en-US" altLang="zh-CN" sz="2400" b="1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       </a:t>
            </a:r>
            <a:r>
              <a:rPr lang="en-US" altLang="zh-CN" sz="2400" b="1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400" b="1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－</a:t>
            </a:r>
            <a:r>
              <a:rPr lang="en-US" altLang="zh-CN" sz="2400" b="1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400" b="1" i="1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400" b="1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en-US" altLang="zh-CN" sz="2400" b="1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       </a:t>
            </a:r>
            <a:r>
              <a:rPr lang="en-US" altLang="zh-CN" sz="2400" b="1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400" b="1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－</a:t>
            </a:r>
            <a:r>
              <a:rPr lang="en-US" altLang="zh-CN" sz="2400" b="1" i="1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400" b="1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400" b="1" i="1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y</a:t>
            </a:r>
            <a:r>
              <a:rPr lang="en-US" altLang="zh-CN" sz="2400" b="1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en-US" altLang="zh-CN" sz="2400" b="1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/>
      <p:bldP spid="215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/>
          <p:nvPr/>
        </p:nvSpPr>
        <p:spPr>
          <a:xfrm>
            <a:off x="2268538" y="890270"/>
            <a:ext cx="8134350" cy="1167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(1)  (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;        (2)  (2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;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(3) (-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;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(4)  (5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;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(5)  (2×10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;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(6) (-3×10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1" name="Text Box 15"/>
          <p:cNvSpPr txBox="1"/>
          <p:nvPr/>
        </p:nvSpPr>
        <p:spPr>
          <a:xfrm>
            <a:off x="1703388" y="398145"/>
            <a:ext cx="3276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5.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计算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: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2" name="Text Box 16"/>
          <p:cNvSpPr txBox="1"/>
          <p:nvPr/>
        </p:nvSpPr>
        <p:spPr>
          <a:xfrm>
            <a:off x="1973263" y="2238058"/>
            <a:ext cx="5562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3" name="Text Box 17"/>
          <p:cNvSpPr txBox="1"/>
          <p:nvPr/>
        </p:nvSpPr>
        <p:spPr>
          <a:xfrm>
            <a:off x="2843213" y="2903220"/>
            <a:ext cx="5943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=8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;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4" name="Rectangle 19"/>
          <p:cNvSpPr/>
          <p:nvPr/>
        </p:nvSpPr>
        <p:spPr>
          <a:xfrm>
            <a:off x="2843213" y="3547745"/>
            <a:ext cx="7772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=(-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;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5" name="Rectangle 20"/>
          <p:cNvSpPr/>
          <p:nvPr/>
        </p:nvSpPr>
        <p:spPr>
          <a:xfrm>
            <a:off x="2824163" y="4190683"/>
            <a:ext cx="6705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=5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=125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;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6" name="Rectangle 21"/>
          <p:cNvSpPr/>
          <p:nvPr/>
        </p:nvSpPr>
        <p:spPr>
          <a:xfrm>
            <a:off x="2824163" y="4876483"/>
            <a:ext cx="7315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×(10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=4 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;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7" name="Rectangle 22"/>
          <p:cNvSpPr/>
          <p:nvPr/>
        </p:nvSpPr>
        <p:spPr>
          <a:xfrm>
            <a:off x="2824163" y="5562283"/>
            <a:ext cx="8458200" cy="8013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=(-3)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×(10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=-27 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=-2.7 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  <p:bldP spid="22534" grpId="0"/>
      <p:bldP spid="22535" grpId="0"/>
      <p:bldP spid="22536" grpId="0"/>
      <p:bldP spid="225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3"/>
          <p:cNvSpPr txBox="1"/>
          <p:nvPr/>
        </p:nvSpPr>
        <p:spPr>
          <a:xfrm>
            <a:off x="1916113" y="997903"/>
            <a:ext cx="8012112" cy="43999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2(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-(3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+(5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endParaRPr lang="en-US" altLang="zh-CN" sz="2800" b="1" dirty="0">
              <a:solidFill>
                <a:srgbClr val="6600FF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pPr algn="just">
              <a:spcBef>
                <a:spcPct val="50000"/>
              </a:spcBef>
            </a:pPr>
            <a:endParaRPr lang="en-US" altLang="zh-CN" sz="2800" b="1" dirty="0">
              <a:solidFill>
                <a:srgbClr val="6600FF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(3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+(-4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(-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 ; 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(-2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    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555" name="Text Box 9"/>
          <p:cNvSpPr txBox="1"/>
          <p:nvPr/>
        </p:nvSpPr>
        <p:spPr>
          <a:xfrm>
            <a:off x="2351088" y="1686878"/>
            <a:ext cx="6208712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=2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6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-27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9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+25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7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            = 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9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-27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9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+25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9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0;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3556" name="Text Box 10"/>
          <p:cNvSpPr txBox="1"/>
          <p:nvPr/>
        </p:nvSpPr>
        <p:spPr>
          <a:xfrm>
            <a:off x="2351088" y="3556953"/>
            <a:ext cx="4743450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=9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 +4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4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pPr defTabSz="914400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            =13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;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3557" name="Text Box 11"/>
          <p:cNvSpPr txBox="1"/>
          <p:nvPr/>
        </p:nvSpPr>
        <p:spPr>
          <a:xfrm>
            <a:off x="2351088" y="5436553"/>
            <a:ext cx="57515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= -8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9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4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=-8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13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. 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3558" name="Text Box 9"/>
          <p:cNvSpPr txBox="1"/>
          <p:nvPr/>
        </p:nvSpPr>
        <p:spPr>
          <a:xfrm>
            <a:off x="1916113" y="480378"/>
            <a:ext cx="2032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计算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: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3"/>
          <p:cNvSpPr txBox="1"/>
          <p:nvPr/>
        </p:nvSpPr>
        <p:spPr>
          <a:xfrm>
            <a:off x="2263458" y="1046163"/>
            <a:ext cx="7772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如果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i="1" baseline="30000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•b</a:t>
            </a:r>
            <a:r>
              <a:rPr lang="en-US" altLang="zh-CN" sz="2800" b="1" i="1" baseline="30000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•b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9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15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求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m, n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的值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579" name="Rectangle 5"/>
          <p:cNvSpPr/>
          <p:nvPr/>
        </p:nvSpPr>
        <p:spPr>
          <a:xfrm>
            <a:off x="3249613" y="2644775"/>
            <a:ext cx="4651375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2" charset="2"/>
              </a:rPr>
              <a:t>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•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•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0" name="Rectangle 6"/>
          <p:cNvSpPr/>
          <p:nvPr/>
        </p:nvSpPr>
        <p:spPr>
          <a:xfrm>
            <a:off x="3267075" y="3160713"/>
            <a:ext cx="3232150" cy="4781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2" charset="2"/>
              </a:rPr>
              <a:t>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•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•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1" name="Rectangle 7"/>
          <p:cNvSpPr/>
          <p:nvPr/>
        </p:nvSpPr>
        <p:spPr>
          <a:xfrm>
            <a:off x="3305175" y="3852863"/>
            <a:ext cx="30035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2" charset="2"/>
              </a:rPr>
              <a:t>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•b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+3=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2" name="Rectangle 8"/>
          <p:cNvSpPr/>
          <p:nvPr/>
        </p:nvSpPr>
        <p:spPr>
          <a:xfrm>
            <a:off x="3249613" y="4525963"/>
            <a:ext cx="3797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2" charset="2"/>
              </a:rPr>
              <a:t>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=9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,3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+3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3" name="Rectangle 9"/>
          <p:cNvSpPr/>
          <p:nvPr/>
        </p:nvSpPr>
        <p:spPr>
          <a:xfrm>
            <a:off x="3249613" y="5210175"/>
            <a:ext cx="1903095" cy="4781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2" charset="2"/>
              </a:rPr>
              <a:t>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2" charset="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2" charset="2"/>
              </a:rPr>
              <a:t>=3,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2" charset="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2" charset="2"/>
              </a:rPr>
              <a:t>=4.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2" charset="2"/>
            </a:endParaRPr>
          </a:p>
        </p:txBody>
      </p:sp>
      <p:sp>
        <p:nvSpPr>
          <p:cNvPr id="24584" name="Rectangle 4"/>
          <p:cNvSpPr/>
          <p:nvPr/>
        </p:nvSpPr>
        <p:spPr>
          <a:xfrm>
            <a:off x="2574925" y="2014538"/>
            <a:ext cx="3924935" cy="4781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91440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•b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•b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1" grpId="0"/>
      <p:bldP spid="24582" grpId="0"/>
      <p:bldP spid="24583" grpId="0"/>
      <p:bldP spid="2458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4278948" y="679768"/>
            <a:ext cx="3444875" cy="774700"/>
            <a:chOff x="3590568" y="400194"/>
            <a:chExt cx="5213316" cy="1031890"/>
          </a:xfrm>
        </p:grpSpPr>
        <p:grpSp>
          <p:nvGrpSpPr>
            <p:cNvPr id="27668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278846" cy="1689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7671" name="矩形 87"/>
            <p:cNvSpPr/>
            <p:nvPr/>
          </p:nvSpPr>
          <p:spPr>
            <a:xfrm>
              <a:off x="4055479" y="625993"/>
              <a:ext cx="4283494" cy="7367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2292" name="Text Box 16"/>
          <p:cNvSpPr txBox="1"/>
          <p:nvPr/>
        </p:nvSpPr>
        <p:spPr>
          <a:xfrm>
            <a:off x="2023719" y="2897390"/>
            <a:ext cx="1574800" cy="953135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积的乘方</a:t>
            </a:r>
            <a:endParaRPr kumimoji="0" lang="zh-CN" altLang="en-US" sz="2800" kern="1200" cap="none" spc="0" normalizeH="0" baseline="0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12293" name="左大括号 17"/>
          <p:cNvSpPr/>
          <p:nvPr/>
        </p:nvSpPr>
        <p:spPr>
          <a:xfrm>
            <a:off x="3600106" y="2022678"/>
            <a:ext cx="222250" cy="2932112"/>
          </a:xfrm>
          <a:prstGeom prst="leftBrace">
            <a:avLst>
              <a:gd name="adj1" fmla="val 33653"/>
              <a:gd name="adj2" fmla="val 50000"/>
            </a:avLst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2295" name="Text Box 18"/>
          <p:cNvSpPr txBox="1"/>
          <p:nvPr/>
        </p:nvSpPr>
        <p:spPr>
          <a:xfrm>
            <a:off x="4029569" y="1874088"/>
            <a:ext cx="5343899" cy="521970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>
              <a:defRPr/>
            </a:pPr>
            <a:r>
              <a:rPr lang="en-US" altLang="zh-CN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a</a:t>
            </a:r>
            <a:r>
              <a:rPr lang="en-US" altLang="zh-CN" sz="2800" baseline="300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m</a:t>
            </a:r>
            <a:r>
              <a:rPr lang="en-US" altLang="zh-CN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 ·a</a:t>
            </a:r>
            <a:r>
              <a:rPr lang="en-US" altLang="zh-CN" sz="2800" baseline="300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n</a:t>
            </a:r>
            <a:r>
              <a:rPr lang="en-US" altLang="zh-CN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 = a</a:t>
            </a:r>
            <a:r>
              <a:rPr lang="en-US" altLang="zh-CN" sz="2800" baseline="300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m+n</a:t>
            </a:r>
            <a:r>
              <a:rPr lang="en-US" altLang="zh-CN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 </a:t>
            </a:r>
            <a:r>
              <a:rPr lang="en-US" altLang="zh-CN" sz="280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(</a:t>
            </a:r>
            <a:r>
              <a:rPr lang="en-US" altLang="zh-CN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m</a:t>
            </a:r>
            <a:r>
              <a:rPr lang="zh-CN" altLang="en-US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、</a:t>
            </a:r>
            <a:r>
              <a:rPr lang="en-US" altLang="zh-CN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n</a:t>
            </a:r>
            <a:r>
              <a:rPr lang="zh-CN" altLang="en-US" sz="280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都是正整数</a:t>
            </a:r>
            <a:r>
              <a:rPr lang="en-US" altLang="zh-CN" sz="280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)</a:t>
            </a:r>
            <a:endParaRPr lang="zh-CN" altLang="en-US" sz="2800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12308" name="Text Box 18"/>
          <p:cNvSpPr txBox="1"/>
          <p:nvPr/>
        </p:nvSpPr>
        <p:spPr>
          <a:xfrm>
            <a:off x="4029568" y="2801104"/>
            <a:ext cx="6227465" cy="953135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积的乘方，等于把积的每一个因式分别乘方，再把所得的幂相乘</a:t>
            </a:r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7" name="Text Box 18"/>
          <p:cNvSpPr txBox="1"/>
          <p:nvPr/>
        </p:nvSpPr>
        <p:spPr>
          <a:xfrm>
            <a:off x="4019295" y="4178738"/>
            <a:ext cx="6330205" cy="953135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指数相同时，可逆用积的乘方进行计算，即：指数相同时，把底数直接相乘</a:t>
            </a:r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en-US" altLang="zh-CN" sz="2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  <p:bldP spid="12293" grpId="0" bldLvl="0" animBg="1"/>
      <p:bldP spid="12295" grpId="0" bldLvl="0" animBg="1"/>
      <p:bldP spid="12308" grpId="0" bldLvl="0" animBg="1"/>
      <p:bldP spid="123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1"/>
          <p:cNvSpPr/>
          <p:nvPr/>
        </p:nvSpPr>
        <p:spPr>
          <a:xfrm>
            <a:off x="1952625" y="2084281"/>
            <a:ext cx="8072438" cy="15125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00025" algn="just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会进行积的乘方的运算；（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重点）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200025" algn="just" eaLnBrk="0" hangingPunct="0">
              <a:lnSpc>
                <a:spcPct val="150000"/>
              </a:lnSpc>
              <a:spcBef>
                <a:spcPct val="3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积的乘方推导过程的理解及灵活运用</a:t>
            </a: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难点）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2" name="MH_SubTitle_4"/>
          <p:cNvSpPr txBox="1"/>
          <p:nvPr/>
        </p:nvSpPr>
        <p:spPr>
          <a:xfrm>
            <a:off x="4868179" y="1183640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791335" y="21399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pic>
        <p:nvPicPr>
          <p:cNvPr id="5122" name="图片 107521" descr="11285857_900987"/>
          <p:cNvPicPr>
            <a:picLocks noChangeAspect="1"/>
          </p:cNvPicPr>
          <p:nvPr/>
        </p:nvPicPr>
        <p:blipFill>
          <a:blip r:embed="rId1"/>
          <a:srcRect r="-1906" b="3271"/>
          <a:stretch>
            <a:fillRect/>
          </a:stretch>
        </p:blipFill>
        <p:spPr>
          <a:xfrm>
            <a:off x="2330450" y="1190943"/>
            <a:ext cx="3937000" cy="369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107522"/>
          <p:cNvSpPr txBox="1"/>
          <p:nvPr/>
        </p:nvSpPr>
        <p:spPr>
          <a:xfrm>
            <a:off x="2574925" y="4953318"/>
            <a:ext cx="3286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ahoma" panose="020B0604030504040204" pitchFamily="2" charset="0"/>
                <a:ea typeface="黑体" panose="02010609060101010101" charset="-122"/>
              </a:rPr>
              <a:t>我们居住的地球</a:t>
            </a:r>
            <a:endParaRPr lang="zh-CN" altLang="en-US" sz="3200" dirty="0">
              <a:solidFill>
                <a:srgbClr val="FF0000"/>
              </a:solidFill>
              <a:latin typeface="Tahoma" panose="020B0604030504040204" pitchFamily="2" charset="0"/>
              <a:ea typeface="黑体" panose="02010609060101010101" charset="-122"/>
            </a:endParaRPr>
          </a:p>
        </p:txBody>
      </p:sp>
      <p:pic>
        <p:nvPicPr>
          <p:cNvPr id="5125" name="图片 108545" descr="20038261314095964"/>
          <p:cNvPicPr>
            <a:picLocks noChangeAspect="1"/>
          </p:cNvPicPr>
          <p:nvPr/>
        </p:nvPicPr>
        <p:blipFill>
          <a:blip r:embed="rId2"/>
          <a:srcRect l="14302" r="12083" b="3926"/>
          <a:stretch>
            <a:fillRect/>
          </a:stretch>
        </p:blipFill>
        <p:spPr>
          <a:xfrm>
            <a:off x="1955800" y="1190943"/>
            <a:ext cx="4822825" cy="47244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5126" name="组合 3"/>
          <p:cNvGrpSpPr/>
          <p:nvPr/>
        </p:nvGrpSpPr>
        <p:grpSpPr>
          <a:xfrm>
            <a:off x="2978150" y="1449705"/>
            <a:ext cx="3433763" cy="2946400"/>
            <a:chOff x="0" y="0"/>
            <a:chExt cx="5406" cy="4638"/>
          </a:xfrm>
        </p:grpSpPr>
        <p:sp>
          <p:nvSpPr>
            <p:cNvPr id="5127" name="直接连接符 108558"/>
            <p:cNvSpPr/>
            <p:nvPr/>
          </p:nvSpPr>
          <p:spPr>
            <a:xfrm>
              <a:off x="2124" y="0"/>
              <a:ext cx="0" cy="348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8" name="直接连接符 108559"/>
            <p:cNvSpPr/>
            <p:nvPr/>
          </p:nvSpPr>
          <p:spPr>
            <a:xfrm flipV="1">
              <a:off x="0" y="3438"/>
              <a:ext cx="2144" cy="120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9" name="直接连接符 108560"/>
            <p:cNvSpPr/>
            <p:nvPr/>
          </p:nvSpPr>
          <p:spPr>
            <a:xfrm flipH="1" flipV="1">
              <a:off x="2166" y="3438"/>
              <a:ext cx="3240" cy="72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130" name="文本框 108548"/>
          <p:cNvSpPr txBox="1"/>
          <p:nvPr/>
        </p:nvSpPr>
        <p:spPr>
          <a:xfrm>
            <a:off x="2211705" y="2143443"/>
            <a:ext cx="1758950" cy="829945"/>
          </a:xfrm>
          <a:prstGeom prst="rect">
            <a:avLst/>
          </a:prstGeom>
          <a:solidFill>
            <a:schemeClr val="bg1"/>
          </a:solidFill>
          <a:ln w="12700" cap="sq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大约</a:t>
            </a: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6.4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×</a:t>
            </a: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en-US" altLang="zh-CN" sz="2400" baseline="300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km</a:t>
            </a:r>
            <a:endParaRPr lang="en-US" altLang="zh-CN" sz="2400" baseline="300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131" name="左大括号 108547"/>
          <p:cNvSpPr/>
          <p:nvPr/>
        </p:nvSpPr>
        <p:spPr>
          <a:xfrm>
            <a:off x="4098925" y="1424305"/>
            <a:ext cx="228600" cy="2209800"/>
          </a:xfrm>
          <a:prstGeom prst="leftBrace">
            <a:avLst>
              <a:gd name="adj1" fmla="val 77512"/>
              <a:gd name="adj2" fmla="val 50000"/>
            </a:avLst>
          </a:prstGeom>
          <a:noFill/>
          <a:ln w="38100" cap="sq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en-US" dirty="0">
              <a:latin typeface="Tahom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5132" name="文本框 5"/>
          <p:cNvSpPr txBox="1"/>
          <p:nvPr/>
        </p:nvSpPr>
        <p:spPr>
          <a:xfrm>
            <a:off x="7016750" y="1286193"/>
            <a:ext cx="3340100" cy="1470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800" dirty="0">
                <a:latin typeface="Arial" panose="020B0604020202020204" pitchFamily="34" charset="0"/>
                <a:ea typeface="黑体" panose="02010609060101010101" charset="-122"/>
              </a:rPr>
              <a:t>你知道地球的体积大约是多少吗？</a:t>
            </a:r>
            <a:endParaRPr lang="zh-CN" altLang="en-US" sz="28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133" name="文本框 6"/>
          <p:cNvSpPr txBox="1"/>
          <p:nvPr/>
        </p:nvSpPr>
        <p:spPr>
          <a:xfrm>
            <a:off x="7016750" y="2781618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黑体" panose="02010609060101010101" charset="-122"/>
              </a:rPr>
              <a:t>球的体积计算公式：</a:t>
            </a:r>
            <a:endParaRPr lang="zh-CN" altLang="en-US" sz="28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graphicFrame>
        <p:nvGraphicFramePr>
          <p:cNvPr id="5134" name="对象 5133">
            <a:hlinkClick r:id="" action="ppaction://ole?verb=0"/>
          </p:cNvPr>
          <p:cNvGraphicFramePr/>
          <p:nvPr/>
        </p:nvGraphicFramePr>
        <p:xfrm>
          <a:off x="7639050" y="3211830"/>
          <a:ext cx="1719263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15544800" imgH="9753600" progId="Equation.DSMT4">
                  <p:embed/>
                </p:oleObj>
              </mc:Choice>
              <mc:Fallback>
                <p:oleObj name="" r:id="rId3" imgW="15544800" imgH="9753600" progId="Equation.DSMT4">
                  <p:embed/>
                  <p:pic>
                    <p:nvPicPr>
                      <p:cNvPr id="0" name="图片 1024" descr="image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39050" y="3211830"/>
                        <a:ext cx="1719263" cy="1076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5" name="文本框 8"/>
          <p:cNvSpPr txBox="1"/>
          <p:nvPr/>
        </p:nvSpPr>
        <p:spPr>
          <a:xfrm>
            <a:off x="6973888" y="4216718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黑体" panose="02010609060101010101" charset="-122"/>
              </a:rPr>
              <a:t>地球的体积约为</a:t>
            </a:r>
            <a:endParaRPr lang="zh-CN" altLang="en-US" sz="28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graphicFrame>
        <p:nvGraphicFramePr>
          <p:cNvPr id="5136" name="对象 5135">
            <a:hlinkClick r:id="" action="ppaction://ole?verb=0"/>
          </p:cNvPr>
          <p:cNvGraphicFramePr/>
          <p:nvPr/>
        </p:nvGraphicFramePr>
        <p:xfrm>
          <a:off x="7034213" y="4797743"/>
          <a:ext cx="3035300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5" imgW="27432000" imgH="9753600" progId="Equation.DSMT4">
                  <p:embed/>
                </p:oleObj>
              </mc:Choice>
              <mc:Fallback>
                <p:oleObj name="" r:id="rId5" imgW="27432000" imgH="9753600" progId="Equation.DSMT4">
                  <p:embed/>
                  <p:pic>
                    <p:nvPicPr>
                      <p:cNvPr id="0" name="图片 1025" descr="image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34213" y="4797743"/>
                        <a:ext cx="3035300" cy="1077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" grpId="0" bldLvl="0" animBg="1"/>
      <p:bldP spid="5131" grpId="0" bldLvl="0" animBg="1"/>
      <p:bldP spid="5132" grpId="0"/>
      <p:bldP spid="5133" grpId="0"/>
      <p:bldP spid="51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11"/>
          <p:cNvSpPr txBox="1"/>
          <p:nvPr/>
        </p:nvSpPr>
        <p:spPr>
          <a:xfrm>
            <a:off x="1824355" y="2211388"/>
            <a:ext cx="7802563" cy="1814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计算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: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10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×10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× 10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=______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 </a:t>
            </a:r>
            <a:r>
              <a:rPr lang="zh-CN" altLang="en-US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=_________.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48" name="Text Box 9"/>
          <p:cNvSpPr txBox="1"/>
          <p:nvPr/>
        </p:nvSpPr>
        <p:spPr>
          <a:xfrm>
            <a:off x="4018280" y="3490913"/>
            <a:ext cx="10810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9" name="Text Box 14"/>
          <p:cNvSpPr txBox="1"/>
          <p:nvPr/>
        </p:nvSpPr>
        <p:spPr>
          <a:xfrm>
            <a:off x="5175568" y="2851150"/>
            <a:ext cx="7953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0" name="Text Box 15"/>
          <p:cNvSpPr txBox="1"/>
          <p:nvPr/>
        </p:nvSpPr>
        <p:spPr>
          <a:xfrm>
            <a:off x="2016443" y="4029075"/>
            <a:ext cx="8494712" cy="12966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同底数幂的乘法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  ：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i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i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都是正整数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51" name="Text Box 16"/>
          <p:cNvSpPr txBox="1"/>
          <p:nvPr/>
        </p:nvSpPr>
        <p:spPr>
          <a:xfrm>
            <a:off x="7393305" y="4113213"/>
            <a:ext cx="10810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28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52" name="Text Box 17"/>
          <p:cNvSpPr txBox="1"/>
          <p:nvPr/>
        </p:nvSpPr>
        <p:spPr>
          <a:xfrm>
            <a:off x="2016443" y="5537200"/>
            <a:ext cx="8105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幂的乘方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i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i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m,n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都是正整数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53" name="Text Box 18"/>
          <p:cNvSpPr txBox="1"/>
          <p:nvPr/>
        </p:nvSpPr>
        <p:spPr>
          <a:xfrm>
            <a:off x="6107430" y="5537200"/>
            <a:ext cx="914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mn</a:t>
            </a:r>
            <a:endParaRPr lang="en-US" altLang="zh-CN" sz="28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0" name="TextBox 15"/>
          <p:cNvSpPr txBox="1"/>
          <p:nvPr/>
        </p:nvSpPr>
        <p:spPr>
          <a:xfrm>
            <a:off x="1808645" y="1575076"/>
            <a:ext cx="20681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/>
            <a:r>
              <a:rPr lang="zh-CN" altLang="en-US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知识回顾：</a:t>
            </a:r>
            <a:endParaRPr lang="zh-CN" altLang="en-US" sz="2800" b="1" dirty="0" smtClean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47232" y="235521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" name="圆角矩形 4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6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841500" y="976306"/>
            <a:ext cx="5284470" cy="4603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1.</a:t>
            </a:r>
            <a:r>
              <a:rPr lang="zh-CN" altLang="en-US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积的乘方运算法则</a:t>
            </a:r>
            <a:endParaRPr lang="zh-CN" altLang="en-US" sz="24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51" grpId="0"/>
      <p:bldP spid="61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/>
          <p:nvPr/>
        </p:nvSpPr>
        <p:spPr>
          <a:xfrm>
            <a:off x="5376863" y="2829878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底数不变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71" name="Rectangle 3"/>
          <p:cNvSpPr/>
          <p:nvPr/>
        </p:nvSpPr>
        <p:spPr>
          <a:xfrm>
            <a:off x="7537450" y="347916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指数相乘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72" name="Rectangle 4"/>
          <p:cNvSpPr/>
          <p:nvPr/>
        </p:nvSpPr>
        <p:spPr>
          <a:xfrm>
            <a:off x="2928938" y="3261678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指数相加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2389188" y="1658303"/>
            <a:ext cx="4643437" cy="3327400"/>
            <a:chOff x="0" y="0"/>
            <a:chExt cx="3792" cy="2928"/>
          </a:xfrm>
        </p:grpSpPr>
        <p:sp>
          <p:nvSpPr>
            <p:cNvPr id="7174" name="Oval 8"/>
            <p:cNvSpPr/>
            <p:nvPr/>
          </p:nvSpPr>
          <p:spPr>
            <a:xfrm>
              <a:off x="0" y="0"/>
              <a:ext cx="3792" cy="2928"/>
            </a:xfrm>
            <a:prstGeom prst="ellipse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sz="28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5" name="Rectangle 9"/>
            <p:cNvSpPr/>
            <p:nvPr/>
          </p:nvSpPr>
          <p:spPr>
            <a:xfrm>
              <a:off x="864" y="288"/>
              <a:ext cx="1892" cy="4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同底数幂相乘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7176" name="Group 10"/>
          <p:cNvGrpSpPr/>
          <p:nvPr/>
        </p:nvGrpSpPr>
        <p:grpSpPr>
          <a:xfrm>
            <a:off x="5016500" y="1966278"/>
            <a:ext cx="4729163" cy="4292600"/>
            <a:chOff x="0" y="0"/>
            <a:chExt cx="3648" cy="3312"/>
          </a:xfrm>
        </p:grpSpPr>
        <p:sp>
          <p:nvSpPr>
            <p:cNvPr id="7177" name="Oval 11"/>
            <p:cNvSpPr/>
            <p:nvPr/>
          </p:nvSpPr>
          <p:spPr>
            <a:xfrm>
              <a:off x="0" y="0"/>
              <a:ext cx="3648" cy="3312"/>
            </a:xfrm>
            <a:prstGeom prst="ellipse">
              <a:avLst/>
            </a:prstGeom>
            <a:noFill/>
            <a:ln w="38100" cap="flat" cmpd="sng">
              <a:solidFill>
                <a:srgbClr val="EA610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8" name="Rectangle 12"/>
            <p:cNvSpPr/>
            <p:nvPr/>
          </p:nvSpPr>
          <p:spPr>
            <a:xfrm>
              <a:off x="1104" y="2592"/>
              <a:ext cx="1238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幂的乘方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7179" name="Text Box 13"/>
          <p:cNvSpPr txBox="1"/>
          <p:nvPr/>
        </p:nvSpPr>
        <p:spPr>
          <a:xfrm>
            <a:off x="5016500" y="3326765"/>
            <a:ext cx="187325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其中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,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都是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正整数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80" name="Rectangle 14"/>
          <p:cNvSpPr/>
          <p:nvPr/>
        </p:nvSpPr>
        <p:spPr>
          <a:xfrm>
            <a:off x="5160963" y="4053840"/>
            <a:ext cx="5219700" cy="1150938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i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b="1" i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i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mn</a:t>
            </a:r>
            <a:endParaRPr lang="en-US" altLang="zh-CN" sz="28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1" name="Rectangle 15"/>
          <p:cNvSpPr/>
          <p:nvPr/>
        </p:nvSpPr>
        <p:spPr>
          <a:xfrm>
            <a:off x="2173288" y="2182178"/>
            <a:ext cx="4895850" cy="12954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i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i="1" dirty="0">
                <a:solidFill>
                  <a:schemeClr val="hlin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i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=a</a:t>
            </a:r>
            <a:r>
              <a:rPr lang="en-US" altLang="zh-CN" sz="2800" b="1" i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i="1" baseline="30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b="1" i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28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2" name="TextBox 16"/>
          <p:cNvSpPr txBox="1"/>
          <p:nvPr/>
        </p:nvSpPr>
        <p:spPr>
          <a:xfrm>
            <a:off x="2027238" y="281940"/>
            <a:ext cx="72009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想一想：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同底数幂的乘法法则与幂的乘方法则有什么相同点和不同点？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  <p:bldP spid="7172" grpId="0"/>
      <p:bldP spid="7179" grpId="0"/>
      <p:bldP spid="7180" grpId="0"/>
      <p:bldP spid="71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1" name="Text Box 2"/>
          <p:cNvSpPr txBox="1"/>
          <p:nvPr/>
        </p:nvSpPr>
        <p:spPr>
          <a:xfrm>
            <a:off x="1919288" y="1243648"/>
            <a:ext cx="62341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观察：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下列两题有什么特点？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02" name="Text Box 4"/>
          <p:cNvSpPr txBox="1"/>
          <p:nvPr/>
        </p:nvSpPr>
        <p:spPr>
          <a:xfrm>
            <a:off x="6384925" y="1792923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8203" name="组合 1"/>
          <p:cNvGrpSpPr/>
          <p:nvPr/>
        </p:nvGrpSpPr>
        <p:grpSpPr>
          <a:xfrm>
            <a:off x="2263775" y="1867535"/>
            <a:ext cx="5441950" cy="622300"/>
            <a:chOff x="0" y="0"/>
            <a:chExt cx="8569" cy="979"/>
          </a:xfrm>
        </p:grpSpPr>
        <p:graphicFrame>
          <p:nvGraphicFramePr>
            <p:cNvPr id="8204" name="对象 8203"/>
            <p:cNvGraphicFramePr/>
            <p:nvPr/>
          </p:nvGraphicFramePr>
          <p:xfrm>
            <a:off x="1158" y="0"/>
            <a:ext cx="1616" cy="9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49" name="" r:id="rId1" imgW="9753600" imgH="5486400" progId="Equation.DSMT4">
                    <p:embed/>
                  </p:oleObj>
                </mc:Choice>
                <mc:Fallback>
                  <p:oleObj name="" r:id="rId1" imgW="9753600" imgH="5486400" progId="Equation.DSMT4">
                    <p:embed/>
                    <p:pic>
                      <p:nvPicPr>
                        <p:cNvPr id="0" name="图片 2048" descr="image1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58" y="0"/>
                          <a:ext cx="1616" cy="97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205" name="对象 8204"/>
            <p:cNvGraphicFramePr/>
            <p:nvPr/>
          </p:nvGraphicFramePr>
          <p:xfrm>
            <a:off x="6748" y="72"/>
            <a:ext cx="1821" cy="9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" name="" r:id="rId3" imgW="9448800" imgH="5486400" progId="Equation.DSMT4">
                    <p:embed/>
                  </p:oleObj>
                </mc:Choice>
                <mc:Fallback>
                  <p:oleObj name="" r:id="rId3" imgW="9448800" imgH="5486400" progId="Equation.DSMT4">
                    <p:embed/>
                    <p:pic>
                      <p:nvPicPr>
                        <p:cNvPr id="0" name="图片 2049" descr="image1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748" y="72"/>
                          <a:ext cx="1821" cy="9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06" name="Text Box 6"/>
            <p:cNvSpPr txBox="1"/>
            <p:nvPr/>
          </p:nvSpPr>
          <p:spPr>
            <a:xfrm>
              <a:off x="0" y="63"/>
              <a:ext cx="1560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(1)</a:t>
              </a:r>
              <a:endParaRPr lang="en-US" altLang="zh-CN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8207" name="Text Box 7"/>
            <p:cNvSpPr txBox="1"/>
            <p:nvPr/>
          </p:nvSpPr>
          <p:spPr>
            <a:xfrm>
              <a:off x="5897" y="63"/>
              <a:ext cx="1320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(2)</a:t>
              </a:r>
              <a:endParaRPr lang="en-US" altLang="zh-CN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8208" name="Text Box 10"/>
          <p:cNvSpPr txBox="1"/>
          <p:nvPr/>
        </p:nvSpPr>
        <p:spPr>
          <a:xfrm>
            <a:off x="2133600" y="2591435"/>
            <a:ext cx="6019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底数为两个因式相乘，积的形式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09" name="AutoShape 11"/>
          <p:cNvSpPr/>
          <p:nvPr/>
        </p:nvSpPr>
        <p:spPr>
          <a:xfrm>
            <a:off x="7445375" y="3339148"/>
            <a:ext cx="2590800" cy="1295400"/>
          </a:xfrm>
          <a:prstGeom prst="wedgeEllipseCallout">
            <a:avLst>
              <a:gd name="adj1" fmla="val -54287"/>
              <a:gd name="adj2" fmla="val -68384"/>
            </a:avLst>
          </a:prstGeom>
          <a:solidFill>
            <a:srgbClr val="F8F9E7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这种形式为积的乘方</a:t>
            </a:r>
            <a:endParaRPr lang="zh-CN" altLang="en-US" sz="24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10" name="AutoShape 12"/>
          <p:cNvSpPr/>
          <p:nvPr/>
        </p:nvSpPr>
        <p:spPr>
          <a:xfrm>
            <a:off x="2263775" y="3339148"/>
            <a:ext cx="3919538" cy="1658937"/>
          </a:xfrm>
          <a:prstGeom prst="cloudCallout">
            <a:avLst>
              <a:gd name="adj1" fmla="val 72870"/>
              <a:gd name="adj2" fmla="val -1972"/>
            </a:avLst>
          </a:prstGeom>
          <a:solidFill>
            <a:srgbClr val="F8F9E7"/>
          </a:solidFill>
          <a:ln w="952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我们学过的幂的乘方的运算性质适用吗？</a:t>
            </a:r>
            <a:endParaRPr lang="zh-CN" altLang="en-US" sz="24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8208" grpId="0"/>
      <p:bldP spid="8209" grpId="0" bldLvl="0" animBg="1"/>
      <p:bldP spid="82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对象 9217"/>
          <p:cNvGraphicFramePr/>
          <p:nvPr/>
        </p:nvGraphicFramePr>
        <p:xfrm>
          <a:off x="2424113" y="1339850"/>
          <a:ext cx="1109662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8534400" imgH="5486400" progId="Equation.DSMT4">
                  <p:embed/>
                </p:oleObj>
              </mc:Choice>
              <mc:Fallback>
                <p:oleObj name="" r:id="rId1" imgW="8534400" imgH="5486400" progId="Equation.DSMT4">
                  <p:embed/>
                  <p:pic>
                    <p:nvPicPr>
                      <p:cNvPr id="0" name="图片 3072" descr="image1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24113" y="1339850"/>
                        <a:ext cx="1109662" cy="704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对象 9218"/>
          <p:cNvGraphicFramePr/>
          <p:nvPr/>
        </p:nvGraphicFramePr>
        <p:xfrm>
          <a:off x="3757613" y="1411288"/>
          <a:ext cx="2170112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18288000" imgH="4876800" progId="Equation.DSMT4">
                  <p:embed/>
                </p:oleObj>
              </mc:Choice>
              <mc:Fallback>
                <p:oleObj name="" r:id="rId3" imgW="18288000" imgH="4876800" progId="Equation.DSMT4">
                  <p:embed/>
                  <p:pic>
                    <p:nvPicPr>
                      <p:cNvPr id="0" name="图片 3073" descr="image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57613" y="1411288"/>
                        <a:ext cx="2170112" cy="598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对象 9219"/>
          <p:cNvGraphicFramePr/>
          <p:nvPr/>
        </p:nvGraphicFramePr>
        <p:xfrm>
          <a:off x="3730625" y="2179638"/>
          <a:ext cx="2763838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5" imgW="18288000" imgH="4876800" progId="Equation.DSMT4">
                  <p:embed/>
                </p:oleObj>
              </mc:Choice>
              <mc:Fallback>
                <p:oleObj name="" r:id="rId5" imgW="18288000" imgH="4876800" progId="Equation.DSMT4">
                  <p:embed/>
                  <p:pic>
                    <p:nvPicPr>
                      <p:cNvPr id="0" name="图片 3074" descr="image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30625" y="2179638"/>
                        <a:ext cx="2763838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对象 9220"/>
          <p:cNvGraphicFramePr/>
          <p:nvPr/>
        </p:nvGraphicFramePr>
        <p:xfrm>
          <a:off x="3648075" y="2916238"/>
          <a:ext cx="1439863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7" imgW="10363200" imgH="4876800" progId="Equation.DSMT4">
                  <p:embed/>
                </p:oleObj>
              </mc:Choice>
              <mc:Fallback>
                <p:oleObj name="" r:id="rId7" imgW="10363200" imgH="4876800" progId="Equation.DSMT4">
                  <p:embed/>
                  <p:pic>
                    <p:nvPicPr>
                      <p:cNvPr id="0" name="图片 3075" descr="image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48075" y="2916238"/>
                        <a:ext cx="1439863" cy="677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2" name="Text Box 8"/>
          <p:cNvSpPr txBox="1"/>
          <p:nvPr/>
        </p:nvSpPr>
        <p:spPr>
          <a:xfrm>
            <a:off x="2216150" y="3557588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同理：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23" name="Text Box 10"/>
          <p:cNvSpPr txBox="1"/>
          <p:nvPr/>
        </p:nvSpPr>
        <p:spPr>
          <a:xfrm>
            <a:off x="7181850" y="1597025"/>
            <a:ext cx="1905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dirty="0">
              <a:solidFill>
                <a:srgbClr val="00009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24" name="Text Box 11"/>
          <p:cNvSpPr txBox="1"/>
          <p:nvPr/>
        </p:nvSpPr>
        <p:spPr>
          <a:xfrm>
            <a:off x="6888163" y="1555750"/>
            <a:ext cx="2362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（乘方的意义）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25" name="Text Box 12"/>
          <p:cNvSpPr txBox="1"/>
          <p:nvPr/>
        </p:nvSpPr>
        <p:spPr>
          <a:xfrm>
            <a:off x="6496050" y="2206625"/>
            <a:ext cx="3959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（乘法交换律、结合律）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26" name="Text Box 13"/>
          <p:cNvSpPr txBox="1"/>
          <p:nvPr/>
        </p:nvSpPr>
        <p:spPr>
          <a:xfrm>
            <a:off x="5402263" y="2968625"/>
            <a:ext cx="39893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（同底数幂相乘的法则）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9227" name="对象 9226"/>
          <p:cNvGraphicFramePr/>
          <p:nvPr/>
        </p:nvGraphicFramePr>
        <p:xfrm>
          <a:off x="2517775" y="4076700"/>
          <a:ext cx="1179513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9" imgW="8534400" imgH="5486400" progId="Equation.DSMT4">
                  <p:embed/>
                </p:oleObj>
              </mc:Choice>
              <mc:Fallback>
                <p:oleObj name="" r:id="rId9" imgW="8534400" imgH="5486400" progId="Equation.DSMT4">
                  <p:embed/>
                  <p:pic>
                    <p:nvPicPr>
                      <p:cNvPr id="0" name="图片 3076" descr="image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17775" y="4076700"/>
                        <a:ext cx="1179513" cy="693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8" name="对象 9227"/>
          <p:cNvGraphicFramePr/>
          <p:nvPr/>
        </p:nvGraphicFramePr>
        <p:xfrm>
          <a:off x="3790950" y="4084638"/>
          <a:ext cx="341312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1" imgW="26212800" imgH="4876800" progId="Equation.DSMT4">
                  <p:embed/>
                </p:oleObj>
              </mc:Choice>
              <mc:Fallback>
                <p:oleObj name="" r:id="rId11" imgW="26212800" imgH="4876800" progId="Equation.DSMT4">
                  <p:embed/>
                  <p:pic>
                    <p:nvPicPr>
                      <p:cNvPr id="0" name="图片 3077" descr="image1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90950" y="4084638"/>
                        <a:ext cx="3413125" cy="669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9" name="对象 9228"/>
          <p:cNvGraphicFramePr/>
          <p:nvPr/>
        </p:nvGraphicFramePr>
        <p:xfrm>
          <a:off x="3744913" y="4770438"/>
          <a:ext cx="3657600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3" imgW="21945600" imgH="4876800" progId="Equation.DSMT4">
                  <p:embed/>
                </p:oleObj>
              </mc:Choice>
              <mc:Fallback>
                <p:oleObj name="" r:id="rId13" imgW="21945600" imgH="4876800" progId="Equation.DSMT4">
                  <p:embed/>
                  <p:pic>
                    <p:nvPicPr>
                      <p:cNvPr id="0" name="图片 3078" descr="image1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44913" y="4770438"/>
                        <a:ext cx="3657600" cy="650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30" name="对象 9229"/>
          <p:cNvGraphicFramePr/>
          <p:nvPr/>
        </p:nvGraphicFramePr>
        <p:xfrm>
          <a:off x="3863975" y="5445125"/>
          <a:ext cx="1239838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5" imgW="10058400" imgH="4876800" progId="Equation.DSMT4">
                  <p:embed/>
                </p:oleObj>
              </mc:Choice>
              <mc:Fallback>
                <p:oleObj name="" r:id="rId15" imgW="10058400" imgH="4876800" progId="Equation.DSMT4">
                  <p:embed/>
                  <p:pic>
                    <p:nvPicPr>
                      <p:cNvPr id="0" name="图片 3079" descr="image2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63975" y="5445125"/>
                        <a:ext cx="1239838" cy="566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31" name="Text Box 8"/>
          <p:cNvSpPr txBox="1"/>
          <p:nvPr/>
        </p:nvSpPr>
        <p:spPr>
          <a:xfrm>
            <a:off x="1736725" y="336550"/>
            <a:ext cx="8936038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根据乘方的意义及乘法交换律、结合律进行计算：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9232" name="组合 9"/>
          <p:cNvGrpSpPr/>
          <p:nvPr/>
        </p:nvGrpSpPr>
        <p:grpSpPr>
          <a:xfrm>
            <a:off x="8005763" y="4084955"/>
            <a:ext cx="2449512" cy="1500823"/>
            <a:chOff x="0" y="0"/>
            <a:chExt cx="3856" cy="2363"/>
          </a:xfrm>
          <a:solidFill>
            <a:srgbClr val="F8F9E7"/>
          </a:solidFill>
        </p:grpSpPr>
        <p:sp>
          <p:nvSpPr>
            <p:cNvPr id="9233" name="云形标注 6"/>
            <p:cNvSpPr/>
            <p:nvPr/>
          </p:nvSpPr>
          <p:spPr>
            <a:xfrm>
              <a:off x="0" y="0"/>
              <a:ext cx="3856" cy="2363"/>
            </a:xfrm>
            <a:prstGeom prst="cloudCallout">
              <a:avLst>
                <a:gd name="adj1" fmla="val -77491"/>
                <a:gd name="adj2" fmla="val -60535"/>
              </a:avLst>
            </a:prstGeom>
            <a:grpFill/>
            <a:ln w="952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lstStyle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4" name="文本框 8"/>
            <p:cNvSpPr txBox="1"/>
            <p:nvPr/>
          </p:nvSpPr>
          <p:spPr>
            <a:xfrm>
              <a:off x="579" y="677"/>
              <a:ext cx="2697" cy="1016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3600" b="1" dirty="0">
                  <a:solidFill>
                    <a:schemeClr val="accent1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(</a:t>
              </a:r>
              <a:r>
                <a:rPr lang="en-US" altLang="zh-CN" sz="3600" b="1" i="1" dirty="0">
                  <a:solidFill>
                    <a:schemeClr val="accent1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ab</a:t>
              </a:r>
              <a:r>
                <a:rPr lang="en-US" altLang="zh-CN" sz="3600" b="1" dirty="0">
                  <a:solidFill>
                    <a:schemeClr val="accent1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)</a:t>
              </a:r>
              <a:r>
                <a:rPr lang="en-US" altLang="zh-CN" sz="3600" b="1" i="1" baseline="30000" dirty="0">
                  <a:solidFill>
                    <a:schemeClr val="accent1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n</a:t>
              </a:r>
              <a:r>
                <a:rPr lang="en-US" altLang="zh-CN" sz="3600" b="1" dirty="0">
                  <a:solidFill>
                    <a:schemeClr val="accent1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=?</a:t>
              </a:r>
              <a:endParaRPr lang="en-US" altLang="zh-CN" sz="36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4" grpId="0"/>
      <p:bldP spid="9225" grpId="0"/>
      <p:bldP spid="9226" grpId="0"/>
      <p:bldP spid="9231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3037</Words>
  <Application>WPS 演示</Application>
  <PresentationFormat>全屏显示(4:3)</PresentationFormat>
  <Paragraphs>347</Paragraphs>
  <Slides>26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19</vt:i4>
      </vt:variant>
      <vt:variant>
        <vt:lpstr>幻灯片标题</vt:lpstr>
      </vt:variant>
      <vt:variant>
        <vt:i4>26</vt:i4>
      </vt:variant>
    </vt:vector>
  </HeadingPairs>
  <TitlesOfParts>
    <vt:vector size="64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造字工房悦黑（非商用）常规体</vt:lpstr>
      <vt:lpstr>华文宋体</vt:lpstr>
      <vt:lpstr>Tahoma</vt:lpstr>
      <vt:lpstr>Times New Roman</vt:lpstr>
      <vt:lpstr>Arial Unicode MS</vt:lpstr>
      <vt:lpstr>Calibri</vt:lpstr>
      <vt:lpstr>MS Mincho</vt:lpstr>
      <vt:lpstr>楷体_GB2312</vt:lpstr>
      <vt:lpstr>Symbol</vt:lpstr>
      <vt:lpstr>楷体</vt:lpstr>
      <vt:lpstr>Calibri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103</cp:revision>
  <dcterms:created xsi:type="dcterms:W3CDTF">2015-10-07T07:18:00Z</dcterms:created>
  <dcterms:modified xsi:type="dcterms:W3CDTF">2025-02-07T01:19:45Z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2E148339FEC44B43BB977AB1DB644720</vt:lpwstr>
  </property>
</Properties>
</file>