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369" r:id="rId3"/>
    <p:sldId id="543" r:id="rId4"/>
    <p:sldId id="544" r:id="rId5"/>
    <p:sldId id="439" r:id="rId6"/>
    <p:sldId id="545" r:id="rId7"/>
    <p:sldId id="495" r:id="rId8"/>
    <p:sldId id="496" r:id="rId9"/>
    <p:sldId id="497" r:id="rId10"/>
    <p:sldId id="428" r:id="rId11"/>
    <p:sldId id="400" r:id="rId12"/>
    <p:sldId id="455" r:id="rId13"/>
    <p:sldId id="456" r:id="rId14"/>
    <p:sldId id="476" r:id="rId15"/>
    <p:sldId id="477" r:id="rId16"/>
    <p:sldId id="429" r:id="rId17"/>
    <p:sldId id="457" r:id="rId18"/>
    <p:sldId id="483" r:id="rId19"/>
    <p:sldId id="458" r:id="rId21"/>
    <p:sldId id="459" r:id="rId22"/>
    <p:sldId id="504" r:id="rId23"/>
    <p:sldId id="484" r:id="rId24"/>
    <p:sldId id="546" r:id="rId25"/>
    <p:sldId id="414" r:id="rId26"/>
    <p:sldId id="482" r:id="rId27"/>
    <p:sldId id="426" r:id="rId28"/>
    <p:sldId id="438" r:id="rId29"/>
    <p:sldId id="547" r:id="rId30"/>
    <p:sldId id="359" r:id="rId31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3" userDrawn="1">
          <p15:clr>
            <a:srgbClr val="A4A3A4"/>
          </p15:clr>
        </p15:guide>
        <p15:guide id="2" pos="385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263"/>
        <p:guide pos="3850"/>
      </p:guideLst>
    </p:cSldViewPr>
  </p:slideViewPr>
  <p:gridSpacing cx="35999" cy="359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sldImg"/>
          </p:nvPr>
        </p:nvSpPr>
        <p:spPr>
          <a:xfrm>
            <a:off x="408870" y="754063"/>
            <a:ext cx="585611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3075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3076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defTabSz="914400"/>
            <a:endParaRPr lang="zh-CN" altLang="en-US" sz="1200" dirty="0"/>
          </a:p>
        </p:txBody>
      </p:sp>
      <p:sp>
        <p:nvSpPr>
          <p:cNvPr id="3077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algn="r" defTabSz="914400"/>
            <a:endParaRPr lang="zh-CN" altLang="en-US" sz="1200" dirty="0"/>
          </a:p>
        </p:txBody>
      </p:sp>
      <p:sp>
        <p:nvSpPr>
          <p:cNvPr id="3078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defTabSz="914400"/>
            <a:endParaRPr lang="zh-CN" altLang="en-US" sz="1200" dirty="0"/>
          </a:p>
        </p:txBody>
      </p:sp>
      <p:sp>
        <p:nvSpPr>
          <p:cNvPr id="3079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1pPr>
    <a:lvl2pPr marL="0" lvl="1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2pPr>
    <a:lvl3pPr marL="0" lvl="2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3pPr>
    <a:lvl4pPr marL="0" lvl="3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4pPr>
    <a:lvl5pPr marL="0" lvl="4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5pPr>
    <a:lvl6pPr marL="2286000" lvl="5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6pPr>
    <a:lvl7pPr marL="2743200" lvl="6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7pPr>
    <a:lvl8pPr marL="3200400" lvl="7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8pPr>
    <a:lvl9pPr marL="3657600" lvl="8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lvl="0"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lvl="0"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 N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3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Whit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 descr="C:\Users\Administrator\Desktop\PPT整理\用途\asf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0"/>
            <a:ext cx="12192000" cy="6859588"/>
          </a:xfrm>
          <a:prstGeom prst="rect">
            <a:avLst/>
          </a:prstGeom>
          <a:noFill/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cxnSp>
        <p:nvCxnSpPr>
          <p:cNvPr id="5" name="直接连接符 4"/>
          <p:cNvCxnSpPr>
            <a:endCxn id="1028" idx="1"/>
          </p:cNvCxnSpPr>
          <p:nvPr/>
        </p:nvCxnSpPr>
        <p:spPr>
          <a:xfrm flipV="1">
            <a:off x="1394884" y="6662738"/>
            <a:ext cx="8610600" cy="142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reeform 5"/>
          <p:cNvSpPr>
            <a:spLocks noChangeAspect="1" noEditPoints="1"/>
          </p:cNvSpPr>
          <p:nvPr/>
        </p:nvSpPr>
        <p:spPr bwMode="auto">
          <a:xfrm>
            <a:off x="412751" y="6356350"/>
            <a:ext cx="400051" cy="444500"/>
          </a:xfrm>
          <a:custGeom>
            <a:avLst/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p>
            <a:pPr fontAlgn="auto"/>
            <a:endParaRPr lang="zh-CN" altLang="en-US" sz="1350" strike="noStrike" noProof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29" name="文本框 5"/>
          <p:cNvSpPr txBox="1"/>
          <p:nvPr/>
        </p:nvSpPr>
        <p:spPr>
          <a:xfrm>
            <a:off x="1043517" y="6446838"/>
            <a:ext cx="2038349" cy="2139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/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侵权必究</a:t>
            </a:r>
            <a:endParaRPr lang="zh-CN" altLang="en-US" sz="800">
              <a:solidFill>
                <a:schemeClr val="bg1"/>
              </a:solidFill>
              <a:latin typeface="Arial" panose="020B060402020202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929707" y="6389370"/>
            <a:ext cx="2116667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 fontAlgn="auto"/>
            <a:r>
              <a:rPr lang="zh-CN" altLang="en-US" sz="2400" b="1" strike="noStrike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名校课堂</a:t>
            </a:r>
            <a:endParaRPr lang="zh-CN" altLang="en-US" sz="2400" b="1" strike="noStrike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128" name="Rectangle 5"/>
          <p:cNvSpPr/>
          <p:nvPr/>
        </p:nvSpPr>
        <p:spPr>
          <a:xfrm>
            <a:off x="4743292" y="2873375"/>
            <a:ext cx="22783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/>
            <a:r>
              <a:rPr lang="en-US" altLang="zh-CN" sz="4400" dirty="0">
                <a:solidFill>
                  <a:srgbClr val="CC0066"/>
                </a:solidFill>
                <a:latin typeface="Times New Roman" panose="02020603050405020304" pitchFamily="2" charset="0"/>
                <a:ea typeface="黑体" panose="02010609060101010101" charset="-122"/>
              </a:rPr>
              <a:t>7.1</a:t>
            </a:r>
            <a:r>
              <a:rPr lang="zh-CN" altLang="en-US" sz="4400" dirty="0">
                <a:solidFill>
                  <a:srgbClr val="CC0066"/>
                </a:solidFill>
                <a:latin typeface="黑体" panose="02010609060101010101" charset="-122"/>
                <a:ea typeface="黑体" panose="02010609060101010101" charset="-122"/>
              </a:rPr>
              <a:t> 命题</a:t>
            </a:r>
            <a:endParaRPr lang="zh-CN" altLang="en-US" sz="4400" dirty="0">
              <a:solidFill>
                <a:srgbClr val="CC006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129" name="Text Box 4"/>
          <p:cNvSpPr txBox="1"/>
          <p:nvPr/>
        </p:nvSpPr>
        <p:spPr>
          <a:xfrm>
            <a:off x="1524000" y="1643063"/>
            <a:ext cx="8964613" cy="10147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6000" dirty="0">
                <a:solidFill>
                  <a:srgbClr val="070707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第七章 相交线与平行线</a:t>
            </a:r>
            <a:endParaRPr lang="zh-CN" altLang="en-US" sz="6000" dirty="0">
              <a:solidFill>
                <a:srgbClr val="070707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sp>
        <p:nvSpPr>
          <p:cNvPr id="4130" name="Rectangle 5"/>
          <p:cNvSpPr/>
          <p:nvPr/>
        </p:nvSpPr>
        <p:spPr>
          <a:xfrm>
            <a:off x="4438492" y="3855720"/>
            <a:ext cx="29514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/>
            <a:r>
              <a:rPr lang="zh-CN" altLang="en-US" sz="3600" dirty="0">
                <a:latin typeface="方正黑体_GBK" panose="03000509000000000000" charset="-122"/>
                <a:ea typeface="方正黑体_GBK" panose="03000509000000000000" charset="-122"/>
              </a:rPr>
              <a:t>第</a:t>
            </a:r>
            <a:r>
              <a:rPr lang="en-US" altLang="zh-CN" sz="3600" dirty="0">
                <a:latin typeface="Times New Roman" panose="02020603050405020304" pitchFamily="2" charset="0"/>
                <a:ea typeface="方正黑体_GBK" panose="03000509000000000000" charset="-122"/>
              </a:rPr>
              <a:t>2</a:t>
            </a:r>
            <a:r>
              <a:rPr lang="zh-CN" altLang="en-US" sz="3600" dirty="0">
                <a:latin typeface="方正黑体_GBK" panose="03000509000000000000" charset="-122"/>
                <a:ea typeface="方正黑体_GBK" panose="03000509000000000000" charset="-122"/>
              </a:rPr>
              <a:t>课时  说理</a:t>
            </a:r>
            <a:endParaRPr lang="zh-CN" altLang="en-US" sz="3600" dirty="0">
              <a:latin typeface="方正黑体_GBK" panose="03000509000000000000" charset="-122"/>
              <a:ea typeface="方正黑体_GBK" panose="03000509000000000000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66" name="Text Box 3"/>
          <p:cNvSpPr txBox="1"/>
          <p:nvPr/>
        </p:nvSpPr>
        <p:spPr>
          <a:xfrm>
            <a:off x="1706563" y="506413"/>
            <a:ext cx="8643937" cy="17703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2800" dirty="0">
                <a:solidFill>
                  <a:srgbClr val="228B8B"/>
                </a:solidFill>
                <a:latin typeface="黑体" panose="02010609060101010101" charset="-122"/>
                <a:ea typeface="黑体" panose="02010609060101010101" charset="-122"/>
              </a:rPr>
              <a:t>问题</a:t>
            </a:r>
            <a:r>
              <a:rPr lang="en-US" altLang="zh-CN" sz="2800" b="1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charset="-122"/>
              </a:rPr>
              <a:t>2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在图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中，①和②两图中间的两个正六边形大小一样吗？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请你先观察，后判断，然后利用叠合法证明你的判断是否正确</a:t>
            </a:r>
            <a:r>
              <a:rPr lang="en-US" altLang="zh-CN" sz="2800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1267" name="组合 1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8313" y="2500313"/>
            <a:ext cx="1646237" cy="15414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六边形 9"/>
          <p:cNvSpPr/>
          <p:nvPr/>
        </p:nvSpPr>
        <p:spPr>
          <a:xfrm>
            <a:off x="7102475" y="3014663"/>
            <a:ext cx="511175" cy="427037"/>
          </a:xfrm>
          <a:prstGeom prst="hexagon">
            <a:avLst>
              <a:gd name="adj" fmla="val 24998"/>
              <a:gd name="vf" fmla="val 115470"/>
            </a:avLst>
          </a:prstGeom>
          <a:solidFill>
            <a:srgbClr val="FFFFB8"/>
          </a:solidFill>
          <a:ln w="9525" cap="flat" cmpd="sng">
            <a:solidFill>
              <a:srgbClr val="00B0F0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/>
          <a:p>
            <a:pPr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1269" name="组合 20"/>
          <p:cNvGrpSpPr/>
          <p:nvPr/>
        </p:nvGrpSpPr>
        <p:grpSpPr>
          <a:xfrm>
            <a:off x="5781675" y="1866900"/>
            <a:ext cx="3152775" cy="2722563"/>
            <a:chOff x="0" y="0"/>
            <a:chExt cx="4967" cy="4287"/>
          </a:xfrm>
        </p:grpSpPr>
        <p:sp>
          <p:nvSpPr>
            <p:cNvPr id="11270" name="六边形 12"/>
            <p:cNvSpPr/>
            <p:nvPr/>
          </p:nvSpPr>
          <p:spPr>
            <a:xfrm>
              <a:off x="0" y="1465"/>
              <a:ext cx="1443" cy="1288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FFFFB8"/>
            </a:solidFill>
            <a:ln w="9525" cap="flat" cmpd="sng">
              <a:solidFill>
                <a:srgbClr val="00B0F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square" anchor="t" anchorCtr="0"/>
            <a:p>
              <a:pPr defTabSz="91440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71" name="六边形 13"/>
            <p:cNvSpPr/>
            <p:nvPr/>
          </p:nvSpPr>
          <p:spPr>
            <a:xfrm>
              <a:off x="846" y="2999"/>
              <a:ext cx="1443" cy="1288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FFFFB8"/>
            </a:solidFill>
            <a:ln w="9525" cap="flat" cmpd="sng">
              <a:solidFill>
                <a:srgbClr val="00B0F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square" anchor="t" anchorCtr="0"/>
            <a:p>
              <a:pPr defTabSz="91440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72" name="六边形 16"/>
            <p:cNvSpPr/>
            <p:nvPr/>
          </p:nvSpPr>
          <p:spPr>
            <a:xfrm>
              <a:off x="2659" y="0"/>
              <a:ext cx="1443" cy="1288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FFFFB8"/>
            </a:solidFill>
            <a:ln w="9525" cap="flat" cmpd="sng">
              <a:solidFill>
                <a:srgbClr val="00B0F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square" anchor="t" anchorCtr="0"/>
            <a:p>
              <a:pPr defTabSz="91440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73" name="六边形 17"/>
            <p:cNvSpPr/>
            <p:nvPr/>
          </p:nvSpPr>
          <p:spPr>
            <a:xfrm>
              <a:off x="846" y="0"/>
              <a:ext cx="1443" cy="1288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FFFFB8"/>
            </a:solidFill>
            <a:ln w="9525" cap="flat" cmpd="sng">
              <a:solidFill>
                <a:srgbClr val="00B0F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square" anchor="t" anchorCtr="0"/>
            <a:p>
              <a:pPr defTabSz="91440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74" name="六边形 18"/>
            <p:cNvSpPr/>
            <p:nvPr/>
          </p:nvSpPr>
          <p:spPr>
            <a:xfrm>
              <a:off x="2886" y="2999"/>
              <a:ext cx="1443" cy="1288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FFFFB8"/>
            </a:solidFill>
            <a:ln w="9525" cap="flat" cmpd="sng">
              <a:solidFill>
                <a:srgbClr val="00B0F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square" anchor="t" anchorCtr="0"/>
            <a:p>
              <a:pPr defTabSz="91440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75" name="六边形 19"/>
            <p:cNvSpPr/>
            <p:nvPr/>
          </p:nvSpPr>
          <p:spPr>
            <a:xfrm>
              <a:off x="3525" y="1465"/>
              <a:ext cx="1443" cy="1288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FFFFB8"/>
            </a:solidFill>
            <a:ln w="9525" cap="flat" cmpd="sng">
              <a:solidFill>
                <a:srgbClr val="00B0F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square" anchor="t" anchorCtr="0"/>
            <a:p>
              <a:pPr defTabSz="91440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1276" name="文本框 21"/>
          <p:cNvSpPr txBox="1"/>
          <p:nvPr/>
        </p:nvSpPr>
        <p:spPr>
          <a:xfrm>
            <a:off x="5140325" y="4957763"/>
            <a:ext cx="640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图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endParaRPr lang="en-US" altLang="zh-CN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7" name="文本框 22"/>
          <p:cNvSpPr txBox="1"/>
          <p:nvPr/>
        </p:nvSpPr>
        <p:spPr>
          <a:xfrm>
            <a:off x="3594100" y="4625975"/>
            <a:ext cx="487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①</a:t>
            </a:r>
            <a:endParaRPr lang="en-US" altLang="zh-CN" sz="24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8" name="文本框 23"/>
          <p:cNvSpPr txBox="1"/>
          <p:nvPr/>
        </p:nvSpPr>
        <p:spPr>
          <a:xfrm>
            <a:off x="7126288" y="4625975"/>
            <a:ext cx="487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②</a:t>
            </a:r>
            <a:endParaRPr lang="en-US" altLang="zh-CN" sz="24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9" name="六边形 1"/>
          <p:cNvSpPr/>
          <p:nvPr/>
        </p:nvSpPr>
        <p:spPr>
          <a:xfrm>
            <a:off x="3595688" y="3036888"/>
            <a:ext cx="511175" cy="425450"/>
          </a:xfrm>
          <a:prstGeom prst="hexagon">
            <a:avLst>
              <a:gd name="adj" fmla="val 25003"/>
              <a:gd name="vf" fmla="val 115470"/>
            </a:avLst>
          </a:prstGeom>
          <a:solidFill>
            <a:srgbClr val="D6F5F5"/>
          </a:solidFill>
          <a:ln w="9525" cap="flat" cmpd="sng">
            <a:solidFill>
              <a:srgbClr val="00B0F0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/>
          <a:p>
            <a:pPr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80" name="文本框 27"/>
          <p:cNvSpPr txBox="1"/>
          <p:nvPr/>
        </p:nvSpPr>
        <p:spPr>
          <a:xfrm>
            <a:off x="2025650" y="5680075"/>
            <a:ext cx="677386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①和②两图中间的两个正六边形大小一样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778 -0.001111 L 0.383264 -0.002408 " pathEditMode="relative" rAng="0" ptsTypes="">
                                      <p:cBhvr>
                                        <p:cTn id="42" dur="20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79" grpId="0" bldLvl="0" animBg="1"/>
      <p:bldP spid="11277" grpId="0"/>
      <p:bldP spid="11268" grpId="0" bldLvl="0" animBg="1"/>
      <p:bldP spid="11278" grpId="0"/>
      <p:bldP spid="11276" grpId="0"/>
      <p:bldP spid="11279" grpId="1" bldLvl="0" animBg="1"/>
      <p:bldP spid="1128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90" name="Text Box 3"/>
          <p:cNvSpPr txBox="1"/>
          <p:nvPr/>
        </p:nvSpPr>
        <p:spPr>
          <a:xfrm>
            <a:off x="1790700" y="708025"/>
            <a:ext cx="8170863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2800" dirty="0">
                <a:solidFill>
                  <a:srgbClr val="228B8B"/>
                </a:solidFill>
                <a:latin typeface="黑体" panose="02010609060101010101" charset="-122"/>
                <a:ea typeface="黑体" panose="02010609060101010101" charset="-122"/>
              </a:rPr>
              <a:t>问题</a:t>
            </a:r>
            <a:r>
              <a:rPr lang="en-US" altLang="zh-CN" sz="2800" b="1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charset="-122"/>
              </a:rPr>
              <a:t>3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如果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=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,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那么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baseline="30000" dirty="0"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=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baseline="30000" dirty="0"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由此得出：当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=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-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时，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baseline="30000" dirty="0">
                <a:latin typeface="Times New Roman" panose="02020603050405020304" pitchFamily="2" charset="0"/>
                <a:ea typeface="黑体" panose="02010609060101010101" charset="-122"/>
              </a:rPr>
              <a:t>3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=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baseline="30000" dirty="0">
                <a:latin typeface="Times New Roman" panose="02020603050405020304" pitchFamily="2" charset="0"/>
                <a:ea typeface="黑体" panose="02010609060101010101" charset="-122"/>
              </a:rPr>
              <a:t>3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你认为后一个命题正确吗？为什么？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2291" name="文本框 1"/>
          <p:cNvSpPr txBox="1"/>
          <p:nvPr/>
        </p:nvSpPr>
        <p:spPr>
          <a:xfrm>
            <a:off x="2187575" y="2430463"/>
            <a:ext cx="31165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后一个命题不正确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2292" name="文本框 2"/>
          <p:cNvSpPr txBox="1"/>
          <p:nvPr/>
        </p:nvSpPr>
        <p:spPr>
          <a:xfrm>
            <a:off x="2174875" y="3097213"/>
            <a:ext cx="72148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说明：设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=1,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1,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则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.(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符合命题的条件）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2293" name="文本框 3"/>
          <p:cNvSpPr txBox="1"/>
          <p:nvPr/>
        </p:nvSpPr>
        <p:spPr>
          <a:xfrm>
            <a:off x="2187575" y="3700463"/>
            <a:ext cx="818451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则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3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=1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3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=1,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3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=(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1)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3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1,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则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3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3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.(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不符合命题的结论）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2294" name="文本框 4"/>
          <p:cNvSpPr txBox="1"/>
          <p:nvPr/>
        </p:nvSpPr>
        <p:spPr>
          <a:xfrm>
            <a:off x="2187575" y="4327525"/>
            <a:ext cx="63766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所以命题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当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-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时，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3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=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3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是个假命题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/>
      <p:bldP spid="12292" grpId="0"/>
      <p:bldP spid="12293" grpId="0"/>
      <p:bldP spid="1229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314" name="圆角矩形 31"/>
          <p:cNvSpPr/>
          <p:nvPr/>
        </p:nvSpPr>
        <p:spPr>
          <a:xfrm>
            <a:off x="1952625" y="712788"/>
            <a:ext cx="1647825" cy="47942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知识要点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315" name="文本框 5"/>
          <p:cNvSpPr txBox="1"/>
          <p:nvPr/>
        </p:nvSpPr>
        <p:spPr>
          <a:xfrm>
            <a:off x="1952625" y="1417638"/>
            <a:ext cx="8208963" cy="17703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由观察、实验、归纳和类比等方法得出的命题，可能是真命题，也可能是假命题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判断命题的真假需要说明理由，这个过程就是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说理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3316" name="文本框 2"/>
          <p:cNvSpPr txBox="1"/>
          <p:nvPr/>
        </p:nvSpPr>
        <p:spPr>
          <a:xfrm>
            <a:off x="1952625" y="3413125"/>
            <a:ext cx="8208963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有些命题经过实践经验被公认为真命题，我们把这样的命题叫做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基本事实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grpSp>
        <p:nvGrpSpPr>
          <p:cNvPr id="13317" name="组合 1"/>
          <p:cNvGrpSpPr/>
          <p:nvPr/>
        </p:nvGrpSpPr>
        <p:grpSpPr>
          <a:xfrm>
            <a:off x="4200525" y="3263900"/>
            <a:ext cx="3816350" cy="2376488"/>
            <a:chOff x="0" y="0"/>
            <a:chExt cx="6010" cy="3743"/>
          </a:xfrm>
        </p:grpSpPr>
        <p:sp>
          <p:nvSpPr>
            <p:cNvPr id="13318" name="云形标注 5"/>
            <p:cNvSpPr/>
            <p:nvPr/>
          </p:nvSpPr>
          <p:spPr>
            <a:xfrm>
              <a:off x="0" y="0"/>
              <a:ext cx="6010" cy="3743"/>
            </a:xfrm>
            <a:prstGeom prst="cloudCallout">
              <a:avLst>
                <a:gd name="adj1" fmla="val 81181"/>
                <a:gd name="adj2" fmla="val 56708"/>
              </a:avLst>
            </a:prstGeom>
            <a:solidFill>
              <a:srgbClr val="85E0E0"/>
            </a:solidFill>
            <a:ln w="9525" cap="flat" cmpd="sng">
              <a:solidFill>
                <a:srgbClr val="FBFB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square" anchor="t" anchorCtr="0"/>
            <a:p>
              <a:pPr defTabSz="91440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19" name="文本框 6"/>
            <p:cNvSpPr txBox="1"/>
            <p:nvPr/>
          </p:nvSpPr>
          <p:spPr>
            <a:xfrm>
              <a:off x="787" y="782"/>
              <a:ext cx="4436" cy="217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</a:rPr>
                <a:t>我们学过的基本事实有哪些呢？</a:t>
              </a:r>
              <a:endParaRPr lang="zh-CN" altLang="en-US" sz="28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1"/>
      <p:bldP spid="133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4338" name="图片 3" descr="5$%JPC@9J7PLI~2V)XWKAMX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5975" y="2962275"/>
            <a:ext cx="2182813" cy="32004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339" name="组合 17"/>
          <p:cNvGrpSpPr/>
          <p:nvPr/>
        </p:nvGrpSpPr>
        <p:grpSpPr>
          <a:xfrm>
            <a:off x="3167063" y="1098550"/>
            <a:ext cx="6259512" cy="1210628"/>
            <a:chOff x="0" y="0"/>
            <a:chExt cx="5796" cy="1905"/>
          </a:xfrm>
        </p:grpSpPr>
        <p:sp>
          <p:nvSpPr>
            <p:cNvPr id="14340" name="圆角矩形标注 5"/>
            <p:cNvSpPr/>
            <p:nvPr/>
          </p:nvSpPr>
          <p:spPr>
            <a:xfrm>
              <a:off x="0" y="0"/>
              <a:ext cx="5737" cy="1884"/>
            </a:xfrm>
            <a:prstGeom prst="wedgeRoundRectCallout">
              <a:avLst>
                <a:gd name="adj1" fmla="val -39116"/>
                <a:gd name="adj2" fmla="val 117796"/>
                <a:gd name="adj3" fmla="val 16667"/>
              </a:avLst>
            </a:prstGeom>
            <a:solidFill>
              <a:srgbClr val="F598D9"/>
            </a:solidFill>
            <a:ln w="9525" cap="flat" cmpd="sng">
              <a:solidFill>
                <a:srgbClr val="FBFB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square" anchor="t" anchorCtr="0"/>
            <a:p>
              <a:pPr defTabSz="914400"/>
              <a:endParaRPr lang="zh-CN" altLang="en-US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4341" name="文本框 4"/>
            <p:cNvSpPr txBox="1"/>
            <p:nvPr/>
          </p:nvSpPr>
          <p:spPr>
            <a:xfrm>
              <a:off x="135" y="0"/>
              <a:ext cx="5661" cy="190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30000"/>
                </a:lnSpc>
              </a:pP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charset="-122"/>
                  <a:sym typeface="宋体" panose="02010600030101010101" pitchFamily="2" charset="-122"/>
                </a:rPr>
                <a:t>在修建公路时，有时需将弯路改直缩短路程，这是根据什么基本事实？</a:t>
              </a:r>
              <a:endParaRPr lang="zh-CN" altLang="en-US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14342" name="图片 8" descr="8AQY(A4)LP1L{RMTV])[X3J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5" y="2981325"/>
            <a:ext cx="1939925" cy="34210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343" name="组合 21"/>
          <p:cNvGrpSpPr/>
          <p:nvPr/>
        </p:nvGrpSpPr>
        <p:grpSpPr>
          <a:xfrm>
            <a:off x="4125913" y="4233863"/>
            <a:ext cx="3554412" cy="1682750"/>
            <a:chOff x="0" y="0"/>
            <a:chExt cx="5597" cy="2648"/>
          </a:xfrm>
        </p:grpSpPr>
        <p:sp>
          <p:nvSpPr>
            <p:cNvPr id="14344" name="椭圆形标注 6"/>
            <p:cNvSpPr/>
            <p:nvPr/>
          </p:nvSpPr>
          <p:spPr>
            <a:xfrm>
              <a:off x="0" y="0"/>
              <a:ext cx="5597" cy="2648"/>
            </a:xfrm>
            <a:prstGeom prst="wedgeEllipseCallout">
              <a:avLst>
                <a:gd name="adj1" fmla="val 76486"/>
                <a:gd name="adj2" fmla="val -32056"/>
              </a:avLst>
            </a:prstGeom>
            <a:solidFill>
              <a:srgbClr val="D6F5F5"/>
            </a:solidFill>
            <a:ln w="9525" cap="flat" cmpd="sng">
              <a:solidFill>
                <a:srgbClr val="06CC6C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square" anchor="t" anchorCtr="0"/>
            <a:p>
              <a:pPr defTabSz="914400"/>
              <a:endParaRPr lang="zh-CN" altLang="en-US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4345" name="文本框 8"/>
            <p:cNvSpPr txBox="1"/>
            <p:nvPr/>
          </p:nvSpPr>
          <p:spPr>
            <a:xfrm>
              <a:off x="574" y="371"/>
              <a:ext cx="4741" cy="19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just" eaLnBrk="0" hangingPunct="0">
                <a:lnSpc>
                  <a:spcPct val="130000"/>
                </a:lnSpc>
              </a:pP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charset="-122"/>
                  <a:sym typeface="Arial" panose="020B0604020202020204" pitchFamily="34" charset="0"/>
                </a:rPr>
                <a:t>两点之间的连线中，线段最短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charset="-122"/>
                  <a:sym typeface="Arial" panose="020B0604020202020204" pitchFamily="34" charset="0"/>
                </a:rPr>
                <a:t>.</a:t>
              </a:r>
              <a:endParaRPr lang="en-US" altLang="zh-CN" sz="2800" dirty="0">
                <a:latin typeface="Times New Roman" panose="02020603050405020304" pitchFamily="2" charset="0"/>
                <a:ea typeface="黑体" panose="02010609060101010101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5362" name="图片 3" descr="5$%JPC@9J7PLI~2V)XWKAMX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5975" y="2962275"/>
            <a:ext cx="2182813" cy="32004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5363" name="组合 17"/>
          <p:cNvGrpSpPr/>
          <p:nvPr/>
        </p:nvGrpSpPr>
        <p:grpSpPr>
          <a:xfrm>
            <a:off x="4206875" y="4656138"/>
            <a:ext cx="3257550" cy="1241425"/>
            <a:chOff x="0" y="0"/>
            <a:chExt cx="4593" cy="1955"/>
          </a:xfrm>
        </p:grpSpPr>
        <p:sp>
          <p:nvSpPr>
            <p:cNvPr id="15364" name="圆角矩形标注 5"/>
            <p:cNvSpPr/>
            <p:nvPr/>
          </p:nvSpPr>
          <p:spPr>
            <a:xfrm>
              <a:off x="0" y="71"/>
              <a:ext cx="4593" cy="1884"/>
            </a:xfrm>
            <a:prstGeom prst="wedgeRoundRectCallout">
              <a:avLst>
                <a:gd name="adj1" fmla="val -63227"/>
                <a:gd name="adj2" fmla="val -101060"/>
                <a:gd name="adj3" fmla="val 16667"/>
              </a:avLst>
            </a:prstGeom>
            <a:solidFill>
              <a:srgbClr val="F598D9"/>
            </a:solidFill>
            <a:ln w="9525" cap="flat" cmpd="sng">
              <a:solidFill>
                <a:srgbClr val="FBFB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square" anchor="t" anchorCtr="0"/>
            <a:p>
              <a:pPr defTabSz="914400">
                <a:lnSpc>
                  <a:spcPct val="130000"/>
                </a:lnSpc>
              </a:pPr>
              <a:endPara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5365" name="文本框 4"/>
            <p:cNvSpPr txBox="1"/>
            <p:nvPr/>
          </p:nvSpPr>
          <p:spPr>
            <a:xfrm>
              <a:off x="0" y="0"/>
              <a:ext cx="4593" cy="19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30000"/>
                </a:lnSpc>
              </a:pP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charset="-122"/>
                  <a:sym typeface="宋体" panose="02010600030101010101" pitchFamily="2" charset="-122"/>
                </a:rPr>
                <a:t>过平面上的两点，有且只有一条直线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charset="-122"/>
                  <a:sym typeface="宋体" panose="02010600030101010101" pitchFamily="2" charset="-122"/>
                </a:rPr>
                <a:t>.</a:t>
              </a:r>
              <a:endParaRPr lang="en-US" altLang="zh-CN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15366" name="图片 8" descr="8AQY(A4)LP1L{RMTV])[X3J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5" y="2981325"/>
            <a:ext cx="1939925" cy="34210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5367" name="组合 21"/>
          <p:cNvGrpSpPr/>
          <p:nvPr/>
        </p:nvGrpSpPr>
        <p:grpSpPr>
          <a:xfrm>
            <a:off x="3402013" y="1279525"/>
            <a:ext cx="4138612" cy="1682750"/>
            <a:chOff x="0" y="0"/>
            <a:chExt cx="5838" cy="2648"/>
          </a:xfrm>
        </p:grpSpPr>
        <p:sp>
          <p:nvSpPr>
            <p:cNvPr id="15368" name="椭圆形标注 6"/>
            <p:cNvSpPr/>
            <p:nvPr/>
          </p:nvSpPr>
          <p:spPr>
            <a:xfrm>
              <a:off x="0" y="0"/>
              <a:ext cx="5597" cy="2648"/>
            </a:xfrm>
            <a:prstGeom prst="wedgeEllipseCallout">
              <a:avLst>
                <a:gd name="adj1" fmla="val 72310"/>
                <a:gd name="adj2" fmla="val 113884"/>
              </a:avLst>
            </a:prstGeom>
            <a:solidFill>
              <a:srgbClr val="D6F5F5"/>
            </a:solidFill>
            <a:ln w="9525" cap="flat" cmpd="sng">
              <a:solidFill>
                <a:srgbClr val="06CC6C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square" anchor="t" anchorCtr="0"/>
            <a:p>
              <a:pPr defTabSz="914400">
                <a:lnSpc>
                  <a:spcPct val="130000"/>
                </a:lnSpc>
              </a:pPr>
              <a:endPara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5369" name="文本框 8"/>
            <p:cNvSpPr txBox="1"/>
            <p:nvPr/>
          </p:nvSpPr>
          <p:spPr>
            <a:xfrm>
              <a:off x="510" y="289"/>
              <a:ext cx="5328" cy="19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just" eaLnBrk="0" hangingPunct="0">
                <a:lnSpc>
                  <a:spcPct val="130000"/>
                </a:lnSpc>
              </a:pP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charset="-122"/>
                </a:rPr>
                <a:t>射击的时候瞄准目标</a:t>
              </a:r>
              <a:endParaRPr lang="zh-CN" altLang="en-US" sz="2800" dirty="0">
                <a:latin typeface="Times New Roman" panose="02020603050405020304" pitchFamily="2" charset="0"/>
                <a:ea typeface="黑体" panose="02010609060101010101" charset="-122"/>
              </a:endParaRPr>
            </a:p>
            <a:p>
              <a:pPr algn="just" eaLnBrk="0" hangingPunct="0">
                <a:lnSpc>
                  <a:spcPct val="130000"/>
                </a:lnSpc>
              </a:pP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charset="-122"/>
                  <a:sym typeface="Arial" panose="020B0604020202020204" pitchFamily="34" charset="0"/>
                </a:rPr>
                <a:t>是依据什么基本事实？</a:t>
              </a:r>
              <a:endParaRPr lang="zh-CN" altLang="en-US" sz="2800" dirty="0">
                <a:latin typeface="Times New Roman" panose="02020603050405020304" pitchFamily="2" charset="0"/>
                <a:ea typeface="黑体" panose="02010609060101010101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6386" name="组合 6147"/>
          <p:cNvGrpSpPr/>
          <p:nvPr/>
        </p:nvGrpSpPr>
        <p:grpSpPr>
          <a:xfrm>
            <a:off x="1849438" y="246063"/>
            <a:ext cx="3228975" cy="809912"/>
            <a:chOff x="0" y="0"/>
            <a:chExt cx="5085" cy="1274"/>
          </a:xfrm>
        </p:grpSpPr>
        <p:sp>
          <p:nvSpPr>
            <p:cNvPr id="16387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388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389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99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6390" name="文本框 6151"/>
            <p:cNvSpPr txBox="1"/>
            <p:nvPr/>
          </p:nvSpPr>
          <p:spPr>
            <a:xfrm>
              <a:off x="877" y="431"/>
              <a:ext cx="4208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solidFill>
                    <a:srgbClr val="006666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定理与演绎推理</a:t>
              </a:r>
              <a:endParaRPr lang="zh-CN" altLang="en-US" sz="2800" b="1" dirty="0">
                <a:solidFill>
                  <a:srgbClr val="006666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16391" name="文本框 6152"/>
            <p:cNvSpPr txBox="1"/>
            <p:nvPr/>
          </p:nvSpPr>
          <p:spPr>
            <a:xfrm>
              <a:off x="0" y="453"/>
              <a:ext cx="872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二</a:t>
              </a:r>
              <a:endPara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16392" name="圆角矩形 31"/>
          <p:cNvSpPr/>
          <p:nvPr/>
        </p:nvSpPr>
        <p:spPr>
          <a:xfrm>
            <a:off x="1965325" y="1301750"/>
            <a:ext cx="1647825" cy="47942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互动探究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393" name="Text Box 3"/>
          <p:cNvSpPr txBox="1"/>
          <p:nvPr/>
        </p:nvSpPr>
        <p:spPr>
          <a:xfrm>
            <a:off x="1849438" y="2017713"/>
            <a:ext cx="481647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观察相邻两个奇数的和：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394" name="文本框 1"/>
          <p:cNvSpPr txBox="1"/>
          <p:nvPr/>
        </p:nvSpPr>
        <p:spPr>
          <a:xfrm>
            <a:off x="2997200" y="2957513"/>
            <a:ext cx="4127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dirty="0"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endParaRPr lang="en-US" altLang="zh-CN" sz="32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6395" name="文本框 2"/>
          <p:cNvSpPr txBox="1"/>
          <p:nvPr/>
        </p:nvSpPr>
        <p:spPr>
          <a:xfrm>
            <a:off x="3986213" y="2970213"/>
            <a:ext cx="4127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dirty="0">
                <a:latin typeface="Times New Roman" panose="02020603050405020304" pitchFamily="2" charset="0"/>
                <a:ea typeface="宋体" panose="02010600030101010101" pitchFamily="2" charset="-122"/>
              </a:rPr>
              <a:t>3</a:t>
            </a:r>
            <a:endParaRPr lang="en-US" altLang="zh-CN" sz="32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6396" name="文本框 3"/>
          <p:cNvSpPr txBox="1"/>
          <p:nvPr/>
        </p:nvSpPr>
        <p:spPr>
          <a:xfrm>
            <a:off x="4872038" y="2970213"/>
            <a:ext cx="4127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dirty="0">
                <a:latin typeface="Times New Roman" panose="02020603050405020304" pitchFamily="2" charset="0"/>
                <a:ea typeface="宋体" panose="02010600030101010101" pitchFamily="2" charset="-122"/>
              </a:rPr>
              <a:t>5</a:t>
            </a:r>
            <a:endParaRPr lang="en-US" altLang="zh-CN" sz="32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6397" name="文本框 4"/>
          <p:cNvSpPr txBox="1"/>
          <p:nvPr/>
        </p:nvSpPr>
        <p:spPr>
          <a:xfrm>
            <a:off x="5821363" y="2982913"/>
            <a:ext cx="4127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dirty="0">
                <a:latin typeface="Times New Roman" panose="02020603050405020304" pitchFamily="2" charset="0"/>
                <a:ea typeface="宋体" panose="02010600030101010101" pitchFamily="2" charset="-122"/>
              </a:rPr>
              <a:t>7</a:t>
            </a:r>
            <a:endParaRPr lang="en-US" altLang="zh-CN" sz="32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6398" name="文本框 5"/>
          <p:cNvSpPr txBox="1"/>
          <p:nvPr/>
        </p:nvSpPr>
        <p:spPr>
          <a:xfrm>
            <a:off x="6850063" y="2974975"/>
            <a:ext cx="4127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dirty="0">
                <a:latin typeface="Times New Roman" panose="02020603050405020304" pitchFamily="2" charset="0"/>
                <a:ea typeface="宋体" panose="02010600030101010101" pitchFamily="2" charset="-122"/>
              </a:rPr>
              <a:t>9</a:t>
            </a:r>
            <a:endParaRPr lang="en-US" altLang="zh-CN" sz="32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6399" name="文本框 6"/>
          <p:cNvSpPr txBox="1"/>
          <p:nvPr/>
        </p:nvSpPr>
        <p:spPr>
          <a:xfrm>
            <a:off x="7515225" y="2982913"/>
            <a:ext cx="7524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dirty="0">
                <a:latin typeface="Times New Roman" panose="02020603050405020304" pitchFamily="2" charset="0"/>
                <a:ea typeface="宋体" panose="02010600030101010101" pitchFamily="2" charset="-122"/>
              </a:rPr>
              <a:t>···</a:t>
            </a:r>
            <a:endParaRPr lang="zh-CN" altLang="en-US" sz="36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cxnSp>
        <p:nvCxnSpPr>
          <p:cNvPr id="16400" name="直接连接符 7"/>
          <p:cNvCxnSpPr/>
          <p:nvPr/>
        </p:nvCxnSpPr>
        <p:spPr>
          <a:xfrm>
            <a:off x="3240088" y="3460750"/>
            <a:ext cx="373062" cy="4889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cxnSp>
      <p:cxnSp>
        <p:nvCxnSpPr>
          <p:cNvPr id="16401" name="直接连接符 8"/>
          <p:cNvCxnSpPr/>
          <p:nvPr/>
        </p:nvCxnSpPr>
        <p:spPr>
          <a:xfrm flipH="1">
            <a:off x="3684588" y="3433763"/>
            <a:ext cx="398462" cy="54133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cxnSp>
      <p:cxnSp>
        <p:nvCxnSpPr>
          <p:cNvPr id="16402" name="直接连接符 9"/>
          <p:cNvCxnSpPr/>
          <p:nvPr/>
        </p:nvCxnSpPr>
        <p:spPr>
          <a:xfrm>
            <a:off x="4195763" y="3460750"/>
            <a:ext cx="373062" cy="4889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cxnSp>
      <p:cxnSp>
        <p:nvCxnSpPr>
          <p:cNvPr id="16403" name="直接连接符 10"/>
          <p:cNvCxnSpPr/>
          <p:nvPr/>
        </p:nvCxnSpPr>
        <p:spPr>
          <a:xfrm>
            <a:off x="5091113" y="3460750"/>
            <a:ext cx="373062" cy="4889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cxnSp>
      <p:cxnSp>
        <p:nvCxnSpPr>
          <p:cNvPr id="16404" name="直接连接符 11"/>
          <p:cNvCxnSpPr/>
          <p:nvPr/>
        </p:nvCxnSpPr>
        <p:spPr>
          <a:xfrm>
            <a:off x="6034088" y="3433763"/>
            <a:ext cx="493712" cy="5715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cxnSp>
      <p:cxnSp>
        <p:nvCxnSpPr>
          <p:cNvPr id="16405" name="直接连接符 13"/>
          <p:cNvCxnSpPr/>
          <p:nvPr/>
        </p:nvCxnSpPr>
        <p:spPr>
          <a:xfrm flipH="1">
            <a:off x="4632325" y="3444875"/>
            <a:ext cx="398463" cy="5429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cxnSp>
      <p:cxnSp>
        <p:nvCxnSpPr>
          <p:cNvPr id="16406" name="直接连接符 14"/>
          <p:cNvCxnSpPr/>
          <p:nvPr/>
        </p:nvCxnSpPr>
        <p:spPr>
          <a:xfrm flipH="1">
            <a:off x="5549900" y="3460750"/>
            <a:ext cx="398463" cy="54133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cxnSp>
      <p:cxnSp>
        <p:nvCxnSpPr>
          <p:cNvPr id="16407" name="直接连接符 15"/>
          <p:cNvCxnSpPr/>
          <p:nvPr/>
        </p:nvCxnSpPr>
        <p:spPr>
          <a:xfrm flipH="1">
            <a:off x="6584950" y="3446463"/>
            <a:ext cx="396875" cy="54133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cxnSp>
      <p:sp>
        <p:nvSpPr>
          <p:cNvPr id="16408" name="文本框 16"/>
          <p:cNvSpPr txBox="1"/>
          <p:nvPr/>
        </p:nvSpPr>
        <p:spPr>
          <a:xfrm>
            <a:off x="3416300" y="3979863"/>
            <a:ext cx="4127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4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6409" name="文本框 17"/>
          <p:cNvSpPr txBox="1"/>
          <p:nvPr/>
        </p:nvSpPr>
        <p:spPr>
          <a:xfrm>
            <a:off x="4398963" y="3967163"/>
            <a:ext cx="4127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8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6410" name="文本框 18"/>
          <p:cNvSpPr txBox="1"/>
          <p:nvPr/>
        </p:nvSpPr>
        <p:spPr>
          <a:xfrm>
            <a:off x="5246688" y="3967163"/>
            <a:ext cx="6635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12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6411" name="文本框 19"/>
          <p:cNvSpPr txBox="1"/>
          <p:nvPr/>
        </p:nvSpPr>
        <p:spPr>
          <a:xfrm>
            <a:off x="6234113" y="4005263"/>
            <a:ext cx="661987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16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6412" name="文本框 20"/>
          <p:cNvSpPr txBox="1"/>
          <p:nvPr/>
        </p:nvSpPr>
        <p:spPr>
          <a:xfrm>
            <a:off x="6854825" y="3930650"/>
            <a:ext cx="754063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···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6413" name="Text Box 3"/>
          <p:cNvSpPr txBox="1"/>
          <p:nvPr/>
        </p:nvSpPr>
        <p:spPr>
          <a:xfrm>
            <a:off x="1965325" y="4572000"/>
            <a:ext cx="7381875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2800" b="1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charset="-122"/>
              </a:rPr>
              <a:t>问题</a:t>
            </a:r>
            <a:r>
              <a:rPr lang="en-US" altLang="zh-CN" sz="2800" b="1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zh-CN" altLang="en-US" sz="2800" b="1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相邻两个奇数的和与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4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之间有什么关系？请提出你的猜想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6414" name="文本框 35"/>
          <p:cNvSpPr txBox="1"/>
          <p:nvPr/>
        </p:nvSpPr>
        <p:spPr>
          <a:xfrm>
            <a:off x="3409950" y="5783263"/>
            <a:ext cx="54279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相邻两个奇数的和都能被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的整除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grpSp>
        <p:nvGrpSpPr>
          <p:cNvPr id="16415" name="组合 36"/>
          <p:cNvGrpSpPr/>
          <p:nvPr/>
        </p:nvGrpSpPr>
        <p:grpSpPr>
          <a:xfrm>
            <a:off x="7915275" y="1173163"/>
            <a:ext cx="2393950" cy="1958650"/>
            <a:chOff x="0" y="0"/>
            <a:chExt cx="3770" cy="3086"/>
          </a:xfrm>
        </p:grpSpPr>
        <p:grpSp>
          <p:nvGrpSpPr>
            <p:cNvPr id="16416" name="组合 37"/>
            <p:cNvGrpSpPr/>
            <p:nvPr/>
          </p:nvGrpSpPr>
          <p:grpSpPr>
            <a:xfrm>
              <a:off x="52" y="0"/>
              <a:ext cx="3570" cy="3044"/>
              <a:chOff x="0" y="0"/>
              <a:chExt cx="3570" cy="3044"/>
            </a:xfrm>
          </p:grpSpPr>
          <p:sp>
            <p:nvSpPr>
              <p:cNvPr id="16417" name="圆角矩形 38"/>
              <p:cNvSpPr/>
              <p:nvPr/>
            </p:nvSpPr>
            <p:spPr>
              <a:xfrm>
                <a:off x="0" y="890"/>
                <a:ext cx="3571" cy="2155"/>
              </a:xfrm>
              <a:prstGeom prst="roundRect">
                <a:avLst>
                  <a:gd name="adj" fmla="val 16667"/>
                </a:avLst>
              </a:prstGeom>
              <a:solidFill>
                <a:srgbClr val="ADEBEB"/>
              </a:solidFill>
              <a:ln w="9525" cap="flat" cmpd="sng">
                <a:solidFill>
                  <a:srgbClr val="00B0F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wrap="square" anchor="t" anchorCtr="0"/>
              <a:p>
                <a:pPr defTabSz="91440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16418" name="组合 39"/>
              <p:cNvGrpSpPr/>
              <p:nvPr/>
            </p:nvGrpSpPr>
            <p:grpSpPr>
              <a:xfrm>
                <a:off x="734" y="0"/>
                <a:ext cx="1936" cy="890"/>
                <a:chOff x="0" y="0"/>
                <a:chExt cx="1936" cy="890"/>
              </a:xfrm>
            </p:grpSpPr>
            <p:grpSp>
              <p:nvGrpSpPr>
                <p:cNvPr id="16419" name="组合 40"/>
                <p:cNvGrpSpPr/>
                <p:nvPr/>
              </p:nvGrpSpPr>
              <p:grpSpPr>
                <a:xfrm>
                  <a:off x="0" y="40"/>
                  <a:ext cx="1937" cy="850"/>
                  <a:chOff x="0" y="0"/>
                  <a:chExt cx="1937" cy="850"/>
                </a:xfrm>
              </p:grpSpPr>
              <p:cxnSp>
                <p:nvCxnSpPr>
                  <p:cNvPr id="16420" name="直接连接符 41"/>
                  <p:cNvCxnSpPr/>
                  <p:nvPr/>
                </p:nvCxnSpPr>
                <p:spPr>
                  <a:xfrm flipV="1">
                    <a:off x="0" y="0"/>
                    <a:ext cx="1023" cy="819"/>
                  </a:xfrm>
                  <a:prstGeom prst="line">
                    <a:avLst/>
                  </a:prstGeom>
                  <a:ln w="9525" cap="flat" cmpd="sng">
                    <a:solidFill>
                      <a:srgbClr val="FF0000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</p:spPr>
              </p:cxnSp>
              <p:cxnSp>
                <p:nvCxnSpPr>
                  <p:cNvPr id="16421" name="直接连接符 42"/>
                  <p:cNvCxnSpPr/>
                  <p:nvPr/>
                </p:nvCxnSpPr>
                <p:spPr>
                  <a:xfrm flipH="1" flipV="1">
                    <a:off x="1023" y="0"/>
                    <a:ext cx="914" cy="850"/>
                  </a:xfrm>
                  <a:prstGeom prst="line">
                    <a:avLst/>
                  </a:prstGeom>
                  <a:ln w="9525" cap="flat" cmpd="sng">
                    <a:solidFill>
                      <a:srgbClr val="FF0000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</p:spPr>
              </p:cxnSp>
            </p:grpSp>
            <p:sp>
              <p:nvSpPr>
                <p:cNvPr id="16422" name="椭圆 43"/>
                <p:cNvSpPr/>
                <p:nvPr/>
              </p:nvSpPr>
              <p:spPr>
                <a:xfrm>
                  <a:off x="943" y="0"/>
                  <a:ext cx="120" cy="120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>
                  <a:solidFill>
                    <a:srgbClr val="00B0F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wrap="square" anchor="t" anchorCtr="0"/>
                <a:p>
                  <a:pPr defTabSz="914400"/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16423" name="文本框 44"/>
            <p:cNvSpPr txBox="1"/>
            <p:nvPr/>
          </p:nvSpPr>
          <p:spPr>
            <a:xfrm>
              <a:off x="0" y="760"/>
              <a:ext cx="3770" cy="23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25000"/>
                </a:lnSpc>
              </a:pPr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charset="-122"/>
                </a:rPr>
                <a:t>实验、归纳是常用的发现命题的方法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.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6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6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16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16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16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16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/>
                                        <p:tgtEl>
                                          <p:spTgt spid="16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3" grpId="0"/>
      <p:bldP spid="16394" grpId="0"/>
      <p:bldP spid="16395" grpId="0"/>
      <p:bldP spid="16396" grpId="0"/>
      <p:bldP spid="16397" grpId="0"/>
      <p:bldP spid="16398" grpId="0"/>
      <p:bldP spid="16408" grpId="0"/>
      <p:bldP spid="16409" grpId="0"/>
      <p:bldP spid="16410" grpId="0"/>
      <p:bldP spid="16411" grpId="0"/>
      <p:bldP spid="16399" grpId="0"/>
      <p:bldP spid="16412" grpId="0"/>
      <p:bldP spid="16413" grpId="0"/>
      <p:bldP spid="164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10" name="Text Box 3"/>
          <p:cNvSpPr txBox="1"/>
          <p:nvPr/>
        </p:nvSpPr>
        <p:spPr>
          <a:xfrm>
            <a:off x="1922463" y="585788"/>
            <a:ext cx="7380287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charset="-122"/>
              </a:rPr>
              <a:t>问题</a:t>
            </a:r>
            <a:r>
              <a:rPr lang="en-US" altLang="zh-CN" sz="2800" b="1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zh-CN" altLang="en-US" sz="2800" b="1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charset="-122"/>
              </a:rPr>
              <a:t>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通过说理，验证你的猜想正确与否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7411" name="Text Box 3"/>
          <p:cNvSpPr txBox="1"/>
          <p:nvPr/>
        </p:nvSpPr>
        <p:spPr>
          <a:xfrm>
            <a:off x="2009775" y="1323975"/>
            <a:ext cx="787717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说明：设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=2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k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1,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=2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k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+1,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其中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k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是整数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.(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符合命题的条件）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7412" name="Text Box 3"/>
          <p:cNvSpPr txBox="1"/>
          <p:nvPr/>
        </p:nvSpPr>
        <p:spPr>
          <a:xfrm>
            <a:off x="3092450" y="2482850"/>
            <a:ext cx="722312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则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a+b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=2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k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1+(2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k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+1)=4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k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.(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符合命题的结论）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7413" name="Text Box 3"/>
          <p:cNvSpPr txBox="1"/>
          <p:nvPr/>
        </p:nvSpPr>
        <p:spPr>
          <a:xfrm>
            <a:off x="2087563" y="3162300"/>
            <a:ext cx="787717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所以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相邻两个奇数的和能被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整除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”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这个命题是真命题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pic>
        <p:nvPicPr>
          <p:cNvPr id="17414" name="图片 16" descr="``8U@EKBGC6QK)(BFQARW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9350" y="4048125"/>
            <a:ext cx="1709738" cy="224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415" name="组合 8"/>
          <p:cNvGrpSpPr/>
          <p:nvPr/>
        </p:nvGrpSpPr>
        <p:grpSpPr>
          <a:xfrm>
            <a:off x="3702050" y="3913188"/>
            <a:ext cx="4171950" cy="2376487"/>
            <a:chOff x="0" y="0"/>
            <a:chExt cx="6571" cy="3742"/>
          </a:xfrm>
        </p:grpSpPr>
        <p:sp>
          <p:nvSpPr>
            <p:cNvPr id="17416" name="云形标注 5"/>
            <p:cNvSpPr/>
            <p:nvPr/>
          </p:nvSpPr>
          <p:spPr>
            <a:xfrm>
              <a:off x="0" y="0"/>
              <a:ext cx="6571" cy="3742"/>
            </a:xfrm>
            <a:prstGeom prst="cloudCallout">
              <a:avLst>
                <a:gd name="adj1" fmla="val 68528"/>
                <a:gd name="adj2" fmla="val -3440"/>
              </a:avLst>
            </a:prstGeom>
            <a:solidFill>
              <a:srgbClr val="85E0E0"/>
            </a:solidFill>
            <a:ln w="9525" cap="flat" cmpd="sng">
              <a:solidFill>
                <a:srgbClr val="FBFB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square" anchor="t" anchorCtr="0"/>
            <a:p>
              <a:pPr defTabSz="914400"/>
              <a:endPara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7" name="文本框 6"/>
            <p:cNvSpPr txBox="1"/>
            <p:nvPr/>
          </p:nvSpPr>
          <p:spPr>
            <a:xfrm>
              <a:off x="569" y="477"/>
              <a:ext cx="5433" cy="27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30000"/>
                </a:lnSpc>
              </a:pP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charset="-122"/>
                </a:rPr>
                <a:t>两个相邻偶数的和与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charset="-122"/>
                </a:rPr>
                <a:t>4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charset="-122"/>
                </a:rPr>
                <a:t>能被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charset="-122"/>
                </a:rPr>
                <a:t>4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charset="-122"/>
                </a:rPr>
                <a:t>整除，这个命题是真命题吗？</a:t>
              </a:r>
              <a:endParaRPr lang="zh-CN" altLang="en-US" sz="28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/>
      <p:bldP spid="17412" grpId="0"/>
      <p:bldP spid="174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434" name="Text Box 3"/>
          <p:cNvSpPr txBox="1"/>
          <p:nvPr/>
        </p:nvSpPr>
        <p:spPr>
          <a:xfrm>
            <a:off x="1954213" y="522288"/>
            <a:ext cx="852487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说明：设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=2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k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,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=2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k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+2,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其中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k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是整数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.(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符合命题的条件）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8435" name="Text Box 3"/>
          <p:cNvSpPr txBox="1"/>
          <p:nvPr/>
        </p:nvSpPr>
        <p:spPr>
          <a:xfrm>
            <a:off x="3060700" y="1309688"/>
            <a:ext cx="737870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则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a+b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=2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k+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(2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k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+2)=4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k+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2.(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不符合命题的结论）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8436" name="Text Box 3"/>
          <p:cNvSpPr txBox="1"/>
          <p:nvPr/>
        </p:nvSpPr>
        <p:spPr>
          <a:xfrm>
            <a:off x="1954213" y="1962150"/>
            <a:ext cx="787717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所以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两个相邻偶数的和与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能被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整除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”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这个命题是假命题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pic>
        <p:nvPicPr>
          <p:cNvPr id="18437" name="图片 16" descr="``8U@EKBGC6QK)(BFQARW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9350" y="4048125"/>
            <a:ext cx="1709738" cy="224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438" name="组合 8"/>
          <p:cNvGrpSpPr/>
          <p:nvPr/>
        </p:nvGrpSpPr>
        <p:grpSpPr>
          <a:xfrm>
            <a:off x="2081213" y="3238500"/>
            <a:ext cx="5727700" cy="2584450"/>
            <a:chOff x="0" y="0"/>
            <a:chExt cx="9018" cy="3376"/>
          </a:xfrm>
        </p:grpSpPr>
        <p:sp>
          <p:nvSpPr>
            <p:cNvPr id="18439" name="云形标注 5"/>
            <p:cNvSpPr/>
            <p:nvPr/>
          </p:nvSpPr>
          <p:spPr>
            <a:xfrm>
              <a:off x="0" y="0"/>
              <a:ext cx="9018" cy="3376"/>
            </a:xfrm>
            <a:prstGeom prst="cloudCallout">
              <a:avLst>
                <a:gd name="adj1" fmla="val 63616"/>
                <a:gd name="adj2" fmla="val 34500"/>
              </a:avLst>
            </a:prstGeom>
            <a:solidFill>
              <a:srgbClr val="85E0E0"/>
            </a:solidFill>
            <a:ln w="9525" cap="flat" cmpd="sng">
              <a:solidFill>
                <a:srgbClr val="FBFB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square" anchor="t" anchorCtr="0"/>
            <a:p>
              <a:pPr defTabSz="914400">
                <a:lnSpc>
                  <a:spcPct val="120000"/>
                </a:lnSpc>
              </a:pPr>
              <a:endPara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8440" name="文本框 6"/>
            <p:cNvSpPr txBox="1"/>
            <p:nvPr/>
          </p:nvSpPr>
          <p:spPr>
            <a:xfrm>
              <a:off x="727" y="616"/>
              <a:ext cx="7901" cy="214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sz="2800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想一想：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charset="-122"/>
                </a:rPr>
                <a:t>与一个偶数前后相邻的两个偶数之和，一定是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charset="-122"/>
                </a:rPr>
                <a:t>4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charset="-122"/>
                </a:rPr>
                <a:t>的倍数，这个命题是真命题吗？</a:t>
              </a:r>
              <a:endParaRPr lang="zh-CN" altLang="en-US" sz="28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/>
      <p:bldP spid="1843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9458" name="圆角矩形 31"/>
          <p:cNvSpPr/>
          <p:nvPr/>
        </p:nvSpPr>
        <p:spPr>
          <a:xfrm>
            <a:off x="1978025" y="739775"/>
            <a:ext cx="1647825" cy="47942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典例精析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459" name="矩形 3"/>
          <p:cNvSpPr/>
          <p:nvPr/>
        </p:nvSpPr>
        <p:spPr>
          <a:xfrm>
            <a:off x="1978025" y="1319213"/>
            <a:ext cx="8078788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solidFill>
                  <a:srgbClr val="269999"/>
                </a:solidFill>
                <a:latin typeface="Times New Roman" panose="02020603050405020304" pitchFamily="2" charset="0"/>
                <a:ea typeface="黑体" panose="02010609060101010101" charset="-122"/>
              </a:rPr>
              <a:t> 例</a:t>
            </a:r>
            <a:r>
              <a:rPr lang="en-US" altLang="zh-CN" sz="2800" dirty="0">
                <a:solidFill>
                  <a:srgbClr val="269999"/>
                </a:solidFill>
                <a:latin typeface="Times New Roman" panose="02020603050405020304" pitchFamily="2" charset="0"/>
                <a:ea typeface="黑体" panose="02010609060101010101" charset="-122"/>
              </a:rPr>
              <a:t>1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如图，说明“如果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C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D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是线段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上的两点，且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AC=BD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，那么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AD=CB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”是真命题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19460" name="组合 16"/>
          <p:cNvGrpSpPr/>
          <p:nvPr/>
        </p:nvGrpSpPr>
        <p:grpSpPr>
          <a:xfrm>
            <a:off x="3892550" y="3111500"/>
            <a:ext cx="3390900" cy="484190"/>
            <a:chOff x="0" y="0"/>
            <a:chExt cx="5342" cy="762"/>
          </a:xfrm>
        </p:grpSpPr>
        <p:grpSp>
          <p:nvGrpSpPr>
            <p:cNvPr id="19461" name="组合 7"/>
            <p:cNvGrpSpPr/>
            <p:nvPr/>
          </p:nvGrpSpPr>
          <p:grpSpPr>
            <a:xfrm>
              <a:off x="223" y="18"/>
              <a:ext cx="4828" cy="150"/>
              <a:chOff x="0" y="0"/>
              <a:chExt cx="4828" cy="150"/>
            </a:xfrm>
          </p:grpSpPr>
          <p:cxnSp>
            <p:nvCxnSpPr>
              <p:cNvPr id="19462" name="直接连接符 1"/>
              <p:cNvCxnSpPr/>
              <p:nvPr/>
            </p:nvCxnSpPr>
            <p:spPr>
              <a:xfrm>
                <a:off x="60" y="76"/>
                <a:ext cx="4661" cy="26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  <p:sp>
            <p:nvSpPr>
              <p:cNvPr id="19463" name="椭圆 2"/>
              <p:cNvSpPr/>
              <p:nvPr/>
            </p:nvSpPr>
            <p:spPr>
              <a:xfrm rot="11160000" flipH="1" flipV="1">
                <a:off x="0" y="9"/>
                <a:ext cx="120" cy="12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wrap="square" anchor="t" anchorCtr="0"/>
              <a:p>
                <a:pPr defTabSz="91440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464" name="椭圆 4"/>
              <p:cNvSpPr/>
              <p:nvPr/>
            </p:nvSpPr>
            <p:spPr>
              <a:xfrm rot="11160000" flipH="1" flipV="1">
                <a:off x="1155" y="0"/>
                <a:ext cx="120" cy="12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wrap="square" anchor="t" anchorCtr="0"/>
              <a:p>
                <a:pPr defTabSz="91440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465" name="椭圆 5"/>
              <p:cNvSpPr/>
              <p:nvPr/>
            </p:nvSpPr>
            <p:spPr>
              <a:xfrm rot="11160000" flipH="1" flipV="1">
                <a:off x="3484" y="30"/>
                <a:ext cx="120" cy="12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wrap="square" anchor="t" anchorCtr="0"/>
              <a:p>
                <a:pPr defTabSz="91440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466" name="椭圆 6"/>
              <p:cNvSpPr/>
              <p:nvPr/>
            </p:nvSpPr>
            <p:spPr>
              <a:xfrm rot="11160000" flipH="1" flipV="1">
                <a:off x="4708" y="21"/>
                <a:ext cx="120" cy="12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wrap="square" anchor="t" anchorCtr="0"/>
              <a:p>
                <a:pPr defTabSz="91440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9467" name="文本框 8"/>
            <p:cNvSpPr txBox="1"/>
            <p:nvPr/>
          </p:nvSpPr>
          <p:spPr>
            <a:xfrm>
              <a:off x="0" y="37"/>
              <a:ext cx="635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A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19468" name="文本框 9"/>
            <p:cNvSpPr txBox="1"/>
            <p:nvPr/>
          </p:nvSpPr>
          <p:spPr>
            <a:xfrm>
              <a:off x="1121" y="0"/>
              <a:ext cx="60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C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19469" name="文本框 10"/>
            <p:cNvSpPr txBox="1"/>
            <p:nvPr/>
          </p:nvSpPr>
          <p:spPr>
            <a:xfrm>
              <a:off x="3503" y="34"/>
              <a:ext cx="635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D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19470" name="文本框 11"/>
            <p:cNvSpPr txBox="1"/>
            <p:nvPr/>
          </p:nvSpPr>
          <p:spPr>
            <a:xfrm>
              <a:off x="4734" y="14"/>
              <a:ext cx="60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B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</p:grpSp>
      <p:sp>
        <p:nvSpPr>
          <p:cNvPr id="19471" name="Text Box 3"/>
          <p:cNvSpPr txBox="1"/>
          <p:nvPr/>
        </p:nvSpPr>
        <p:spPr>
          <a:xfrm>
            <a:off x="2235200" y="3651250"/>
            <a:ext cx="504825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理由：因为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AC=DB(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已知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9472" name="Text Box 3"/>
          <p:cNvSpPr txBox="1"/>
          <p:nvPr/>
        </p:nvSpPr>
        <p:spPr>
          <a:xfrm>
            <a:off x="3279775" y="4387850"/>
            <a:ext cx="4138613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所以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AC+CD=DB+CD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等量加等量，和相等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9473" name="Text Box 3"/>
          <p:cNvSpPr txBox="1"/>
          <p:nvPr/>
        </p:nvSpPr>
        <p:spPr>
          <a:xfrm>
            <a:off x="3279775" y="5511800"/>
            <a:ext cx="640397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所以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AD=CB(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线段和的定义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).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71" grpId="0"/>
      <p:bldP spid="19472" grpId="0"/>
      <p:bldP spid="1947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482" name="圆角矩形 31"/>
          <p:cNvSpPr/>
          <p:nvPr/>
        </p:nvSpPr>
        <p:spPr>
          <a:xfrm>
            <a:off x="1952625" y="712788"/>
            <a:ext cx="1647825" cy="47942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知识要点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483" name="文本框 5"/>
          <p:cNvSpPr txBox="1"/>
          <p:nvPr/>
        </p:nvSpPr>
        <p:spPr>
          <a:xfrm>
            <a:off x="2085975" y="1400175"/>
            <a:ext cx="7853363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依据已有的事实（包括定义、基本事实、已被确认的真命题），按照确定的规则，得到某个具体的结论的推理就是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演绎推理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0484" name="文本框 2"/>
          <p:cNvSpPr txBox="1"/>
          <p:nvPr/>
        </p:nvSpPr>
        <p:spPr>
          <a:xfrm>
            <a:off x="2085975" y="3505200"/>
            <a:ext cx="7853363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有些真命题，它们的正确性已经过演绎推理得到证实，并被作为判定其他命题真假的依据，这些命题叫做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定理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1"/>
      <p:bldP spid="2048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9217" name="组合 151"/>
          <p:cNvGrpSpPr/>
          <p:nvPr/>
        </p:nvGrpSpPr>
        <p:grpSpPr>
          <a:xfrm>
            <a:off x="4216400" y="1204913"/>
            <a:ext cx="3910013" cy="774700"/>
            <a:chOff x="7038412" y="5298115"/>
            <a:chExt cx="3099874" cy="517828"/>
          </a:xfrm>
        </p:grpSpPr>
        <p:grpSp>
          <p:nvGrpSpPr>
            <p:cNvPr id="153" name="组合 152"/>
            <p:cNvGrpSpPr/>
            <p:nvPr/>
          </p:nvGrpSpPr>
          <p:grpSpPr>
            <a:xfrm>
              <a:off x="7038412" y="5298115"/>
              <a:ext cx="3099874" cy="517828"/>
              <a:chOff x="5718131" y="5650928"/>
              <a:chExt cx="4596458" cy="767829"/>
            </a:xfrm>
          </p:grpSpPr>
          <p:sp>
            <p:nvSpPr>
              <p:cNvPr id="156" name="圆角矩形 155"/>
              <p:cNvSpPr/>
              <p:nvPr/>
            </p:nvSpPr>
            <p:spPr>
              <a:xfrm>
                <a:off x="5718131" y="5650928"/>
                <a:ext cx="4596458" cy="767829"/>
              </a:xfrm>
              <a:prstGeom prst="roundRect">
                <a:avLst>
                  <a:gd name="adj" fmla="val 50000"/>
                </a:avLst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endParaRPr lang="zh-CN" altLang="en-US" sz="1350" strike="noStrike" noProof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8" name="圆角矩形 157"/>
              <p:cNvSpPr/>
              <p:nvPr/>
            </p:nvSpPr>
            <p:spPr>
              <a:xfrm>
                <a:off x="5829672" y="5747159"/>
                <a:ext cx="4373372" cy="57536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endParaRPr lang="zh-CN" altLang="en-US" sz="1350" strike="noStrike" noProof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5" name="TextBox 19"/>
            <p:cNvSpPr txBox="1"/>
            <p:nvPr/>
          </p:nvSpPr>
          <p:spPr>
            <a:xfrm>
              <a:off x="7752953" y="5433395"/>
              <a:ext cx="245674" cy="1689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fontAlgn="auto"/>
              <a:endParaRPr lang="zh-CN" altLang="en-US" sz="1050" noProof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9220" name="标题 1"/>
          <p:cNvSpPr txBox="1"/>
          <p:nvPr/>
        </p:nvSpPr>
        <p:spPr>
          <a:xfrm>
            <a:off x="4670425" y="1214438"/>
            <a:ext cx="3003550" cy="512762"/>
          </a:xfrm>
          <a:prstGeom prst="rect">
            <a:avLst/>
          </a:prstGeom>
          <a:noFill/>
          <a:ln w="9525">
            <a:noFill/>
          </a:ln>
        </p:spPr>
        <p:txBody>
          <a:bodyPr lIns="68561" tIns="34281" rIns="68561" bIns="34281" anchor="t" anchorCtr="0"/>
          <a:p>
            <a:pPr algn="ctr">
              <a:lnSpc>
                <a:spcPct val="150000"/>
              </a:lnSpc>
            </a:pPr>
            <a:r>
              <a:rPr lang="zh-CN" altLang="en-US" sz="27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目录页</a:t>
            </a:r>
            <a:endParaRPr lang="zh-CN" altLang="en-US" sz="2700" dirty="0">
              <a:solidFill>
                <a:schemeClr val="bg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244975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581617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729663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780463" y="2692400"/>
            <a:ext cx="1166812" cy="1166813"/>
            <a:chOff x="9674578" y="2446144"/>
            <a:chExt cx="1556194" cy="1556194"/>
          </a:xfrm>
        </p:grpSpPr>
        <p:grpSp>
          <p:nvGrpSpPr>
            <p:cNvPr id="58" name="组合 57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62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2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06966" y="2691858"/>
            <a:ext cx="1167146" cy="1167146"/>
            <a:chOff x="3843955" y="2446144"/>
            <a:chExt cx="1556194" cy="1556194"/>
          </a:xfrm>
        </p:grpSpPr>
        <p:grpSp>
          <p:nvGrpSpPr>
            <p:cNvPr id="44" name="组合 4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4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3" name="组合 42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50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4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5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6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7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8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9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0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1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2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6653213" y="2692400"/>
            <a:ext cx="1166812" cy="1166813"/>
            <a:chOff x="6839012" y="2446144"/>
            <a:chExt cx="1556194" cy="1556194"/>
          </a:xfrm>
        </p:grpSpPr>
        <p:grpSp>
          <p:nvGrpSpPr>
            <p:cNvPr id="51" name="组合 5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5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3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163763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278063" y="2690813"/>
            <a:ext cx="1166812" cy="1166812"/>
            <a:chOff x="997758" y="2442742"/>
            <a:chExt cx="1556194" cy="1556194"/>
          </a:xfrm>
        </p:grpSpPr>
        <p:grpSp>
          <p:nvGrpSpPr>
            <p:cNvPr id="10" name="组合 9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11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5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46" grpId="0"/>
      <p:bldP spid="53" grpId="0"/>
      <p:bldP spid="60" grpId="0"/>
      <p:bldP spid="2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1506" name="文本框 1"/>
          <p:cNvSpPr txBox="1"/>
          <p:nvPr/>
        </p:nvSpPr>
        <p:spPr>
          <a:xfrm>
            <a:off x="1749425" y="558800"/>
            <a:ext cx="8542338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例</a:t>
            </a:r>
            <a:r>
              <a:rPr lang="en-US" altLang="zh-CN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当n为正整数时，代数式(n</a:t>
            </a:r>
            <a:r>
              <a:rPr lang="zh-CN" altLang="en-US" sz="2800" baseline="30000" dirty="0"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－5n＋5)</a:t>
            </a:r>
            <a:r>
              <a:rPr lang="zh-CN" altLang="en-US" sz="2800" baseline="30000" dirty="0"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的值都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         等于1吗？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1507" name="文本框 5"/>
          <p:cNvSpPr txBox="1"/>
          <p:nvPr/>
        </p:nvSpPr>
        <p:spPr>
          <a:xfrm>
            <a:off x="1885950" y="1674813"/>
            <a:ext cx="8121650" cy="31921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解：当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n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时，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(n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5n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5)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；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 indent="266700"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当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n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时，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(n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5n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5)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1)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；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 indent="266700"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当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n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时，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(n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5n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5)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1)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；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 indent="266700"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当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n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时，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(n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5n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5)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；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 indent="266700"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当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n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时，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(n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5n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5)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5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25≠1.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  <a:p>
            <a:pPr indent="266700"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所以当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n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为正整数时，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(n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5n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5)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不一定等于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1.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1508" name="文本框 6"/>
          <p:cNvSpPr txBox="1"/>
          <p:nvPr/>
        </p:nvSpPr>
        <p:spPr>
          <a:xfrm>
            <a:off x="2170113" y="5119688"/>
            <a:ext cx="7972425" cy="1124585"/>
          </a:xfrm>
          <a:prstGeom prst="rect">
            <a:avLst/>
          </a:prstGeom>
          <a:noFill/>
          <a:ln w="28575" cap="flat" cmpd="sng">
            <a:solidFill>
              <a:srgbClr val="269999"/>
            </a:solidFill>
            <a:prstDash val="sysDash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【方法总结】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验证特例是判断一个结论错误的最好方法．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7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7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507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507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507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25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507">
                                            <p:txEl>
                                              <p:charRg st="25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507">
                                            <p:txEl>
                                              <p:charRg st="25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507">
                                            <p:txEl>
                                              <p:charRg st="25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507">
                                            <p:txEl>
                                              <p:charRg st="25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507">
                                            <p:txEl>
                                              <p:charRg st="25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51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507">
                                            <p:txEl>
                                              <p:charRg st="51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507">
                                            <p:txEl>
                                              <p:charRg st="51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507">
                                            <p:txEl>
                                              <p:charRg st="51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507">
                                            <p:txEl>
                                              <p:charRg st="51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507">
                                            <p:txEl>
                                              <p:charRg st="51" end="7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77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507">
                                            <p:txEl>
                                              <p:charRg st="77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507">
                                            <p:txEl>
                                              <p:charRg st="77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507">
                                            <p:txEl>
                                              <p:charRg st="77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507">
                                            <p:txEl>
                                              <p:charRg st="77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507">
                                            <p:txEl>
                                              <p:charRg st="77" end="10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100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507">
                                            <p:txEl>
                                              <p:charRg st="100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507">
                                            <p:txEl>
                                              <p:charRg st="100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507">
                                            <p:txEl>
                                              <p:charRg st="100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507">
                                            <p:txEl>
                                              <p:charRg st="100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507">
                                            <p:txEl>
                                              <p:charRg st="100" end="1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126" end="1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507">
                                            <p:txEl>
                                              <p:charRg st="126" end="15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507">
                                            <p:txEl>
                                              <p:charRg st="126" end="15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507">
                                            <p:txEl>
                                              <p:charRg st="126" end="15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507">
                                            <p:txEl>
                                              <p:charRg st="126" end="15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1507">
                                            <p:txEl>
                                              <p:charRg st="126" end="1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530" name="圆角矩形 31"/>
          <p:cNvSpPr/>
          <p:nvPr/>
        </p:nvSpPr>
        <p:spPr>
          <a:xfrm>
            <a:off x="1933575" y="781050"/>
            <a:ext cx="1454150" cy="47942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练一练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531" name="文本框 2"/>
          <p:cNvSpPr txBox="1"/>
          <p:nvPr/>
        </p:nvSpPr>
        <p:spPr>
          <a:xfrm>
            <a:off x="1933575" y="1412875"/>
            <a:ext cx="8153400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说明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“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如果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∠A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∠B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都是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∠C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的补角，那么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∠A=∠B”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是一个真命题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2532" name="Text Box 3"/>
          <p:cNvSpPr txBox="1"/>
          <p:nvPr/>
        </p:nvSpPr>
        <p:spPr>
          <a:xfrm>
            <a:off x="2039938" y="2681288"/>
            <a:ext cx="723900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理由：因为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∠A+∠C=180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.(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补角的定义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2533" name="Text Box 3"/>
          <p:cNvSpPr txBox="1"/>
          <p:nvPr/>
        </p:nvSpPr>
        <p:spPr>
          <a:xfrm>
            <a:off x="3076575" y="3255963"/>
            <a:ext cx="6329363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所以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∠A=180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°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∠C 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等式的性质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).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2534" name="Text Box 3"/>
          <p:cNvSpPr txBox="1"/>
          <p:nvPr/>
        </p:nvSpPr>
        <p:spPr>
          <a:xfrm>
            <a:off x="3065463" y="3905250"/>
            <a:ext cx="634047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因为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∠B+∠C=180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 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补角的定义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2535" name="Text Box 3"/>
          <p:cNvSpPr txBox="1"/>
          <p:nvPr/>
        </p:nvSpPr>
        <p:spPr>
          <a:xfrm>
            <a:off x="3065463" y="4546600"/>
            <a:ext cx="640397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所以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∠B=180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°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∠C 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等式的性质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2536" name="Text Box 3"/>
          <p:cNvSpPr txBox="1"/>
          <p:nvPr/>
        </p:nvSpPr>
        <p:spPr>
          <a:xfrm>
            <a:off x="3040063" y="5129213"/>
            <a:ext cx="640397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所以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∠A=∠C  (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等量代换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).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  <p:bldP spid="22533" grpId="0"/>
      <p:bldP spid="22534" grpId="0"/>
      <p:bldP spid="22535" grpId="0"/>
      <p:bldP spid="2253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300" dirty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当堂反馈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48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即学即用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3702050" y="2617788"/>
            <a:ext cx="1404938" cy="1404937"/>
            <a:chOff x="6839012" y="2446144"/>
            <a:chExt cx="1556194" cy="1556194"/>
          </a:xfrm>
        </p:grpSpPr>
        <p:grpSp>
          <p:nvGrpSpPr>
            <p:cNvPr id="31" name="组合 3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33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2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8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8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3555" name="Text Box 2"/>
          <p:cNvSpPr txBox="1"/>
          <p:nvPr/>
        </p:nvSpPr>
        <p:spPr>
          <a:xfrm>
            <a:off x="1912938" y="666750"/>
            <a:ext cx="7777162" cy="26752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下列问题用到推理的是（      ）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A.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根据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=10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=10,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得到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=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endParaRPr lang="en-US" altLang="zh-CN" sz="2800" i="1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B.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观察得到了三角形有三个角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C.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老师告诉了我们关于金字塔的许多奥秘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D.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由经验可知过两点有且只有一条直线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3556" name="Rectangle 5"/>
          <p:cNvSpPr/>
          <p:nvPr/>
        </p:nvSpPr>
        <p:spPr>
          <a:xfrm>
            <a:off x="6226175" y="666750"/>
            <a:ext cx="439738" cy="6076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3557" name="Text Box 2"/>
          <p:cNvSpPr txBox="1"/>
          <p:nvPr/>
        </p:nvSpPr>
        <p:spPr>
          <a:xfrm>
            <a:off x="1912938" y="3394075"/>
            <a:ext cx="8345487" cy="26752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2.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下列说法中不正确的是（      ）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A.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证实命题正确与否的推理过程就是说理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B.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命题是判断一件事的语句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C.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基本事实的正确与否必须通过推理的方法来证实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D.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定理都是真命题，但真命题不一定是定理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3558" name="Rectangle 5"/>
          <p:cNvSpPr/>
          <p:nvPr/>
        </p:nvSpPr>
        <p:spPr>
          <a:xfrm>
            <a:off x="6245225" y="3392488"/>
            <a:ext cx="420370" cy="6076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C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25601" name="组合 4"/>
          <p:cNvGrpSpPr/>
          <p:nvPr/>
        </p:nvGrpSpPr>
        <p:grpSpPr>
          <a:xfrm>
            <a:off x="1576388" y="82550"/>
            <a:ext cx="1792287" cy="491490"/>
            <a:chOff x="3590568" y="400194"/>
            <a:chExt cx="5213316" cy="1045416"/>
          </a:xfrm>
        </p:grpSpPr>
        <p:grpSp>
          <p:nvGrpSpPr>
            <p:cNvPr id="2560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0" name="圆角矩形 9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1" name="圆角矩形 10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2" name="TextBox 19"/>
              <p:cNvSpPr txBox="1"/>
              <p:nvPr/>
            </p:nvSpPr>
            <p:spPr>
              <a:xfrm>
                <a:off x="7752953" y="5433395"/>
                <a:ext cx="278798" cy="2697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fontAlgn="auto"/>
                <a:endParaRPr lang="zh-CN" altLang="en-US" sz="1050" noProof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5605" name="矩形 22"/>
            <p:cNvSpPr/>
            <p:nvPr/>
          </p:nvSpPr>
          <p:spPr>
            <a:xfrm>
              <a:off x="3969416" y="400194"/>
              <a:ext cx="4455620" cy="10454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6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当堂练习</a:t>
              </a:r>
              <a:endParaRPr lang="zh-CN" altLang="en-US" sz="26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  <p:bldP spid="2355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4578" name="矩形 3"/>
          <p:cNvSpPr/>
          <p:nvPr/>
        </p:nvSpPr>
        <p:spPr>
          <a:xfrm>
            <a:off x="1933575" y="488950"/>
            <a:ext cx="8324850" cy="1641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3.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如图，已知线段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，点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C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M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都是线段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上的点，若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M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是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BC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的中点，则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AC+AB=2AM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，请在下面说理过程的括号内填写适当的说明依据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24579" name="组合 16"/>
          <p:cNvGrpSpPr/>
          <p:nvPr/>
        </p:nvGrpSpPr>
        <p:grpSpPr>
          <a:xfrm>
            <a:off x="3408363" y="2332038"/>
            <a:ext cx="3390900" cy="484189"/>
            <a:chOff x="0" y="0"/>
            <a:chExt cx="5342" cy="762"/>
          </a:xfrm>
        </p:grpSpPr>
        <p:grpSp>
          <p:nvGrpSpPr>
            <p:cNvPr id="24580" name="组合 7"/>
            <p:cNvGrpSpPr/>
            <p:nvPr/>
          </p:nvGrpSpPr>
          <p:grpSpPr>
            <a:xfrm>
              <a:off x="223" y="18"/>
              <a:ext cx="4828" cy="150"/>
              <a:chOff x="0" y="0"/>
              <a:chExt cx="4828" cy="150"/>
            </a:xfrm>
          </p:grpSpPr>
          <p:cxnSp>
            <p:nvCxnSpPr>
              <p:cNvPr id="24581" name="直接连接符 1"/>
              <p:cNvCxnSpPr/>
              <p:nvPr/>
            </p:nvCxnSpPr>
            <p:spPr>
              <a:xfrm>
                <a:off x="60" y="76"/>
                <a:ext cx="4661" cy="26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  <p:sp>
            <p:nvSpPr>
              <p:cNvPr id="24582" name="椭圆 2"/>
              <p:cNvSpPr/>
              <p:nvPr/>
            </p:nvSpPr>
            <p:spPr>
              <a:xfrm rot="11160000" flipH="1" flipV="1">
                <a:off x="0" y="9"/>
                <a:ext cx="120" cy="12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wrap="square" anchor="t" anchorCtr="0"/>
              <a:p>
                <a:pPr defTabSz="91440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583" name="椭圆 4"/>
              <p:cNvSpPr/>
              <p:nvPr/>
            </p:nvSpPr>
            <p:spPr>
              <a:xfrm rot="11160000" flipH="1" flipV="1">
                <a:off x="1583" y="0"/>
                <a:ext cx="120" cy="12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wrap="square" anchor="t" anchorCtr="0"/>
              <a:p>
                <a:pPr defTabSz="91440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584" name="椭圆 5"/>
              <p:cNvSpPr/>
              <p:nvPr/>
            </p:nvSpPr>
            <p:spPr>
              <a:xfrm rot="11160000" flipH="1" flipV="1">
                <a:off x="3084" y="30"/>
                <a:ext cx="120" cy="12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wrap="square" anchor="t" anchorCtr="0"/>
              <a:p>
                <a:pPr defTabSz="91440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585" name="椭圆 6"/>
              <p:cNvSpPr/>
              <p:nvPr/>
            </p:nvSpPr>
            <p:spPr>
              <a:xfrm rot="11160000" flipH="1" flipV="1">
                <a:off x="4708" y="21"/>
                <a:ext cx="120" cy="12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wrap="square" anchor="t" anchorCtr="0"/>
              <a:p>
                <a:pPr defTabSz="91440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4586" name="文本框 8"/>
            <p:cNvSpPr txBox="1"/>
            <p:nvPr/>
          </p:nvSpPr>
          <p:spPr>
            <a:xfrm>
              <a:off x="0" y="37"/>
              <a:ext cx="635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A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4587" name="文本框 9"/>
            <p:cNvSpPr txBox="1"/>
            <p:nvPr/>
          </p:nvSpPr>
          <p:spPr>
            <a:xfrm>
              <a:off x="1621" y="0"/>
              <a:ext cx="60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C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4588" name="文本框 10"/>
            <p:cNvSpPr txBox="1"/>
            <p:nvPr/>
          </p:nvSpPr>
          <p:spPr>
            <a:xfrm>
              <a:off x="2999" y="34"/>
              <a:ext cx="715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M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4589" name="文本框 11"/>
            <p:cNvSpPr txBox="1"/>
            <p:nvPr/>
          </p:nvSpPr>
          <p:spPr>
            <a:xfrm>
              <a:off x="4734" y="14"/>
              <a:ext cx="60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B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</p:grpSp>
      <p:sp>
        <p:nvSpPr>
          <p:cNvPr id="24590" name="Text Box 3"/>
          <p:cNvSpPr txBox="1"/>
          <p:nvPr/>
        </p:nvSpPr>
        <p:spPr>
          <a:xfrm>
            <a:off x="1947863" y="2755900"/>
            <a:ext cx="6219825" cy="6076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理由：因为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M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是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BC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的中点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(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已知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)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4591" name="Text Box 3"/>
          <p:cNvSpPr txBox="1"/>
          <p:nvPr/>
        </p:nvSpPr>
        <p:spPr>
          <a:xfrm>
            <a:off x="3027363" y="3230563"/>
            <a:ext cx="6403975" cy="6076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所以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BC=2MC (                                ).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4592" name="Text Box 3"/>
          <p:cNvSpPr txBox="1"/>
          <p:nvPr/>
        </p:nvSpPr>
        <p:spPr>
          <a:xfrm>
            <a:off x="3027363" y="3656013"/>
            <a:ext cx="6403975" cy="6076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因为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AM=AC+CM  (                          )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4593" name="文本框 1"/>
          <p:cNvSpPr txBox="1"/>
          <p:nvPr/>
        </p:nvSpPr>
        <p:spPr>
          <a:xfrm>
            <a:off x="5668963" y="3230563"/>
            <a:ext cx="2672080" cy="6076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线段中点的定义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4594" name="文本框 2"/>
          <p:cNvSpPr txBox="1"/>
          <p:nvPr/>
        </p:nvSpPr>
        <p:spPr>
          <a:xfrm>
            <a:off x="6413500" y="3733800"/>
            <a:ext cx="2316480" cy="6076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线段和的定义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4595" name="Text Box 3"/>
          <p:cNvSpPr txBox="1"/>
          <p:nvPr/>
        </p:nvSpPr>
        <p:spPr>
          <a:xfrm>
            <a:off x="2984500" y="4159250"/>
            <a:ext cx="6403975" cy="6076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所以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2AM=2AC+2CM  (                          )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4596" name="文本框 5"/>
          <p:cNvSpPr txBox="1"/>
          <p:nvPr/>
        </p:nvSpPr>
        <p:spPr>
          <a:xfrm>
            <a:off x="6902450" y="4205288"/>
            <a:ext cx="2138680" cy="6076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等式的性质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4597" name="Text Box 3"/>
          <p:cNvSpPr txBox="1"/>
          <p:nvPr/>
        </p:nvSpPr>
        <p:spPr>
          <a:xfrm>
            <a:off x="2963863" y="4665663"/>
            <a:ext cx="6403975" cy="6076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所以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2AM=2AC+BC  (                          )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4598" name="文本框 9"/>
          <p:cNvSpPr txBox="1"/>
          <p:nvPr/>
        </p:nvSpPr>
        <p:spPr>
          <a:xfrm>
            <a:off x="6769100" y="4665663"/>
            <a:ext cx="1605280" cy="6076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等量代换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4599" name="Text Box 3"/>
          <p:cNvSpPr txBox="1"/>
          <p:nvPr/>
        </p:nvSpPr>
        <p:spPr>
          <a:xfrm>
            <a:off x="2894013" y="5184775"/>
            <a:ext cx="6403975" cy="6076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又因为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AB=AC+BC  (                          )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4600" name="文本框 11"/>
          <p:cNvSpPr txBox="1"/>
          <p:nvPr/>
        </p:nvSpPr>
        <p:spPr>
          <a:xfrm>
            <a:off x="6257925" y="5248275"/>
            <a:ext cx="2316480" cy="6076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线段和的定义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4601" name="Text Box 3"/>
          <p:cNvSpPr txBox="1"/>
          <p:nvPr/>
        </p:nvSpPr>
        <p:spPr>
          <a:xfrm>
            <a:off x="2963863" y="5699125"/>
            <a:ext cx="6403975" cy="6076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所以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2AM=AC+BC  (                          )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4602" name="文本框 14"/>
          <p:cNvSpPr txBox="1"/>
          <p:nvPr/>
        </p:nvSpPr>
        <p:spPr>
          <a:xfrm>
            <a:off x="6562725" y="5699125"/>
            <a:ext cx="1605280" cy="6076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等量代换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4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4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4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4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4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4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4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90" grpId="0"/>
      <p:bldP spid="24591" grpId="0"/>
      <p:bldP spid="24592" grpId="0"/>
      <p:bldP spid="24593" grpId="0"/>
      <p:bldP spid="24594" grpId="0"/>
      <p:bldP spid="24595" grpId="0"/>
      <p:bldP spid="24596" grpId="0"/>
      <p:bldP spid="24597" grpId="0"/>
      <p:bldP spid="24598" grpId="0"/>
      <p:bldP spid="24599" grpId="0"/>
      <p:bldP spid="24600" grpId="0"/>
      <p:bldP spid="24601" grpId="0"/>
      <p:bldP spid="2460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5602" name="矩形 3"/>
          <p:cNvSpPr/>
          <p:nvPr/>
        </p:nvSpPr>
        <p:spPr>
          <a:xfrm>
            <a:off x="1901825" y="460375"/>
            <a:ext cx="8388350" cy="2330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4.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如图所示，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OM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∠AOB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内的任意一条射线，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OE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OF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分别是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∠AOM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∠BOM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的平分线， 那么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∠AOB=2∠EOF.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请在下面说理过程的括号内填上推理的依据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25603" name="组合 14"/>
          <p:cNvGrpSpPr/>
          <p:nvPr/>
        </p:nvGrpSpPr>
        <p:grpSpPr>
          <a:xfrm>
            <a:off x="7058025" y="2208213"/>
            <a:ext cx="2959100" cy="2997200"/>
            <a:chOff x="0" y="0"/>
            <a:chExt cx="4660" cy="4720"/>
          </a:xfrm>
        </p:grpSpPr>
        <p:grpSp>
          <p:nvGrpSpPr>
            <p:cNvPr id="25604" name="组合 7"/>
            <p:cNvGrpSpPr/>
            <p:nvPr/>
          </p:nvGrpSpPr>
          <p:grpSpPr>
            <a:xfrm>
              <a:off x="575" y="354"/>
              <a:ext cx="3249" cy="3720"/>
              <a:chOff x="0" y="0"/>
              <a:chExt cx="3249" cy="3720"/>
            </a:xfrm>
          </p:grpSpPr>
          <p:cxnSp>
            <p:nvCxnSpPr>
              <p:cNvPr id="25605" name="直接连接符 1"/>
              <p:cNvCxnSpPr/>
              <p:nvPr/>
            </p:nvCxnSpPr>
            <p:spPr>
              <a:xfrm flipH="1">
                <a:off x="2" y="0"/>
                <a:ext cx="2494" cy="2438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  <p:cxnSp>
            <p:nvCxnSpPr>
              <p:cNvPr id="25606" name="直接连接符 2"/>
              <p:cNvCxnSpPr/>
              <p:nvPr/>
            </p:nvCxnSpPr>
            <p:spPr>
              <a:xfrm>
                <a:off x="0" y="2424"/>
                <a:ext cx="2737" cy="1297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  <p:cxnSp>
            <p:nvCxnSpPr>
              <p:cNvPr id="25607" name="直接连接符 4"/>
              <p:cNvCxnSpPr/>
              <p:nvPr/>
            </p:nvCxnSpPr>
            <p:spPr>
              <a:xfrm flipV="1">
                <a:off x="17" y="1570"/>
                <a:ext cx="3233" cy="85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  <p:cxnSp>
            <p:nvCxnSpPr>
              <p:cNvPr id="25608" name="直接连接符 5"/>
              <p:cNvCxnSpPr/>
              <p:nvPr/>
            </p:nvCxnSpPr>
            <p:spPr>
              <a:xfrm>
                <a:off x="17" y="2444"/>
                <a:ext cx="3176" cy="22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  <p:cxnSp>
            <p:nvCxnSpPr>
              <p:cNvPr id="25609" name="直接连接符 6"/>
              <p:cNvCxnSpPr/>
              <p:nvPr/>
            </p:nvCxnSpPr>
            <p:spPr>
              <a:xfrm flipV="1">
                <a:off x="19" y="886"/>
                <a:ext cx="2658" cy="1538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</p:grpSp>
        <p:sp>
          <p:nvSpPr>
            <p:cNvPr id="25610" name="文本框 8"/>
            <p:cNvSpPr txBox="1"/>
            <p:nvPr/>
          </p:nvSpPr>
          <p:spPr>
            <a:xfrm>
              <a:off x="0" y="2362"/>
              <a:ext cx="635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O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5611" name="文本框 9"/>
            <p:cNvSpPr txBox="1"/>
            <p:nvPr/>
          </p:nvSpPr>
          <p:spPr>
            <a:xfrm>
              <a:off x="2243" y="0"/>
              <a:ext cx="76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charset="-122"/>
                </a:rPr>
                <a:t>Ａ</a:t>
              </a:r>
              <a:endParaRPr lang="zh-CN" altLang="en-US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5612" name="文本框 10"/>
            <p:cNvSpPr txBox="1"/>
            <p:nvPr/>
          </p:nvSpPr>
          <p:spPr>
            <a:xfrm>
              <a:off x="2683" y="3995"/>
              <a:ext cx="76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charset="-122"/>
                </a:rPr>
                <a:t>Ｂ</a:t>
              </a:r>
              <a:endParaRPr lang="zh-CN" altLang="en-US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5613" name="文本框 11"/>
            <p:cNvSpPr txBox="1"/>
            <p:nvPr/>
          </p:nvSpPr>
          <p:spPr>
            <a:xfrm>
              <a:off x="3825" y="1649"/>
              <a:ext cx="835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  <a:sym typeface="宋体" panose="02010600030101010101" pitchFamily="2" charset="-122"/>
                </a:rPr>
                <a:t>M 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5614" name="文本框 12"/>
            <p:cNvSpPr txBox="1"/>
            <p:nvPr/>
          </p:nvSpPr>
          <p:spPr>
            <a:xfrm>
              <a:off x="3312" y="720"/>
              <a:ext cx="76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charset="-122"/>
                </a:rPr>
                <a:t>Ｅ</a:t>
              </a:r>
              <a:endParaRPr lang="zh-CN" altLang="en-US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5615" name="文本框 13"/>
            <p:cNvSpPr txBox="1"/>
            <p:nvPr/>
          </p:nvSpPr>
          <p:spPr>
            <a:xfrm>
              <a:off x="3825" y="2778"/>
              <a:ext cx="675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  <a:sym typeface="宋体" panose="02010600030101010101" pitchFamily="2" charset="-122"/>
                </a:rPr>
                <a:t>F 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</p:grpSp>
      <p:sp>
        <p:nvSpPr>
          <p:cNvPr id="25616" name="Text Box 3"/>
          <p:cNvSpPr txBox="1"/>
          <p:nvPr/>
        </p:nvSpPr>
        <p:spPr>
          <a:xfrm>
            <a:off x="1903413" y="2665413"/>
            <a:ext cx="6219825" cy="650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理由：因为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OE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平分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∠AOM(            )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5617" name="Text Box 3"/>
          <p:cNvSpPr txBox="1"/>
          <p:nvPr/>
        </p:nvSpPr>
        <p:spPr>
          <a:xfrm>
            <a:off x="2335213" y="3255963"/>
            <a:ext cx="4121150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所以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∠AOM=2∠EOM (                                ).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5618" name="文本框 16"/>
          <p:cNvSpPr txBox="1"/>
          <p:nvPr/>
        </p:nvSpPr>
        <p:spPr>
          <a:xfrm>
            <a:off x="2698750" y="3730625"/>
            <a:ext cx="2672080" cy="650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角平分线的定义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5619" name="Text Box 3"/>
          <p:cNvSpPr txBox="1"/>
          <p:nvPr/>
        </p:nvSpPr>
        <p:spPr>
          <a:xfrm>
            <a:off x="2303463" y="5064125"/>
            <a:ext cx="4152900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所以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∠BOM=2∠FOM (                                ).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5620" name="文本框 19"/>
          <p:cNvSpPr txBox="1"/>
          <p:nvPr/>
        </p:nvSpPr>
        <p:spPr>
          <a:xfrm>
            <a:off x="2646363" y="5624513"/>
            <a:ext cx="2672080" cy="650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角平分线的定义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5621" name="文本框 20"/>
          <p:cNvSpPr txBox="1"/>
          <p:nvPr/>
        </p:nvSpPr>
        <p:spPr>
          <a:xfrm>
            <a:off x="6397625" y="2665413"/>
            <a:ext cx="894080" cy="650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已知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5622" name="Text Box 3"/>
          <p:cNvSpPr txBox="1"/>
          <p:nvPr/>
        </p:nvSpPr>
        <p:spPr>
          <a:xfrm>
            <a:off x="2303463" y="4457700"/>
            <a:ext cx="4835525" cy="6076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因为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OF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平分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∠BOM(            )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5623" name="文本框 22"/>
          <p:cNvSpPr txBox="1"/>
          <p:nvPr/>
        </p:nvSpPr>
        <p:spPr>
          <a:xfrm>
            <a:off x="5648325" y="4435475"/>
            <a:ext cx="894080" cy="650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已知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8" grpId="0"/>
      <p:bldP spid="25620" grpId="0"/>
      <p:bldP spid="25621" grpId="0"/>
      <p:bldP spid="2562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6626" name="Text Box 3"/>
          <p:cNvSpPr txBox="1"/>
          <p:nvPr/>
        </p:nvSpPr>
        <p:spPr>
          <a:xfrm>
            <a:off x="1912938" y="704850"/>
            <a:ext cx="5097462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因为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∠AOB=∠AOM+∠BOM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(                          ).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6627" name="Text Box 3"/>
          <p:cNvSpPr txBox="1"/>
          <p:nvPr/>
        </p:nvSpPr>
        <p:spPr>
          <a:xfrm>
            <a:off x="1860550" y="2028825"/>
            <a:ext cx="5291138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所以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∠AOB=2∠EOM+2∠FOM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(                          ).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6628" name="Text Box 3"/>
          <p:cNvSpPr txBox="1"/>
          <p:nvPr/>
        </p:nvSpPr>
        <p:spPr>
          <a:xfrm>
            <a:off x="1860550" y="3349625"/>
            <a:ext cx="4529138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所以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∠AOB=2∠EOF (                            ).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6629" name="文本框 16"/>
          <p:cNvSpPr txBox="1"/>
          <p:nvPr/>
        </p:nvSpPr>
        <p:spPr>
          <a:xfrm>
            <a:off x="2192338" y="1525588"/>
            <a:ext cx="2316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角的和的定义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6630" name="文本框 4"/>
          <p:cNvSpPr txBox="1"/>
          <p:nvPr/>
        </p:nvSpPr>
        <p:spPr>
          <a:xfrm>
            <a:off x="2268538" y="2890838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等量代换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6631" name="文本框 5"/>
          <p:cNvSpPr txBox="1"/>
          <p:nvPr/>
        </p:nvSpPr>
        <p:spPr>
          <a:xfrm>
            <a:off x="2192338" y="4211638"/>
            <a:ext cx="2316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角的和的定义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26632" name="组合 14"/>
          <p:cNvGrpSpPr/>
          <p:nvPr/>
        </p:nvGrpSpPr>
        <p:grpSpPr>
          <a:xfrm>
            <a:off x="7151688" y="1300163"/>
            <a:ext cx="2922587" cy="2973388"/>
            <a:chOff x="0" y="0"/>
            <a:chExt cx="4603" cy="4681"/>
          </a:xfrm>
        </p:grpSpPr>
        <p:grpSp>
          <p:nvGrpSpPr>
            <p:cNvPr id="26633" name="组合 7"/>
            <p:cNvGrpSpPr/>
            <p:nvPr/>
          </p:nvGrpSpPr>
          <p:grpSpPr>
            <a:xfrm>
              <a:off x="575" y="354"/>
              <a:ext cx="3249" cy="3720"/>
              <a:chOff x="0" y="0"/>
              <a:chExt cx="3249" cy="3720"/>
            </a:xfrm>
          </p:grpSpPr>
          <p:cxnSp>
            <p:nvCxnSpPr>
              <p:cNvPr id="26634" name="直接连接符 1"/>
              <p:cNvCxnSpPr/>
              <p:nvPr/>
            </p:nvCxnSpPr>
            <p:spPr>
              <a:xfrm flipH="1">
                <a:off x="2" y="0"/>
                <a:ext cx="2494" cy="2438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  <p:cxnSp>
            <p:nvCxnSpPr>
              <p:cNvPr id="26635" name="直接连接符 2"/>
              <p:cNvCxnSpPr/>
              <p:nvPr/>
            </p:nvCxnSpPr>
            <p:spPr>
              <a:xfrm>
                <a:off x="0" y="2424"/>
                <a:ext cx="2737" cy="1297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  <p:cxnSp>
            <p:nvCxnSpPr>
              <p:cNvPr id="26636" name="直接连接符 4"/>
              <p:cNvCxnSpPr/>
              <p:nvPr/>
            </p:nvCxnSpPr>
            <p:spPr>
              <a:xfrm flipV="1">
                <a:off x="17" y="1570"/>
                <a:ext cx="3233" cy="85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  <p:cxnSp>
            <p:nvCxnSpPr>
              <p:cNvPr id="26637" name="直接连接符 5"/>
              <p:cNvCxnSpPr/>
              <p:nvPr/>
            </p:nvCxnSpPr>
            <p:spPr>
              <a:xfrm>
                <a:off x="17" y="2444"/>
                <a:ext cx="3176" cy="22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  <p:cxnSp>
            <p:nvCxnSpPr>
              <p:cNvPr id="26638" name="直接连接符 6"/>
              <p:cNvCxnSpPr/>
              <p:nvPr/>
            </p:nvCxnSpPr>
            <p:spPr>
              <a:xfrm flipV="1">
                <a:off x="19" y="886"/>
                <a:ext cx="2658" cy="1538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</p:grpSp>
        <p:sp>
          <p:nvSpPr>
            <p:cNvPr id="26639" name="文本框 8"/>
            <p:cNvSpPr txBox="1"/>
            <p:nvPr/>
          </p:nvSpPr>
          <p:spPr>
            <a:xfrm>
              <a:off x="0" y="2504"/>
              <a:ext cx="635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O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6640" name="文本框 9"/>
            <p:cNvSpPr txBox="1"/>
            <p:nvPr/>
          </p:nvSpPr>
          <p:spPr>
            <a:xfrm>
              <a:off x="2243" y="0"/>
              <a:ext cx="76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charset="-122"/>
                </a:rPr>
                <a:t>Ａ</a:t>
              </a:r>
              <a:endParaRPr lang="zh-CN" altLang="en-US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6641" name="文本框 10"/>
            <p:cNvSpPr txBox="1"/>
            <p:nvPr/>
          </p:nvSpPr>
          <p:spPr>
            <a:xfrm>
              <a:off x="3057" y="3956"/>
              <a:ext cx="76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charset="-122"/>
                </a:rPr>
                <a:t>Ｂ</a:t>
              </a:r>
              <a:endParaRPr lang="zh-CN" altLang="en-US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6642" name="文本框 11"/>
            <p:cNvSpPr txBox="1"/>
            <p:nvPr/>
          </p:nvSpPr>
          <p:spPr>
            <a:xfrm>
              <a:off x="3768" y="1642"/>
              <a:ext cx="835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  <a:sym typeface="宋体" panose="02010600030101010101" pitchFamily="2" charset="-122"/>
                </a:rPr>
                <a:t>M 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6643" name="文本框 12"/>
            <p:cNvSpPr txBox="1"/>
            <p:nvPr/>
          </p:nvSpPr>
          <p:spPr>
            <a:xfrm>
              <a:off x="3252" y="720"/>
              <a:ext cx="76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charset="-122"/>
                </a:rPr>
                <a:t>Ｅ</a:t>
              </a:r>
              <a:endParaRPr lang="zh-CN" altLang="en-US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26644" name="文本框 13"/>
            <p:cNvSpPr txBox="1"/>
            <p:nvPr/>
          </p:nvSpPr>
          <p:spPr>
            <a:xfrm>
              <a:off x="3768" y="2778"/>
              <a:ext cx="675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  <a:sym typeface="宋体" panose="02010600030101010101" pitchFamily="2" charset="-122"/>
                </a:rPr>
                <a:t>F 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  <p:bldP spid="26630" grpId="0"/>
      <p:bldP spid="2663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3702050" y="2617788"/>
            <a:ext cx="1404938" cy="1404937"/>
            <a:chOff x="9674578" y="2446144"/>
            <a:chExt cx="1556194" cy="1556194"/>
          </a:xfrm>
        </p:grpSpPr>
        <p:grpSp>
          <p:nvGrpSpPr>
            <p:cNvPr id="17" name="组合 16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19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8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p>
            <a:pPr fontAlgn="auto"/>
            <a:r>
              <a:rPr lang="zh-CN" altLang="en-US" sz="3300" strike="noStrike" noProof="1" dirty="0">
                <a:solidFill>
                  <a:schemeClr val="accent4"/>
                </a:solidFill>
                <a:latin typeface="造字工房悦黑（非商用）常规体" pitchFamily="2" charset="-122"/>
                <a:ea typeface="造字工房悦黑（非商用）常规体" pitchFamily="2" charset="-122"/>
                <a:cs typeface="+mn-cs"/>
              </a:rPr>
              <a:t>课堂小结</a:t>
            </a:r>
            <a:endParaRPr lang="zh-CN" altLang="en-US" sz="3300" strike="noStrike" noProof="1" dirty="0">
              <a:solidFill>
                <a:schemeClr val="accent4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224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归纳总结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637338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构建脉络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5" grpId="0"/>
      <p:bldP spid="3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7651" name="文本框 1"/>
          <p:cNvSpPr txBox="1"/>
          <p:nvPr/>
        </p:nvSpPr>
        <p:spPr>
          <a:xfrm>
            <a:off x="2478088" y="2801938"/>
            <a:ext cx="931862" cy="521970"/>
          </a:xfrm>
          <a:prstGeom prst="rect">
            <a:avLst/>
          </a:prstGeom>
          <a:solidFill>
            <a:srgbClr val="A5E9E9"/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说理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652" name="文本框 4"/>
          <p:cNvSpPr txBox="1"/>
          <p:nvPr/>
        </p:nvSpPr>
        <p:spPr>
          <a:xfrm>
            <a:off x="4460875" y="2632075"/>
            <a:ext cx="965200" cy="953135"/>
          </a:xfrm>
          <a:prstGeom prst="rect">
            <a:avLst/>
          </a:prstGeom>
          <a:solidFill>
            <a:srgbClr val="A5E9E9"/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演绎推理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653" name="右箭头 5"/>
          <p:cNvSpPr/>
          <p:nvPr/>
        </p:nvSpPr>
        <p:spPr>
          <a:xfrm>
            <a:off x="3467100" y="2919413"/>
            <a:ext cx="922338" cy="287337"/>
          </a:xfrm>
          <a:prstGeom prst="rightArrow">
            <a:avLst>
              <a:gd name="adj1" fmla="val 50000"/>
              <a:gd name="adj2" fmla="val 5006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/>
          <a:p>
            <a:pPr defTabSz="914400"/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4" name="左大括号 8"/>
          <p:cNvSpPr/>
          <p:nvPr/>
        </p:nvSpPr>
        <p:spPr>
          <a:xfrm>
            <a:off x="5449888" y="2235200"/>
            <a:ext cx="431800" cy="1655763"/>
          </a:xfrm>
          <a:prstGeom prst="leftBrace">
            <a:avLst>
              <a:gd name="adj1" fmla="val 829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/>
          <a:p>
            <a:pPr defTabSz="914400"/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5" name="文本框 9"/>
          <p:cNvSpPr txBox="1"/>
          <p:nvPr/>
        </p:nvSpPr>
        <p:spPr>
          <a:xfrm>
            <a:off x="5975350" y="1997075"/>
            <a:ext cx="1679575" cy="521970"/>
          </a:xfrm>
          <a:prstGeom prst="rect">
            <a:avLst/>
          </a:prstGeom>
          <a:solidFill>
            <a:srgbClr val="A5E9E9"/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基本事实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656" name="文本框 10"/>
          <p:cNvSpPr txBox="1"/>
          <p:nvPr/>
        </p:nvSpPr>
        <p:spPr>
          <a:xfrm>
            <a:off x="6059488" y="3586163"/>
            <a:ext cx="906462" cy="521970"/>
          </a:xfrm>
          <a:prstGeom prst="rect">
            <a:avLst/>
          </a:prstGeom>
          <a:solidFill>
            <a:srgbClr val="A5E9E9"/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定理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1624330" y="332740"/>
            <a:ext cx="2765425" cy="638175"/>
            <a:chOff x="3590568" y="400194"/>
            <a:chExt cx="5213316" cy="1031890"/>
          </a:xfrm>
        </p:grpSpPr>
        <p:grpSp>
          <p:nvGrpSpPr>
            <p:cNvPr id="28674" name="组合 86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114" name="组合 11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16" name="圆角矩形 11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17" name="圆角矩形 11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15" name="TextBox 19"/>
              <p:cNvSpPr txBox="1"/>
              <p:nvPr/>
            </p:nvSpPr>
            <p:spPr>
              <a:xfrm>
                <a:off x="7752953" y="5433395"/>
                <a:ext cx="278798" cy="2050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fontAlgn="auto"/>
                <a:endParaRPr lang="zh-CN" altLang="en-US" sz="1050" noProof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8677" name="矩形 87"/>
            <p:cNvSpPr/>
            <p:nvPr/>
          </p:nvSpPr>
          <p:spPr>
            <a:xfrm>
              <a:off x="4055479" y="469615"/>
              <a:ext cx="4283494" cy="89430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ctr"/>
              <a:r>
                <a:rPr lang="zh-CN" altLang="en-US" sz="3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课堂小结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3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3300" dirty="0">
              <a:solidFill>
                <a:schemeClr val="accent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689350" y="2595563"/>
            <a:ext cx="1417638" cy="1417637"/>
            <a:chOff x="997758" y="2442742"/>
            <a:chExt cx="1556194" cy="1556194"/>
          </a:xfrm>
        </p:grpSpPr>
        <p:grpSp>
          <p:nvGrpSpPr>
            <p:cNvPr id="43" name="组合 42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4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4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5297488" y="3467100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教学目标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777038" y="3465513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教学重点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79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8" grpId="0"/>
      <p:bldP spid="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3" name="矩形 11"/>
          <p:cNvSpPr/>
          <p:nvPr/>
        </p:nvSpPr>
        <p:spPr>
          <a:xfrm>
            <a:off x="2095500" y="1968500"/>
            <a:ext cx="800100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charset="-122"/>
              </a:rPr>
              <a:t>1.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理解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理解和掌握说理、基本事实、定理及演绎推理的概念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（重点）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charset="-122"/>
              </a:rPr>
              <a:t>2.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通过对问题的解决，使学生有成就感，培养学生的探索精神，培养学习数学的兴趣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MH_SubTitle_4"/>
          <p:cNvSpPr txBox="1"/>
          <p:nvPr/>
        </p:nvSpPr>
        <p:spPr>
          <a:xfrm>
            <a:off x="4637723" y="1076325"/>
            <a:ext cx="2435225" cy="633413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lIns="90170" tIns="46990" rIns="90170" bIns="46990" anchor="ctr"/>
          <a:p>
            <a:pPr algn="ctr">
              <a:lnSpc>
                <a:spcPct val="11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</a:rPr>
              <a:t>学习目标</a:t>
            </a:r>
            <a:endParaRPr lang="zh-CN" altLang="en-US" sz="2800" b="1" dirty="0">
              <a:solidFill>
                <a:schemeClr val="bg1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indefinite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6146" name="组合 5123"/>
          <p:cNvGrpSpPr/>
          <p:nvPr/>
        </p:nvGrpSpPr>
        <p:grpSpPr>
          <a:xfrm>
            <a:off x="2555875" y="1520825"/>
            <a:ext cx="2505075" cy="2314575"/>
            <a:chOff x="0" y="0"/>
            <a:chExt cx="1811" cy="1830"/>
          </a:xfrm>
        </p:grpSpPr>
        <p:sp>
          <p:nvSpPr>
            <p:cNvPr id="6147" name="矩形 5124"/>
            <p:cNvSpPr/>
            <p:nvPr/>
          </p:nvSpPr>
          <p:spPr>
            <a:xfrm>
              <a:off x="10" y="11"/>
              <a:ext cx="1801" cy="1819"/>
            </a:xfrm>
            <a:prstGeom prst="rect">
              <a:avLst/>
            </a:prstGeom>
            <a:noFill/>
            <a:ln w="57150" cap="flat" cmpd="sng">
              <a:solidFill>
                <a:srgbClr val="FFFFFA">
                  <a:alpha val="26999"/>
                </a:srgbClr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8" name="矩形 5125"/>
            <p:cNvSpPr/>
            <p:nvPr/>
          </p:nvSpPr>
          <p:spPr>
            <a:xfrm>
              <a:off x="0" y="0"/>
              <a:ext cx="1793" cy="1811"/>
            </a:xfrm>
            <a:prstGeom prst="rect">
              <a:avLst/>
            </a:prstGeom>
            <a:gradFill rotWithShape="0">
              <a:gsLst>
                <a:gs pos="0">
                  <a:srgbClr val="FFFFFF">
                    <a:alpha val="57999"/>
                  </a:srgbClr>
                </a:gs>
                <a:gs pos="50000">
                  <a:srgbClr val="FFFFFF">
                    <a:alpha val="81999"/>
                  </a:srgbClr>
                </a:gs>
                <a:gs pos="100000">
                  <a:srgbClr val="FFFFFF">
                    <a:alpha val="57999"/>
                  </a:srgbClr>
                </a:gs>
              </a:gsLst>
              <a:lin ang="5400000" scaled="1"/>
              <a:tileRect/>
            </a:gradFill>
            <a:ln w="3175" cap="flat" cmpd="sng">
              <a:solidFill>
                <a:srgbClr val="FFFFFA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6149" name="图片 4102" descr="12-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5288" y="979488"/>
            <a:ext cx="4268787" cy="2747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0" name="TextBox 8"/>
          <p:cNvSpPr/>
          <p:nvPr/>
        </p:nvSpPr>
        <p:spPr>
          <a:xfrm>
            <a:off x="1878013" y="3727450"/>
            <a:ext cx="387508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2800" dirty="0">
                <a:solidFill>
                  <a:srgbClr val="228989"/>
                </a:solidFill>
                <a:latin typeface="黑体" panose="02010609060101010101" charset="-122"/>
                <a:ea typeface="黑体" panose="02010609060101010101" charset="-122"/>
                <a:sym typeface="幼圆" panose="02010509060101010101" pitchFamily="1" charset="-122"/>
              </a:rPr>
              <a:t>图中的线是直的吗？</a:t>
            </a:r>
            <a:endParaRPr lang="zh-CN" altLang="en-US" sz="2800" dirty="0">
              <a:solidFill>
                <a:srgbClr val="228989"/>
              </a:solidFill>
              <a:latin typeface="黑体" panose="02010609060101010101" charset="-122"/>
              <a:ea typeface="黑体" panose="02010609060101010101" charset="-122"/>
              <a:sym typeface="幼圆" panose="02010509060101010101" pitchFamily="1" charset="-122"/>
            </a:endParaRPr>
          </a:p>
        </p:txBody>
      </p:sp>
      <p:sp>
        <p:nvSpPr>
          <p:cNvPr id="6151" name="TextBox 60"/>
          <p:cNvSpPr/>
          <p:nvPr/>
        </p:nvSpPr>
        <p:spPr>
          <a:xfrm>
            <a:off x="5734050" y="3727450"/>
            <a:ext cx="389413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zh-CN" altLang="en-US" sz="2800" dirty="0">
                <a:solidFill>
                  <a:srgbClr val="228989"/>
                </a:solidFill>
                <a:latin typeface="黑体" panose="02010609060101010101" charset="-122"/>
                <a:ea typeface="黑体" panose="02010609060101010101" charset="-122"/>
                <a:sym typeface="幼圆" panose="02010509060101010101" pitchFamily="1" charset="-122"/>
              </a:rPr>
              <a:t>中心圆大小一样吗？</a:t>
            </a:r>
            <a:endParaRPr lang="zh-CN" altLang="en-US" sz="2800" dirty="0">
              <a:solidFill>
                <a:srgbClr val="228989"/>
              </a:solidFill>
              <a:latin typeface="黑体" panose="02010609060101010101" charset="-122"/>
              <a:ea typeface="黑体" panose="02010609060101010101" charset="-122"/>
              <a:sym typeface="幼圆" panose="02010509060101010101" pitchFamily="1" charset="-122"/>
            </a:endParaRPr>
          </a:p>
        </p:txBody>
      </p:sp>
      <p:sp>
        <p:nvSpPr>
          <p:cNvPr id="6152" name="矩形 3"/>
          <p:cNvSpPr/>
          <p:nvPr/>
        </p:nvSpPr>
        <p:spPr>
          <a:xfrm>
            <a:off x="2097088" y="4368800"/>
            <a:ext cx="8164512" cy="189162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2700" cap="flat" cmpd="sng">
            <a:solidFill>
              <a:srgbClr val="228989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25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Times New Roman" panose="02020603050405020304" pitchFamily="2" charset="0"/>
              </a:rPr>
              <a:t>   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Times New Roman" panose="02020603050405020304" pitchFamily="2" charset="0"/>
              </a:rPr>
              <a:t>靠感觉器官去判断，很难精确，而且有时会出错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Times New Roman" panose="02020603050405020304" pitchFamily="2" charset="0"/>
              </a:rPr>
              <a:t>.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Times New Roman" panose="02020603050405020304" pitchFamily="2" charset="0"/>
              </a:rPr>
              <a:t>所以，要作出准确的判断，得到精确的数据，必须用测量仪器来测量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Times New Roman" panose="02020603050405020304" pitchFamily="2" charset="0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Times New Roman" panose="02020603050405020304" pitchFamily="2" charset="0"/>
            </a:endParaRPr>
          </a:p>
        </p:txBody>
      </p:sp>
      <p:sp>
        <p:nvSpPr>
          <p:cNvPr id="6154" name="云形标注 2"/>
          <p:cNvSpPr/>
          <p:nvPr/>
        </p:nvSpPr>
        <p:spPr>
          <a:xfrm>
            <a:off x="7470775" y="1100138"/>
            <a:ext cx="2647950" cy="1244600"/>
          </a:xfrm>
          <a:prstGeom prst="cloudCallout">
            <a:avLst>
              <a:gd name="adj1" fmla="val -20833"/>
              <a:gd name="adj2" fmla="val 62500"/>
            </a:avLst>
          </a:prstGeom>
          <a:solidFill>
            <a:schemeClr val="accent1"/>
          </a:solidFill>
          <a:ln w="25400" cap="flat" cmpd="sng">
            <a:solidFill>
              <a:srgbClr val="BCBCB6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Times New Roman" panose="02020603050405020304" pitchFamily="2" charset="0"/>
              </a:rPr>
              <a:t>只靠感官判断不准确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Times New Roman" panose="02020603050405020304" pitchFamily="2" charset="0"/>
              </a:rPr>
              <a:t>.</a:t>
            </a:r>
            <a:endParaRPr lang="en-US" altLang="zh-CN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Times New Roman" panose="02020603050405020304" pitchFamily="2" charset="0"/>
            </a:endParaRPr>
          </a:p>
        </p:txBody>
      </p:sp>
      <p:sp>
        <p:nvSpPr>
          <p:cNvPr id="6155" name="矩形 5127"/>
          <p:cNvSpPr/>
          <p:nvPr/>
        </p:nvSpPr>
        <p:spPr>
          <a:xfrm>
            <a:off x="3121025" y="1941513"/>
            <a:ext cx="1350963" cy="1144587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6156" name="组合 5128"/>
          <p:cNvGrpSpPr/>
          <p:nvPr/>
        </p:nvGrpSpPr>
        <p:grpSpPr>
          <a:xfrm>
            <a:off x="2819400" y="1708150"/>
            <a:ext cx="1901825" cy="1612900"/>
            <a:chOff x="0" y="0"/>
            <a:chExt cx="1488" cy="1488"/>
          </a:xfrm>
        </p:grpSpPr>
        <p:sp>
          <p:nvSpPr>
            <p:cNvPr id="6157" name="椭圆 5129"/>
            <p:cNvSpPr/>
            <p:nvPr/>
          </p:nvSpPr>
          <p:spPr>
            <a:xfrm>
              <a:off x="606" y="588"/>
              <a:ext cx="288" cy="288"/>
            </a:xfrm>
            <a:prstGeom prst="ellipse">
              <a:avLst/>
            </a:prstGeom>
            <a:noFill/>
            <a:ln w="254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8" name="椭圆 5130"/>
            <p:cNvSpPr/>
            <p:nvPr/>
          </p:nvSpPr>
          <p:spPr>
            <a:xfrm>
              <a:off x="510" y="492"/>
              <a:ext cx="480" cy="480"/>
            </a:xfrm>
            <a:prstGeom prst="ellipse">
              <a:avLst/>
            </a:prstGeom>
            <a:noFill/>
            <a:ln w="254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9" name="椭圆 5131"/>
            <p:cNvSpPr/>
            <p:nvPr/>
          </p:nvSpPr>
          <p:spPr>
            <a:xfrm>
              <a:off x="384" y="384"/>
              <a:ext cx="720" cy="720"/>
            </a:xfrm>
            <a:prstGeom prst="ellipse">
              <a:avLst/>
            </a:prstGeom>
            <a:noFill/>
            <a:ln w="254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0" name="椭圆 5132"/>
            <p:cNvSpPr/>
            <p:nvPr/>
          </p:nvSpPr>
          <p:spPr>
            <a:xfrm>
              <a:off x="279" y="288"/>
              <a:ext cx="912" cy="912"/>
            </a:xfrm>
            <a:prstGeom prst="ellipse">
              <a:avLst/>
            </a:prstGeom>
            <a:noFill/>
            <a:ln w="254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1" name="椭圆 5133"/>
            <p:cNvSpPr/>
            <p:nvPr/>
          </p:nvSpPr>
          <p:spPr>
            <a:xfrm>
              <a:off x="192" y="192"/>
              <a:ext cx="1104" cy="1104"/>
            </a:xfrm>
            <a:prstGeom prst="ellipse">
              <a:avLst/>
            </a:prstGeom>
            <a:noFill/>
            <a:ln w="254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2" name="椭圆 5134"/>
            <p:cNvSpPr/>
            <p:nvPr/>
          </p:nvSpPr>
          <p:spPr>
            <a:xfrm>
              <a:off x="84" y="96"/>
              <a:ext cx="1296" cy="1296"/>
            </a:xfrm>
            <a:prstGeom prst="ellipse">
              <a:avLst/>
            </a:prstGeom>
            <a:noFill/>
            <a:ln w="254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3" name="椭圆 5135"/>
            <p:cNvSpPr/>
            <p:nvPr/>
          </p:nvSpPr>
          <p:spPr>
            <a:xfrm>
              <a:off x="681" y="663"/>
              <a:ext cx="144" cy="144"/>
            </a:xfrm>
            <a:prstGeom prst="ellipse">
              <a:avLst/>
            </a:prstGeom>
            <a:noFill/>
            <a:ln w="254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4" name="椭圆 5136"/>
            <p:cNvSpPr/>
            <p:nvPr/>
          </p:nvSpPr>
          <p:spPr>
            <a:xfrm>
              <a:off x="0" y="0"/>
              <a:ext cx="1488" cy="1488"/>
            </a:xfrm>
            <a:prstGeom prst="ellipse">
              <a:avLst/>
            </a:prstGeom>
            <a:noFill/>
            <a:ln w="254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6165" name="圆角矩形 31"/>
          <p:cNvSpPr/>
          <p:nvPr/>
        </p:nvSpPr>
        <p:spPr>
          <a:xfrm>
            <a:off x="1992313" y="765175"/>
            <a:ext cx="1881187" cy="519113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观察与思考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6385" name="组合 1"/>
          <p:cNvGrpSpPr/>
          <p:nvPr/>
        </p:nvGrpSpPr>
        <p:grpSpPr>
          <a:xfrm>
            <a:off x="1558925" y="14288"/>
            <a:ext cx="1998663" cy="612775"/>
            <a:chOff x="3590568" y="400194"/>
            <a:chExt cx="5213316" cy="1031890"/>
          </a:xfrm>
        </p:grpSpPr>
        <p:grpSp>
          <p:nvGrpSpPr>
            <p:cNvPr id="16386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2135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fontAlgn="auto"/>
                <a:endParaRPr lang="zh-CN" altLang="en-US" sz="1050" noProof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6389" name="矩形 22"/>
            <p:cNvSpPr/>
            <p:nvPr/>
          </p:nvSpPr>
          <p:spPr>
            <a:xfrm>
              <a:off x="4219481" y="474234"/>
              <a:ext cx="4283494" cy="8789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新课导入</a:t>
              </a:r>
              <a:endParaRPr lang="zh-CN" altLang="en-US" sz="28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/>
      <p:bldP spid="6151" grpId="0"/>
      <p:bldP spid="6154" grpId="0" bldLvl="0" animBg="1"/>
      <p:bldP spid="6152" grpId="0" bldLvl="0" animBg="1"/>
      <p:bldP spid="6154" grpId="1" animBg="1"/>
      <p:bldP spid="615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70" name="圆角矩形标注 4445"/>
          <p:cNvSpPr/>
          <p:nvPr/>
        </p:nvSpPr>
        <p:spPr>
          <a:xfrm>
            <a:off x="3000375" y="4222750"/>
            <a:ext cx="5111750" cy="1511300"/>
          </a:xfrm>
          <a:prstGeom prst="wedgeRoundRectCallout">
            <a:avLst>
              <a:gd name="adj1" fmla="val -43759"/>
              <a:gd name="adj2" fmla="val 65125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7171" name="矩形 80"/>
          <p:cNvSpPr/>
          <p:nvPr/>
        </p:nvSpPr>
        <p:spPr>
          <a:xfrm>
            <a:off x="1535113" y="38100"/>
            <a:ext cx="110236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defTabSz="914400"/>
            <a:r>
              <a:rPr lang="zh-CN" altLang="en-US" b="1" dirty="0">
                <a:solidFill>
                  <a:srgbClr val="228B8B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讲授新课</a:t>
            </a:r>
            <a:endParaRPr lang="zh-CN" altLang="en-US" dirty="0">
              <a:solidFill>
                <a:srgbClr val="228B8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2" name="Text Box 19"/>
          <p:cNvSpPr txBox="1"/>
          <p:nvPr/>
        </p:nvSpPr>
        <p:spPr>
          <a:xfrm>
            <a:off x="2286000" y="1690688"/>
            <a:ext cx="7620000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判断一个数学结论是否正确，仅观察、猜想、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实验还不够；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173" name="Text Box 20"/>
          <p:cNvSpPr txBox="1"/>
          <p:nvPr/>
        </p:nvSpPr>
        <p:spPr>
          <a:xfrm>
            <a:off x="2492375" y="3062288"/>
            <a:ext cx="6583680" cy="73723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必须经过一步一步、 有根有据的推理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174" name="Text Box 21"/>
          <p:cNvSpPr txBox="1"/>
          <p:nvPr/>
        </p:nvSpPr>
        <p:spPr>
          <a:xfrm>
            <a:off x="3063875" y="4613275"/>
            <a:ext cx="4983480" cy="73723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请举例说明，你用到过的推理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7175" name="组合 6147"/>
          <p:cNvGrpSpPr/>
          <p:nvPr/>
        </p:nvGrpSpPr>
        <p:grpSpPr>
          <a:xfrm>
            <a:off x="1849438" y="246063"/>
            <a:ext cx="3228975" cy="809615"/>
            <a:chOff x="0" y="0"/>
            <a:chExt cx="5085" cy="1274"/>
          </a:xfrm>
        </p:grpSpPr>
        <p:sp>
          <p:nvSpPr>
            <p:cNvPr id="7176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77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78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99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7179" name="文本框 6151"/>
            <p:cNvSpPr txBox="1"/>
            <p:nvPr/>
          </p:nvSpPr>
          <p:spPr>
            <a:xfrm>
              <a:off x="877" y="431"/>
              <a:ext cx="4208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solidFill>
                    <a:srgbClr val="006666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说理与基本事实</a:t>
              </a:r>
              <a:endParaRPr lang="zh-CN" altLang="en-US" sz="2800" b="1" dirty="0">
                <a:solidFill>
                  <a:srgbClr val="006666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7180" name="文本框 6152"/>
            <p:cNvSpPr txBox="1"/>
            <p:nvPr/>
          </p:nvSpPr>
          <p:spPr>
            <a:xfrm>
              <a:off x="0" y="453"/>
              <a:ext cx="872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一</a:t>
              </a:r>
              <a:endPara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grpSp>
        <p:nvGrpSpPr>
          <p:cNvPr id="22529" name="组合 4"/>
          <p:cNvGrpSpPr/>
          <p:nvPr/>
        </p:nvGrpSpPr>
        <p:grpSpPr>
          <a:xfrm>
            <a:off x="1576388" y="82550"/>
            <a:ext cx="1792287" cy="491490"/>
            <a:chOff x="3590568" y="400194"/>
            <a:chExt cx="5213316" cy="1045416"/>
          </a:xfrm>
        </p:grpSpPr>
        <p:grpSp>
          <p:nvGrpSpPr>
            <p:cNvPr id="22530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0" name="圆角矩形 9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1" name="圆角矩形 10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2" name="TextBox 19"/>
              <p:cNvSpPr txBox="1"/>
              <p:nvPr/>
            </p:nvSpPr>
            <p:spPr>
              <a:xfrm>
                <a:off x="7752953" y="5433395"/>
                <a:ext cx="278798" cy="2697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fontAlgn="auto"/>
                <a:endParaRPr lang="zh-CN" altLang="en-US" sz="1050" noProof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2533" name="矩形 22"/>
            <p:cNvSpPr/>
            <p:nvPr/>
          </p:nvSpPr>
          <p:spPr>
            <a:xfrm>
              <a:off x="3969416" y="400194"/>
              <a:ext cx="4455620" cy="10454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6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讲授新课</a:t>
              </a:r>
              <a:endParaRPr lang="zh-CN" altLang="en-US" sz="26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bldLvl="0" animBg="1"/>
      <p:bldP spid="7172" grpId="0"/>
      <p:bldP spid="7173" grpId="0"/>
      <p:bldP spid="717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8194" name="Group 2"/>
          <p:cNvGrpSpPr/>
          <p:nvPr/>
        </p:nvGrpSpPr>
        <p:grpSpPr>
          <a:xfrm>
            <a:off x="2135188" y="1855788"/>
            <a:ext cx="2736850" cy="2808287"/>
            <a:chOff x="0" y="0"/>
            <a:chExt cx="1724" cy="1769"/>
          </a:xfrm>
        </p:grpSpPr>
        <p:sp>
          <p:nvSpPr>
            <p:cNvPr id="8195" name="Line 3"/>
            <p:cNvSpPr/>
            <p:nvPr/>
          </p:nvSpPr>
          <p:spPr>
            <a:xfrm>
              <a:off x="91" y="1769"/>
              <a:ext cx="1633" cy="0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196" name="Line 4"/>
            <p:cNvSpPr/>
            <p:nvPr/>
          </p:nvSpPr>
          <p:spPr>
            <a:xfrm rot="-16200000" flipH="1">
              <a:off x="126" y="943"/>
              <a:ext cx="1633" cy="0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197" name="Text Box 5"/>
            <p:cNvSpPr txBox="1"/>
            <p:nvPr/>
          </p:nvSpPr>
          <p:spPr>
            <a:xfrm>
              <a:off x="952" y="0"/>
              <a:ext cx="259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3600" i="1" dirty="0">
                  <a:latin typeface="Times New Roman" panose="02020603050405020304" pitchFamily="2" charset="0"/>
                  <a:ea typeface="EU-BX" panose="03000509000000000000" pitchFamily="1" charset="-122"/>
                </a:rPr>
                <a:t>a</a:t>
              </a:r>
              <a:endParaRPr lang="en-US" altLang="zh-CN" sz="3600" i="1" dirty="0">
                <a:latin typeface="Times New Roman" panose="02020603050405020304" pitchFamily="2" charset="0"/>
                <a:ea typeface="EU-BX" panose="03000509000000000000" pitchFamily="1" charset="-122"/>
              </a:endParaRPr>
            </a:p>
          </p:txBody>
        </p:sp>
        <p:sp>
          <p:nvSpPr>
            <p:cNvPr id="8198" name="Text Box 6"/>
            <p:cNvSpPr txBox="1"/>
            <p:nvPr/>
          </p:nvSpPr>
          <p:spPr>
            <a:xfrm>
              <a:off x="0" y="1315"/>
              <a:ext cx="259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3600" i="1" dirty="0">
                  <a:latin typeface="Times New Roman" panose="02020603050405020304" pitchFamily="2" charset="0"/>
                  <a:ea typeface="EU-BX" panose="03000509000000000000" pitchFamily="1" charset="-122"/>
                </a:rPr>
                <a:t>b</a:t>
              </a:r>
              <a:endParaRPr lang="en-US" altLang="zh-CN" sz="3600" i="1" dirty="0">
                <a:latin typeface="Times New Roman" panose="02020603050405020304" pitchFamily="2" charset="0"/>
                <a:ea typeface="EU-BX" panose="03000509000000000000" pitchFamily="1" charset="-122"/>
              </a:endParaRPr>
            </a:p>
          </p:txBody>
        </p:sp>
      </p:grpSp>
      <p:sp>
        <p:nvSpPr>
          <p:cNvPr id="8199" name="WordArt 7"/>
          <p:cNvSpPr>
            <a:spLocks noTextEdit="1"/>
          </p:cNvSpPr>
          <p:nvPr/>
        </p:nvSpPr>
        <p:spPr>
          <a:xfrm>
            <a:off x="2274888" y="803275"/>
            <a:ext cx="3167062" cy="10414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4542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800080"/>
                  </a:solidFill>
                  <a:prstDash val="solid"/>
                  <a:bevel/>
                  <a:headEnd type="none" w="med" len="med"/>
                  <a:tailEnd type="none" w="med" len="med"/>
                </a:ln>
                <a:solidFill>
                  <a:srgbClr val="80008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考考你的眼力</a:t>
            </a:r>
            <a:endParaRPr lang="zh-CN" altLang="en-US" sz="3600">
              <a:ln w="9525" cap="flat" cmpd="sng">
                <a:solidFill>
                  <a:srgbClr val="800080"/>
                </a:solidFill>
                <a:prstDash val="solid"/>
                <a:bevel/>
                <a:headEnd type="none" w="med" len="med"/>
                <a:tailEnd type="none" w="med" len="med"/>
              </a:ln>
              <a:solidFill>
                <a:srgbClr val="80008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200" name="Text Box 8"/>
          <p:cNvSpPr txBox="1"/>
          <p:nvPr/>
        </p:nvSpPr>
        <p:spPr>
          <a:xfrm>
            <a:off x="2279650" y="5013325"/>
            <a:ext cx="3116580" cy="12966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线段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与线段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哪个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比较长？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8201" name="Group 9"/>
          <p:cNvGrpSpPr/>
          <p:nvPr/>
        </p:nvGrpSpPr>
        <p:grpSpPr>
          <a:xfrm>
            <a:off x="6816725" y="1495425"/>
            <a:ext cx="3267075" cy="2803525"/>
            <a:chOff x="0" y="0"/>
            <a:chExt cx="2058" cy="1766"/>
          </a:xfrm>
        </p:grpSpPr>
        <p:sp>
          <p:nvSpPr>
            <p:cNvPr id="8202" name="Line 10"/>
            <p:cNvSpPr/>
            <p:nvPr/>
          </p:nvSpPr>
          <p:spPr>
            <a:xfrm>
              <a:off x="0" y="680"/>
              <a:ext cx="1951" cy="0"/>
            </a:xfrm>
            <a:prstGeom prst="line">
              <a:avLst/>
            </a:prstGeom>
            <a:ln w="28575" cap="flat" cmpd="sng">
              <a:solidFill>
                <a:schemeClr val="tx2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3" name="Line 11"/>
            <p:cNvSpPr/>
            <p:nvPr/>
          </p:nvSpPr>
          <p:spPr>
            <a:xfrm>
              <a:off x="0" y="952"/>
              <a:ext cx="1951" cy="0"/>
            </a:xfrm>
            <a:prstGeom prst="line">
              <a:avLst/>
            </a:prstGeom>
            <a:ln w="28575" cap="flat" cmpd="sng">
              <a:solidFill>
                <a:schemeClr val="tx2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4" name="Line 12"/>
            <p:cNvSpPr/>
            <p:nvPr/>
          </p:nvSpPr>
          <p:spPr>
            <a:xfrm>
              <a:off x="0" y="1224"/>
              <a:ext cx="1951" cy="0"/>
            </a:xfrm>
            <a:prstGeom prst="line">
              <a:avLst/>
            </a:prstGeom>
            <a:ln w="28575" cap="flat" cmpd="sng">
              <a:solidFill>
                <a:schemeClr val="tx2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5" name="Line 13"/>
            <p:cNvSpPr/>
            <p:nvPr/>
          </p:nvSpPr>
          <p:spPr>
            <a:xfrm flipV="1">
              <a:off x="136" y="1224"/>
              <a:ext cx="499" cy="454"/>
            </a:xfrm>
            <a:prstGeom prst="line">
              <a:avLst/>
            </a:prstGeom>
            <a:ln w="28575" cap="flat" cmpd="sng">
              <a:solidFill>
                <a:schemeClr val="hlink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6" name="Line 14"/>
            <p:cNvSpPr/>
            <p:nvPr/>
          </p:nvSpPr>
          <p:spPr>
            <a:xfrm flipV="1">
              <a:off x="1270" y="317"/>
              <a:ext cx="409" cy="363"/>
            </a:xfrm>
            <a:prstGeom prst="line">
              <a:avLst/>
            </a:prstGeom>
            <a:ln w="28575" cap="flat" cmpd="sng">
              <a:solidFill>
                <a:schemeClr val="hlink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7" name="Line 15"/>
            <p:cNvSpPr/>
            <p:nvPr/>
          </p:nvSpPr>
          <p:spPr>
            <a:xfrm flipV="1">
              <a:off x="1043" y="272"/>
              <a:ext cx="454" cy="408"/>
            </a:xfrm>
            <a:prstGeom prst="line">
              <a:avLst/>
            </a:prstGeom>
            <a:ln w="28575" cap="flat" cmpd="sng">
              <a:solidFill>
                <a:schemeClr val="hlink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8" name="Line 16"/>
            <p:cNvSpPr/>
            <p:nvPr/>
          </p:nvSpPr>
          <p:spPr>
            <a:xfrm flipV="1">
              <a:off x="1406" y="363"/>
              <a:ext cx="363" cy="317"/>
            </a:xfrm>
            <a:prstGeom prst="line">
              <a:avLst/>
            </a:prstGeom>
            <a:ln w="28575" cap="flat" cmpd="sng">
              <a:solidFill>
                <a:schemeClr val="hlink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9" name="Text Box 17"/>
            <p:cNvSpPr txBox="1"/>
            <p:nvPr/>
          </p:nvSpPr>
          <p:spPr>
            <a:xfrm>
              <a:off x="1225" y="45"/>
              <a:ext cx="259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3600" i="1" dirty="0">
                  <a:latin typeface="Times New Roman" panose="02020603050405020304" pitchFamily="2" charset="0"/>
                  <a:ea typeface="EU-BX" panose="03000509000000000000" pitchFamily="1" charset="-122"/>
                </a:rPr>
                <a:t>a</a:t>
              </a:r>
              <a:endParaRPr lang="en-US" altLang="zh-CN" sz="3600" i="1" dirty="0">
                <a:latin typeface="Times New Roman" panose="02020603050405020304" pitchFamily="2" charset="0"/>
                <a:ea typeface="EU-BX" panose="03000509000000000000" pitchFamily="1" charset="-122"/>
              </a:endParaRPr>
            </a:p>
          </p:txBody>
        </p:sp>
        <p:sp>
          <p:nvSpPr>
            <p:cNvPr id="8210" name="Text Box 18"/>
            <p:cNvSpPr txBox="1"/>
            <p:nvPr/>
          </p:nvSpPr>
          <p:spPr>
            <a:xfrm>
              <a:off x="1542" y="0"/>
              <a:ext cx="259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3600" i="1" dirty="0">
                  <a:latin typeface="Times New Roman" panose="02020603050405020304" pitchFamily="2" charset="0"/>
                  <a:ea typeface="EU-BX" panose="03000509000000000000" pitchFamily="1" charset="-122"/>
                </a:rPr>
                <a:t>b</a:t>
              </a:r>
              <a:endParaRPr lang="en-US" altLang="zh-CN" sz="3600" i="1" dirty="0">
                <a:latin typeface="Times New Roman" panose="02020603050405020304" pitchFamily="2" charset="0"/>
                <a:ea typeface="EU-BX" panose="03000509000000000000" pitchFamily="1" charset="-122"/>
              </a:endParaRPr>
            </a:p>
          </p:txBody>
        </p:sp>
        <p:sp>
          <p:nvSpPr>
            <p:cNvPr id="8211" name="Text Box 19"/>
            <p:cNvSpPr txBox="1"/>
            <p:nvPr/>
          </p:nvSpPr>
          <p:spPr>
            <a:xfrm>
              <a:off x="1815" y="136"/>
              <a:ext cx="243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3600" i="1" dirty="0">
                  <a:latin typeface="Times New Roman" panose="02020603050405020304" pitchFamily="2" charset="0"/>
                  <a:ea typeface="EU-BX" panose="03000509000000000000" pitchFamily="1" charset="-122"/>
                </a:rPr>
                <a:t>c</a:t>
              </a:r>
              <a:endParaRPr lang="en-US" altLang="zh-CN" sz="3600" i="1" dirty="0">
                <a:latin typeface="Times New Roman" panose="02020603050405020304" pitchFamily="2" charset="0"/>
                <a:ea typeface="EU-BX" panose="03000509000000000000" pitchFamily="1" charset="-122"/>
              </a:endParaRPr>
            </a:p>
          </p:txBody>
        </p:sp>
        <p:sp>
          <p:nvSpPr>
            <p:cNvPr id="8212" name="Text Box 20"/>
            <p:cNvSpPr txBox="1"/>
            <p:nvPr/>
          </p:nvSpPr>
          <p:spPr>
            <a:xfrm>
              <a:off x="272" y="1360"/>
              <a:ext cx="259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3600" i="1" dirty="0">
                  <a:latin typeface="Times New Roman" panose="02020603050405020304" pitchFamily="2" charset="0"/>
                  <a:ea typeface="EU-BX" panose="03000509000000000000" pitchFamily="1" charset="-122"/>
                </a:rPr>
                <a:t>d</a:t>
              </a:r>
              <a:endParaRPr lang="en-US" altLang="zh-CN" sz="3600" i="1" dirty="0">
                <a:latin typeface="Times New Roman" panose="02020603050405020304" pitchFamily="2" charset="0"/>
                <a:ea typeface="EU-BX" panose="03000509000000000000" pitchFamily="1" charset="-122"/>
              </a:endParaRPr>
            </a:p>
          </p:txBody>
        </p:sp>
      </p:grpSp>
      <p:sp>
        <p:nvSpPr>
          <p:cNvPr id="8213" name="Text Box 21"/>
          <p:cNvSpPr txBox="1"/>
          <p:nvPr/>
        </p:nvSpPr>
        <p:spPr>
          <a:xfrm>
            <a:off x="6743700" y="4797425"/>
            <a:ext cx="2933700" cy="12966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 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谁与线段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d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在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一条直线上？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0" grpId="0"/>
      <p:bldP spid="82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8" name="Line 2"/>
          <p:cNvSpPr/>
          <p:nvPr/>
        </p:nvSpPr>
        <p:spPr>
          <a:xfrm>
            <a:off x="2136775" y="5013325"/>
            <a:ext cx="2592388" cy="0"/>
          </a:xfrm>
          <a:prstGeom prst="line">
            <a:avLst/>
          </a:prstGeom>
          <a:ln w="38100" cap="flat" cmpd="sng">
            <a:solidFill>
              <a:schemeClr val="tx2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19" name="Line 3"/>
          <p:cNvSpPr/>
          <p:nvPr/>
        </p:nvSpPr>
        <p:spPr>
          <a:xfrm rot="-16200000" flipH="1">
            <a:off x="2206625" y="3716338"/>
            <a:ext cx="2592388" cy="0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0" name="Line 4"/>
          <p:cNvSpPr/>
          <p:nvPr/>
        </p:nvSpPr>
        <p:spPr>
          <a:xfrm flipV="1">
            <a:off x="6024563" y="2997200"/>
            <a:ext cx="2449512" cy="2160588"/>
          </a:xfrm>
          <a:prstGeom prst="line">
            <a:avLst/>
          </a:prstGeom>
          <a:ln w="28575" cap="flat" cmpd="sng">
            <a:solidFill>
              <a:schemeClr val="hlink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1" name="Text Box 5"/>
          <p:cNvSpPr txBox="1"/>
          <p:nvPr/>
        </p:nvSpPr>
        <p:spPr>
          <a:xfrm>
            <a:off x="3503613" y="2205038"/>
            <a:ext cx="4114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600" i="1" dirty="0">
                <a:latin typeface="Times New Roman" panose="02020603050405020304" pitchFamily="2" charset="0"/>
                <a:ea typeface="EU-BX" panose="03000509000000000000" pitchFamily="1" charset="-122"/>
              </a:rPr>
              <a:t>a</a:t>
            </a:r>
            <a:endParaRPr lang="en-US" altLang="zh-CN" sz="3600" i="1" dirty="0">
              <a:latin typeface="Times New Roman" panose="02020603050405020304" pitchFamily="2" charset="0"/>
              <a:ea typeface="EU-BX" panose="03000509000000000000" pitchFamily="1" charset="-122"/>
            </a:endParaRPr>
          </a:p>
        </p:txBody>
      </p:sp>
      <p:sp>
        <p:nvSpPr>
          <p:cNvPr id="9222" name="Text Box 6"/>
          <p:cNvSpPr txBox="1"/>
          <p:nvPr/>
        </p:nvSpPr>
        <p:spPr>
          <a:xfrm>
            <a:off x="1992313" y="4292600"/>
            <a:ext cx="4114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600" i="1" dirty="0">
                <a:latin typeface="Times New Roman" panose="02020603050405020304" pitchFamily="2" charset="0"/>
                <a:ea typeface="EU-BX" panose="03000509000000000000" pitchFamily="1" charset="-122"/>
              </a:rPr>
              <a:t>b</a:t>
            </a:r>
            <a:endParaRPr lang="en-US" altLang="zh-CN" sz="3600" i="1" dirty="0">
              <a:latin typeface="Times New Roman" panose="02020603050405020304" pitchFamily="2" charset="0"/>
              <a:ea typeface="EU-BX" panose="03000509000000000000" pitchFamily="1" charset="-122"/>
            </a:endParaRPr>
          </a:p>
        </p:txBody>
      </p:sp>
      <p:grpSp>
        <p:nvGrpSpPr>
          <p:cNvPr id="9223" name="Group 7"/>
          <p:cNvGrpSpPr/>
          <p:nvPr/>
        </p:nvGrpSpPr>
        <p:grpSpPr>
          <a:xfrm>
            <a:off x="5735638" y="2565400"/>
            <a:ext cx="3267075" cy="2803525"/>
            <a:chOff x="0" y="0"/>
            <a:chExt cx="2058" cy="1766"/>
          </a:xfrm>
        </p:grpSpPr>
        <p:sp>
          <p:nvSpPr>
            <p:cNvPr id="9224" name="Line 8"/>
            <p:cNvSpPr/>
            <p:nvPr/>
          </p:nvSpPr>
          <p:spPr>
            <a:xfrm>
              <a:off x="0" y="680"/>
              <a:ext cx="1951" cy="0"/>
            </a:xfrm>
            <a:prstGeom prst="line">
              <a:avLst/>
            </a:prstGeom>
            <a:ln w="28575" cap="flat" cmpd="sng">
              <a:solidFill>
                <a:schemeClr val="tx2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25" name="Line 9"/>
            <p:cNvSpPr/>
            <p:nvPr/>
          </p:nvSpPr>
          <p:spPr>
            <a:xfrm>
              <a:off x="0" y="952"/>
              <a:ext cx="1951" cy="0"/>
            </a:xfrm>
            <a:prstGeom prst="line">
              <a:avLst/>
            </a:prstGeom>
            <a:ln w="28575" cap="flat" cmpd="sng">
              <a:solidFill>
                <a:schemeClr val="tx2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26" name="Line 10"/>
            <p:cNvSpPr/>
            <p:nvPr/>
          </p:nvSpPr>
          <p:spPr>
            <a:xfrm>
              <a:off x="0" y="1224"/>
              <a:ext cx="1951" cy="0"/>
            </a:xfrm>
            <a:prstGeom prst="line">
              <a:avLst/>
            </a:prstGeom>
            <a:ln w="28575" cap="flat" cmpd="sng">
              <a:solidFill>
                <a:schemeClr val="tx2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27" name="Line 11"/>
            <p:cNvSpPr/>
            <p:nvPr/>
          </p:nvSpPr>
          <p:spPr>
            <a:xfrm flipV="1">
              <a:off x="136" y="1224"/>
              <a:ext cx="499" cy="454"/>
            </a:xfrm>
            <a:prstGeom prst="line">
              <a:avLst/>
            </a:prstGeom>
            <a:ln w="28575" cap="flat" cmpd="sng">
              <a:solidFill>
                <a:schemeClr val="hlink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28" name="Line 12"/>
            <p:cNvSpPr/>
            <p:nvPr/>
          </p:nvSpPr>
          <p:spPr>
            <a:xfrm flipV="1">
              <a:off x="1270" y="317"/>
              <a:ext cx="409" cy="363"/>
            </a:xfrm>
            <a:prstGeom prst="line">
              <a:avLst/>
            </a:prstGeom>
            <a:ln w="28575" cap="flat" cmpd="sng">
              <a:solidFill>
                <a:schemeClr val="hlink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29" name="Line 13"/>
            <p:cNvSpPr/>
            <p:nvPr/>
          </p:nvSpPr>
          <p:spPr>
            <a:xfrm flipV="1">
              <a:off x="1043" y="272"/>
              <a:ext cx="454" cy="408"/>
            </a:xfrm>
            <a:prstGeom prst="line">
              <a:avLst/>
            </a:prstGeom>
            <a:ln w="28575" cap="flat" cmpd="sng">
              <a:solidFill>
                <a:schemeClr val="hlink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0" name="Line 14"/>
            <p:cNvSpPr/>
            <p:nvPr/>
          </p:nvSpPr>
          <p:spPr>
            <a:xfrm flipV="1">
              <a:off x="1406" y="363"/>
              <a:ext cx="363" cy="317"/>
            </a:xfrm>
            <a:prstGeom prst="line">
              <a:avLst/>
            </a:prstGeom>
            <a:ln w="28575" cap="flat" cmpd="sng">
              <a:solidFill>
                <a:schemeClr val="hlink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1" name="Text Box 15"/>
            <p:cNvSpPr txBox="1"/>
            <p:nvPr/>
          </p:nvSpPr>
          <p:spPr>
            <a:xfrm>
              <a:off x="1225" y="45"/>
              <a:ext cx="259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3600" i="1" dirty="0">
                  <a:latin typeface="Times New Roman" panose="02020603050405020304" pitchFamily="2" charset="0"/>
                  <a:ea typeface="EU-BX" panose="03000509000000000000" pitchFamily="1" charset="-122"/>
                </a:rPr>
                <a:t>a</a:t>
              </a:r>
              <a:endParaRPr lang="en-US" altLang="zh-CN" sz="3600" i="1" dirty="0">
                <a:latin typeface="Times New Roman" panose="02020603050405020304" pitchFamily="2" charset="0"/>
                <a:ea typeface="EU-BX" panose="03000509000000000000" pitchFamily="1" charset="-122"/>
              </a:endParaRPr>
            </a:p>
          </p:txBody>
        </p:sp>
        <p:sp>
          <p:nvSpPr>
            <p:cNvPr id="9232" name="Text Box 16"/>
            <p:cNvSpPr txBox="1"/>
            <p:nvPr/>
          </p:nvSpPr>
          <p:spPr>
            <a:xfrm>
              <a:off x="1542" y="0"/>
              <a:ext cx="259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3600" i="1" dirty="0">
                  <a:latin typeface="Times New Roman" panose="02020603050405020304" pitchFamily="2" charset="0"/>
                  <a:ea typeface="EU-BX" panose="03000509000000000000" pitchFamily="1" charset="-122"/>
                </a:rPr>
                <a:t>b</a:t>
              </a:r>
              <a:endParaRPr lang="en-US" altLang="zh-CN" sz="3600" i="1" dirty="0">
                <a:latin typeface="Times New Roman" panose="02020603050405020304" pitchFamily="2" charset="0"/>
                <a:ea typeface="EU-BX" panose="03000509000000000000" pitchFamily="1" charset="-122"/>
              </a:endParaRPr>
            </a:p>
          </p:txBody>
        </p:sp>
        <p:sp>
          <p:nvSpPr>
            <p:cNvPr id="9233" name="Text Box 17"/>
            <p:cNvSpPr txBox="1"/>
            <p:nvPr/>
          </p:nvSpPr>
          <p:spPr>
            <a:xfrm>
              <a:off x="1815" y="136"/>
              <a:ext cx="243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3600" i="1" dirty="0">
                  <a:latin typeface="Times New Roman" panose="02020603050405020304" pitchFamily="2" charset="0"/>
                  <a:ea typeface="EU-BX" panose="03000509000000000000" pitchFamily="1" charset="-122"/>
                </a:rPr>
                <a:t>c</a:t>
              </a:r>
              <a:endParaRPr lang="en-US" altLang="zh-CN" sz="3600" i="1" dirty="0">
                <a:latin typeface="Times New Roman" panose="02020603050405020304" pitchFamily="2" charset="0"/>
                <a:ea typeface="EU-BX" panose="03000509000000000000" pitchFamily="1" charset="-122"/>
              </a:endParaRPr>
            </a:p>
          </p:txBody>
        </p:sp>
        <p:sp>
          <p:nvSpPr>
            <p:cNvPr id="9234" name="Text Box 18"/>
            <p:cNvSpPr txBox="1"/>
            <p:nvPr/>
          </p:nvSpPr>
          <p:spPr>
            <a:xfrm>
              <a:off x="272" y="1360"/>
              <a:ext cx="259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3600" i="1" dirty="0">
                  <a:latin typeface="Times New Roman" panose="02020603050405020304" pitchFamily="2" charset="0"/>
                  <a:ea typeface="EU-BX" panose="03000509000000000000" pitchFamily="1" charset="-122"/>
                </a:rPr>
                <a:t>d</a:t>
              </a:r>
              <a:endParaRPr lang="en-US" altLang="zh-CN" sz="3600" i="1" dirty="0">
                <a:latin typeface="Times New Roman" panose="02020603050405020304" pitchFamily="2" charset="0"/>
                <a:ea typeface="EU-BX" panose="03000509000000000000" pitchFamily="1" charset="-122"/>
              </a:endParaRPr>
            </a:p>
          </p:txBody>
        </p:sp>
      </p:grpSp>
      <p:sp>
        <p:nvSpPr>
          <p:cNvPr id="9235" name="WordArt 19"/>
          <p:cNvSpPr>
            <a:spLocks noTextEdit="1"/>
          </p:cNvSpPr>
          <p:nvPr/>
        </p:nvSpPr>
        <p:spPr>
          <a:xfrm>
            <a:off x="2351088" y="836613"/>
            <a:ext cx="3743325" cy="1223962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800080"/>
                  </a:solidFill>
                  <a:prstDash val="solid"/>
                  <a:bevel/>
                  <a:headEnd type="none" w="med" len="med"/>
                  <a:tailEnd type="none" w="med" len="med"/>
                </a:ln>
                <a:solidFill>
                  <a:srgbClr val="80008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检验你的结论</a:t>
            </a:r>
            <a:endParaRPr lang="zh-CN" altLang="en-US" sz="3600">
              <a:ln w="9525" cap="flat" cmpd="sng">
                <a:solidFill>
                  <a:srgbClr val="800080"/>
                </a:solidFill>
                <a:prstDash val="solid"/>
                <a:bevel/>
                <a:headEnd type="none" w="med" len="med"/>
                <a:tailEnd type="none" w="med" len="med"/>
              </a:ln>
              <a:solidFill>
                <a:srgbClr val="80008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36" name="Text Box 20"/>
          <p:cNvSpPr txBox="1"/>
          <p:nvPr/>
        </p:nvSpPr>
        <p:spPr>
          <a:xfrm>
            <a:off x="2849563" y="5248275"/>
            <a:ext cx="10337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4000" i="1" dirty="0">
                <a:solidFill>
                  <a:srgbClr val="0000FF"/>
                </a:solidFill>
                <a:latin typeface="Times New Roman" panose="02020603050405020304" pitchFamily="2" charset="0"/>
                <a:ea typeface="EU-BX" panose="03000509000000000000" pitchFamily="1" charset="-122"/>
              </a:rPr>
              <a:t>a=b</a:t>
            </a:r>
            <a:endParaRPr lang="en-US" altLang="zh-CN" sz="4000" i="1" dirty="0">
              <a:solidFill>
                <a:srgbClr val="0000FF"/>
              </a:solidFill>
              <a:latin typeface="Times New Roman" panose="02020603050405020304" pitchFamily="2" charset="0"/>
              <a:ea typeface="EU-BX" panose="03000509000000000000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923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42" name="圆角矩形 31"/>
          <p:cNvSpPr/>
          <p:nvPr/>
        </p:nvSpPr>
        <p:spPr>
          <a:xfrm>
            <a:off x="1874838" y="833438"/>
            <a:ext cx="1935162" cy="469900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观察与思考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243" name="Text Box 3"/>
          <p:cNvSpPr txBox="1"/>
          <p:nvPr/>
        </p:nvSpPr>
        <p:spPr>
          <a:xfrm>
            <a:off x="1876425" y="1589088"/>
            <a:ext cx="833120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228B8B"/>
                </a:solidFill>
                <a:latin typeface="黑体" panose="02010609060101010101" charset="-122"/>
                <a:ea typeface="黑体" panose="02010609060101010101" charset="-122"/>
              </a:rPr>
              <a:t>问题</a:t>
            </a:r>
            <a:r>
              <a:rPr lang="en-US" altLang="zh-CN" sz="2800" b="1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charset="-122"/>
              </a:rPr>
              <a:t>1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在图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中，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CD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是直线吗？请你先观察，后判断，然后利用直尺验证你的结论是否正确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0244" name="组合 14"/>
          <p:cNvGrpSpPr/>
          <p:nvPr/>
        </p:nvGrpSpPr>
        <p:grpSpPr>
          <a:xfrm>
            <a:off x="2767013" y="3573463"/>
            <a:ext cx="1960562" cy="2592386"/>
            <a:chOff x="0" y="0"/>
            <a:chExt cx="3088" cy="4084"/>
          </a:xfrm>
        </p:grpSpPr>
        <p:grpSp>
          <p:nvGrpSpPr>
            <p:cNvPr id="10245" name="组合 12"/>
            <p:cNvGrpSpPr/>
            <p:nvPr/>
          </p:nvGrpSpPr>
          <p:grpSpPr>
            <a:xfrm>
              <a:off x="0" y="0"/>
              <a:ext cx="3088" cy="3062"/>
              <a:chOff x="0" y="0"/>
              <a:chExt cx="3088" cy="3062"/>
            </a:xfrm>
          </p:grpSpPr>
          <p:cxnSp>
            <p:nvCxnSpPr>
              <p:cNvPr id="10246" name="直接连接符 2"/>
              <p:cNvCxnSpPr/>
              <p:nvPr/>
            </p:nvCxnSpPr>
            <p:spPr>
              <a:xfrm>
                <a:off x="500" y="247"/>
                <a:ext cx="2072" cy="2815"/>
              </a:xfrm>
              <a:prstGeom prst="line">
                <a:avLst/>
              </a:prstGeom>
              <a:ln w="19050" cap="flat" cmpd="sng">
                <a:solidFill>
                  <a:srgbClr val="660066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  <p:cxnSp>
            <p:nvCxnSpPr>
              <p:cNvPr id="10247" name="直接连接符 3"/>
              <p:cNvCxnSpPr/>
              <p:nvPr/>
            </p:nvCxnSpPr>
            <p:spPr>
              <a:xfrm flipH="1">
                <a:off x="623" y="273"/>
                <a:ext cx="1825" cy="2763"/>
              </a:xfrm>
              <a:prstGeom prst="line">
                <a:avLst/>
              </a:prstGeom>
              <a:ln w="19050" cap="flat" cmpd="sng">
                <a:solidFill>
                  <a:srgbClr val="660066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  <p:cxnSp>
            <p:nvCxnSpPr>
              <p:cNvPr id="10248" name="直接连接符 4"/>
              <p:cNvCxnSpPr/>
              <p:nvPr/>
            </p:nvCxnSpPr>
            <p:spPr>
              <a:xfrm>
                <a:off x="1120" y="0"/>
                <a:ext cx="794" cy="3062"/>
              </a:xfrm>
              <a:prstGeom prst="line">
                <a:avLst/>
              </a:prstGeom>
              <a:ln w="19050" cap="flat" cmpd="sng">
                <a:solidFill>
                  <a:srgbClr val="660066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  <p:cxnSp>
            <p:nvCxnSpPr>
              <p:cNvPr id="10249" name="直接连接符 5"/>
              <p:cNvCxnSpPr/>
              <p:nvPr/>
            </p:nvCxnSpPr>
            <p:spPr>
              <a:xfrm flipH="1">
                <a:off x="0" y="760"/>
                <a:ext cx="2941" cy="1842"/>
              </a:xfrm>
              <a:prstGeom prst="line">
                <a:avLst/>
              </a:prstGeom>
              <a:ln w="19050" cap="flat" cmpd="sng">
                <a:solidFill>
                  <a:srgbClr val="660066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  <p:cxnSp>
            <p:nvCxnSpPr>
              <p:cNvPr id="10250" name="直接连接符 6"/>
              <p:cNvCxnSpPr/>
              <p:nvPr/>
            </p:nvCxnSpPr>
            <p:spPr>
              <a:xfrm>
                <a:off x="326" y="734"/>
                <a:ext cx="2762" cy="2101"/>
              </a:xfrm>
              <a:prstGeom prst="line">
                <a:avLst/>
              </a:prstGeom>
              <a:ln w="19050" cap="flat" cmpd="sng">
                <a:solidFill>
                  <a:srgbClr val="660066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  <p:cxnSp>
            <p:nvCxnSpPr>
              <p:cNvPr id="10251" name="直接连接符 7"/>
              <p:cNvCxnSpPr/>
              <p:nvPr/>
            </p:nvCxnSpPr>
            <p:spPr>
              <a:xfrm flipH="1">
                <a:off x="1046" y="226"/>
                <a:ext cx="1021" cy="2722"/>
              </a:xfrm>
              <a:prstGeom prst="line">
                <a:avLst/>
              </a:prstGeom>
              <a:ln w="19050" cap="flat" cmpd="sng">
                <a:solidFill>
                  <a:srgbClr val="660066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  <p:cxnSp>
            <p:nvCxnSpPr>
              <p:cNvPr id="10252" name="直接连接符 8"/>
              <p:cNvCxnSpPr/>
              <p:nvPr/>
            </p:nvCxnSpPr>
            <p:spPr>
              <a:xfrm flipH="1">
                <a:off x="1427" y="0"/>
                <a:ext cx="217" cy="2989"/>
              </a:xfrm>
              <a:prstGeom prst="line">
                <a:avLst/>
              </a:prstGeom>
              <a:ln w="19050" cap="flat" cmpd="sng">
                <a:solidFill>
                  <a:srgbClr val="660066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  <p:cxnSp>
            <p:nvCxnSpPr>
              <p:cNvPr id="10253" name="直接连接符 10"/>
              <p:cNvCxnSpPr/>
              <p:nvPr/>
            </p:nvCxnSpPr>
            <p:spPr>
              <a:xfrm flipH="1" flipV="1">
                <a:off x="479" y="1647"/>
                <a:ext cx="2268" cy="54"/>
              </a:xfrm>
              <a:prstGeom prst="line">
                <a:avLst/>
              </a:prstGeom>
              <a:ln w="19050" cap="flat" cmpd="sng">
                <a:solidFill>
                  <a:srgbClr val="660066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</p:grpSp>
        <p:sp>
          <p:nvSpPr>
            <p:cNvPr id="10254" name="文本框 13"/>
            <p:cNvSpPr txBox="1"/>
            <p:nvPr/>
          </p:nvSpPr>
          <p:spPr>
            <a:xfrm>
              <a:off x="847" y="3359"/>
              <a:ext cx="100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charset="-122"/>
                </a:rPr>
                <a:t>图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1</a:t>
              </a:r>
              <a:endParaRPr lang="en-US" altLang="zh-CN" sz="24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10255" name="组合 20"/>
          <p:cNvGrpSpPr/>
          <p:nvPr/>
        </p:nvGrpSpPr>
        <p:grpSpPr>
          <a:xfrm>
            <a:off x="2371725" y="3714750"/>
            <a:ext cx="3254375" cy="460375"/>
            <a:chOff x="0" y="0"/>
            <a:chExt cx="5124" cy="725"/>
          </a:xfrm>
        </p:grpSpPr>
        <p:cxnSp>
          <p:nvCxnSpPr>
            <p:cNvPr id="10256" name="直接连接符 9"/>
            <p:cNvCxnSpPr/>
            <p:nvPr/>
          </p:nvCxnSpPr>
          <p:spPr>
            <a:xfrm flipH="1">
              <a:off x="535" y="578"/>
              <a:ext cx="3969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sp>
          <p:nvSpPr>
            <p:cNvPr id="10257" name="文本框 18"/>
            <p:cNvSpPr txBox="1"/>
            <p:nvPr/>
          </p:nvSpPr>
          <p:spPr>
            <a:xfrm>
              <a:off x="0" y="0"/>
              <a:ext cx="635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  <a:sym typeface="宋体" panose="02010600030101010101" pitchFamily="2" charset="-122"/>
                </a:rPr>
                <a:t>A</a:t>
              </a:r>
              <a:endParaRPr lang="en-US" altLang="zh-CN" sz="24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0258" name="文本框 19"/>
            <p:cNvSpPr txBox="1"/>
            <p:nvPr/>
          </p:nvSpPr>
          <p:spPr>
            <a:xfrm>
              <a:off x="4516" y="0"/>
              <a:ext cx="60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  <a:sym typeface="宋体" panose="02010600030101010101" pitchFamily="2" charset="-122"/>
                </a:rPr>
                <a:t>B</a:t>
              </a:r>
              <a:endParaRPr lang="en-US" altLang="zh-CN" sz="24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10259" name="组合 24"/>
          <p:cNvGrpSpPr/>
          <p:nvPr/>
        </p:nvGrpSpPr>
        <p:grpSpPr>
          <a:xfrm>
            <a:off x="2305050" y="4797425"/>
            <a:ext cx="3176588" cy="460375"/>
            <a:chOff x="0" y="0"/>
            <a:chExt cx="5003" cy="725"/>
          </a:xfrm>
        </p:grpSpPr>
        <p:cxnSp>
          <p:nvCxnSpPr>
            <p:cNvPr id="10260" name="直接连接符 11"/>
            <p:cNvCxnSpPr/>
            <p:nvPr/>
          </p:nvCxnSpPr>
          <p:spPr>
            <a:xfrm flipH="1">
              <a:off x="608" y="379"/>
              <a:ext cx="3548" cy="21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sp>
          <p:nvSpPr>
            <p:cNvPr id="10261" name="文本框 21"/>
            <p:cNvSpPr txBox="1"/>
            <p:nvPr/>
          </p:nvSpPr>
          <p:spPr>
            <a:xfrm>
              <a:off x="0" y="0"/>
              <a:ext cx="60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C</a:t>
              </a:r>
              <a:endParaRPr lang="en-US" altLang="zh-CN" sz="24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0262" name="文本框 22"/>
            <p:cNvSpPr txBox="1"/>
            <p:nvPr/>
          </p:nvSpPr>
          <p:spPr>
            <a:xfrm>
              <a:off x="4368" y="0"/>
              <a:ext cx="635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D</a:t>
              </a:r>
              <a:endParaRPr lang="en-US" altLang="zh-CN" sz="24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10263" name="文本框 26"/>
          <p:cNvSpPr txBox="1"/>
          <p:nvPr/>
        </p:nvSpPr>
        <p:spPr>
          <a:xfrm>
            <a:off x="6494463" y="3168650"/>
            <a:ext cx="20993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是直线；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0264" name="文本框 27"/>
          <p:cNvSpPr txBox="1"/>
          <p:nvPr/>
        </p:nvSpPr>
        <p:spPr>
          <a:xfrm>
            <a:off x="6494463" y="3746500"/>
            <a:ext cx="18326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CD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是直线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10265" name="图片 1" descr="直尺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7605713" y="2274888"/>
            <a:ext cx="904875" cy="4762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63" grpId="0"/>
      <p:bldP spid="10264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42-绿色清新">
      <a:dk1>
        <a:sysClr val="windowText" lastClr="000000"/>
      </a:dk1>
      <a:lt1>
        <a:sysClr val="window" lastClr="FFFFFF"/>
      </a:lt1>
      <a:dk2>
        <a:srgbClr val="212745"/>
      </a:dk2>
      <a:lt2>
        <a:srgbClr val="7F7F7F"/>
      </a:lt2>
      <a:accent1>
        <a:srgbClr val="138A40"/>
      </a:accent1>
      <a:accent2>
        <a:srgbClr val="138A40"/>
      </a:accent2>
      <a:accent3>
        <a:srgbClr val="138A40"/>
      </a:accent3>
      <a:accent4>
        <a:srgbClr val="138A40"/>
      </a:accent4>
      <a:accent5>
        <a:srgbClr val="138A40"/>
      </a:accent5>
      <a:accent6>
        <a:srgbClr val="138A40"/>
      </a:accent6>
      <a:hlink>
        <a:srgbClr val="56C7AA"/>
      </a:hlink>
      <a:folHlink>
        <a:srgbClr val="59A8D1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2877</Words>
  <Application>WPS 演示</Application>
  <PresentationFormat>全屏显示(4:3)</PresentationFormat>
  <Paragraphs>382</Paragraphs>
  <Slides>28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5" baseType="lpstr">
      <vt:lpstr>Arial</vt:lpstr>
      <vt:lpstr>宋体</vt:lpstr>
      <vt:lpstr>Wingdings</vt:lpstr>
      <vt:lpstr>微软雅黑 Light</vt:lpstr>
      <vt:lpstr>华文行楷</vt:lpstr>
      <vt:lpstr>微软雅黑</vt:lpstr>
      <vt:lpstr>Times New Roman</vt:lpstr>
      <vt:lpstr>黑体</vt:lpstr>
      <vt:lpstr>隶书</vt:lpstr>
      <vt:lpstr>方正黑体_GBK</vt:lpstr>
      <vt:lpstr>造字工房悦黑（非商用）常规体</vt:lpstr>
      <vt:lpstr>华文宋体</vt:lpstr>
      <vt:lpstr>幼圆</vt:lpstr>
      <vt:lpstr>方正姚体</vt:lpstr>
      <vt:lpstr>EU-BX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慢慢来</cp:lastModifiedBy>
  <cp:revision>543</cp:revision>
  <dcterms:created xsi:type="dcterms:W3CDTF">2015-07-09T08:14:00Z</dcterms:created>
  <dcterms:modified xsi:type="dcterms:W3CDTF">2025-02-07T01:16:26Z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0AE5F05AF2374FACBCA2DDDED0D6ED75</vt:lpwstr>
  </property>
</Properties>
</file>