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10" r:id="rId3"/>
    <p:sldId id="313" r:id="rId4"/>
    <p:sldId id="315" r:id="rId6"/>
    <p:sldId id="356" r:id="rId7"/>
    <p:sldId id="409" r:id="rId8"/>
    <p:sldId id="302" r:id="rId9"/>
    <p:sldId id="358" r:id="rId10"/>
    <p:sldId id="299" r:id="rId11"/>
    <p:sldId id="381" r:id="rId12"/>
    <p:sldId id="382" r:id="rId13"/>
    <p:sldId id="383" r:id="rId14"/>
    <p:sldId id="384" r:id="rId15"/>
    <p:sldId id="357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16" r:id="rId28"/>
    <p:sldId id="359" r:id="rId29"/>
    <p:sldId id="396" r:id="rId30"/>
    <p:sldId id="397" r:id="rId31"/>
    <p:sldId id="398" r:id="rId32"/>
    <p:sldId id="399" r:id="rId33"/>
    <p:sldId id="400" r:id="rId34"/>
    <p:sldId id="401" r:id="rId35"/>
    <p:sldId id="402" r:id="rId36"/>
    <p:sldId id="318" r:id="rId37"/>
    <p:sldId id="263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3E7FF"/>
    <a:srgbClr val="6DDBFF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602" y="-546"/>
      </p:cViewPr>
      <p:guideLst>
        <p:guide orient="horz" pos="21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gs" Target="tags/tag2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6.bin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/>
          <p:nvPr/>
        </p:nvSpPr>
        <p:spPr>
          <a:xfrm>
            <a:off x="2297113" y="2221866"/>
            <a:ext cx="7623175" cy="1938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10.3 </a:t>
            </a:r>
            <a:r>
              <a:rPr lang="zh-CN" altLang="en-US" sz="40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三角形的角平分线、中线和高</a:t>
            </a:r>
            <a:endParaRPr lang="en-US" altLang="zh-CN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None/>
            </a:pP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62466"/>
          <p:cNvSpPr txBox="1"/>
          <p:nvPr/>
        </p:nvSpPr>
        <p:spPr>
          <a:xfrm>
            <a:off x="1843088" y="1649730"/>
            <a:ext cx="8286750" cy="1426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55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001A19"/>
                </a:solidFill>
                <a:latin typeface="黑体" panose="02010609060101010101" charset="-122"/>
                <a:ea typeface="黑体" panose="02010609060101010101" charset="-122"/>
              </a:rPr>
              <a:t>请画出这个三角形的另外两条角平分线</a:t>
            </a:r>
            <a:r>
              <a:rPr lang="en-US" altLang="zh-CN" sz="2800" dirty="0">
                <a:solidFill>
                  <a:srgbClr val="001A19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001A19"/>
                </a:solidFill>
                <a:latin typeface="黑体" panose="02010609060101010101" charset="-122"/>
                <a:ea typeface="黑体" panose="02010609060101010101" charset="-122"/>
              </a:rPr>
              <a:t>你发现了什么？</a:t>
            </a:r>
            <a:endParaRPr lang="zh-CN" altLang="en-US" sz="2800" dirty="0">
              <a:solidFill>
                <a:srgbClr val="001A1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直接连接符 62467"/>
          <p:cNvSpPr/>
          <p:nvPr/>
        </p:nvSpPr>
        <p:spPr>
          <a:xfrm flipV="1">
            <a:off x="7800975" y="3746818"/>
            <a:ext cx="1219200" cy="6905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0" name="直接连接符 62468"/>
          <p:cNvSpPr/>
          <p:nvPr/>
        </p:nvSpPr>
        <p:spPr>
          <a:xfrm rot="20789645" flipH="1" flipV="1">
            <a:off x="8186738" y="3637280"/>
            <a:ext cx="1620837" cy="1016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21" name="文本框 62469"/>
          <p:cNvSpPr txBox="1"/>
          <p:nvPr/>
        </p:nvSpPr>
        <p:spPr>
          <a:xfrm>
            <a:off x="1843088" y="3413443"/>
            <a:ext cx="60721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三条角平分线交于一点．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222" name="组合 62470"/>
          <p:cNvGrpSpPr/>
          <p:nvPr/>
        </p:nvGrpSpPr>
        <p:grpSpPr>
          <a:xfrm>
            <a:off x="7419975" y="2883218"/>
            <a:ext cx="2826859" cy="2035606"/>
            <a:chOff x="0" y="0"/>
            <a:chExt cx="1516" cy="1008"/>
          </a:xfrm>
        </p:grpSpPr>
        <p:grpSp>
          <p:nvGrpSpPr>
            <p:cNvPr id="9223" name="组合 62471"/>
            <p:cNvGrpSpPr/>
            <p:nvPr/>
          </p:nvGrpSpPr>
          <p:grpSpPr>
            <a:xfrm>
              <a:off x="0" y="0"/>
              <a:ext cx="1516" cy="929"/>
              <a:chOff x="0" y="0"/>
              <a:chExt cx="1516" cy="929"/>
            </a:xfrm>
          </p:grpSpPr>
          <p:sp>
            <p:nvSpPr>
              <p:cNvPr id="9224" name="直接连接符 62472"/>
              <p:cNvSpPr/>
              <p:nvPr/>
            </p:nvSpPr>
            <p:spPr>
              <a:xfrm>
                <a:off x="528" y="201"/>
                <a:ext cx="816" cy="57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9225" name="直接连接符 62473"/>
              <p:cNvSpPr/>
              <p:nvPr/>
            </p:nvSpPr>
            <p:spPr>
              <a:xfrm flipH="1">
                <a:off x="192" y="201"/>
                <a:ext cx="336" cy="57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9226" name="直接连接符 62474"/>
              <p:cNvSpPr/>
              <p:nvPr/>
            </p:nvSpPr>
            <p:spPr>
              <a:xfrm>
                <a:off x="192" y="777"/>
                <a:ext cx="1152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9227" name="文本框 62475"/>
              <p:cNvSpPr txBox="1"/>
              <p:nvPr/>
            </p:nvSpPr>
            <p:spPr>
              <a:xfrm>
                <a:off x="336" y="0"/>
                <a:ext cx="166" cy="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8" name="矩形 62476"/>
              <p:cNvSpPr/>
              <p:nvPr/>
            </p:nvSpPr>
            <p:spPr>
              <a:xfrm>
                <a:off x="0" y="719"/>
                <a:ext cx="166" cy="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矩形 62477"/>
              <p:cNvSpPr/>
              <p:nvPr/>
            </p:nvSpPr>
            <p:spPr>
              <a:xfrm>
                <a:off x="1350" y="747"/>
                <a:ext cx="166" cy="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30" name="组合 62478"/>
            <p:cNvGrpSpPr/>
            <p:nvPr/>
          </p:nvGrpSpPr>
          <p:grpSpPr>
            <a:xfrm>
              <a:off x="528" y="211"/>
              <a:ext cx="213" cy="797"/>
              <a:chOff x="0" y="0"/>
              <a:chExt cx="213" cy="797"/>
            </a:xfrm>
          </p:grpSpPr>
          <p:sp>
            <p:nvSpPr>
              <p:cNvPr id="9231" name="直接连接符 62479"/>
              <p:cNvSpPr/>
              <p:nvPr/>
            </p:nvSpPr>
            <p:spPr>
              <a:xfrm>
                <a:off x="0" y="0"/>
                <a:ext cx="144" cy="5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9232" name="矩形 62480"/>
              <p:cNvSpPr/>
              <p:nvPr/>
            </p:nvSpPr>
            <p:spPr>
              <a:xfrm>
                <a:off x="47" y="615"/>
                <a:ext cx="166" cy="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9233" name="直接连接符 62481"/>
          <p:cNvSpPr/>
          <p:nvPr/>
        </p:nvSpPr>
        <p:spPr>
          <a:xfrm rot="21531954">
            <a:off x="8423275" y="3327718"/>
            <a:ext cx="228600" cy="1143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34" name="矩形 62482"/>
          <p:cNvSpPr/>
          <p:nvPr/>
        </p:nvSpPr>
        <p:spPr>
          <a:xfrm>
            <a:off x="8220075" y="3010218"/>
            <a:ext cx="34988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dirty="0">
                <a:latin typeface="Comic Sans MS" panose="030F0702030302020204" pitchFamily="2" charset="0"/>
                <a:ea typeface="宋体" panose="02010600030101010101" pitchFamily="2" charset="-122"/>
              </a:rPr>
              <a:t>A</a:t>
            </a:r>
            <a:endParaRPr lang="en-US" altLang="zh-CN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9235" name="矩形 62483"/>
          <p:cNvSpPr/>
          <p:nvPr/>
        </p:nvSpPr>
        <p:spPr>
          <a:xfrm>
            <a:off x="7534275" y="433101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dirty="0">
                <a:latin typeface="Comic Sans MS" panose="030F0702030302020204" pitchFamily="2" charset="0"/>
                <a:ea typeface="宋体" panose="02010600030101010101" pitchFamily="2" charset="-122"/>
              </a:rPr>
              <a:t>B</a:t>
            </a:r>
            <a:endParaRPr lang="en-US" altLang="zh-CN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9236" name="矩形 62484"/>
          <p:cNvSpPr/>
          <p:nvPr/>
        </p:nvSpPr>
        <p:spPr>
          <a:xfrm>
            <a:off x="9845675" y="4331018"/>
            <a:ext cx="3206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dirty="0">
                <a:latin typeface="Comic Sans MS" panose="030F0702030302020204" pitchFamily="2" charset="0"/>
                <a:ea typeface="宋体" panose="02010600030101010101" pitchFamily="2" charset="-122"/>
              </a:rPr>
              <a:t>C</a:t>
            </a:r>
            <a:endParaRPr lang="en-US" altLang="zh-CN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9237" name="文本框 62485"/>
          <p:cNvSpPr txBox="1"/>
          <p:nvPr/>
        </p:nvSpPr>
        <p:spPr>
          <a:xfrm>
            <a:off x="8486775" y="4407218"/>
            <a:ext cx="3937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Garamond" panose="02020502050306020203" pitchFamily="2" charset="0"/>
                <a:ea typeface="华文隶书" panose="02010800040101010101" pitchFamily="2" charset="-122"/>
              </a:rPr>
              <a:t>D</a:t>
            </a:r>
            <a:endParaRPr lang="en-US" altLang="zh-CN" sz="2000" b="1" dirty="0">
              <a:solidFill>
                <a:srgbClr val="000000"/>
              </a:solidFill>
              <a:latin typeface="Garamond" panose="02020502050306020203" pitchFamily="2" charset="0"/>
              <a:ea typeface="华文隶书" panose="02010800040101010101" pitchFamily="2" charset="-122"/>
            </a:endParaRPr>
          </a:p>
        </p:txBody>
      </p:sp>
      <p:sp>
        <p:nvSpPr>
          <p:cNvPr id="9238" name="文本框 62486"/>
          <p:cNvSpPr txBox="1"/>
          <p:nvPr/>
        </p:nvSpPr>
        <p:spPr>
          <a:xfrm>
            <a:off x="8993188" y="3476943"/>
            <a:ext cx="34226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Garamond" panose="02020502050306020203" pitchFamily="2" charset="0"/>
                <a:ea typeface="华文隶书" panose="02010800040101010101" pitchFamily="2" charset="-122"/>
              </a:rPr>
              <a:t>E</a:t>
            </a:r>
            <a:endParaRPr lang="en-US" altLang="zh-CN" sz="2000" b="1" dirty="0">
              <a:solidFill>
                <a:srgbClr val="000000"/>
              </a:solidFill>
              <a:latin typeface="Garamond" panose="02020502050306020203" pitchFamily="2" charset="0"/>
              <a:ea typeface="华文隶书" panose="02010800040101010101" pitchFamily="2" charset="-122"/>
            </a:endParaRPr>
          </a:p>
        </p:txBody>
      </p:sp>
      <p:sp>
        <p:nvSpPr>
          <p:cNvPr id="9239" name="文本框 62487"/>
          <p:cNvSpPr txBox="1"/>
          <p:nvPr/>
        </p:nvSpPr>
        <p:spPr>
          <a:xfrm>
            <a:off x="7761288" y="3603943"/>
            <a:ext cx="34226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Garamond" panose="02020502050306020203" pitchFamily="2" charset="0"/>
                <a:ea typeface="华文隶书" panose="02010800040101010101" pitchFamily="2" charset="-122"/>
              </a:rPr>
              <a:t>F</a:t>
            </a:r>
            <a:endParaRPr lang="en-US" altLang="zh-CN" sz="2000" b="1" dirty="0">
              <a:solidFill>
                <a:srgbClr val="000000"/>
              </a:solidFill>
              <a:latin typeface="Garamond" panose="02020502050306020203" pitchFamily="2" charset="0"/>
              <a:ea typeface="华文隶书" panose="02010800040101010101" pitchFamily="2" charset="-122"/>
            </a:endParaRPr>
          </a:p>
        </p:txBody>
      </p:sp>
      <p:sp>
        <p:nvSpPr>
          <p:cNvPr id="9240" name="文本框 62488"/>
          <p:cNvSpPr txBox="1"/>
          <p:nvPr/>
        </p:nvSpPr>
        <p:spPr>
          <a:xfrm>
            <a:off x="1843088" y="935355"/>
            <a:ext cx="76438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一个三角形有几条角平分线？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41" name="矩形 62489"/>
          <p:cNvSpPr/>
          <p:nvPr/>
        </p:nvSpPr>
        <p:spPr>
          <a:xfrm>
            <a:off x="8412163" y="871855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42" name="流程图: 联系 62490"/>
          <p:cNvSpPr/>
          <p:nvPr/>
        </p:nvSpPr>
        <p:spPr>
          <a:xfrm>
            <a:off x="8537575" y="3975418"/>
            <a:ext cx="76200" cy="76200"/>
          </a:xfrm>
          <a:prstGeom prst="flowChartConnector">
            <a:avLst/>
          </a:prstGeom>
          <a:solidFill>
            <a:srgbClr val="0000FF"/>
          </a:solidFill>
          <a:ln w="9525" cap="flat" cmpd="sng">
            <a:solidFill>
              <a:schemeClr val="bg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1" grpId="0" bldLvl="0"/>
      <p:bldP spid="9238" grpId="0"/>
      <p:bldP spid="9239" grpId="0"/>
      <p:bldP spid="9240" grpId="0"/>
      <p:bldP spid="92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538" y="2167255"/>
            <a:ext cx="8924925" cy="233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7"/>
          <p:cNvSpPr txBox="1"/>
          <p:nvPr/>
        </p:nvSpPr>
        <p:spPr>
          <a:xfrm>
            <a:off x="1952625" y="379730"/>
            <a:ext cx="77247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思考：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观察直角三角形、钝角三角形的三条角平分线，你又有什么发现？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4" name="文本框 62469"/>
          <p:cNvSpPr txBox="1"/>
          <p:nvPr/>
        </p:nvSpPr>
        <p:spPr>
          <a:xfrm>
            <a:off x="3060700" y="4877118"/>
            <a:ext cx="6072188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三角形的三条角平分线交于一点．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62492"/>
          <p:cNvSpPr/>
          <p:nvPr/>
        </p:nvSpPr>
        <p:spPr>
          <a:xfrm>
            <a:off x="3060700" y="5512118"/>
            <a:ext cx="5691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称之为三角形的内心．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（后面学到）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67603"/>
          <p:cNvSpPr txBox="1"/>
          <p:nvPr/>
        </p:nvSpPr>
        <p:spPr>
          <a:xfrm>
            <a:off x="1809750" y="329248"/>
            <a:ext cx="85867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平分∠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AED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=80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°，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ECD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的度数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文本框 67604"/>
          <p:cNvSpPr txBox="1"/>
          <p:nvPr/>
        </p:nvSpPr>
        <p:spPr>
          <a:xfrm>
            <a:off x="1809750" y="1799590"/>
            <a:ext cx="4124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解：∵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平分∠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文本框 67606"/>
          <p:cNvSpPr txBox="1"/>
          <p:nvPr/>
        </p:nvSpPr>
        <p:spPr>
          <a:xfrm>
            <a:off x="2632075" y="3112453"/>
            <a:ext cx="5000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BC,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文本框 67613"/>
          <p:cNvSpPr txBox="1"/>
          <p:nvPr/>
        </p:nvSpPr>
        <p:spPr>
          <a:xfrm>
            <a:off x="2381250" y="3945890"/>
            <a:ext cx="55006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AED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=80°.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1" name="文本框 67613"/>
          <p:cNvSpPr txBox="1"/>
          <p:nvPr/>
        </p:nvSpPr>
        <p:spPr>
          <a:xfrm>
            <a:off x="2595563" y="4803140"/>
            <a:ext cx="43576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ECD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=40°.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1272" name="组合 35"/>
          <p:cNvGrpSpPr/>
          <p:nvPr/>
        </p:nvGrpSpPr>
        <p:grpSpPr>
          <a:xfrm>
            <a:off x="2547938" y="2248853"/>
            <a:ext cx="5214937" cy="873125"/>
            <a:chOff x="0" y="0"/>
            <a:chExt cx="5214974" cy="873125"/>
          </a:xfrm>
        </p:grpSpPr>
        <p:pic>
          <p:nvPicPr>
            <p:cNvPr id="11273" name="图片 133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4036" y="0"/>
              <a:ext cx="492763" cy="873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4" name="文本框 67613"/>
            <p:cNvSpPr txBox="1"/>
            <p:nvPr/>
          </p:nvSpPr>
          <p:spPr>
            <a:xfrm>
              <a:off x="0" y="196851"/>
              <a:ext cx="5214974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∴∠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ECD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=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∠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BCD=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  ∠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ACB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pic>
        <p:nvPicPr>
          <p:cNvPr id="112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0" y="1269365"/>
            <a:ext cx="3038475" cy="267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70" grpId="0"/>
      <p:bldP spid="112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5600" y="11366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05000" y="89852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三角形的中线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2296" name="矩形 7"/>
          <p:cNvSpPr/>
          <p:nvPr/>
        </p:nvSpPr>
        <p:spPr>
          <a:xfrm>
            <a:off x="1847850" y="1456055"/>
            <a:ext cx="882332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如图，如果点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是线段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的中点，你能得到什么结论？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7" name="组合 22"/>
          <p:cNvGrpSpPr/>
          <p:nvPr/>
        </p:nvGrpSpPr>
        <p:grpSpPr>
          <a:xfrm>
            <a:off x="5949950" y="2702243"/>
            <a:ext cx="4082512" cy="616747"/>
            <a:chOff x="0" y="0"/>
            <a:chExt cx="4083108" cy="617416"/>
          </a:xfrm>
        </p:grpSpPr>
        <p:grpSp>
          <p:nvGrpSpPr>
            <p:cNvPr id="12298" name="组合 18"/>
            <p:cNvGrpSpPr/>
            <p:nvPr/>
          </p:nvGrpSpPr>
          <p:grpSpPr>
            <a:xfrm>
              <a:off x="216024" y="0"/>
              <a:ext cx="3672408" cy="158630"/>
              <a:chOff x="0" y="0"/>
              <a:chExt cx="3672408" cy="158630"/>
            </a:xfrm>
          </p:grpSpPr>
          <p:cxnSp>
            <p:nvCxnSpPr>
              <p:cNvPr id="12299" name="直接连接符 10"/>
              <p:cNvCxnSpPr/>
              <p:nvPr/>
            </p:nvCxnSpPr>
            <p:spPr>
              <a:xfrm>
                <a:off x="0" y="156542"/>
                <a:ext cx="3672408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2300" name="直接连接符 12"/>
              <p:cNvCxnSpPr/>
              <p:nvPr/>
            </p:nvCxnSpPr>
            <p:spPr>
              <a:xfrm flipV="1">
                <a:off x="0" y="12526"/>
                <a:ext cx="0" cy="14401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2301" name="直接连接符 13"/>
              <p:cNvCxnSpPr/>
              <p:nvPr/>
            </p:nvCxnSpPr>
            <p:spPr>
              <a:xfrm flipV="1">
                <a:off x="1834630" y="0"/>
                <a:ext cx="0" cy="14401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12302" name="直接连接符 15"/>
              <p:cNvCxnSpPr/>
              <p:nvPr/>
            </p:nvCxnSpPr>
            <p:spPr>
              <a:xfrm flipV="1">
                <a:off x="3672408" y="14614"/>
                <a:ext cx="0" cy="14401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12303" name="TextBox 19"/>
            <p:cNvSpPr txBox="1"/>
            <p:nvPr/>
          </p:nvSpPr>
          <p:spPr>
            <a:xfrm>
              <a:off x="0" y="84534"/>
              <a:ext cx="386136" cy="460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304" name="TextBox 20"/>
            <p:cNvSpPr txBox="1"/>
            <p:nvPr/>
          </p:nvSpPr>
          <p:spPr>
            <a:xfrm>
              <a:off x="1824764" y="156542"/>
              <a:ext cx="386136" cy="460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305" name="TextBox 21"/>
            <p:cNvSpPr txBox="1"/>
            <p:nvPr/>
          </p:nvSpPr>
          <p:spPr>
            <a:xfrm>
              <a:off x="3696972" y="156542"/>
              <a:ext cx="386136" cy="460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2306" name="组合 25"/>
          <p:cNvGrpSpPr/>
          <p:nvPr/>
        </p:nvGrpSpPr>
        <p:grpSpPr>
          <a:xfrm>
            <a:off x="2986088" y="2308543"/>
            <a:ext cx="2546350" cy="930275"/>
            <a:chOff x="0" y="0"/>
            <a:chExt cx="2545701" cy="930103"/>
          </a:xfrm>
        </p:grpSpPr>
        <p:sp>
          <p:nvSpPr>
            <p:cNvPr id="12307" name="TextBox 23"/>
            <p:cNvSpPr txBox="1"/>
            <p:nvPr/>
          </p:nvSpPr>
          <p:spPr>
            <a:xfrm>
              <a:off x="0" y="204279"/>
              <a:ext cx="2545701" cy="521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AC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BC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    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2308" name="对象 12307"/>
            <p:cNvGraphicFramePr/>
            <p:nvPr/>
          </p:nvGraphicFramePr>
          <p:xfrm>
            <a:off x="1506014" y="0"/>
            <a:ext cx="360040" cy="9301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3657600" imgH="9448800" progId="Equation.DSMT4">
                    <p:embed/>
                  </p:oleObj>
                </mc:Choice>
                <mc:Fallback>
                  <p:oleObj name="" r:id="rId1" imgW="3657600" imgH="9448800" progId="Equation.DSMT4">
                    <p:embed/>
                    <p:pic>
                      <p:nvPicPr>
                        <p:cNvPr id="0" name="图片 1024" descr="image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06014" y="0"/>
                          <a:ext cx="360040" cy="9301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09" name="矩形 1"/>
          <p:cNvSpPr/>
          <p:nvPr/>
        </p:nvSpPr>
        <p:spPr>
          <a:xfrm>
            <a:off x="1916113" y="3248343"/>
            <a:ext cx="84978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如图，如果点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是线段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的中点，那么线段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称为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的什么呢？类比一下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310" name="组合 2"/>
          <p:cNvGrpSpPr/>
          <p:nvPr/>
        </p:nvGrpSpPr>
        <p:grpSpPr>
          <a:xfrm>
            <a:off x="7248525" y="4291330"/>
            <a:ext cx="2881313" cy="1800225"/>
            <a:chOff x="0" y="0"/>
            <a:chExt cx="2880320" cy="1800200"/>
          </a:xfrm>
        </p:grpSpPr>
        <p:cxnSp>
          <p:nvCxnSpPr>
            <p:cNvPr id="12311" name="直接连接符 3"/>
            <p:cNvCxnSpPr/>
            <p:nvPr/>
          </p:nvCxnSpPr>
          <p:spPr>
            <a:xfrm>
              <a:off x="0" y="1800200"/>
              <a:ext cx="288032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2312" name="直接连接符 4"/>
            <p:cNvCxnSpPr/>
            <p:nvPr/>
          </p:nvCxnSpPr>
          <p:spPr>
            <a:xfrm flipV="1">
              <a:off x="0" y="0"/>
              <a:ext cx="2160240" cy="180020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2313" name="直接连接符 5"/>
            <p:cNvCxnSpPr/>
            <p:nvPr/>
          </p:nvCxnSpPr>
          <p:spPr>
            <a:xfrm>
              <a:off x="2160240" y="0"/>
              <a:ext cx="720080" cy="180020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12314" name="TextBox 6"/>
          <p:cNvSpPr txBox="1"/>
          <p:nvPr/>
        </p:nvSpPr>
        <p:spPr>
          <a:xfrm>
            <a:off x="9218613" y="382936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15" name="TextBox 7"/>
          <p:cNvSpPr txBox="1"/>
          <p:nvPr/>
        </p:nvSpPr>
        <p:spPr>
          <a:xfrm>
            <a:off x="6913563" y="598836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16" name="TextBox 8"/>
          <p:cNvSpPr txBox="1"/>
          <p:nvPr/>
        </p:nvSpPr>
        <p:spPr>
          <a:xfrm>
            <a:off x="10129838" y="601853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2317" name="直接连接符 9"/>
          <p:cNvCxnSpPr/>
          <p:nvPr/>
        </p:nvCxnSpPr>
        <p:spPr>
          <a:xfrm flipH="1">
            <a:off x="8689975" y="4291330"/>
            <a:ext cx="719138" cy="1800225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2318" name="直接连接符 10"/>
          <p:cNvCxnSpPr/>
          <p:nvPr/>
        </p:nvCxnSpPr>
        <p:spPr>
          <a:xfrm flipV="1">
            <a:off x="8113713" y="6007418"/>
            <a:ext cx="0" cy="1428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2319" name="直接连接符 11"/>
          <p:cNvCxnSpPr/>
          <p:nvPr/>
        </p:nvCxnSpPr>
        <p:spPr>
          <a:xfrm flipV="1">
            <a:off x="9588500" y="6020118"/>
            <a:ext cx="0" cy="1428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grpSp>
        <p:nvGrpSpPr>
          <p:cNvPr id="12320" name="组合 19"/>
          <p:cNvGrpSpPr/>
          <p:nvPr/>
        </p:nvGrpSpPr>
        <p:grpSpPr>
          <a:xfrm>
            <a:off x="8472488" y="6020118"/>
            <a:ext cx="403225" cy="461143"/>
            <a:chOff x="0" y="0"/>
            <a:chExt cx="403225" cy="461913"/>
          </a:xfrm>
        </p:grpSpPr>
        <p:sp>
          <p:nvSpPr>
            <p:cNvPr id="12321" name="TextBox 12"/>
            <p:cNvSpPr txBox="1"/>
            <p:nvPr/>
          </p:nvSpPr>
          <p:spPr>
            <a:xfrm>
              <a:off x="0" y="769"/>
              <a:ext cx="403225" cy="4611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322" name="椭圆 18"/>
            <p:cNvSpPr/>
            <p:nvPr/>
          </p:nvSpPr>
          <p:spPr>
            <a:xfrm>
              <a:off x="144809" y="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44"/>
          <p:cNvGrpSpPr/>
          <p:nvPr/>
        </p:nvGrpSpPr>
        <p:grpSpPr>
          <a:xfrm>
            <a:off x="1524000" y="3318828"/>
            <a:ext cx="9144000" cy="3622674"/>
            <a:chOff x="0" y="0"/>
            <a:chExt cx="5760" cy="2282"/>
          </a:xfrm>
        </p:grpSpPr>
        <p:sp>
          <p:nvSpPr>
            <p:cNvPr id="13315" name="Freeform 26" descr="底色1"/>
            <p:cNvSpPr/>
            <p:nvPr/>
          </p:nvSpPr>
          <p:spPr>
            <a:xfrm>
              <a:off x="3560" y="226"/>
              <a:ext cx="1824" cy="960"/>
            </a:xfrm>
            <a:custGeom>
              <a:avLst/>
              <a:gdLst/>
              <a:ahLst/>
              <a:cxnLst>
                <a:cxn ang="0">
                  <a:pos x="0" y="960"/>
                </a:cxn>
                <a:cxn ang="0">
                  <a:pos x="1824" y="960"/>
                </a:cxn>
                <a:cxn ang="0">
                  <a:pos x="1248" y="0"/>
                </a:cxn>
                <a:cxn ang="0">
                  <a:pos x="0" y="960"/>
                </a:cxn>
              </a:cxnLst>
              <a:rect l="0" t="0" r="0" b="0"/>
              <a:pathLst>
                <a:path w="1824" h="960">
                  <a:moveTo>
                    <a:pt x="0" y="960"/>
                  </a:moveTo>
                  <a:lnTo>
                    <a:pt x="1824" y="960"/>
                  </a:lnTo>
                  <a:lnTo>
                    <a:pt x="1248" y="0"/>
                  </a:lnTo>
                  <a:lnTo>
                    <a:pt x="0" y="96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6" name="Rectangle 27" descr="底色1"/>
            <p:cNvSpPr/>
            <p:nvPr/>
          </p:nvSpPr>
          <p:spPr>
            <a:xfrm>
              <a:off x="3515" y="1179"/>
              <a:ext cx="27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solidFill>
                    <a:srgbClr val="00006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B</a:t>
              </a:r>
              <a:endParaRPr lang="en-US" altLang="zh-CN" sz="2400" i="1" dirty="0">
                <a:solidFill>
                  <a:srgbClr val="000066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3317" name="Rectangle 28" descr="底色1"/>
            <p:cNvSpPr/>
            <p:nvPr/>
          </p:nvSpPr>
          <p:spPr>
            <a:xfrm>
              <a:off x="5210" y="1179"/>
              <a:ext cx="24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solidFill>
                    <a:srgbClr val="00006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C</a:t>
              </a:r>
              <a:endParaRPr lang="en-US" altLang="zh-CN" sz="2400" i="1" dirty="0">
                <a:solidFill>
                  <a:srgbClr val="000066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3318" name="Rectangle 36" descr="底色1"/>
            <p:cNvSpPr/>
            <p:nvPr/>
          </p:nvSpPr>
          <p:spPr>
            <a:xfrm>
              <a:off x="0" y="2050"/>
              <a:ext cx="57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Rectangle 37" descr="底色1"/>
            <p:cNvSpPr/>
            <p:nvPr/>
          </p:nvSpPr>
          <p:spPr>
            <a:xfrm>
              <a:off x="4826" y="0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solidFill>
                    <a:srgbClr val="00006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sz="2400" i="1" dirty="0">
                <a:solidFill>
                  <a:srgbClr val="000066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13320" name="文本框 66634"/>
          <p:cNvSpPr txBox="1"/>
          <p:nvPr/>
        </p:nvSpPr>
        <p:spPr>
          <a:xfrm>
            <a:off x="4716463" y="1293495"/>
            <a:ext cx="2459037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三角形的中线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1" name="Rectangle 4"/>
          <p:cNvSpPr/>
          <p:nvPr/>
        </p:nvSpPr>
        <p:spPr>
          <a:xfrm>
            <a:off x="2413000" y="3990340"/>
            <a:ext cx="4321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 中线，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2" name="Text Box 7"/>
          <p:cNvSpPr txBox="1"/>
          <p:nvPr/>
        </p:nvSpPr>
        <p:spPr>
          <a:xfrm>
            <a:off x="2336800" y="4647565"/>
            <a:ext cx="3340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∴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=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=    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BC.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3" name="Rectangle 25" descr="底色1"/>
          <p:cNvSpPr/>
          <p:nvPr/>
        </p:nvSpPr>
        <p:spPr>
          <a:xfrm>
            <a:off x="2336800" y="1934528"/>
            <a:ext cx="72929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连接三角形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一个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顶点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与它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对边中点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线段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，叫做这个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三角形的中线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324" name="Group 29"/>
          <p:cNvGrpSpPr/>
          <p:nvPr/>
        </p:nvGrpSpPr>
        <p:grpSpPr>
          <a:xfrm>
            <a:off x="8405813" y="5117465"/>
            <a:ext cx="403225" cy="546100"/>
            <a:chOff x="1" y="0"/>
            <a:chExt cx="254" cy="344"/>
          </a:xfrm>
        </p:grpSpPr>
        <p:sp>
          <p:nvSpPr>
            <p:cNvPr id="13325" name="Oval 30"/>
            <p:cNvSpPr>
              <a:spLocks noChangeAspect="1"/>
            </p:cNvSpPr>
            <p:nvPr/>
          </p:nvSpPr>
          <p:spPr>
            <a:xfrm>
              <a:off x="114" y="0"/>
              <a:ext cx="107" cy="9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>
              <a:solidFill>
                <a:srgbClr val="CC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Rectangle 31" descr="底色1"/>
            <p:cNvSpPr/>
            <p:nvPr/>
          </p:nvSpPr>
          <p:spPr>
            <a:xfrm>
              <a:off x="1" y="54"/>
              <a:ext cx="25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D</a:t>
              </a:r>
              <a:endPara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</p:grpSp>
      <p:grpSp>
        <p:nvGrpSpPr>
          <p:cNvPr id="13327" name="Group 32"/>
          <p:cNvGrpSpPr/>
          <p:nvPr/>
        </p:nvGrpSpPr>
        <p:grpSpPr>
          <a:xfrm>
            <a:off x="9069388" y="3306128"/>
            <a:ext cx="481013" cy="460375"/>
            <a:chOff x="0" y="0"/>
            <a:chExt cx="303" cy="290"/>
          </a:xfrm>
        </p:grpSpPr>
        <p:sp>
          <p:nvSpPr>
            <p:cNvPr id="13328" name="Oval 33"/>
            <p:cNvSpPr>
              <a:spLocks noChangeAspect="1"/>
            </p:cNvSpPr>
            <p:nvPr/>
          </p:nvSpPr>
          <p:spPr>
            <a:xfrm>
              <a:off x="0" y="195"/>
              <a:ext cx="107" cy="9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>
              <a:solidFill>
                <a:srgbClr val="CC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Rectangle 34" descr="底色1"/>
            <p:cNvSpPr/>
            <p:nvPr/>
          </p:nvSpPr>
          <p:spPr>
            <a:xfrm>
              <a:off x="71" y="0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solidFill>
                    <a:srgbClr val="008080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sz="2400" i="1" dirty="0">
                <a:solidFill>
                  <a:srgbClr val="008080"/>
                </a:solidFill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13330" name="Line 35"/>
          <p:cNvSpPr/>
          <p:nvPr/>
        </p:nvSpPr>
        <p:spPr>
          <a:xfrm flipH="1">
            <a:off x="8688388" y="3677603"/>
            <a:ext cx="457200" cy="1524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31" name="Group 49"/>
          <p:cNvGrpSpPr/>
          <p:nvPr/>
        </p:nvGrpSpPr>
        <p:grpSpPr>
          <a:xfrm>
            <a:off x="7896225" y="5046028"/>
            <a:ext cx="1454150" cy="287337"/>
            <a:chOff x="0" y="0"/>
            <a:chExt cx="916" cy="181"/>
          </a:xfrm>
        </p:grpSpPr>
        <p:sp>
          <p:nvSpPr>
            <p:cNvPr id="13332" name="Line 45"/>
            <p:cNvSpPr/>
            <p:nvPr/>
          </p:nvSpPr>
          <p:spPr>
            <a:xfrm>
              <a:off x="0" y="0"/>
              <a:ext cx="0" cy="18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Line 46"/>
            <p:cNvSpPr/>
            <p:nvPr/>
          </p:nvSpPr>
          <p:spPr>
            <a:xfrm>
              <a:off x="54" y="0"/>
              <a:ext cx="0" cy="18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Line 47"/>
            <p:cNvSpPr/>
            <p:nvPr/>
          </p:nvSpPr>
          <p:spPr>
            <a:xfrm>
              <a:off x="862" y="0"/>
              <a:ext cx="0" cy="18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Line 48"/>
            <p:cNvSpPr/>
            <p:nvPr/>
          </p:nvSpPr>
          <p:spPr>
            <a:xfrm>
              <a:off x="916" y="0"/>
              <a:ext cx="0" cy="18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36" name="Rectangle 53"/>
          <p:cNvSpPr/>
          <p:nvPr/>
        </p:nvSpPr>
        <p:spPr>
          <a:xfrm>
            <a:off x="2413000" y="3893503"/>
            <a:ext cx="4127500" cy="143986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3337" name="对象 13336"/>
          <p:cNvGraphicFramePr/>
          <p:nvPr/>
        </p:nvGraphicFramePr>
        <p:xfrm>
          <a:off x="4611688" y="4471353"/>
          <a:ext cx="3079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657600" imgH="9448800" progId="Equation.3">
                  <p:embed/>
                </p:oleObj>
              </mc:Choice>
              <mc:Fallback>
                <p:oleObj name="" r:id="rId1" imgW="3657600" imgH="9448800" progId="Equation.3">
                  <p:embed/>
                  <p:pic>
                    <p:nvPicPr>
                      <p:cNvPr id="0" name="图片 2048" descr="image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1688" y="4471353"/>
                        <a:ext cx="307975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8" name="圆角矩形 31"/>
          <p:cNvSpPr/>
          <p:nvPr/>
        </p:nvSpPr>
        <p:spPr>
          <a:xfrm>
            <a:off x="1912938" y="517843"/>
            <a:ext cx="1603375" cy="4937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知识归纳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/>
          <p:nvPr/>
        </p:nvSpPr>
        <p:spPr>
          <a:xfrm>
            <a:off x="1681163" y="287973"/>
            <a:ext cx="86042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画一画：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如图，分别画出锐角三角形、直角三角形、钝角三角形的三条中线，并观察它们中线的交点有什么规律？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39" name="组合 14"/>
          <p:cNvGrpSpPr/>
          <p:nvPr/>
        </p:nvGrpSpPr>
        <p:grpSpPr>
          <a:xfrm>
            <a:off x="1878013" y="2058035"/>
            <a:ext cx="2160587" cy="1584325"/>
            <a:chOff x="0" y="0"/>
            <a:chExt cx="2160240" cy="1584176"/>
          </a:xfrm>
        </p:grpSpPr>
        <p:cxnSp>
          <p:nvCxnSpPr>
            <p:cNvPr id="14340" name="直接连接符 5"/>
            <p:cNvCxnSpPr/>
            <p:nvPr/>
          </p:nvCxnSpPr>
          <p:spPr>
            <a:xfrm flipV="1">
              <a:off x="0" y="0"/>
              <a:ext cx="1584176" cy="158417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41" name="直接连接符 8"/>
            <p:cNvCxnSpPr/>
            <p:nvPr/>
          </p:nvCxnSpPr>
          <p:spPr>
            <a:xfrm>
              <a:off x="1584176" y="0"/>
              <a:ext cx="576064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42" name="直接连接符 13"/>
            <p:cNvCxnSpPr/>
            <p:nvPr/>
          </p:nvCxnSpPr>
          <p:spPr>
            <a:xfrm flipV="1">
              <a:off x="0" y="1512168"/>
              <a:ext cx="2160240" cy="720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grpSp>
        <p:nvGrpSpPr>
          <p:cNvPr id="14343" name="组合 39"/>
          <p:cNvGrpSpPr/>
          <p:nvPr/>
        </p:nvGrpSpPr>
        <p:grpSpPr>
          <a:xfrm>
            <a:off x="4579938" y="2202498"/>
            <a:ext cx="2987675" cy="1295400"/>
            <a:chOff x="0" y="0"/>
            <a:chExt cx="2986758" cy="1296144"/>
          </a:xfrm>
        </p:grpSpPr>
        <p:cxnSp>
          <p:nvCxnSpPr>
            <p:cNvPr id="14344" name="直接连接符 18"/>
            <p:cNvCxnSpPr/>
            <p:nvPr/>
          </p:nvCxnSpPr>
          <p:spPr>
            <a:xfrm>
              <a:off x="34430" y="1296144"/>
              <a:ext cx="295232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45" name="直接连接符 21"/>
            <p:cNvCxnSpPr/>
            <p:nvPr/>
          </p:nvCxnSpPr>
          <p:spPr>
            <a:xfrm flipV="1">
              <a:off x="0" y="0"/>
              <a:ext cx="2194670" cy="129614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46" name="直接连接符 23"/>
            <p:cNvCxnSpPr/>
            <p:nvPr/>
          </p:nvCxnSpPr>
          <p:spPr>
            <a:xfrm>
              <a:off x="2194670" y="0"/>
              <a:ext cx="792088" cy="129614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grpSp>
        <p:nvGrpSpPr>
          <p:cNvPr id="14347" name="组合 13"/>
          <p:cNvGrpSpPr/>
          <p:nvPr/>
        </p:nvGrpSpPr>
        <p:grpSpPr>
          <a:xfrm>
            <a:off x="7854950" y="2705735"/>
            <a:ext cx="2592388" cy="792163"/>
            <a:chOff x="0" y="0"/>
            <a:chExt cx="2592388" cy="792163"/>
          </a:xfrm>
        </p:grpSpPr>
        <p:cxnSp>
          <p:nvCxnSpPr>
            <p:cNvPr id="14348" name="直接连接符 41"/>
            <p:cNvCxnSpPr/>
            <p:nvPr/>
          </p:nvCxnSpPr>
          <p:spPr>
            <a:xfrm>
              <a:off x="0" y="792163"/>
              <a:ext cx="25923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49" name="直接连接符 43"/>
            <p:cNvCxnSpPr/>
            <p:nvPr/>
          </p:nvCxnSpPr>
          <p:spPr>
            <a:xfrm flipV="1">
              <a:off x="0" y="0"/>
              <a:ext cx="1655763" cy="7921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4350" name="直接连接符 45"/>
            <p:cNvCxnSpPr/>
            <p:nvPr/>
          </p:nvCxnSpPr>
          <p:spPr>
            <a:xfrm>
              <a:off x="1655763" y="0"/>
              <a:ext cx="936625" cy="7921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14351" name="TextBox 14"/>
          <p:cNvSpPr txBox="1"/>
          <p:nvPr/>
        </p:nvSpPr>
        <p:spPr>
          <a:xfrm>
            <a:off x="1836738" y="4148773"/>
            <a:ext cx="1955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画图发现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52" name="TextBox 15"/>
          <p:cNvSpPr txBox="1"/>
          <p:nvPr/>
        </p:nvSpPr>
        <p:spPr>
          <a:xfrm>
            <a:off x="1949450" y="4757420"/>
            <a:ext cx="7993063" cy="1210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三角形的三条中线交于三角形内部一点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这一点我们称为</a:t>
            </a:r>
            <a:r>
              <a:rPr lang="zh-CN" altLang="en-US" sz="28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三角形的重心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4353" name="直接连接符 17"/>
          <p:cNvCxnSpPr/>
          <p:nvPr/>
        </p:nvCxnSpPr>
        <p:spPr>
          <a:xfrm flipH="1">
            <a:off x="2959100" y="2056448"/>
            <a:ext cx="503238" cy="15478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4" name="直接连接符 32"/>
          <p:cNvCxnSpPr/>
          <p:nvPr/>
        </p:nvCxnSpPr>
        <p:spPr>
          <a:xfrm flipH="1" flipV="1">
            <a:off x="2670175" y="2848610"/>
            <a:ext cx="1403350" cy="7461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5" name="直接连接符 37"/>
          <p:cNvCxnSpPr/>
          <p:nvPr/>
        </p:nvCxnSpPr>
        <p:spPr>
          <a:xfrm flipV="1">
            <a:off x="1878013" y="2777173"/>
            <a:ext cx="1873250" cy="8636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6" name="直接连接符 50"/>
          <p:cNvCxnSpPr/>
          <p:nvPr/>
        </p:nvCxnSpPr>
        <p:spPr>
          <a:xfrm flipH="1">
            <a:off x="6054725" y="2200910"/>
            <a:ext cx="720725" cy="12969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7" name="直接连接符 66"/>
          <p:cNvCxnSpPr/>
          <p:nvPr/>
        </p:nvCxnSpPr>
        <p:spPr>
          <a:xfrm flipV="1">
            <a:off x="4579938" y="2848610"/>
            <a:ext cx="2592387" cy="6492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8" name="直接连接符 68"/>
          <p:cNvCxnSpPr/>
          <p:nvPr/>
        </p:nvCxnSpPr>
        <p:spPr>
          <a:xfrm flipH="1" flipV="1">
            <a:off x="5622925" y="2848610"/>
            <a:ext cx="1944688" cy="6492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59" name="直接连接符 71"/>
          <p:cNvCxnSpPr/>
          <p:nvPr/>
        </p:nvCxnSpPr>
        <p:spPr>
          <a:xfrm flipV="1">
            <a:off x="7854950" y="3053398"/>
            <a:ext cx="2087563" cy="4318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60" name="直接连接符 73"/>
          <p:cNvCxnSpPr/>
          <p:nvPr/>
        </p:nvCxnSpPr>
        <p:spPr>
          <a:xfrm flipH="1" flipV="1">
            <a:off x="8791575" y="3064510"/>
            <a:ext cx="1655763" cy="4333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4361" name="直接连接符 76"/>
          <p:cNvCxnSpPr/>
          <p:nvPr/>
        </p:nvCxnSpPr>
        <p:spPr>
          <a:xfrm flipH="1">
            <a:off x="9150350" y="2705735"/>
            <a:ext cx="360363" cy="7921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4362" name="TextBox 122"/>
          <p:cNvSpPr txBox="1"/>
          <p:nvPr/>
        </p:nvSpPr>
        <p:spPr>
          <a:xfrm>
            <a:off x="3343275" y="169767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3" name="TextBox 123"/>
          <p:cNvSpPr txBox="1"/>
          <p:nvPr/>
        </p:nvSpPr>
        <p:spPr>
          <a:xfrm>
            <a:off x="1590675" y="349789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4" name="TextBox 124"/>
          <p:cNvSpPr txBox="1"/>
          <p:nvPr/>
        </p:nvSpPr>
        <p:spPr>
          <a:xfrm>
            <a:off x="3967163" y="342646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5" name="TextBox 128"/>
          <p:cNvSpPr txBox="1"/>
          <p:nvPr/>
        </p:nvSpPr>
        <p:spPr>
          <a:xfrm>
            <a:off x="6702425" y="185007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6" name="TextBox 131"/>
          <p:cNvSpPr txBox="1"/>
          <p:nvPr/>
        </p:nvSpPr>
        <p:spPr>
          <a:xfrm>
            <a:off x="4398963" y="342646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7" name="TextBox 132"/>
          <p:cNvSpPr txBox="1"/>
          <p:nvPr/>
        </p:nvSpPr>
        <p:spPr>
          <a:xfrm>
            <a:off x="7375525" y="339629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8" name="TextBox 135"/>
          <p:cNvSpPr txBox="1"/>
          <p:nvPr/>
        </p:nvSpPr>
        <p:spPr>
          <a:xfrm>
            <a:off x="9463088" y="234537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9" name="TextBox 136"/>
          <p:cNvSpPr txBox="1"/>
          <p:nvPr/>
        </p:nvSpPr>
        <p:spPr>
          <a:xfrm>
            <a:off x="7710488" y="339153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0" name="TextBox 137"/>
          <p:cNvSpPr txBox="1"/>
          <p:nvPr/>
        </p:nvSpPr>
        <p:spPr>
          <a:xfrm>
            <a:off x="10231438" y="341376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1" name="TextBox 125"/>
          <p:cNvSpPr txBox="1"/>
          <p:nvPr/>
        </p:nvSpPr>
        <p:spPr>
          <a:xfrm>
            <a:off x="2814638" y="351536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2" name="TextBox 125"/>
          <p:cNvSpPr txBox="1"/>
          <p:nvPr/>
        </p:nvSpPr>
        <p:spPr>
          <a:xfrm>
            <a:off x="3702050" y="248983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3" name="TextBox 125"/>
          <p:cNvSpPr txBox="1"/>
          <p:nvPr/>
        </p:nvSpPr>
        <p:spPr>
          <a:xfrm>
            <a:off x="2309813" y="256127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4" name="TextBox 125"/>
          <p:cNvSpPr txBox="1"/>
          <p:nvPr/>
        </p:nvSpPr>
        <p:spPr>
          <a:xfrm>
            <a:off x="5838825" y="342487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5" name="TextBox 125"/>
          <p:cNvSpPr txBox="1"/>
          <p:nvPr/>
        </p:nvSpPr>
        <p:spPr>
          <a:xfrm>
            <a:off x="8959850" y="342487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6" name="TextBox 125"/>
          <p:cNvSpPr txBox="1"/>
          <p:nvPr/>
        </p:nvSpPr>
        <p:spPr>
          <a:xfrm>
            <a:off x="7159625" y="260413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7" name="TextBox 125"/>
          <p:cNvSpPr txBox="1"/>
          <p:nvPr/>
        </p:nvSpPr>
        <p:spPr>
          <a:xfrm>
            <a:off x="5286375" y="253111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8" name="TextBox 125"/>
          <p:cNvSpPr txBox="1"/>
          <p:nvPr/>
        </p:nvSpPr>
        <p:spPr>
          <a:xfrm>
            <a:off x="9894888" y="270573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79" name="TextBox 135"/>
          <p:cNvSpPr txBox="1"/>
          <p:nvPr/>
        </p:nvSpPr>
        <p:spPr>
          <a:xfrm>
            <a:off x="8455025" y="274701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4380" name="组合 152"/>
          <p:cNvGrpSpPr/>
          <p:nvPr/>
        </p:nvGrpSpPr>
        <p:grpSpPr>
          <a:xfrm>
            <a:off x="3052763" y="2651760"/>
            <a:ext cx="424281" cy="498475"/>
            <a:chOff x="0" y="0"/>
            <a:chExt cx="424352" cy="499243"/>
          </a:xfrm>
        </p:grpSpPr>
        <p:sp>
          <p:nvSpPr>
            <p:cNvPr id="14381" name="TextBox 142"/>
            <p:cNvSpPr txBox="1"/>
            <p:nvPr/>
          </p:nvSpPr>
          <p:spPr>
            <a:xfrm>
              <a:off x="21060" y="0"/>
              <a:ext cx="403292" cy="4610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382" name="椭圆 151"/>
            <p:cNvSpPr/>
            <p:nvPr/>
          </p:nvSpPr>
          <p:spPr>
            <a:xfrm>
              <a:off x="0" y="355227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83" name="组合 152"/>
          <p:cNvGrpSpPr/>
          <p:nvPr/>
        </p:nvGrpSpPr>
        <p:grpSpPr>
          <a:xfrm>
            <a:off x="6221413" y="2639060"/>
            <a:ext cx="424281" cy="498475"/>
            <a:chOff x="0" y="0"/>
            <a:chExt cx="424352" cy="499243"/>
          </a:xfrm>
        </p:grpSpPr>
        <p:sp>
          <p:nvSpPr>
            <p:cNvPr id="14384" name="TextBox 142"/>
            <p:cNvSpPr txBox="1"/>
            <p:nvPr/>
          </p:nvSpPr>
          <p:spPr>
            <a:xfrm>
              <a:off x="21060" y="0"/>
              <a:ext cx="403292" cy="4610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385" name="椭圆 151"/>
            <p:cNvSpPr/>
            <p:nvPr/>
          </p:nvSpPr>
          <p:spPr>
            <a:xfrm>
              <a:off x="0" y="355227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86" name="组合 152"/>
          <p:cNvGrpSpPr/>
          <p:nvPr/>
        </p:nvGrpSpPr>
        <p:grpSpPr>
          <a:xfrm>
            <a:off x="9210675" y="2783523"/>
            <a:ext cx="424281" cy="498475"/>
            <a:chOff x="0" y="0"/>
            <a:chExt cx="424352" cy="499243"/>
          </a:xfrm>
        </p:grpSpPr>
        <p:sp>
          <p:nvSpPr>
            <p:cNvPr id="14387" name="TextBox 142"/>
            <p:cNvSpPr txBox="1"/>
            <p:nvPr/>
          </p:nvSpPr>
          <p:spPr>
            <a:xfrm>
              <a:off x="21060" y="0"/>
              <a:ext cx="403292" cy="4610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388" name="椭圆 151"/>
            <p:cNvSpPr/>
            <p:nvPr/>
          </p:nvSpPr>
          <p:spPr>
            <a:xfrm>
              <a:off x="0" y="355227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61820" y="66929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三角形的高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71625" y="92075"/>
            <a:ext cx="2007235" cy="58483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23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283863" y="505473"/>
              <a:ext cx="4283494" cy="920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 smtClean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5368" name="TextBox 9"/>
          <p:cNvSpPr txBox="1"/>
          <p:nvPr/>
        </p:nvSpPr>
        <p:spPr>
          <a:xfrm>
            <a:off x="1881823" y="1259205"/>
            <a:ext cx="7654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什么是三角形的高？怎样画三角形的高？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9" name="Rectangle 33" descr="底色1"/>
          <p:cNvSpPr/>
          <p:nvPr/>
        </p:nvSpPr>
        <p:spPr>
          <a:xfrm>
            <a:off x="1925003" y="1866265"/>
            <a:ext cx="8215312" cy="1770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如图，从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的顶点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向它所对的边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所在直线画垂线，垂足为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,所得线段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叫做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的边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上的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0" name="TextBox 48"/>
          <p:cNvSpPr txBox="1"/>
          <p:nvPr/>
        </p:nvSpPr>
        <p:spPr>
          <a:xfrm>
            <a:off x="1849438" y="4268788"/>
            <a:ext cx="5268912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由三角形的高你能得到什么结论？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1" name="矩形 30"/>
          <p:cNvSpPr/>
          <p:nvPr/>
        </p:nvSpPr>
        <p:spPr>
          <a:xfrm>
            <a:off x="2043748" y="5568315"/>
            <a:ext cx="36531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=90 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2" name="Rectangle 47" descr="底色1"/>
          <p:cNvSpPr/>
          <p:nvPr/>
        </p:nvSpPr>
        <p:spPr>
          <a:xfrm>
            <a:off x="8613299" y="3965258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3" name="Rectangle 48" descr="底色1"/>
          <p:cNvSpPr/>
          <p:nvPr/>
        </p:nvSpPr>
        <p:spPr>
          <a:xfrm>
            <a:off x="5896293" y="5663883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4" name="Rectangle 49" descr="底色1"/>
          <p:cNvSpPr/>
          <p:nvPr/>
        </p:nvSpPr>
        <p:spPr>
          <a:xfrm>
            <a:off x="9296718" y="5917883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5" name="Freeform 50" descr="底色1"/>
          <p:cNvSpPr/>
          <p:nvPr/>
        </p:nvSpPr>
        <p:spPr>
          <a:xfrm>
            <a:off x="6331268" y="4297045"/>
            <a:ext cx="3475037" cy="16764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2160" h="1056">
                <a:moveTo>
                  <a:pt x="0" y="1056"/>
                </a:moveTo>
                <a:lnTo>
                  <a:pt x="2160" y="1056"/>
                </a:lnTo>
                <a:lnTo>
                  <a:pt x="1392" y="0"/>
                </a:lnTo>
                <a:lnTo>
                  <a:pt x="0" y="1056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376" name="Group 16"/>
          <p:cNvGrpSpPr/>
          <p:nvPr/>
        </p:nvGrpSpPr>
        <p:grpSpPr>
          <a:xfrm>
            <a:off x="8561705" y="4297045"/>
            <a:ext cx="152400" cy="2209800"/>
            <a:chOff x="0" y="0"/>
            <a:chExt cx="96" cy="1392"/>
          </a:xfrm>
        </p:grpSpPr>
        <p:sp>
          <p:nvSpPr>
            <p:cNvPr id="15377" name="Freeform 54" descr="底色1"/>
            <p:cNvSpPr/>
            <p:nvPr/>
          </p:nvSpPr>
          <p:spPr>
            <a:xfrm>
              <a:off x="0" y="960"/>
              <a:ext cx="96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0"/>
                </a:cxn>
                <a:cxn ang="0">
                  <a:pos x="96" y="96"/>
                </a:cxn>
              </a:cxnLst>
              <a:rect l="0" t="0" r="0" b="0"/>
              <a:pathLst>
                <a:path w="96" h="96">
                  <a:moveTo>
                    <a:pt x="0" y="0"/>
                  </a:moveTo>
                  <a:lnTo>
                    <a:pt x="96" y="0"/>
                  </a:lnTo>
                  <a:lnTo>
                    <a:pt x="96" y="96"/>
                  </a:lnTo>
                </a:path>
              </a:pathLst>
            </a:custGeom>
            <a:noFill/>
            <a:ln w="38100" cap="flat" cmpd="sng">
              <a:solidFill>
                <a:srgbClr val="00006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53"/>
            <p:cNvSpPr/>
            <p:nvPr/>
          </p:nvSpPr>
          <p:spPr>
            <a:xfrm>
              <a:off x="0" y="0"/>
              <a:ext cx="0" cy="1392"/>
            </a:xfrm>
            <a:prstGeom prst="line">
              <a:avLst/>
            </a:prstGeom>
            <a:ln w="38100" cap="flat" cmpd="sng">
              <a:solidFill>
                <a:srgbClr val="000066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5379" name="Line 59"/>
          <p:cNvSpPr/>
          <p:nvPr/>
        </p:nvSpPr>
        <p:spPr>
          <a:xfrm>
            <a:off x="8561705" y="4300220"/>
            <a:ext cx="0" cy="1676400"/>
          </a:xfrm>
          <a:prstGeom prst="line">
            <a:avLst/>
          </a:prstGeom>
          <a:ln w="57150" cap="flat" cmpd="sng">
            <a:solidFill>
              <a:srgbClr val="3333FF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15380" name="Picture 60" descr="直线平行的条件p540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4193" y="3208020"/>
            <a:ext cx="1752600" cy="124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1" name="Oval 55"/>
          <p:cNvSpPr>
            <a:spLocks noChangeAspect="1"/>
          </p:cNvSpPr>
          <p:nvPr/>
        </p:nvSpPr>
        <p:spPr>
          <a:xfrm flipH="1">
            <a:off x="8507730" y="4260533"/>
            <a:ext cx="95250" cy="10318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15382" name="Line 51"/>
          <p:cNvSpPr/>
          <p:nvPr/>
        </p:nvSpPr>
        <p:spPr>
          <a:xfrm>
            <a:off x="6343968" y="5965508"/>
            <a:ext cx="3430587" cy="0"/>
          </a:xfrm>
          <a:prstGeom prst="line">
            <a:avLst/>
          </a:prstGeom>
          <a:ln w="38100" cap="flat" cmpd="sng">
            <a:solidFill>
              <a:srgbClr val="FF3399"/>
            </a:solidFill>
            <a:prstDash val="solid"/>
            <a:bevel/>
            <a:headEnd type="none" w="med" len="med"/>
            <a:tailEnd type="none" w="med" len="med"/>
          </a:ln>
          <a:effectLst>
            <a:outerShdw dist="35921" dir="2699999" algn="ctr" rotWithShape="0">
              <a:srgbClr val="808080"/>
            </a:outerShdw>
          </a:effectLst>
        </p:spPr>
        <p:txBody>
          <a:bodyPr wrap="none" anchor="ctr" anchorCtr="0"/>
          <a:lstStyle/>
          <a:p>
            <a:pPr defTabSz="914400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83" name="Group 23"/>
          <p:cNvGrpSpPr/>
          <p:nvPr/>
        </p:nvGrpSpPr>
        <p:grpSpPr>
          <a:xfrm>
            <a:off x="8501380" y="5905183"/>
            <a:ext cx="685800" cy="506412"/>
            <a:chOff x="0" y="0"/>
            <a:chExt cx="432" cy="319"/>
          </a:xfrm>
        </p:grpSpPr>
        <p:sp>
          <p:nvSpPr>
            <p:cNvPr id="15384" name="Oval 57"/>
            <p:cNvSpPr>
              <a:spLocks noChangeAspect="1"/>
            </p:cNvSpPr>
            <p:nvPr/>
          </p:nvSpPr>
          <p:spPr>
            <a:xfrm>
              <a:off x="0" y="0"/>
              <a:ext cx="68" cy="6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华文隶书" panose="02010800040101010101" pitchFamily="2" charset="-122"/>
              </a:endParaRPr>
            </a:p>
          </p:txBody>
        </p:sp>
        <p:sp>
          <p:nvSpPr>
            <p:cNvPr id="15385" name="Rectangle 58" descr="底色1"/>
            <p:cNvSpPr/>
            <p:nvPr/>
          </p:nvSpPr>
          <p:spPr>
            <a:xfrm>
              <a:off x="5" y="29"/>
              <a:ext cx="42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2400" b="1" i="1" dirty="0">
                  <a:solidFill>
                    <a:srgbClr val="3333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5386" name="Picture 55" descr="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68039">
            <a:off x="8288655" y="4481195"/>
            <a:ext cx="22860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7" name="矩形标注 51"/>
          <p:cNvSpPr/>
          <p:nvPr/>
        </p:nvSpPr>
        <p:spPr>
          <a:xfrm>
            <a:off x="7374255" y="6136958"/>
            <a:ext cx="936625" cy="458787"/>
          </a:xfrm>
          <a:prstGeom prst="wedgeRectCallout">
            <a:avLst>
              <a:gd name="adj1" fmla="val 64806"/>
              <a:gd name="adj2" fmla="val -79560"/>
            </a:avLst>
          </a:prstGeom>
          <a:solidFill>
            <a:schemeClr val="accent1">
              <a:lumMod val="20000"/>
              <a:lumOff val="80000"/>
            </a:schemeClr>
          </a:solidFill>
          <a:ln w="25400" cap="flat" cmpd="sng">
            <a:solidFill>
              <a:srgbClr val="ADADA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 defTabSz="914400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垂足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88" name="椭圆 52"/>
          <p:cNvSpPr/>
          <p:nvPr/>
        </p:nvSpPr>
        <p:spPr>
          <a:xfrm>
            <a:off x="8488680" y="5892483"/>
            <a:ext cx="142875" cy="14446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9" name="Rectangle 36" descr="PE03255_"/>
          <p:cNvSpPr/>
          <p:nvPr/>
        </p:nvSpPr>
        <p:spPr>
          <a:xfrm>
            <a:off x="1935798" y="3778250"/>
            <a:ext cx="5143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注意: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标明垂直的记号和垂足的字母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0.025 0.00046 L 2.77778E-7 2.3959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019E-6 L -0.00105 0.307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5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ldLvl="0" animBg="1"/>
      <p:bldP spid="15370" grpId="0"/>
      <p:bldP spid="15371" grpId="0"/>
      <p:bldP spid="15381" grpId="0" bldLvl="0" animBg="1"/>
      <p:bldP spid="15387" grpId="0" bldLvl="0" animBg="1"/>
      <p:bldP spid="15388" grpId="0" bldLvl="0" animBg="1"/>
      <p:bldP spid="15388" grpId="1" bldLvl="0" animBg="1"/>
      <p:bldP spid="15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1"/>
          <p:cNvSpPr txBox="1"/>
          <p:nvPr/>
        </p:nvSpPr>
        <p:spPr>
          <a:xfrm>
            <a:off x="2881313" y="847725"/>
            <a:ext cx="6183312" cy="478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高的叙述方法（如图）：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有三种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388" name="Text Box 46"/>
          <p:cNvSpPr txBox="1"/>
          <p:nvPr/>
        </p:nvSpPr>
        <p:spPr>
          <a:xfrm>
            <a:off x="2524125" y="2786063"/>
            <a:ext cx="3714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垂足为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Text Box 47"/>
          <p:cNvSpPr txBox="1"/>
          <p:nvPr/>
        </p:nvSpPr>
        <p:spPr>
          <a:xfrm>
            <a:off x="2524125" y="3714750"/>
            <a:ext cx="6429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上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且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BDA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CDA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=90°.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0" name="Picture 5"/>
          <p:cNvPicPr>
            <a:picLocks noChangeAspect="1"/>
          </p:cNvPicPr>
          <p:nvPr/>
        </p:nvPicPr>
        <p:blipFill>
          <a:blip r:embed="rId1"/>
          <a:srcRect r="-13344"/>
          <a:stretch>
            <a:fillRect/>
          </a:stretch>
        </p:blipFill>
        <p:spPr>
          <a:xfrm>
            <a:off x="2293938" y="847725"/>
            <a:ext cx="458787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Rectangle 33" descr="底色1"/>
          <p:cNvSpPr/>
          <p:nvPr/>
        </p:nvSpPr>
        <p:spPr>
          <a:xfrm>
            <a:off x="2524125" y="1689100"/>
            <a:ext cx="3786188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的高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2" name="Rectangle 47" descr="底色1"/>
          <p:cNvSpPr/>
          <p:nvPr/>
        </p:nvSpPr>
        <p:spPr>
          <a:xfrm>
            <a:off x="8433277" y="116840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3" name="Rectangle 48" descr="底色1"/>
          <p:cNvSpPr/>
          <p:nvPr/>
        </p:nvSpPr>
        <p:spPr>
          <a:xfrm>
            <a:off x="6024563" y="314325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4" name="Rectangle 49" descr="底色1"/>
          <p:cNvSpPr/>
          <p:nvPr/>
        </p:nvSpPr>
        <p:spPr>
          <a:xfrm>
            <a:off x="9667875" y="300037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Freeform 50" descr="底色1"/>
          <p:cNvSpPr/>
          <p:nvPr/>
        </p:nvSpPr>
        <p:spPr>
          <a:xfrm>
            <a:off x="6167438" y="1500188"/>
            <a:ext cx="3475037" cy="16764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2160" h="1056">
                <a:moveTo>
                  <a:pt x="0" y="1056"/>
                </a:moveTo>
                <a:lnTo>
                  <a:pt x="2160" y="1056"/>
                </a:lnTo>
                <a:lnTo>
                  <a:pt x="1392" y="0"/>
                </a:lnTo>
                <a:lnTo>
                  <a:pt x="0" y="1056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6396" name="直接连接符 58"/>
          <p:cNvCxnSpPr/>
          <p:nvPr/>
        </p:nvCxnSpPr>
        <p:spPr>
          <a:xfrm rot="5400000">
            <a:off x="7524750" y="2357438"/>
            <a:ext cx="1714500" cy="0"/>
          </a:xfrm>
          <a:prstGeom prst="line">
            <a:avLst/>
          </a:prstGeom>
          <a:ln w="38100" cap="flat" cmpd="sng">
            <a:solidFill>
              <a:srgbClr val="EB2A03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6397" name="任意多边形 60"/>
          <p:cNvSpPr/>
          <p:nvPr/>
        </p:nvSpPr>
        <p:spPr>
          <a:xfrm>
            <a:off x="8375650" y="2928938"/>
            <a:ext cx="220663" cy="265112"/>
          </a:xfrm>
          <a:custGeom>
            <a:avLst/>
            <a:gdLst/>
            <a:ahLst/>
            <a:cxnLst>
              <a:cxn ang="0">
                <a:pos x="0" y="24425"/>
              </a:cxn>
              <a:cxn ang="0">
                <a:pos x="68409" y="24425"/>
              </a:cxn>
              <a:cxn ang="0">
                <a:pos x="71667" y="170972"/>
              </a:cxn>
            </a:cxnLst>
            <a:rect l="0" t="0" r="0" b="0"/>
            <a:pathLst>
              <a:path w="308976" h="306888">
                <a:moveTo>
                  <a:pt x="0" y="43841"/>
                </a:moveTo>
                <a:cubicBezTo>
                  <a:pt x="108559" y="21920"/>
                  <a:pt x="217118" y="0"/>
                  <a:pt x="263047" y="43841"/>
                </a:cubicBezTo>
                <a:cubicBezTo>
                  <a:pt x="308976" y="87682"/>
                  <a:pt x="292274" y="197285"/>
                  <a:pt x="275573" y="306888"/>
                </a:cubicBezTo>
              </a:path>
            </a:pathLst>
          </a:custGeom>
          <a:noFill/>
          <a:ln w="38100" cap="flat" cmpd="sng">
            <a:solidFill>
              <a:srgbClr val="EB2A03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Rectangle 47" descr="底色1"/>
          <p:cNvSpPr/>
          <p:nvPr/>
        </p:nvSpPr>
        <p:spPr>
          <a:xfrm>
            <a:off x="8207375" y="307181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/>
          <p:nvPr/>
        </p:nvSpPr>
        <p:spPr>
          <a:xfrm>
            <a:off x="3881438" y="856933"/>
            <a:ext cx="4067175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锐角三角形的三条高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1" name="Rectangle 3" descr="底色1"/>
          <p:cNvSpPr/>
          <p:nvPr/>
        </p:nvSpPr>
        <p:spPr>
          <a:xfrm>
            <a:off x="1881188" y="1499553"/>
            <a:ext cx="60674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每人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画一个锐角三角形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(1) 你能画出这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个三角形的三条高吗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2" name="Freeform 4" descr="底色1"/>
          <p:cNvSpPr/>
          <p:nvPr/>
        </p:nvSpPr>
        <p:spPr>
          <a:xfrm>
            <a:off x="7461250" y="1758315"/>
            <a:ext cx="2438400" cy="16002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1536" h="1008">
                <a:moveTo>
                  <a:pt x="0" y="1008"/>
                </a:moveTo>
                <a:lnTo>
                  <a:pt x="1536" y="1008"/>
                </a:lnTo>
                <a:lnTo>
                  <a:pt x="1056" y="0"/>
                </a:lnTo>
                <a:lnTo>
                  <a:pt x="0" y="1008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Rectangle 5" descr="底色1"/>
          <p:cNvSpPr/>
          <p:nvPr/>
        </p:nvSpPr>
        <p:spPr>
          <a:xfrm>
            <a:off x="1881188" y="2564765"/>
            <a:ext cx="548640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这三条高之间有怎样的位置关系？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414" name="Group 6"/>
          <p:cNvGrpSpPr/>
          <p:nvPr/>
        </p:nvGrpSpPr>
        <p:grpSpPr>
          <a:xfrm>
            <a:off x="8978900" y="1764665"/>
            <a:ext cx="152400" cy="1604963"/>
            <a:chOff x="0" y="0"/>
            <a:chExt cx="96" cy="1011"/>
          </a:xfrm>
        </p:grpSpPr>
        <p:sp>
          <p:nvSpPr>
            <p:cNvPr id="17415" name="Line 8"/>
            <p:cNvSpPr/>
            <p:nvPr/>
          </p:nvSpPr>
          <p:spPr>
            <a:xfrm>
              <a:off x="96" y="0"/>
              <a:ext cx="0" cy="101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16" name="Freeform 9" descr="底色1"/>
            <p:cNvSpPr/>
            <p:nvPr/>
          </p:nvSpPr>
          <p:spPr>
            <a:xfrm>
              <a:off x="0" y="91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0"/>
                </a:cxn>
                <a:cxn ang="0">
                  <a:pos x="0" y="96"/>
                </a:cxn>
              </a:cxnLst>
              <a:rect l="0" t="0" r="0" b="0"/>
              <a:pathLst>
                <a:path w="96" h="96">
                  <a:moveTo>
                    <a:pt x="96" y="0"/>
                  </a:moveTo>
                  <a:lnTo>
                    <a:pt x="0" y="0"/>
                  </a:ln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7" name="Group 9"/>
          <p:cNvGrpSpPr/>
          <p:nvPr/>
        </p:nvGrpSpPr>
        <p:grpSpPr>
          <a:xfrm>
            <a:off x="7494588" y="2228215"/>
            <a:ext cx="1897062" cy="1184275"/>
            <a:chOff x="0" y="0"/>
            <a:chExt cx="1299" cy="622"/>
          </a:xfrm>
        </p:grpSpPr>
        <p:sp>
          <p:nvSpPr>
            <p:cNvPr id="17418" name="Line 11"/>
            <p:cNvSpPr/>
            <p:nvPr/>
          </p:nvSpPr>
          <p:spPr>
            <a:xfrm rot="-21393706" flipV="1">
              <a:off x="0" y="46"/>
              <a:ext cx="1299" cy="57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19" name="Freeform 12" descr="底色1"/>
            <p:cNvSpPr/>
            <p:nvPr/>
          </p:nvSpPr>
          <p:spPr>
            <a:xfrm rot="20208999">
              <a:off x="1203" y="0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0"/>
                </a:cxn>
                <a:cxn ang="0">
                  <a:pos x="0" y="96"/>
                </a:cxn>
              </a:cxnLst>
              <a:rect l="0" t="0" r="0" b="0"/>
              <a:pathLst>
                <a:path w="96" h="96">
                  <a:moveTo>
                    <a:pt x="96" y="0"/>
                  </a:moveTo>
                  <a:lnTo>
                    <a:pt x="0" y="0"/>
                  </a:ln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0" name="Group 12"/>
          <p:cNvGrpSpPr/>
          <p:nvPr/>
        </p:nvGrpSpPr>
        <p:grpSpPr>
          <a:xfrm>
            <a:off x="8691563" y="2113915"/>
            <a:ext cx="1208087" cy="1244600"/>
            <a:chOff x="0" y="0"/>
            <a:chExt cx="877" cy="672"/>
          </a:xfrm>
        </p:grpSpPr>
        <p:sp>
          <p:nvSpPr>
            <p:cNvPr id="17421" name="Line 14"/>
            <p:cNvSpPr/>
            <p:nvPr/>
          </p:nvSpPr>
          <p:spPr>
            <a:xfrm flipH="1" flipV="1">
              <a:off x="61" y="0"/>
              <a:ext cx="816" cy="672"/>
            </a:xfrm>
            <a:prstGeom prst="line">
              <a:avLst/>
            </a:prstGeom>
            <a:ln w="38100" cap="flat" cmpd="sng">
              <a:solidFill>
                <a:srgbClr val="CC3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22" name="Freeform 15" descr="底色1"/>
            <p:cNvSpPr/>
            <p:nvPr/>
          </p:nvSpPr>
          <p:spPr>
            <a:xfrm rot="13789611">
              <a:off x="29" y="-25"/>
              <a:ext cx="71" cy="129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0" y="0"/>
                </a:cxn>
                <a:cxn ang="0">
                  <a:pos x="0" y="232"/>
                </a:cxn>
              </a:cxnLst>
              <a:rect l="0" t="0" r="0" b="0"/>
              <a:pathLst>
                <a:path w="96" h="96">
                  <a:moveTo>
                    <a:pt x="96" y="0"/>
                  </a:moveTo>
                  <a:lnTo>
                    <a:pt x="0" y="0"/>
                  </a:ln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CC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15"/>
          <p:cNvGrpSpPr/>
          <p:nvPr/>
        </p:nvGrpSpPr>
        <p:grpSpPr>
          <a:xfrm>
            <a:off x="8769350" y="2456815"/>
            <a:ext cx="677863" cy="517525"/>
            <a:chOff x="0" y="0"/>
            <a:chExt cx="427" cy="326"/>
          </a:xfrm>
        </p:grpSpPr>
        <p:sp>
          <p:nvSpPr>
            <p:cNvPr id="17424" name="Oval 17"/>
            <p:cNvSpPr>
              <a:spLocks noChangeAspect="1"/>
            </p:cNvSpPr>
            <p:nvPr/>
          </p:nvSpPr>
          <p:spPr>
            <a:xfrm>
              <a:off x="198" y="0"/>
              <a:ext cx="68" cy="6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华文隶书" panose="02010800040101010101" pitchFamily="2" charset="-122"/>
              </a:endParaRPr>
            </a:p>
          </p:txBody>
        </p:sp>
        <p:sp>
          <p:nvSpPr>
            <p:cNvPr id="17425" name="Rectangle 18" descr="底色1"/>
            <p:cNvSpPr/>
            <p:nvPr/>
          </p:nvSpPr>
          <p:spPr>
            <a:xfrm>
              <a:off x="0" y="36"/>
              <a:ext cx="42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defTabSz="914400" eaLnBrk="0" hangingPunct="0"/>
              <a:r>
                <a:rPr lang="en-US" altLang="zh-CN" sz="2400" b="1" i="1" dirty="0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O</a:t>
              </a:r>
              <a:endParaRPr lang="en-US" altLang="zh-CN" sz="2400" i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426" name="Rectangle 20" descr="底色1"/>
          <p:cNvSpPr/>
          <p:nvPr/>
        </p:nvSpPr>
        <p:spPr>
          <a:xfrm>
            <a:off x="1898650" y="4211003"/>
            <a:ext cx="800100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锐角三角形的三条高是在三角形的内部还是外部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7" name="Text Box 21"/>
          <p:cNvSpPr txBox="1"/>
          <p:nvPr/>
        </p:nvSpPr>
        <p:spPr>
          <a:xfrm>
            <a:off x="8909050" y="1359853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8" name="Text Box 22"/>
          <p:cNvSpPr txBox="1"/>
          <p:nvPr/>
        </p:nvSpPr>
        <p:spPr>
          <a:xfrm>
            <a:off x="7073900" y="309181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9" name="Text Box 23"/>
          <p:cNvSpPr txBox="1"/>
          <p:nvPr/>
        </p:nvSpPr>
        <p:spPr>
          <a:xfrm>
            <a:off x="9915525" y="300926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30" name="Text Box 24"/>
          <p:cNvSpPr txBox="1"/>
          <p:nvPr/>
        </p:nvSpPr>
        <p:spPr>
          <a:xfrm>
            <a:off x="8939213" y="3307715"/>
            <a:ext cx="361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D</a:t>
            </a:r>
            <a:endParaRPr lang="en-US" altLang="zh-CN" sz="2400" b="1" i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31" name="Text Box 25"/>
          <p:cNvSpPr txBox="1"/>
          <p:nvPr/>
        </p:nvSpPr>
        <p:spPr>
          <a:xfrm>
            <a:off x="9518650" y="232346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E</a:t>
            </a:r>
            <a:endParaRPr lang="en-US" altLang="zh-CN" sz="2400" b="1" i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32" name="Text Box 26"/>
          <p:cNvSpPr txBox="1"/>
          <p:nvPr/>
        </p:nvSpPr>
        <p:spPr>
          <a:xfrm>
            <a:off x="8299450" y="186626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en-US" altLang="zh-CN" sz="2400" b="1" i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33" name="Rectangle 27"/>
          <p:cNvSpPr/>
          <p:nvPr/>
        </p:nvSpPr>
        <p:spPr>
          <a:xfrm>
            <a:off x="2535238" y="3688715"/>
            <a:ext cx="5339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锐角三角形的三条高交于同一点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34" name="Rectangle 28"/>
          <p:cNvSpPr/>
          <p:nvPr/>
        </p:nvSpPr>
        <p:spPr>
          <a:xfrm>
            <a:off x="2573338" y="5430203"/>
            <a:ext cx="6405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锐角三角形的三条高都在三角形的内部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35" name="Rectangle 29" descr="底色1"/>
          <p:cNvSpPr/>
          <p:nvPr/>
        </p:nvSpPr>
        <p:spPr>
          <a:xfrm>
            <a:off x="2238375" y="2002790"/>
            <a:ext cx="487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 eaLnBrk="0" hangingPunct="0"/>
            <a:endParaRPr lang="zh-CN" altLang="en-US" sz="28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7436" name="圆角矩形 31"/>
          <p:cNvSpPr/>
          <p:nvPr/>
        </p:nvSpPr>
        <p:spPr>
          <a:xfrm>
            <a:off x="1881188" y="528003"/>
            <a:ext cx="1651000" cy="5191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探究交流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26" grpId="0" bldLvl="0" animBg="1"/>
      <p:bldP spid="17430" grpId="0"/>
      <p:bldP spid="17431" grpId="0"/>
      <p:bldP spid="17432" grpId="0"/>
      <p:bldP spid="17433" grpId="0"/>
      <p:bldP spid="174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/>
          <p:nvPr/>
        </p:nvSpPr>
        <p:spPr>
          <a:xfrm>
            <a:off x="3810000" y="497205"/>
            <a:ext cx="4021138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直角三角形的三条高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Rectangle 3" descr="底色1"/>
          <p:cNvSpPr/>
          <p:nvPr/>
        </p:nvSpPr>
        <p:spPr>
          <a:xfrm>
            <a:off x="1952625" y="1214438"/>
            <a:ext cx="6157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eaLnBrk="0" hangingPunct="0"/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在纸上画出一个直角三角形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6" name="AutoShape 5" descr="底色1"/>
          <p:cNvSpPr/>
          <p:nvPr/>
        </p:nvSpPr>
        <p:spPr>
          <a:xfrm>
            <a:off x="8148638" y="3409950"/>
            <a:ext cx="1371600" cy="1828800"/>
          </a:xfrm>
          <a:prstGeom prst="rtTriangle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18437" name="Freeform 6" descr="底色1"/>
          <p:cNvSpPr/>
          <p:nvPr/>
        </p:nvSpPr>
        <p:spPr>
          <a:xfrm>
            <a:off x="8148638" y="5086350"/>
            <a:ext cx="152400" cy="15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96" h="96">
                <a:moveTo>
                  <a:pt x="0" y="0"/>
                </a:moveTo>
                <a:lnTo>
                  <a:pt x="96" y="0"/>
                </a:lnTo>
                <a:lnTo>
                  <a:pt x="96" y="96"/>
                </a:lnTo>
              </a:path>
            </a:pathLst>
          </a:cu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8" name="Rectangle 7" descr="底色1"/>
          <p:cNvSpPr/>
          <p:nvPr/>
        </p:nvSpPr>
        <p:spPr>
          <a:xfrm>
            <a:off x="8111967" y="292893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39" name="Rectangle 8" descr="底色1"/>
          <p:cNvSpPr/>
          <p:nvPr/>
        </p:nvSpPr>
        <p:spPr>
          <a:xfrm>
            <a:off x="7883367" y="515302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B</a:t>
            </a:r>
            <a:endParaRPr lang="en-US" altLang="zh-CN" sz="2800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40" name="Rectangle 9" descr="底色1"/>
          <p:cNvSpPr/>
          <p:nvPr/>
        </p:nvSpPr>
        <p:spPr>
          <a:xfrm>
            <a:off x="9378316" y="516255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C</a:t>
            </a:r>
            <a:endParaRPr lang="en-US" altLang="zh-CN" sz="2800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8441" name="Rectangle 10" descr="底色1"/>
          <p:cNvSpPr/>
          <p:nvPr/>
        </p:nvSpPr>
        <p:spPr>
          <a:xfrm>
            <a:off x="1817529" y="1773238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(1)画出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直角三角形的三条高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2" name="Rectangle 11" descr="底色1"/>
          <p:cNvSpPr/>
          <p:nvPr/>
        </p:nvSpPr>
        <p:spPr>
          <a:xfrm>
            <a:off x="1952625" y="3740150"/>
            <a:ext cx="566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 eaLnBrk="0" hangingPunct="0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直角边</a:t>
            </a:r>
            <a:r>
              <a:rPr lang="en-US" altLang="zh-CN" sz="2800" dirty="0">
                <a:solidFill>
                  <a:schemeClr val="tx1"/>
                </a:solidFill>
                <a:latin typeface="EU-B1X" panose="03000509000000000000" pitchFamily="1" charset="-122"/>
                <a:ea typeface="EU-B1X" panose="03000509000000000000" pitchFamily="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边上的高是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______;</a:t>
            </a:r>
            <a:r>
              <a:rPr lang="en-US" altLang="zh-CN" sz="2800" b="1" u="sng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3" name="Rectangle 12" descr="底色1"/>
          <p:cNvSpPr/>
          <p:nvPr/>
        </p:nvSpPr>
        <p:spPr>
          <a:xfrm>
            <a:off x="5278438" y="3740150"/>
            <a:ext cx="122852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AB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44" name="Rectangle 13" descr="底色1"/>
          <p:cNvSpPr/>
          <p:nvPr/>
        </p:nvSpPr>
        <p:spPr>
          <a:xfrm>
            <a:off x="1941513" y="4398963"/>
            <a:ext cx="51577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eaLnBrk="0" hangingPunct="0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直角边</a:t>
            </a:r>
            <a:r>
              <a:rPr lang="en-US" altLang="zh-CN" sz="2800" dirty="0">
                <a:solidFill>
                  <a:schemeClr val="tx1"/>
                </a:solidFill>
                <a:latin typeface="EU-B1X" panose="03000509000000000000" pitchFamily="1" charset="-122"/>
                <a:ea typeface="EU-B1X" panose="03000509000000000000" pitchFamily="1" charset="-122"/>
              </a:rPr>
              <a:t>AB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边上的高是</a:t>
            </a:r>
            <a:r>
              <a:rPr lang="zh-CN" altLang="en-US" sz="2800" u="sng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5" name="Rectangle 14" descr="底色1"/>
          <p:cNvSpPr/>
          <p:nvPr/>
        </p:nvSpPr>
        <p:spPr>
          <a:xfrm>
            <a:off x="5295900" y="4318000"/>
            <a:ext cx="889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CB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18446" name="Group 15"/>
          <p:cNvGrpSpPr/>
          <p:nvPr/>
        </p:nvGrpSpPr>
        <p:grpSpPr>
          <a:xfrm rot="-7534574">
            <a:off x="8559800" y="4386263"/>
            <a:ext cx="106363" cy="1120775"/>
            <a:chOff x="0" y="0"/>
            <a:chExt cx="96" cy="1011"/>
          </a:xfrm>
        </p:grpSpPr>
        <p:sp>
          <p:nvSpPr>
            <p:cNvPr id="18447" name="Line 16"/>
            <p:cNvSpPr/>
            <p:nvPr/>
          </p:nvSpPr>
          <p:spPr>
            <a:xfrm>
              <a:off x="96" y="0"/>
              <a:ext cx="0" cy="1011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8" name="Freeform 17" descr="底色1"/>
            <p:cNvSpPr/>
            <p:nvPr/>
          </p:nvSpPr>
          <p:spPr>
            <a:xfrm>
              <a:off x="0" y="91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0"/>
                </a:cxn>
                <a:cxn ang="0">
                  <a:pos x="0" y="96"/>
                </a:cxn>
              </a:cxnLst>
              <a:rect l="0" t="0" r="0" b="0"/>
              <a:pathLst>
                <a:path w="96" h="96">
                  <a:moveTo>
                    <a:pt x="96" y="0"/>
                  </a:moveTo>
                  <a:lnTo>
                    <a:pt x="0" y="0"/>
                  </a:lnTo>
                  <a:lnTo>
                    <a:pt x="0" y="96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9" name="Rectangle 18" descr="底色1"/>
          <p:cNvSpPr/>
          <p:nvPr/>
        </p:nvSpPr>
        <p:spPr>
          <a:xfrm>
            <a:off x="1817529" y="2295525"/>
            <a:ext cx="4627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它们有怎样的位置关系？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0" name="Line 19"/>
          <p:cNvSpPr/>
          <p:nvPr/>
        </p:nvSpPr>
        <p:spPr>
          <a:xfrm>
            <a:off x="8148638" y="3409950"/>
            <a:ext cx="1587" cy="18288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51" name="Line 20"/>
          <p:cNvSpPr/>
          <p:nvPr/>
        </p:nvSpPr>
        <p:spPr>
          <a:xfrm flipH="1">
            <a:off x="8148638" y="5238750"/>
            <a:ext cx="1371600" cy="15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52" name="Rectangle 21" descr="底色1"/>
          <p:cNvSpPr/>
          <p:nvPr/>
        </p:nvSpPr>
        <p:spPr>
          <a:xfrm>
            <a:off x="9079866" y="426243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D</a:t>
            </a:r>
            <a:endParaRPr lang="en-US" altLang="zh-CN" sz="2800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8453" name="Rectangle 22" descr="底色1"/>
          <p:cNvSpPr/>
          <p:nvPr/>
        </p:nvSpPr>
        <p:spPr>
          <a:xfrm>
            <a:off x="1995488" y="5084763"/>
            <a:ext cx="48656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eaLnBrk="0" hangingPunct="0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斜边</a:t>
            </a:r>
            <a:r>
              <a:rPr lang="en-US" altLang="zh-CN" sz="2800" dirty="0">
                <a:solidFill>
                  <a:schemeClr val="tx1"/>
                </a:solidFill>
                <a:latin typeface="EU-B1X" panose="03000509000000000000" pitchFamily="1" charset="-122"/>
                <a:ea typeface="EU-B1X" panose="03000509000000000000" pitchFamily="1" charset="-122"/>
              </a:rPr>
              <a:t>AC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边上的高是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_______.</a:t>
            </a:r>
            <a:r>
              <a:rPr lang="en-US" altLang="zh-CN" sz="2800" b="1" u="sng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4" name="Rectangle 23" descr="底色1"/>
          <p:cNvSpPr/>
          <p:nvPr/>
        </p:nvSpPr>
        <p:spPr>
          <a:xfrm>
            <a:off x="5022850" y="5084763"/>
            <a:ext cx="83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BD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55" name="Rectangle 24"/>
          <p:cNvSpPr/>
          <p:nvPr/>
        </p:nvSpPr>
        <p:spPr>
          <a:xfrm>
            <a:off x="7983538" y="5043488"/>
            <a:ext cx="38735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●</a:t>
            </a:r>
            <a:endParaRPr lang="en-US" altLang="zh-CN" sz="1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56" name="Rectangle 25"/>
          <p:cNvSpPr/>
          <p:nvPr/>
        </p:nvSpPr>
        <p:spPr>
          <a:xfrm>
            <a:off x="1952625" y="3000375"/>
            <a:ext cx="5905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直角三角形的三条高交于直角顶点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2" grpId="0" bldLvl="0" animBg="1"/>
      <p:bldP spid="18443" grpId="0"/>
      <p:bldP spid="18444" grpId="0" bldLvl="0" animBg="1"/>
      <p:bldP spid="18445" grpId="0"/>
      <p:bldP spid="18449" grpId="0"/>
      <p:bldP spid="18452" grpId="0" bldLvl="0" animBg="1"/>
      <p:bldP spid="18453" grpId="0" bldLvl="0" animBg="1"/>
      <p:bldP spid="18454" grpId="0"/>
      <p:bldP spid="18455" grpId="0"/>
      <p:bldP spid="184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 descr="底色1"/>
          <p:cNvSpPr/>
          <p:nvPr/>
        </p:nvSpPr>
        <p:spPr>
          <a:xfrm>
            <a:off x="7232333" y="1096328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endParaRPr lang="en-US" altLang="zh-CN" sz="2400" i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59" name="Rectangle 7" descr="底色1"/>
          <p:cNvSpPr/>
          <p:nvPr/>
        </p:nvSpPr>
        <p:spPr>
          <a:xfrm>
            <a:off x="8948738" y="2731453"/>
            <a:ext cx="441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B</a:t>
            </a:r>
            <a:endParaRPr lang="en-US" altLang="zh-CN" sz="2400" b="1" i="1" dirty="0">
              <a:solidFill>
                <a:srgbClr val="3333FF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0" name="Rectangle 8" descr="底色1"/>
          <p:cNvSpPr/>
          <p:nvPr/>
        </p:nvSpPr>
        <p:spPr>
          <a:xfrm>
            <a:off x="10042367" y="277272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C</a:t>
            </a:r>
            <a:endParaRPr lang="en-US" altLang="zh-CN" sz="2400" b="1" i="1" dirty="0">
              <a:solidFill>
                <a:srgbClr val="3333FF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1" name="Line 12"/>
          <p:cNvSpPr/>
          <p:nvPr/>
        </p:nvSpPr>
        <p:spPr>
          <a:xfrm flipH="1">
            <a:off x="6891338" y="2820353"/>
            <a:ext cx="2133600" cy="0"/>
          </a:xfrm>
          <a:prstGeom prst="line">
            <a:avLst/>
          </a:prstGeom>
          <a:ln w="38100" cap="flat" cmpd="sng">
            <a:solidFill>
              <a:srgbClr val="3333FF"/>
            </a:solidFill>
            <a:prstDash val="sysDot"/>
            <a:bevel/>
            <a:headEnd type="none" w="med" len="med"/>
            <a:tailEnd type="none" w="med" len="med"/>
          </a:ln>
        </p:spPr>
      </p:sp>
      <p:grpSp>
        <p:nvGrpSpPr>
          <p:cNvPr id="19462" name="Group 6"/>
          <p:cNvGrpSpPr/>
          <p:nvPr/>
        </p:nvGrpSpPr>
        <p:grpSpPr>
          <a:xfrm>
            <a:off x="7272338" y="1524953"/>
            <a:ext cx="152400" cy="1295400"/>
            <a:chOff x="0" y="0"/>
            <a:chExt cx="96" cy="768"/>
          </a:xfrm>
        </p:grpSpPr>
        <p:sp>
          <p:nvSpPr>
            <p:cNvPr id="19463" name="Line 14"/>
            <p:cNvSpPr/>
            <p:nvPr/>
          </p:nvSpPr>
          <p:spPr>
            <a:xfrm>
              <a:off x="0" y="0"/>
              <a:ext cx="0" cy="76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9464" name="Freeform 15" descr="底色1"/>
            <p:cNvSpPr/>
            <p:nvPr/>
          </p:nvSpPr>
          <p:spPr>
            <a:xfrm>
              <a:off x="0" y="672"/>
              <a:ext cx="96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" y="0"/>
                </a:cxn>
                <a:cxn ang="0">
                  <a:pos x="43" y="43"/>
                </a:cxn>
              </a:cxnLst>
              <a:rect l="0" t="0" r="0" b="0"/>
              <a:pathLst>
                <a:path w="144" h="144">
                  <a:moveTo>
                    <a:pt x="0" y="0"/>
                  </a:moveTo>
                  <a:lnTo>
                    <a:pt x="144" y="0"/>
                  </a:lnTo>
                  <a:lnTo>
                    <a:pt x="144" y="144"/>
                  </a:ln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Rectangle 16" descr="底色1"/>
          <p:cNvSpPr/>
          <p:nvPr/>
        </p:nvSpPr>
        <p:spPr>
          <a:xfrm>
            <a:off x="7031038" y="2785428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D</a:t>
            </a:r>
            <a:endParaRPr lang="en-US" altLang="zh-CN" sz="2400" b="1" i="1" dirty="0">
              <a:solidFill>
                <a:srgbClr val="000066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6" name="Rectangle 21" descr="底色1"/>
          <p:cNvSpPr/>
          <p:nvPr/>
        </p:nvSpPr>
        <p:spPr>
          <a:xfrm>
            <a:off x="9086850" y="3601403"/>
            <a:ext cx="758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E</a:t>
            </a:r>
            <a:endParaRPr lang="en-US" altLang="zh-CN" sz="2400" b="1" i="1" dirty="0">
              <a:solidFill>
                <a:srgbClr val="000066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7" name="Rectangle 22" descr="底色1"/>
          <p:cNvSpPr/>
          <p:nvPr/>
        </p:nvSpPr>
        <p:spPr>
          <a:xfrm>
            <a:off x="8685213" y="1826578"/>
            <a:ext cx="5921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F</a:t>
            </a:r>
            <a:endParaRPr lang="en-US" altLang="zh-CN" sz="2400" b="1" i="1" dirty="0">
              <a:solidFill>
                <a:srgbClr val="000066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9468" name="Rectangle 2"/>
          <p:cNvSpPr/>
          <p:nvPr/>
        </p:nvSpPr>
        <p:spPr>
          <a:xfrm>
            <a:off x="3589338" y="453708"/>
            <a:ext cx="4070350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钝角三角形的三条高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9" name="Rectangle 23" descr="底色1"/>
          <p:cNvSpPr/>
          <p:nvPr/>
        </p:nvSpPr>
        <p:spPr>
          <a:xfrm>
            <a:off x="1946275" y="885190"/>
            <a:ext cx="5500688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问题：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钝角三角形的三条高交于一点吗？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0" name="Rectangle 24" descr="底色1"/>
          <p:cNvSpPr/>
          <p:nvPr/>
        </p:nvSpPr>
        <p:spPr>
          <a:xfrm>
            <a:off x="1946275" y="3601403"/>
            <a:ext cx="52863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它们所在的直线交于一点吗？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1" name="Text Box 26" descr="底色1"/>
          <p:cNvSpPr txBox="1"/>
          <p:nvPr/>
        </p:nvSpPr>
        <p:spPr>
          <a:xfrm>
            <a:off x="7089775" y="5728653"/>
            <a:ext cx="434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2800" b="1" i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EU-B1X" panose="03000509000000000000" pitchFamily="1" charset="-122"/>
              </a:rPr>
              <a:t>O</a:t>
            </a:r>
            <a:endParaRPr lang="en-US" altLang="zh-CN" sz="2800" b="1" i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EU-B1X" panose="03000509000000000000" pitchFamily="1" charset="-122"/>
            </a:endParaRPr>
          </a:p>
        </p:txBody>
      </p:sp>
      <p:sp>
        <p:nvSpPr>
          <p:cNvPr id="19472" name="Line 27"/>
          <p:cNvSpPr/>
          <p:nvPr/>
        </p:nvSpPr>
        <p:spPr>
          <a:xfrm>
            <a:off x="7277100" y="2866390"/>
            <a:ext cx="34925" cy="28622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9473" name="Line 29"/>
          <p:cNvSpPr/>
          <p:nvPr/>
        </p:nvSpPr>
        <p:spPr>
          <a:xfrm flipH="1">
            <a:off x="7312025" y="3496628"/>
            <a:ext cx="2179638" cy="2232025"/>
          </a:xfrm>
          <a:prstGeom prst="line">
            <a:avLst/>
          </a:prstGeom>
          <a:ln w="38100" cap="flat" cmpd="sng">
            <a:solidFill>
              <a:srgbClr val="FF00FF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9474" name="Rectangle 30"/>
          <p:cNvSpPr/>
          <p:nvPr/>
        </p:nvSpPr>
        <p:spPr>
          <a:xfrm>
            <a:off x="1946275" y="2647315"/>
            <a:ext cx="48577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钝角三角形的三条高不相交于一点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5" name="Rectangle 31"/>
          <p:cNvSpPr/>
          <p:nvPr/>
        </p:nvSpPr>
        <p:spPr>
          <a:xfrm>
            <a:off x="2032000" y="4430078"/>
            <a:ext cx="50006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钝角三角形的三条高所在直线交于一点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6" name="Oval 32"/>
          <p:cNvSpPr>
            <a:spLocks noChangeAspect="1"/>
          </p:cNvSpPr>
          <p:nvPr/>
        </p:nvSpPr>
        <p:spPr>
          <a:xfrm>
            <a:off x="7245350" y="5639753"/>
            <a:ext cx="152400" cy="152400"/>
          </a:xfrm>
          <a:prstGeom prst="ellipse">
            <a:avLst/>
          </a:prstGeom>
          <a:solidFill>
            <a:srgbClr val="0000FF"/>
          </a:solidFill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19477" name="Line 35"/>
          <p:cNvSpPr/>
          <p:nvPr/>
        </p:nvSpPr>
        <p:spPr>
          <a:xfrm>
            <a:off x="7264400" y="1534478"/>
            <a:ext cx="1433513" cy="13001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78" name="Line 36"/>
          <p:cNvSpPr/>
          <p:nvPr/>
        </p:nvSpPr>
        <p:spPr>
          <a:xfrm flipV="1">
            <a:off x="7362825" y="2796540"/>
            <a:ext cx="1335088" cy="2851150"/>
          </a:xfrm>
          <a:prstGeom prst="line">
            <a:avLst/>
          </a:prstGeom>
          <a:ln w="38100" cap="flat" cmpd="sng">
            <a:solidFill>
              <a:srgbClr val="0000CC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9479" name="Line 37"/>
          <p:cNvSpPr/>
          <p:nvPr/>
        </p:nvSpPr>
        <p:spPr>
          <a:xfrm>
            <a:off x="7265988" y="1532890"/>
            <a:ext cx="2935287" cy="12874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0" name="Line 38"/>
          <p:cNvSpPr/>
          <p:nvPr/>
        </p:nvSpPr>
        <p:spPr>
          <a:xfrm>
            <a:off x="8709025" y="2820353"/>
            <a:ext cx="14890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1" name="Line 40"/>
          <p:cNvSpPr/>
          <p:nvPr/>
        </p:nvSpPr>
        <p:spPr>
          <a:xfrm flipV="1">
            <a:off x="8685213" y="2279015"/>
            <a:ext cx="241300" cy="5413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2" name="Line 41"/>
          <p:cNvSpPr/>
          <p:nvPr/>
        </p:nvSpPr>
        <p:spPr>
          <a:xfrm>
            <a:off x="8845550" y="2472690"/>
            <a:ext cx="180975" cy="730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3" name="Line 42"/>
          <p:cNvSpPr/>
          <p:nvPr/>
        </p:nvSpPr>
        <p:spPr>
          <a:xfrm flipV="1">
            <a:off x="9020175" y="2361565"/>
            <a:ext cx="85725" cy="1873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4" name="Line 43"/>
          <p:cNvSpPr/>
          <p:nvPr/>
        </p:nvSpPr>
        <p:spPr>
          <a:xfrm>
            <a:off x="8685213" y="2820353"/>
            <a:ext cx="1155700" cy="1058862"/>
          </a:xfrm>
          <a:prstGeom prst="line">
            <a:avLst/>
          </a:prstGeom>
          <a:ln w="38100" cap="flat" cmpd="sng">
            <a:solidFill>
              <a:srgbClr val="0000CC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9485" name="Line 44"/>
          <p:cNvSpPr/>
          <p:nvPr/>
        </p:nvSpPr>
        <p:spPr>
          <a:xfrm flipV="1">
            <a:off x="9475788" y="2807653"/>
            <a:ext cx="722312" cy="7096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6" name="Line 45"/>
          <p:cNvSpPr/>
          <p:nvPr/>
        </p:nvSpPr>
        <p:spPr>
          <a:xfrm>
            <a:off x="9680575" y="3336290"/>
            <a:ext cx="161925" cy="152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487" name="Line 46"/>
          <p:cNvSpPr/>
          <p:nvPr/>
        </p:nvSpPr>
        <p:spPr>
          <a:xfrm flipH="1">
            <a:off x="9636125" y="3485515"/>
            <a:ext cx="206375" cy="1968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19471" grpId="0" bldLvl="0" animBg="1"/>
      <p:bldP spid="19474" grpId="0"/>
      <p:bldP spid="19475" grpId="0"/>
      <p:bldP spid="1947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表格 20481"/>
          <p:cNvGraphicFramePr/>
          <p:nvPr/>
        </p:nvGraphicFramePr>
        <p:xfrm>
          <a:off x="1835150" y="1420813"/>
          <a:ext cx="8522970" cy="4205605"/>
        </p:xfrm>
        <a:graphic>
          <a:graphicData uri="http://schemas.openxmlformats.org/drawingml/2006/table">
            <a:tbl>
              <a:tblPr/>
              <a:tblGrid>
                <a:gridCol w="4165600"/>
                <a:gridCol w="1475740"/>
                <a:gridCol w="1354455"/>
                <a:gridCol w="1527175"/>
              </a:tblGrid>
              <a:tr h="1038225"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155"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155"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defTabSz="91440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4" name="Rectangle 6" descr="底色1"/>
          <p:cNvSpPr>
            <a:spLocks noChangeAspect="1"/>
          </p:cNvSpPr>
          <p:nvPr/>
        </p:nvSpPr>
        <p:spPr>
          <a:xfrm>
            <a:off x="4167188" y="660400"/>
            <a:ext cx="4079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三角形的三条高的特性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15" name="Rectangle 8" descr="底色1"/>
          <p:cNvSpPr>
            <a:spLocks noChangeAspect="1"/>
          </p:cNvSpPr>
          <p:nvPr/>
        </p:nvSpPr>
        <p:spPr>
          <a:xfrm>
            <a:off x="7477125" y="3305175"/>
            <a:ext cx="1471613" cy="374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x-none" sz="2800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16" name="Rectangle 9" descr="底色1"/>
          <p:cNvSpPr>
            <a:spLocks noChangeAspect="1"/>
          </p:cNvSpPr>
          <p:nvPr/>
        </p:nvSpPr>
        <p:spPr>
          <a:xfrm>
            <a:off x="5353050" y="3778250"/>
            <a:ext cx="1471613" cy="374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x-none" sz="2800" dirty="0">
              <a:solidFill>
                <a:srgbClr val="00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0517" name="Rectangle 10" descr="底色1"/>
          <p:cNvSpPr>
            <a:spLocks noChangeAspect="1"/>
          </p:cNvSpPr>
          <p:nvPr/>
        </p:nvSpPr>
        <p:spPr>
          <a:xfrm>
            <a:off x="1908175" y="3995738"/>
            <a:ext cx="3867150" cy="560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高所在的直线是否相交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18" name="Rectangle 11" descr="底色1"/>
          <p:cNvSpPr>
            <a:spLocks noChangeAspect="1"/>
          </p:cNvSpPr>
          <p:nvPr/>
        </p:nvSpPr>
        <p:spPr>
          <a:xfrm>
            <a:off x="8948738" y="2928938"/>
            <a:ext cx="1471612" cy="376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x-none" sz="2800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19" name="Rectangle 12" descr="底色1"/>
          <p:cNvSpPr>
            <a:spLocks noChangeAspect="1"/>
          </p:cNvSpPr>
          <p:nvPr/>
        </p:nvSpPr>
        <p:spPr>
          <a:xfrm>
            <a:off x="7477125" y="2928938"/>
            <a:ext cx="1471613" cy="376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x-none" sz="2800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0" name="Rectangle 13" descr="底色1"/>
          <p:cNvSpPr>
            <a:spLocks noChangeAspect="1"/>
          </p:cNvSpPr>
          <p:nvPr/>
        </p:nvSpPr>
        <p:spPr>
          <a:xfrm>
            <a:off x="5357813" y="3135313"/>
            <a:ext cx="1471612" cy="376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x-none" sz="2800" dirty="0">
              <a:solidFill>
                <a:srgbClr val="00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0521" name="Rectangle 14" descr="底色1"/>
          <p:cNvSpPr>
            <a:spLocks noChangeAspect="1"/>
          </p:cNvSpPr>
          <p:nvPr/>
        </p:nvSpPr>
        <p:spPr>
          <a:xfrm>
            <a:off x="2209800" y="3254375"/>
            <a:ext cx="3263900" cy="536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高之间是否相交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2" name="Rectangle 18" descr="底色1"/>
          <p:cNvSpPr>
            <a:spLocks noChangeAspect="1"/>
          </p:cNvSpPr>
          <p:nvPr/>
        </p:nvSpPr>
        <p:spPr>
          <a:xfrm>
            <a:off x="1973263" y="2530475"/>
            <a:ext cx="3983037" cy="546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高在三角形内部的数量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3" name="Rectangle 19" descr="底色1"/>
          <p:cNvSpPr>
            <a:spLocks noChangeAspect="1"/>
          </p:cNvSpPr>
          <p:nvPr/>
        </p:nvSpPr>
        <p:spPr>
          <a:xfrm>
            <a:off x="8886825" y="1541463"/>
            <a:ext cx="1471613" cy="86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钝角三角形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4" name="Rectangle 20" descr="底色1"/>
          <p:cNvSpPr>
            <a:spLocks noChangeAspect="1"/>
          </p:cNvSpPr>
          <p:nvPr/>
        </p:nvSpPr>
        <p:spPr>
          <a:xfrm>
            <a:off x="7345363" y="1539875"/>
            <a:ext cx="1471612" cy="86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直角三角形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5" name="Rectangle 21" descr="底色1"/>
          <p:cNvSpPr>
            <a:spLocks noChangeAspect="1"/>
          </p:cNvSpPr>
          <p:nvPr/>
        </p:nvSpPr>
        <p:spPr>
          <a:xfrm>
            <a:off x="5956300" y="1539875"/>
            <a:ext cx="1471613" cy="86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锐角三角形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6" name="Text Box 33" descr="底色1"/>
          <p:cNvSpPr txBox="1"/>
          <p:nvPr/>
        </p:nvSpPr>
        <p:spPr>
          <a:xfrm>
            <a:off x="6126163" y="252888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7" name="Text Box 34" descr="底色1"/>
          <p:cNvSpPr txBox="1"/>
          <p:nvPr/>
        </p:nvSpPr>
        <p:spPr>
          <a:xfrm>
            <a:off x="7493000" y="255587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8" name="Text Box 35" descr="底色1"/>
          <p:cNvSpPr txBox="1"/>
          <p:nvPr/>
        </p:nvSpPr>
        <p:spPr>
          <a:xfrm>
            <a:off x="9197975" y="2555875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9" name="Text Box 36" descr="底色1"/>
          <p:cNvSpPr txBox="1"/>
          <p:nvPr/>
        </p:nvSpPr>
        <p:spPr>
          <a:xfrm>
            <a:off x="6126163" y="33099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0" name="Text Box 37" descr="底色1"/>
          <p:cNvSpPr txBox="1"/>
          <p:nvPr/>
        </p:nvSpPr>
        <p:spPr>
          <a:xfrm>
            <a:off x="7521575" y="33099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1" name="Text Box 38" descr="底色1"/>
          <p:cNvSpPr txBox="1"/>
          <p:nvPr/>
        </p:nvSpPr>
        <p:spPr>
          <a:xfrm>
            <a:off x="8948738" y="33099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2" name="Text Box 39" descr="底色1"/>
          <p:cNvSpPr txBox="1"/>
          <p:nvPr/>
        </p:nvSpPr>
        <p:spPr>
          <a:xfrm>
            <a:off x="6126163" y="40338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3" name="Text Box 40" descr="底色1"/>
          <p:cNvSpPr txBox="1"/>
          <p:nvPr/>
        </p:nvSpPr>
        <p:spPr>
          <a:xfrm>
            <a:off x="7564438" y="40338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4" name="Text Box 41" descr="底色1"/>
          <p:cNvSpPr txBox="1"/>
          <p:nvPr/>
        </p:nvSpPr>
        <p:spPr>
          <a:xfrm>
            <a:off x="9002713" y="403383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相交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5" name="Rectangle 43" descr="底色1"/>
          <p:cNvSpPr/>
          <p:nvPr/>
        </p:nvSpPr>
        <p:spPr>
          <a:xfrm>
            <a:off x="2371725" y="4702175"/>
            <a:ext cx="294005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三条高所在直线的交点的位置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6" name="Rectangle 48" descr="底色1"/>
          <p:cNvSpPr/>
          <p:nvPr/>
        </p:nvSpPr>
        <p:spPr>
          <a:xfrm>
            <a:off x="6126163" y="4714875"/>
            <a:ext cx="1466850" cy="865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内部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7" name="Rectangle 49" descr="底色1"/>
          <p:cNvSpPr/>
          <p:nvPr/>
        </p:nvSpPr>
        <p:spPr>
          <a:xfrm>
            <a:off x="7461250" y="4702175"/>
            <a:ext cx="1241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直角顶点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8" name="Rectangle 50" descr="底色1"/>
          <p:cNvSpPr/>
          <p:nvPr/>
        </p:nvSpPr>
        <p:spPr>
          <a:xfrm>
            <a:off x="8872538" y="4702175"/>
            <a:ext cx="1500187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外部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39" name="圆角矩形 31"/>
          <p:cNvSpPr/>
          <p:nvPr/>
        </p:nvSpPr>
        <p:spPr>
          <a:xfrm>
            <a:off x="1901825" y="574040"/>
            <a:ext cx="1471613" cy="5191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6" grpId="0"/>
      <p:bldP spid="20527" grpId="0"/>
      <p:bldP spid="20528" grpId="0"/>
      <p:bldP spid="20529" grpId="0"/>
      <p:bldP spid="20530" grpId="0"/>
      <p:bldP spid="20531" grpId="0"/>
      <p:bldP spid="20532" grpId="0"/>
      <p:bldP spid="20533" grpId="0"/>
      <p:bldP spid="20534" grpId="0"/>
      <p:bldP spid="20536" grpId="0"/>
      <p:bldP spid="20537" grpId="0"/>
      <p:bldP spid="205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1"/>
          <p:cNvSpPr/>
          <p:nvPr/>
        </p:nvSpPr>
        <p:spPr>
          <a:xfrm>
            <a:off x="1846263" y="488315"/>
            <a:ext cx="8501062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EU-B1X" panose="03000509000000000000" pitchFamily="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accent1"/>
                </a:solidFill>
                <a:latin typeface="EU-B1X" panose="03000509000000000000" pitchFamily="1" charset="-122"/>
                <a:ea typeface="黑体" panose="02010609060101010101" charset="-122"/>
              </a:rPr>
              <a:t>.</a:t>
            </a:r>
            <a:r>
              <a:rPr lang="en-US" altLang="zh-CN" sz="2800" dirty="0">
                <a:solidFill>
                  <a:srgbClr val="175C5D"/>
                </a:solidFill>
                <a:latin typeface="EU-B1X" panose="03000509000000000000" pitchFamily="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如图所示，在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于点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，且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，若点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P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在边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上移动，求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BP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的最小值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EU-B1X" panose="03000509000000000000" pitchFamily="1" charset="-122"/>
              <a:ea typeface="黑体" panose="02010609060101010101" charset="-122"/>
            </a:endParaRPr>
          </a:p>
        </p:txBody>
      </p:sp>
      <p:pic>
        <p:nvPicPr>
          <p:cNvPr id="2150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200" y="1905953"/>
            <a:ext cx="2000250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矩形 11"/>
          <p:cNvSpPr/>
          <p:nvPr/>
        </p:nvSpPr>
        <p:spPr>
          <a:xfrm>
            <a:off x="1917700" y="2220278"/>
            <a:ext cx="642937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解：根据垂线段最短，可知当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BP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有最小值．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1511" name="组合 17"/>
          <p:cNvGrpSpPr/>
          <p:nvPr/>
        </p:nvGrpSpPr>
        <p:grpSpPr>
          <a:xfrm>
            <a:off x="2132013" y="3431540"/>
            <a:ext cx="5429250" cy="1254125"/>
            <a:chOff x="0" y="0"/>
            <a:chExt cx="5429288" cy="1254471"/>
          </a:xfrm>
        </p:grpSpPr>
        <p:sp>
          <p:nvSpPr>
            <p:cNvPr id="21512" name="矩形 12"/>
            <p:cNvSpPr/>
            <p:nvPr/>
          </p:nvSpPr>
          <p:spPr>
            <a:xfrm>
              <a:off x="0" y="0"/>
              <a:ext cx="5429288" cy="12112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由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的面积公式可知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,  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AD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·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BP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·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AC.</a:t>
              </a:r>
              <a:endPara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1513" name="对象 21512"/>
            <p:cNvGraphicFramePr/>
            <p:nvPr/>
          </p:nvGraphicFramePr>
          <p:xfrm>
            <a:off x="2027569" y="565655"/>
            <a:ext cx="342902" cy="688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2" imgW="3657600" imgH="9448800" progId="Equation.DSMT4">
                    <p:embed/>
                  </p:oleObj>
                </mc:Choice>
                <mc:Fallback>
                  <p:oleObj name="" r:id="rId2" imgW="3657600" imgH="9448800" progId="Equation.DSMT4">
                    <p:embed/>
                    <p:pic>
                      <p:nvPicPr>
                        <p:cNvPr id="0" name="图片 3072" descr="image1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27569" y="565655"/>
                          <a:ext cx="342902" cy="6888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4" name="对象 21513"/>
            <p:cNvGraphicFramePr/>
            <p:nvPr/>
          </p:nvGraphicFramePr>
          <p:xfrm>
            <a:off x="236222" y="521849"/>
            <a:ext cx="327027" cy="732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" r:id="rId4" imgW="3657600" imgH="9448800" progId="Equation.DSMT4">
                    <p:embed/>
                  </p:oleObj>
                </mc:Choice>
                <mc:Fallback>
                  <p:oleObj name="" r:id="rId4" imgW="3657600" imgH="9448800" progId="Equation.DSMT4">
                    <p:embed/>
                    <p:pic>
                      <p:nvPicPr>
                        <p:cNvPr id="0" name="图片 3073" descr="image1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36222" y="521849"/>
                          <a:ext cx="327027" cy="7326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15" name="组合 18"/>
          <p:cNvGrpSpPr/>
          <p:nvPr/>
        </p:nvGrpSpPr>
        <p:grpSpPr>
          <a:xfrm>
            <a:off x="2132013" y="4730115"/>
            <a:ext cx="5048250" cy="727075"/>
            <a:chOff x="0" y="0"/>
            <a:chExt cx="3929090" cy="727071"/>
          </a:xfrm>
        </p:grpSpPr>
        <p:sp>
          <p:nvSpPr>
            <p:cNvPr id="21516" name="矩形 13"/>
            <p:cNvSpPr/>
            <p:nvPr/>
          </p:nvSpPr>
          <p:spPr>
            <a:xfrm>
              <a:off x="0" y="38100"/>
              <a:ext cx="3929090" cy="650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代入数值，可解得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BP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 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1517" name="对象 21516"/>
            <p:cNvGraphicFramePr/>
            <p:nvPr/>
          </p:nvGraphicFramePr>
          <p:xfrm>
            <a:off x="2897642" y="0"/>
            <a:ext cx="376600" cy="7270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" r:id="rId5" imgW="5486400" imgH="9448800" progId="Equation.DSMT4">
                    <p:embed/>
                  </p:oleObj>
                </mc:Choice>
                <mc:Fallback>
                  <p:oleObj name="" r:id="rId5" imgW="5486400" imgH="9448800" progId="Equation.DSMT4">
                    <p:embed/>
                    <p:pic>
                      <p:nvPicPr>
                        <p:cNvPr id="0" name="图片 3074" descr="image1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97642" y="0"/>
                          <a:ext cx="376600" cy="7270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18" name="组合 23"/>
          <p:cNvGrpSpPr/>
          <p:nvPr/>
        </p:nvGrpSpPr>
        <p:grpSpPr>
          <a:xfrm>
            <a:off x="8336280" y="2577783"/>
            <a:ext cx="1201738" cy="714375"/>
            <a:chOff x="0" y="10795"/>
            <a:chExt cx="1201309" cy="714380"/>
          </a:xfrm>
        </p:grpSpPr>
        <p:cxnSp>
          <p:nvCxnSpPr>
            <p:cNvPr id="21519" name="直接连接符 20"/>
            <p:cNvCxnSpPr/>
            <p:nvPr/>
          </p:nvCxnSpPr>
          <p:spPr>
            <a:xfrm flipV="1">
              <a:off x="0" y="10795"/>
              <a:ext cx="1143008" cy="714380"/>
            </a:xfrm>
            <a:prstGeom prst="line">
              <a:avLst/>
            </a:prstGeom>
            <a:ln w="19050" cap="flat" cmpd="sng">
              <a:solidFill>
                <a:srgbClr val="EB2A03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1520" name="任意多边形 21"/>
            <p:cNvSpPr/>
            <p:nvPr/>
          </p:nvSpPr>
          <p:spPr>
            <a:xfrm>
              <a:off x="1025945" y="79659"/>
              <a:ext cx="175364" cy="897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104" y="87682"/>
                </a:cxn>
                <a:cxn ang="0">
                  <a:pos x="175364" y="12526"/>
                </a:cxn>
              </a:cxnLst>
              <a:rect l="0" t="0" r="0" b="0"/>
              <a:pathLst>
                <a:path w="175364" h="89770">
                  <a:moveTo>
                    <a:pt x="0" y="0"/>
                  </a:moveTo>
                  <a:cubicBezTo>
                    <a:pt x="10438" y="42797"/>
                    <a:pt x="20877" y="85594"/>
                    <a:pt x="50104" y="87682"/>
                  </a:cubicBezTo>
                  <a:cubicBezTo>
                    <a:pt x="79331" y="89770"/>
                    <a:pt x="127347" y="51148"/>
                    <a:pt x="175364" y="12526"/>
                  </a:cubicBezTo>
                </a:path>
              </a:pathLst>
            </a:custGeom>
            <a:noFill/>
            <a:ln w="19050" cap="flat" cmpd="sng">
              <a:solidFill>
                <a:srgbClr val="EB2A03"/>
              </a:solidFill>
              <a:prstDash val="solid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/>
          <p:nvPr/>
        </p:nvSpPr>
        <p:spPr>
          <a:xfrm>
            <a:off x="2132013" y="1745139"/>
            <a:ext cx="7927975" cy="241681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lstStyle/>
          <a:p>
            <a:pPr defTabSz="914400" eaLnBrk="0" hangingPunct="0">
              <a:lnSpc>
                <a:spcPct val="180000"/>
              </a:lnSpc>
              <a:tabLst>
                <a:tab pos="1019175" algn="l"/>
              </a:tabLst>
            </a:pPr>
            <a:r>
              <a:rPr lang="zh-CN" altLang="en-US" sz="2800" dirty="0">
                <a:solidFill>
                  <a:srgbClr val="196666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面积法的应用：若涉及两条高求长度，一般需结合面积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但不求出面积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，利用三角形面积的两种不同表示方法列等式求解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圆角矩形 31"/>
          <p:cNvSpPr/>
          <p:nvPr/>
        </p:nvSpPr>
        <p:spPr>
          <a:xfrm>
            <a:off x="2132013" y="647700"/>
            <a:ext cx="1633537" cy="5254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/>
          <p:nvPr/>
        </p:nvSpPr>
        <p:spPr>
          <a:xfrm>
            <a:off x="1801813" y="579438"/>
            <a:ext cx="8072437" cy="2330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如图，在△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上的一点，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EC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，点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的中点，设△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的面积分别为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，且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en-US" altLang="zh-CN" sz="2800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 baseline="-30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2355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6313" y="2714625"/>
            <a:ext cx="1643062" cy="22717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组合 16"/>
          <p:cNvGrpSpPr/>
          <p:nvPr/>
        </p:nvGrpSpPr>
        <p:grpSpPr>
          <a:xfrm>
            <a:off x="1909763" y="2959100"/>
            <a:ext cx="6099810" cy="738188"/>
            <a:chOff x="0" y="0"/>
            <a:chExt cx="6101388" cy="738193"/>
          </a:xfrm>
        </p:grpSpPr>
        <p:sp>
          <p:nvSpPr>
            <p:cNvPr id="23557" name="矩形 9"/>
            <p:cNvSpPr/>
            <p:nvPr/>
          </p:nvSpPr>
          <p:spPr>
            <a:xfrm>
              <a:off x="0" y="43498"/>
              <a:ext cx="6101388" cy="6508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解：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∵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是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的中点，∴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AC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3558" name="对象 23557"/>
            <p:cNvGraphicFramePr/>
            <p:nvPr/>
          </p:nvGraphicFramePr>
          <p:xfrm>
            <a:off x="5139524" y="0"/>
            <a:ext cx="285752" cy="738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" r:id="rId2" imgW="3657600" imgH="9448800" progId="Equation.DSMT4">
                    <p:embed/>
                  </p:oleObj>
                </mc:Choice>
                <mc:Fallback>
                  <p:oleObj name="" r:id="rId2" imgW="3657600" imgH="9448800" progId="Equation.DSMT4">
                    <p:embed/>
                    <p:pic>
                      <p:nvPicPr>
                        <p:cNvPr id="0" name="图片 4096" descr="image1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139524" y="0"/>
                          <a:ext cx="285752" cy="7381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59" name="组合 21"/>
          <p:cNvGrpSpPr/>
          <p:nvPr/>
        </p:nvGrpSpPr>
        <p:grpSpPr>
          <a:xfrm>
            <a:off x="1909763" y="3752850"/>
            <a:ext cx="6909435" cy="738188"/>
            <a:chOff x="0" y="0"/>
            <a:chExt cx="6910157" cy="738194"/>
          </a:xfrm>
        </p:grpSpPr>
        <p:sp>
          <p:nvSpPr>
            <p:cNvPr id="23560" name="矩形 10"/>
            <p:cNvSpPr/>
            <p:nvPr/>
          </p:nvSpPr>
          <p:spPr>
            <a:xfrm>
              <a:off x="0" y="43816"/>
              <a:ext cx="6910157" cy="650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∵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，∴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6.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3561" name="对象 23560"/>
            <p:cNvGraphicFramePr/>
            <p:nvPr/>
          </p:nvGraphicFramePr>
          <p:xfrm>
            <a:off x="3884008" y="0"/>
            <a:ext cx="285752" cy="738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" r:id="rId4" imgW="3657600" imgH="9448800" progId="Equation.DSMT4">
                    <p:embed/>
                  </p:oleObj>
                </mc:Choice>
                <mc:Fallback>
                  <p:oleObj name="" r:id="rId4" imgW="3657600" imgH="9448800" progId="Equation.DSMT4">
                    <p:embed/>
                    <p:pic>
                      <p:nvPicPr>
                        <p:cNvPr id="0" name="图片 4097" descr="image1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884008" y="0"/>
                          <a:ext cx="285752" cy="7381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2" name="对象 23561"/>
            <p:cNvGraphicFramePr/>
            <p:nvPr/>
          </p:nvGraphicFramePr>
          <p:xfrm>
            <a:off x="5240061" y="1"/>
            <a:ext cx="285752" cy="738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" r:id="rId5" imgW="3657600" imgH="9448800" progId="Equation.DSMT4">
                    <p:embed/>
                  </p:oleObj>
                </mc:Choice>
                <mc:Fallback>
                  <p:oleObj name="" r:id="rId5" imgW="3657600" imgH="9448800" progId="Equation.DSMT4">
                    <p:embed/>
                    <p:pic>
                      <p:nvPicPr>
                        <p:cNvPr id="0" name="图片 4098" descr="image1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240061" y="1"/>
                          <a:ext cx="285752" cy="7381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63" name="组合 24"/>
          <p:cNvGrpSpPr/>
          <p:nvPr/>
        </p:nvGrpSpPr>
        <p:grpSpPr>
          <a:xfrm>
            <a:off x="1909763" y="4492625"/>
            <a:ext cx="6500812" cy="1254125"/>
            <a:chOff x="0" y="0"/>
            <a:chExt cx="6500858" cy="1254974"/>
          </a:xfrm>
        </p:grpSpPr>
        <p:sp>
          <p:nvSpPr>
            <p:cNvPr id="23564" name="矩形 11"/>
            <p:cNvSpPr/>
            <p:nvPr/>
          </p:nvSpPr>
          <p:spPr>
            <a:xfrm>
              <a:off x="0" y="0"/>
              <a:ext cx="6500858" cy="1211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∵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EC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∴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△</a:t>
              </a:r>
              <a:r>
                <a:rPr lang="en-US" altLang="zh-CN" sz="28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ABC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   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4.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3565" name="对象 23564"/>
            <p:cNvGraphicFramePr/>
            <p:nvPr/>
          </p:nvGraphicFramePr>
          <p:xfrm>
            <a:off x="3323640" y="516684"/>
            <a:ext cx="261937" cy="738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" r:id="rId6" imgW="3352800" imgH="9448800" progId="Equation.DSMT4">
                    <p:embed/>
                  </p:oleObj>
                </mc:Choice>
                <mc:Fallback>
                  <p:oleObj name="" r:id="rId6" imgW="3352800" imgH="9448800" progId="Equation.DSMT4">
                    <p:embed/>
                    <p:pic>
                      <p:nvPicPr>
                        <p:cNvPr id="0" name="图片 4099" descr="image2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23640" y="516684"/>
                          <a:ext cx="261937" cy="7381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6" name="对象 23565"/>
            <p:cNvGraphicFramePr/>
            <p:nvPr/>
          </p:nvGraphicFramePr>
          <p:xfrm>
            <a:off x="1767535" y="516786"/>
            <a:ext cx="261937" cy="738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" r:id="rId8" imgW="3352800" imgH="9448800" progId="Equation.DSMT4">
                    <p:embed/>
                  </p:oleObj>
                </mc:Choice>
                <mc:Fallback>
                  <p:oleObj name="" r:id="rId8" imgW="3352800" imgH="9448800" progId="Equation.DSMT4">
                    <p:embed/>
                    <p:pic>
                      <p:nvPicPr>
                        <p:cNvPr id="0" name="图片 4100" descr="image21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767535" y="516786"/>
                          <a:ext cx="261937" cy="7381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5603" name="Rectangle 46"/>
          <p:cNvSpPr/>
          <p:nvPr/>
        </p:nvSpPr>
        <p:spPr>
          <a:xfrm>
            <a:off x="1887538" y="1285558"/>
            <a:ext cx="8415337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00025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．下列说法正确的是                        （　　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．三角形三条高都在三角形内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．三角形三条中线相交于一点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．三角形的三条角平分线可能在三角形内，也可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能在三角形外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．三角形的角平分线是射线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4" name="Text Box 53"/>
          <p:cNvSpPr txBox="1"/>
          <p:nvPr/>
        </p:nvSpPr>
        <p:spPr>
          <a:xfrm>
            <a:off x="8154988" y="1487488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5" name="Rectangle 48"/>
          <p:cNvSpPr/>
          <p:nvPr/>
        </p:nvSpPr>
        <p:spPr>
          <a:xfrm>
            <a:off x="1666875" y="15621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0"/>
          <p:cNvSpPr/>
          <p:nvPr/>
        </p:nvSpPr>
        <p:spPr>
          <a:xfrm>
            <a:off x="1911350" y="766922"/>
            <a:ext cx="8388350" cy="46526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endParaRPr lang="en-US" altLang="zh-CN" sz="1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．在△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为中线，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为角平分线，则在以下等式中：①∠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BAD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；②∠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CBE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；③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；④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EC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．其中正确的是        （　　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．①②	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．③④	  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．①④	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defTabSz="914400" eaLnBrk="0" hangingPunct="0">
              <a:lnSpc>
                <a:spcPct val="144000"/>
              </a:lnSpc>
              <a:tabLst>
                <a:tab pos="1257300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．②③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7" name="Text Box 53"/>
          <p:cNvSpPr txBox="1"/>
          <p:nvPr/>
        </p:nvSpPr>
        <p:spPr>
          <a:xfrm>
            <a:off x="8980170" y="2400300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8" name="图片 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62738" y="3290888"/>
            <a:ext cx="2714625" cy="1811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/>
          <p:nvPr/>
        </p:nvSpPr>
        <p:spPr>
          <a:xfrm>
            <a:off x="1738313" y="367189"/>
            <a:ext cx="8358187" cy="207264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200025"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=90°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⊥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，图中线段中可以作为△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的高的有                           （　　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条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条    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eaLnBrk="0" hangingPunct="0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条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条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7651" name="Group 10"/>
          <p:cNvGrpSpPr/>
          <p:nvPr/>
        </p:nvGrpSpPr>
        <p:grpSpPr>
          <a:xfrm>
            <a:off x="1738313" y="2894965"/>
            <a:ext cx="8929687" cy="3402013"/>
            <a:chOff x="0" y="0"/>
            <a:chExt cx="5760" cy="2143"/>
          </a:xfrm>
        </p:grpSpPr>
        <p:sp>
          <p:nvSpPr>
            <p:cNvPr id="27652" name="Text Box 11"/>
            <p:cNvSpPr txBox="1"/>
            <p:nvPr/>
          </p:nvSpPr>
          <p:spPr>
            <a:xfrm>
              <a:off x="0" y="0"/>
              <a:ext cx="576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defTabSz="914400" eaLnBrk="0" hangingPunct="0">
                <a:lnSpc>
                  <a:spcPct val="140000"/>
                </a:lnSpc>
              </a:pPr>
              <a:r>
                <a:rPr lang="en-US" altLang="zh-CN" sz="2800" b="1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黑体" panose="02010609060101010101" charset="-122"/>
                </a:rPr>
                <a:t>4.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下列各组图形中</a:t>
              </a:r>
              <a:r>
                <a:rPr lang="zh-CN" altLang="en-US" sz="2800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哪一组图形中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AD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是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△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ABC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的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BC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边上的高                                                              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sym typeface="MT Extra" panose="05050102010205020202" pitchFamily="2" charset="2"/>
                </a:rPr>
                <a:t>(     )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endParaRPr>
            </a:p>
          </p:txBody>
        </p:sp>
        <p:grpSp>
          <p:nvGrpSpPr>
            <p:cNvPr id="27653" name="Group 12"/>
            <p:cNvGrpSpPr/>
            <p:nvPr/>
          </p:nvGrpSpPr>
          <p:grpSpPr>
            <a:xfrm>
              <a:off x="84" y="784"/>
              <a:ext cx="5400" cy="1359"/>
              <a:chOff x="4" y="0"/>
              <a:chExt cx="5400" cy="1359"/>
            </a:xfrm>
          </p:grpSpPr>
          <p:grpSp>
            <p:nvGrpSpPr>
              <p:cNvPr id="27654" name="Group 13"/>
              <p:cNvGrpSpPr/>
              <p:nvPr/>
            </p:nvGrpSpPr>
            <p:grpSpPr>
              <a:xfrm>
                <a:off x="4" y="0"/>
                <a:ext cx="1155" cy="1129"/>
                <a:chOff x="4" y="0"/>
                <a:chExt cx="1204" cy="1227"/>
              </a:xfrm>
            </p:grpSpPr>
            <p:grpSp>
              <p:nvGrpSpPr>
                <p:cNvPr id="27655" name="Group 14"/>
                <p:cNvGrpSpPr/>
                <p:nvPr/>
              </p:nvGrpSpPr>
              <p:grpSpPr>
                <a:xfrm>
                  <a:off x="246" y="48"/>
                  <a:ext cx="720" cy="914"/>
                  <a:chOff x="0" y="0"/>
                  <a:chExt cx="720" cy="914"/>
                </a:xfrm>
              </p:grpSpPr>
              <p:sp>
                <p:nvSpPr>
                  <p:cNvPr id="27656" name="Freeform 15" descr="底色1"/>
                  <p:cNvSpPr/>
                  <p:nvPr/>
                </p:nvSpPr>
                <p:spPr>
                  <a:xfrm>
                    <a:off x="0" y="451"/>
                    <a:ext cx="356" cy="463"/>
                  </a:xfrm>
                  <a:custGeom>
                    <a:avLst/>
                    <a:gdLst/>
                    <a:ahLst/>
                    <a:cxnLst>
                      <a:cxn ang="0">
                        <a:pos x="0" y="570"/>
                      </a:cxn>
                      <a:cxn ang="0">
                        <a:pos x="0" y="0"/>
                      </a:cxn>
                      <a:cxn ang="0">
                        <a:pos x="423" y="0"/>
                      </a:cxn>
                      <a:cxn ang="0">
                        <a:pos x="0" y="570"/>
                      </a:cxn>
                    </a:cxnLst>
                    <a:rect l="0" t="0" r="0" b="0"/>
                    <a:pathLst>
                      <a:path w="336" h="432">
                        <a:moveTo>
                          <a:pt x="0" y="432"/>
                        </a:moveTo>
                        <a:lnTo>
                          <a:pt x="0" y="0"/>
                        </a:lnTo>
                        <a:lnTo>
                          <a:pt x="336" y="0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57" name="Freeform 16" descr="底色1"/>
                  <p:cNvSpPr/>
                  <p:nvPr/>
                </p:nvSpPr>
                <p:spPr>
                  <a:xfrm>
                    <a:off x="0" y="0"/>
                    <a:ext cx="720" cy="480"/>
                  </a:xfrm>
                  <a:custGeom>
                    <a:avLst/>
                    <a:gdLst/>
                    <a:ahLst/>
                    <a:cxnLst>
                      <a:cxn ang="0">
                        <a:pos x="0" y="432"/>
                      </a:cxn>
                      <a:cxn ang="0">
                        <a:pos x="885" y="0"/>
                      </a:cxn>
                      <a:cxn ang="0">
                        <a:pos x="380" y="480"/>
                      </a:cxn>
                    </a:cxnLst>
                    <a:rect l="0" t="0" r="0" b="0"/>
                    <a:pathLst>
                      <a:path w="672" h="480">
                        <a:moveTo>
                          <a:pt x="0" y="432"/>
                        </a:moveTo>
                        <a:lnTo>
                          <a:pt x="672" y="0"/>
                        </a:lnTo>
                        <a:lnTo>
                          <a:pt x="288" y="48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658" name="Rectangle 17" descr="底色1"/>
                <p:cNvSpPr/>
                <p:nvPr/>
              </p:nvSpPr>
              <p:spPr>
                <a:xfrm>
                  <a:off x="4" y="384"/>
                  <a:ext cx="260" cy="3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A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59" name="Rectangle 18" descr="底色1"/>
                <p:cNvSpPr/>
                <p:nvPr/>
              </p:nvSpPr>
              <p:spPr>
                <a:xfrm>
                  <a:off x="576" y="433"/>
                  <a:ext cx="270" cy="3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D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60" name="Rectangle 19" descr="底色1"/>
                <p:cNvSpPr/>
                <p:nvPr/>
              </p:nvSpPr>
              <p:spPr>
                <a:xfrm>
                  <a:off x="949" y="0"/>
                  <a:ext cx="259" cy="3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C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61" name="Rectangle 20" descr="底色1"/>
                <p:cNvSpPr/>
                <p:nvPr/>
              </p:nvSpPr>
              <p:spPr>
                <a:xfrm>
                  <a:off x="100" y="912"/>
                  <a:ext cx="258" cy="3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B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27662" name="Group 21"/>
              <p:cNvGrpSpPr/>
              <p:nvPr/>
            </p:nvGrpSpPr>
            <p:grpSpPr>
              <a:xfrm>
                <a:off x="1157" y="26"/>
                <a:ext cx="1461" cy="936"/>
                <a:chOff x="4" y="0"/>
                <a:chExt cx="1911" cy="936"/>
              </a:xfrm>
            </p:grpSpPr>
            <p:grpSp>
              <p:nvGrpSpPr>
                <p:cNvPr id="27663" name="Group 22"/>
                <p:cNvGrpSpPr/>
                <p:nvPr/>
              </p:nvGrpSpPr>
              <p:grpSpPr>
                <a:xfrm>
                  <a:off x="294" y="110"/>
                  <a:ext cx="1344" cy="632"/>
                  <a:chOff x="0" y="0"/>
                  <a:chExt cx="1344" cy="632"/>
                </a:xfrm>
              </p:grpSpPr>
              <p:sp>
                <p:nvSpPr>
                  <p:cNvPr id="27664" name="Freeform 23" descr="底色1"/>
                  <p:cNvSpPr/>
                  <p:nvPr/>
                </p:nvSpPr>
                <p:spPr>
                  <a:xfrm>
                    <a:off x="0" y="0"/>
                    <a:ext cx="1344" cy="624"/>
                  </a:xfrm>
                  <a:custGeom>
                    <a:avLst/>
                    <a:gdLst/>
                    <a:ahLst/>
                    <a:cxnLst>
                      <a:cxn ang="0">
                        <a:pos x="0" y="624"/>
                      </a:cxn>
                      <a:cxn ang="0">
                        <a:pos x="528" y="624"/>
                      </a:cxn>
                      <a:cxn ang="0">
                        <a:pos x="1344" y="0"/>
                      </a:cxn>
                      <a:cxn ang="0">
                        <a:pos x="0" y="624"/>
                      </a:cxn>
                    </a:cxnLst>
                    <a:rect l="0" t="0" r="0" b="0"/>
                    <a:pathLst>
                      <a:path w="1344" h="624">
                        <a:moveTo>
                          <a:pt x="0" y="624"/>
                        </a:moveTo>
                        <a:lnTo>
                          <a:pt x="528" y="624"/>
                        </a:lnTo>
                        <a:lnTo>
                          <a:pt x="1344" y="0"/>
                        </a:lnTo>
                        <a:lnTo>
                          <a:pt x="0" y="624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65" name="Line 24"/>
                  <p:cNvSpPr/>
                  <p:nvPr/>
                </p:nvSpPr>
                <p:spPr>
                  <a:xfrm flipV="1">
                    <a:off x="528" y="392"/>
                    <a:ext cx="0" cy="240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666" name="Rectangle 25" descr="底色1"/>
                <p:cNvSpPr/>
                <p:nvPr/>
              </p:nvSpPr>
              <p:spPr>
                <a:xfrm>
                  <a:off x="772" y="646"/>
                  <a:ext cx="32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A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67" name="Rectangle 26" descr="底色1"/>
                <p:cNvSpPr/>
                <p:nvPr/>
              </p:nvSpPr>
              <p:spPr>
                <a:xfrm>
                  <a:off x="1589" y="0"/>
                  <a:ext cx="32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B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68" name="Rectangle 27" descr="底色1"/>
                <p:cNvSpPr/>
                <p:nvPr/>
              </p:nvSpPr>
              <p:spPr>
                <a:xfrm>
                  <a:off x="4" y="598"/>
                  <a:ext cx="32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C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69" name="Rectangle 28" descr="底色1"/>
                <p:cNvSpPr/>
                <p:nvPr/>
              </p:nvSpPr>
              <p:spPr>
                <a:xfrm>
                  <a:off x="587" y="214"/>
                  <a:ext cx="340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D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27670" name="Group 29"/>
              <p:cNvGrpSpPr/>
              <p:nvPr/>
            </p:nvGrpSpPr>
            <p:grpSpPr>
              <a:xfrm>
                <a:off x="2725" y="96"/>
                <a:ext cx="1214" cy="866"/>
                <a:chOff x="3" y="0"/>
                <a:chExt cx="1214" cy="866"/>
              </a:xfrm>
            </p:grpSpPr>
            <p:grpSp>
              <p:nvGrpSpPr>
                <p:cNvPr id="27671" name="Group 30"/>
                <p:cNvGrpSpPr/>
                <p:nvPr/>
              </p:nvGrpSpPr>
              <p:grpSpPr>
                <a:xfrm>
                  <a:off x="207" y="48"/>
                  <a:ext cx="816" cy="576"/>
                  <a:chOff x="0" y="0"/>
                  <a:chExt cx="816" cy="576"/>
                </a:xfrm>
              </p:grpSpPr>
              <p:sp>
                <p:nvSpPr>
                  <p:cNvPr id="27672" name="Freeform 31" descr="底色1"/>
                  <p:cNvSpPr/>
                  <p:nvPr/>
                </p:nvSpPr>
                <p:spPr>
                  <a:xfrm>
                    <a:off x="0" y="0"/>
                    <a:ext cx="384" cy="5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384" y="576"/>
                      </a:cxn>
                      <a:cxn ang="0">
                        <a:pos x="384" y="28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84" h="576">
                        <a:moveTo>
                          <a:pt x="0" y="0"/>
                        </a:moveTo>
                        <a:lnTo>
                          <a:pt x="384" y="576"/>
                        </a:lnTo>
                        <a:lnTo>
                          <a:pt x="384" y="28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73" name="Line 32"/>
                  <p:cNvSpPr/>
                  <p:nvPr/>
                </p:nvSpPr>
                <p:spPr>
                  <a:xfrm>
                    <a:off x="384" y="288"/>
                    <a:ext cx="432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ysDot"/>
                    <a:bevel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674" name="Line 33"/>
                  <p:cNvSpPr/>
                  <p:nvPr/>
                </p:nvSpPr>
                <p:spPr>
                  <a:xfrm>
                    <a:off x="384" y="576"/>
                    <a:ext cx="432" cy="0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675" name="Rectangle 34" descr="底色1"/>
                <p:cNvSpPr/>
                <p:nvPr/>
              </p:nvSpPr>
              <p:spPr>
                <a:xfrm>
                  <a:off x="387" y="576"/>
                  <a:ext cx="24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A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76" name="Rectangle 35" descr="底色1"/>
                <p:cNvSpPr/>
                <p:nvPr/>
              </p:nvSpPr>
              <p:spPr>
                <a:xfrm>
                  <a:off x="531" y="48"/>
                  <a:ext cx="24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B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77" name="Rectangle 36" descr="底色1"/>
                <p:cNvSpPr/>
                <p:nvPr/>
              </p:nvSpPr>
              <p:spPr>
                <a:xfrm>
                  <a:off x="3" y="0"/>
                  <a:ext cx="24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C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78" name="Rectangle 37" descr="底色1"/>
                <p:cNvSpPr/>
                <p:nvPr/>
              </p:nvSpPr>
              <p:spPr>
                <a:xfrm>
                  <a:off x="958" y="576"/>
                  <a:ext cx="25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D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27679" name="Group 38"/>
              <p:cNvGrpSpPr/>
              <p:nvPr/>
            </p:nvGrpSpPr>
            <p:grpSpPr>
              <a:xfrm>
                <a:off x="4319" y="0"/>
                <a:ext cx="1085" cy="1010"/>
                <a:chOff x="-2" y="0"/>
                <a:chExt cx="1085" cy="1010"/>
              </a:xfrm>
            </p:grpSpPr>
            <p:grpSp>
              <p:nvGrpSpPr>
                <p:cNvPr id="27680" name="Group 39"/>
                <p:cNvGrpSpPr/>
                <p:nvPr/>
              </p:nvGrpSpPr>
              <p:grpSpPr>
                <a:xfrm>
                  <a:off x="255" y="144"/>
                  <a:ext cx="576" cy="720"/>
                  <a:chOff x="0" y="0"/>
                  <a:chExt cx="576" cy="720"/>
                </a:xfrm>
              </p:grpSpPr>
              <p:grpSp>
                <p:nvGrpSpPr>
                  <p:cNvPr id="27681" name="Group 40"/>
                  <p:cNvGrpSpPr/>
                  <p:nvPr/>
                </p:nvGrpSpPr>
                <p:grpSpPr>
                  <a:xfrm>
                    <a:off x="0" y="0"/>
                    <a:ext cx="576" cy="720"/>
                    <a:chOff x="0" y="0"/>
                    <a:chExt cx="576" cy="720"/>
                  </a:xfrm>
                </p:grpSpPr>
                <p:sp>
                  <p:nvSpPr>
                    <p:cNvPr id="27682" name="Freeform 41" descr="底色1"/>
                    <p:cNvSpPr/>
                    <p:nvPr/>
                  </p:nvSpPr>
                  <p:spPr>
                    <a:xfrm>
                      <a:off x="0" y="0"/>
                      <a:ext cx="576" cy="7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32"/>
                        </a:cxn>
                        <a:cxn ang="0">
                          <a:pos x="0" y="0"/>
                        </a:cxn>
                        <a:cxn ang="0">
                          <a:pos x="576" y="720"/>
                        </a:cxn>
                        <a:cxn ang="0">
                          <a:pos x="0" y="720"/>
                        </a:cxn>
                      </a:cxnLst>
                      <a:rect l="0" t="0" r="0" b="0"/>
                      <a:pathLst>
                        <a:path w="576" h="720">
                          <a:moveTo>
                            <a:pt x="0" y="432"/>
                          </a:moveTo>
                          <a:lnTo>
                            <a:pt x="0" y="0"/>
                          </a:lnTo>
                          <a:lnTo>
                            <a:pt x="576" y="720"/>
                          </a:lnTo>
                          <a:lnTo>
                            <a:pt x="0" y="720"/>
                          </a:lnTo>
                        </a:path>
                      </a:pathLst>
                    </a:custGeom>
                    <a:noFill/>
                    <a:ln w="381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83" name="Line 42"/>
                    <p:cNvSpPr/>
                    <p:nvPr/>
                  </p:nvSpPr>
                  <p:spPr>
                    <a:xfrm>
                      <a:off x="0" y="432"/>
                      <a:ext cx="576" cy="288"/>
                    </a:xfrm>
                    <a:prstGeom prst="line">
                      <a:avLst/>
                    </a:prstGeom>
                    <a:ln w="381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</p:grpSp>
              <p:sp>
                <p:nvSpPr>
                  <p:cNvPr id="27684" name="Line 43"/>
                  <p:cNvSpPr/>
                  <p:nvPr/>
                </p:nvSpPr>
                <p:spPr>
                  <a:xfrm>
                    <a:off x="0" y="432"/>
                    <a:ext cx="0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ysDot"/>
                    <a:bevel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685" name="Rectangle 44" descr="底色1"/>
                <p:cNvSpPr/>
                <p:nvPr/>
              </p:nvSpPr>
              <p:spPr>
                <a:xfrm>
                  <a:off x="834" y="720"/>
                  <a:ext cx="24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A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86" name="Rectangle 45" descr="底色1"/>
                <p:cNvSpPr/>
                <p:nvPr/>
              </p:nvSpPr>
              <p:spPr>
                <a:xfrm>
                  <a:off x="21" y="0"/>
                  <a:ext cx="248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B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87" name="Rectangle 46" descr="底色1"/>
                <p:cNvSpPr/>
                <p:nvPr/>
              </p:nvSpPr>
              <p:spPr>
                <a:xfrm>
                  <a:off x="18" y="384"/>
                  <a:ext cx="254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C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  <p:sp>
              <p:nvSpPr>
                <p:cNvPr id="27688" name="Rectangle 47" descr="底色1"/>
                <p:cNvSpPr/>
                <p:nvPr/>
              </p:nvSpPr>
              <p:spPr>
                <a:xfrm>
                  <a:off x="-2" y="720"/>
                  <a:ext cx="259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华文中宋" panose="02010600040101010101" pitchFamily="2" charset="-122"/>
                    </a:rPr>
                    <a:t>D</a:t>
                  </a:r>
                  <a:endParaRPr lang="en-US" altLang="zh-CN" sz="2400" b="1" i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</p:grpSp>
          <p:sp>
            <p:nvSpPr>
              <p:cNvPr id="27689" name="Rectangle 48" descr="底色1"/>
              <p:cNvSpPr/>
              <p:nvPr/>
            </p:nvSpPr>
            <p:spPr>
              <a:xfrm>
                <a:off x="234" y="1069"/>
                <a:ext cx="45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27690" name="Rectangle 49" descr="底色1"/>
              <p:cNvSpPr/>
              <p:nvPr/>
            </p:nvSpPr>
            <p:spPr>
              <a:xfrm>
                <a:off x="1462" y="1053"/>
                <a:ext cx="445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B</a:t>
                </a:r>
                <a:endParaRPr lang="en-US" altLang="zh-CN" sz="2400" b="1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27691" name="Rectangle 50" descr="底色1"/>
              <p:cNvSpPr/>
              <p:nvPr/>
            </p:nvSpPr>
            <p:spPr>
              <a:xfrm>
                <a:off x="3169" y="1053"/>
                <a:ext cx="445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C</a:t>
                </a:r>
                <a:endParaRPr lang="en-US" altLang="zh-CN" sz="2400" b="1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27692" name="Rectangle 51" descr="底色1"/>
              <p:cNvSpPr/>
              <p:nvPr/>
            </p:nvSpPr>
            <p:spPr>
              <a:xfrm>
                <a:off x="4609" y="1053"/>
                <a:ext cx="445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D</a:t>
                </a:r>
                <a:endParaRPr lang="en-US" altLang="zh-CN" sz="2400" b="1" dirty="0"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</p:grpSp>
      </p:grpSp>
      <p:sp>
        <p:nvSpPr>
          <p:cNvPr id="27693" name="Text Box 53"/>
          <p:cNvSpPr txBox="1"/>
          <p:nvPr/>
        </p:nvSpPr>
        <p:spPr>
          <a:xfrm>
            <a:off x="8956675" y="980440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94" name="图片 52" descr="3c68f12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5025" y="1370965"/>
            <a:ext cx="2286000" cy="150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95" name="Text Box 53"/>
          <p:cNvSpPr txBox="1"/>
          <p:nvPr/>
        </p:nvSpPr>
        <p:spPr>
          <a:xfrm>
            <a:off x="8785225" y="3677603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3" grpId="0" build="p"/>
      <p:bldP spid="2769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3322"/>
          <p:cNvSpPr txBox="1"/>
          <p:nvPr/>
        </p:nvSpPr>
        <p:spPr>
          <a:xfrm>
            <a:off x="1809750" y="642938"/>
            <a:ext cx="8215313" cy="181483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填空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）如图①，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的三条中线，则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AB= 2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＿＿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,BD= 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AE=     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＿＿</a:t>
            </a:r>
            <a:endParaRPr lang="zh-CN" altLang="en-US" sz="2800" u="sng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5" name="文本框 13325"/>
          <p:cNvSpPr txBox="1"/>
          <p:nvPr/>
        </p:nvSpPr>
        <p:spPr>
          <a:xfrm>
            <a:off x="2043113" y="2457450"/>
            <a:ext cx="8105775" cy="13836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如图②，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AD,BE,CF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的三条角平分线，则∠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1= 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＿＿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3=    ________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ACB=2______.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8676" name="图片 133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688" y="4000500"/>
            <a:ext cx="3257550" cy="188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133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5" y="3829050"/>
            <a:ext cx="3257550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文本框 13329"/>
          <p:cNvSpPr txBox="1"/>
          <p:nvPr/>
        </p:nvSpPr>
        <p:spPr>
          <a:xfrm>
            <a:off x="3738563" y="5715000"/>
            <a:ext cx="1508125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图①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文本框 13330"/>
          <p:cNvSpPr txBox="1"/>
          <p:nvPr/>
        </p:nvSpPr>
        <p:spPr>
          <a:xfrm>
            <a:off x="7667625" y="5572125"/>
            <a:ext cx="138430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图②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文本框 13331"/>
          <p:cNvSpPr txBox="1"/>
          <p:nvPr/>
        </p:nvSpPr>
        <p:spPr>
          <a:xfrm>
            <a:off x="3133725" y="1887538"/>
            <a:ext cx="765175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AF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文本框 13332"/>
          <p:cNvSpPr txBox="1"/>
          <p:nvPr/>
        </p:nvSpPr>
        <p:spPr>
          <a:xfrm>
            <a:off x="4745038" y="1887538"/>
            <a:ext cx="8763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2" name="文本框 13334"/>
          <p:cNvSpPr txBox="1"/>
          <p:nvPr/>
        </p:nvSpPr>
        <p:spPr>
          <a:xfrm>
            <a:off x="3267075" y="3200400"/>
            <a:ext cx="73025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3" name="文本框 13336"/>
          <p:cNvSpPr txBox="1"/>
          <p:nvPr/>
        </p:nvSpPr>
        <p:spPr>
          <a:xfrm>
            <a:off x="8906510" y="3257550"/>
            <a:ext cx="9525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文本框 13333"/>
          <p:cNvSpPr txBox="1"/>
          <p:nvPr/>
        </p:nvSpPr>
        <p:spPr>
          <a:xfrm>
            <a:off x="6922770" y="1858645"/>
            <a:ext cx="950595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8" name="文本框 13335"/>
          <p:cNvSpPr txBox="1"/>
          <p:nvPr/>
        </p:nvSpPr>
        <p:spPr>
          <a:xfrm>
            <a:off x="5621020" y="3201035"/>
            <a:ext cx="122301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326505" y="1752600"/>
                <a:ext cx="618490" cy="7766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 charset="0"/>
                              <a:ea typeface="MS Mincho" panose="02020609040205080304" charset="-128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 charset="0"/>
                              <a:ea typeface="MS Mincho" panose="02020609040205080304" charset="-128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6505" y="1752600"/>
                <a:ext cx="618490" cy="77660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058410" y="3118485"/>
                <a:ext cx="618490" cy="7766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 charset="0"/>
                              <a:ea typeface="MS Mincho" panose="02020609040205080304" charset="-128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 charset="0"/>
                              <a:ea typeface="MS Mincho" panose="02020609040205080304" charset="-128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410" y="3118485"/>
                <a:ext cx="618490" cy="77660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 bldLvl="0" animBg="1"/>
      <p:bldP spid="28681" grpId="0" bldLvl="0" animBg="1"/>
      <p:bldP spid="28682" grpId="0" bldLvl="0" animBg="1"/>
      <p:bldP spid="28683" grpId="0" bldLvl="0" animBg="1"/>
      <p:bldP spid="28685" grpId="0" bldLvl="0" animBg="1"/>
      <p:bldP spid="2868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/>
          <p:nvPr/>
        </p:nvSpPr>
        <p:spPr>
          <a:xfrm>
            <a:off x="1738313" y="553403"/>
            <a:ext cx="8215312" cy="1509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6.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如图，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AD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是△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的中线，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CE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是△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ACD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的中线，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S</a:t>
            </a:r>
            <a:r>
              <a:rPr lang="zh-CN" alt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△</a:t>
            </a:r>
            <a:r>
              <a:rPr lang="en-US" altLang="zh-CN" sz="2800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AEC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=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3 cm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，则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S</a:t>
            </a:r>
            <a:r>
              <a:rPr lang="zh-CN" alt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△</a:t>
            </a:r>
            <a:r>
              <a:rPr lang="en-US" altLang="zh-CN" sz="2800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ABC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Adobe 黑体 Std R" pitchFamily="2" charset="-122"/>
              </a:rPr>
              <a:t> =______.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dobe 黑体 Std R" pitchFamily="2" charset="-122"/>
            </a:endParaRPr>
          </a:p>
          <a:p>
            <a:pPr marL="342900"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dobe 黑体 Std R" pitchFamily="2" charset="-122"/>
            </a:endParaRPr>
          </a:p>
        </p:txBody>
      </p:sp>
      <p:sp>
        <p:nvSpPr>
          <p:cNvPr id="29699" name="文本框 13333"/>
          <p:cNvSpPr txBox="1"/>
          <p:nvPr/>
        </p:nvSpPr>
        <p:spPr>
          <a:xfrm>
            <a:off x="5751513" y="1396365"/>
            <a:ext cx="1214437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bg2"/>
            </a:prstShdw>
          </a:effec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 cm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70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1188" y="2216150"/>
            <a:ext cx="3686175" cy="3090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/>
          <p:nvPr/>
        </p:nvSpPr>
        <p:spPr>
          <a:xfrm>
            <a:off x="1519873" y="588328"/>
            <a:ext cx="8872537" cy="1081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中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CD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是中线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已知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=5cm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DB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的周长为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25cm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△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的周长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0723" name="Group 1"/>
          <p:cNvGrpSpPr/>
          <p:nvPr/>
        </p:nvGrpSpPr>
        <p:grpSpPr>
          <a:xfrm>
            <a:off x="6644323" y="1482090"/>
            <a:ext cx="3903662" cy="2466975"/>
            <a:chOff x="0" y="0"/>
            <a:chExt cx="3505" cy="1897"/>
          </a:xfrm>
        </p:grpSpPr>
        <p:sp>
          <p:nvSpPr>
            <p:cNvPr id="30724" name="Line 3"/>
            <p:cNvSpPr/>
            <p:nvPr/>
          </p:nvSpPr>
          <p:spPr>
            <a:xfrm flipH="1">
              <a:off x="281" y="353"/>
              <a:ext cx="1467" cy="125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grpSp>
          <p:nvGrpSpPr>
            <p:cNvPr id="30725" name="Group 0"/>
            <p:cNvGrpSpPr/>
            <p:nvPr/>
          </p:nvGrpSpPr>
          <p:grpSpPr>
            <a:xfrm>
              <a:off x="0" y="0"/>
              <a:ext cx="3505" cy="1897"/>
              <a:chOff x="0" y="0"/>
              <a:chExt cx="3505" cy="1897"/>
            </a:xfrm>
          </p:grpSpPr>
          <p:sp>
            <p:nvSpPr>
              <p:cNvPr id="30726" name="Line 4"/>
              <p:cNvSpPr/>
              <p:nvPr/>
            </p:nvSpPr>
            <p:spPr>
              <a:xfrm>
                <a:off x="281" y="1610"/>
                <a:ext cx="24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30727" name="Line 5"/>
              <p:cNvSpPr/>
              <p:nvPr/>
            </p:nvSpPr>
            <p:spPr>
              <a:xfrm flipH="1" flipV="1">
                <a:off x="1748" y="353"/>
                <a:ext cx="1016" cy="125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30728" name="Line 6"/>
              <p:cNvSpPr/>
              <p:nvPr/>
            </p:nvSpPr>
            <p:spPr>
              <a:xfrm flipH="1" flipV="1">
                <a:off x="1071" y="952"/>
                <a:ext cx="1693" cy="658"/>
              </a:xfrm>
              <a:prstGeom prst="line">
                <a:avLst/>
              </a:prstGeom>
              <a:ln w="254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30729" name="Text Box 7"/>
              <p:cNvSpPr txBox="1"/>
              <p:nvPr/>
            </p:nvSpPr>
            <p:spPr>
              <a:xfrm>
                <a:off x="1553" y="0"/>
                <a:ext cx="789" cy="4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0" name="Text Box 8"/>
              <p:cNvSpPr txBox="1"/>
              <p:nvPr/>
            </p:nvSpPr>
            <p:spPr>
              <a:xfrm>
                <a:off x="710" y="665"/>
                <a:ext cx="791" cy="4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1" name="Text Box 9"/>
              <p:cNvSpPr txBox="1"/>
              <p:nvPr/>
            </p:nvSpPr>
            <p:spPr>
              <a:xfrm>
                <a:off x="0" y="1496"/>
                <a:ext cx="790" cy="4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2" name="Text Box 10"/>
              <p:cNvSpPr txBox="1"/>
              <p:nvPr/>
            </p:nvSpPr>
            <p:spPr>
              <a:xfrm>
                <a:off x="2715" y="1440"/>
                <a:ext cx="790" cy="4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33" name="TextBox 12"/>
          <p:cNvSpPr txBox="1"/>
          <p:nvPr/>
        </p:nvSpPr>
        <p:spPr>
          <a:xfrm>
            <a:off x="1807210" y="1883728"/>
            <a:ext cx="67341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解：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CD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的中线，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=5 cm,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DBC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的周长差是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 cm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又∵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的周长为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25 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的周长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=25-5=20(cm).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 descr="底色1"/>
          <p:cNvSpPr txBox="1"/>
          <p:nvPr/>
        </p:nvSpPr>
        <p:spPr>
          <a:xfrm>
            <a:off x="1830388" y="333375"/>
            <a:ext cx="82804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8.</a:t>
            </a:r>
            <a:r>
              <a:rPr lang="en-US" altLang="zh-CN" dirty="0">
                <a:solidFill>
                  <a:srgbClr val="008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如图，在△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的高，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AE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的角平分线，已知∠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=82°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，∠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=40°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，求∠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DAE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的大小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7" name="Text Box 27" descr="底色1"/>
          <p:cNvSpPr txBox="1"/>
          <p:nvPr/>
        </p:nvSpPr>
        <p:spPr>
          <a:xfrm>
            <a:off x="2332038" y="1701800"/>
            <a:ext cx="449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 ∵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的高，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8" name="Text Box 28" descr="底色1"/>
          <p:cNvSpPr txBox="1"/>
          <p:nvPr/>
        </p:nvSpPr>
        <p:spPr>
          <a:xfrm>
            <a:off x="3167063" y="2205038"/>
            <a:ext cx="449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9" name="Text Box 29" descr="底色1"/>
          <p:cNvSpPr txBox="1"/>
          <p:nvPr/>
        </p:nvSpPr>
        <p:spPr>
          <a:xfrm>
            <a:off x="2478088" y="2709863"/>
            <a:ext cx="48117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 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DAC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0" name="Text Box 30" descr="底色1"/>
          <p:cNvSpPr txBox="1"/>
          <p:nvPr/>
        </p:nvSpPr>
        <p:spPr>
          <a:xfrm>
            <a:off x="2490788" y="3211513"/>
            <a:ext cx="533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 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DAC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1" name="Text Box 31" descr="底色1"/>
          <p:cNvSpPr txBox="1"/>
          <p:nvPr/>
        </p:nvSpPr>
        <p:spPr>
          <a:xfrm>
            <a:off x="3260725" y="3592513"/>
            <a:ext cx="37195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=180°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40°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2" name="Rectangle 32" descr="底色1"/>
          <p:cNvSpPr/>
          <p:nvPr/>
        </p:nvSpPr>
        <p:spPr>
          <a:xfrm>
            <a:off x="3786506" y="4030663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=50°.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3" name="Rectangle 33" descr="底色1"/>
          <p:cNvSpPr/>
          <p:nvPr/>
        </p:nvSpPr>
        <p:spPr>
          <a:xfrm>
            <a:off x="2490788" y="4435475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AE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的角平分线，且∠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BAC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=82°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6" name="Rectangle 36" descr="底色1"/>
          <p:cNvSpPr/>
          <p:nvPr/>
        </p:nvSpPr>
        <p:spPr>
          <a:xfrm>
            <a:off x="2490788" y="5516563"/>
            <a:ext cx="7467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DAE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DAC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CAE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=50°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41°= 9°.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57" name="Line 6"/>
          <p:cNvSpPr/>
          <p:nvPr/>
        </p:nvSpPr>
        <p:spPr>
          <a:xfrm flipH="1">
            <a:off x="7013575" y="2060575"/>
            <a:ext cx="1295400" cy="1676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Line 7"/>
          <p:cNvSpPr/>
          <p:nvPr/>
        </p:nvSpPr>
        <p:spPr>
          <a:xfrm>
            <a:off x="7013575" y="3736975"/>
            <a:ext cx="3124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9" name="Line 8"/>
          <p:cNvSpPr/>
          <p:nvPr/>
        </p:nvSpPr>
        <p:spPr>
          <a:xfrm>
            <a:off x="8308975" y="2060575"/>
            <a:ext cx="1828800" cy="167640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0" name="Line 9"/>
          <p:cNvSpPr/>
          <p:nvPr/>
        </p:nvSpPr>
        <p:spPr>
          <a:xfrm>
            <a:off x="8308975" y="2060575"/>
            <a:ext cx="0" cy="1676400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1" name="Line 10"/>
          <p:cNvSpPr/>
          <p:nvPr/>
        </p:nvSpPr>
        <p:spPr>
          <a:xfrm>
            <a:off x="8308975" y="2060575"/>
            <a:ext cx="228600" cy="1676400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62" name="Group 11"/>
          <p:cNvGrpSpPr/>
          <p:nvPr/>
        </p:nvGrpSpPr>
        <p:grpSpPr>
          <a:xfrm>
            <a:off x="8166100" y="3573463"/>
            <a:ext cx="152400" cy="149225"/>
            <a:chOff x="0" y="0"/>
            <a:chExt cx="96" cy="48"/>
          </a:xfrm>
        </p:grpSpPr>
        <p:sp>
          <p:nvSpPr>
            <p:cNvPr id="31763" name="Line 12"/>
            <p:cNvSpPr/>
            <p:nvPr/>
          </p:nvSpPr>
          <p:spPr>
            <a:xfrm>
              <a:off x="0" y="0"/>
              <a:ext cx="96" cy="0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4" name="Line 13"/>
            <p:cNvSpPr/>
            <p:nvPr/>
          </p:nvSpPr>
          <p:spPr>
            <a:xfrm>
              <a:off x="0" y="0"/>
              <a:ext cx="0" cy="48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65" name="Text Box 14" descr="底色1"/>
          <p:cNvSpPr txBox="1"/>
          <p:nvPr/>
        </p:nvSpPr>
        <p:spPr>
          <a:xfrm>
            <a:off x="8094663" y="1557338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6" name="Text Box 15" descr="底色1"/>
          <p:cNvSpPr txBox="1"/>
          <p:nvPr/>
        </p:nvSpPr>
        <p:spPr>
          <a:xfrm>
            <a:off x="6784975" y="3736975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7" name="Text Box 16" descr="底色1"/>
          <p:cNvSpPr txBox="1"/>
          <p:nvPr/>
        </p:nvSpPr>
        <p:spPr>
          <a:xfrm>
            <a:off x="9756775" y="3736975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8" name="Text Box 17" descr="底色1"/>
          <p:cNvSpPr txBox="1"/>
          <p:nvPr/>
        </p:nvSpPr>
        <p:spPr>
          <a:xfrm>
            <a:off x="8004175" y="3736975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9" name="Text Box 18" descr="底色1"/>
          <p:cNvSpPr txBox="1"/>
          <p:nvPr/>
        </p:nvSpPr>
        <p:spPr>
          <a:xfrm>
            <a:off x="8385175" y="3736975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70" name="Freeform 24" descr="底色1"/>
          <p:cNvSpPr/>
          <p:nvPr/>
        </p:nvSpPr>
        <p:spPr>
          <a:xfrm>
            <a:off x="8310563" y="2492375"/>
            <a:ext cx="431800" cy="168275"/>
          </a:xfrm>
          <a:custGeom>
            <a:avLst/>
            <a:gdLst/>
            <a:ahLst/>
            <a:cxnLst>
              <a:cxn ang="0">
                <a:pos x="0" y="204788"/>
              </a:cxn>
              <a:cxn ang="0">
                <a:pos x="409575" y="204788"/>
              </a:cxn>
              <a:cxn ang="0">
                <a:pos x="492125" y="163512"/>
              </a:cxn>
              <a:cxn ang="0">
                <a:pos x="533400" y="122237"/>
              </a:cxn>
              <a:cxn ang="0">
                <a:pos x="574675" y="109538"/>
              </a:cxn>
              <a:cxn ang="0">
                <a:pos x="587375" y="68262"/>
              </a:cxn>
              <a:cxn ang="0">
                <a:pos x="628650" y="0"/>
              </a:cxn>
            </a:cxnLst>
            <a:rect l="0" t="0" r="0" b="0"/>
            <a:pathLst>
              <a:path w="396" h="152">
                <a:moveTo>
                  <a:pt x="0" y="129"/>
                </a:moveTo>
                <a:cubicBezTo>
                  <a:pt x="100" y="152"/>
                  <a:pt x="69" y="148"/>
                  <a:pt x="258" y="129"/>
                </a:cubicBezTo>
                <a:cubicBezTo>
                  <a:pt x="277" y="127"/>
                  <a:pt x="292" y="109"/>
                  <a:pt x="310" y="103"/>
                </a:cubicBezTo>
                <a:cubicBezTo>
                  <a:pt x="319" y="94"/>
                  <a:pt x="326" y="84"/>
                  <a:pt x="336" y="77"/>
                </a:cubicBezTo>
                <a:cubicBezTo>
                  <a:pt x="344" y="72"/>
                  <a:pt x="356" y="75"/>
                  <a:pt x="362" y="69"/>
                </a:cubicBezTo>
                <a:cubicBezTo>
                  <a:pt x="368" y="63"/>
                  <a:pt x="366" y="51"/>
                  <a:pt x="370" y="43"/>
                </a:cubicBezTo>
                <a:cubicBezTo>
                  <a:pt x="377" y="28"/>
                  <a:pt x="388" y="15"/>
                  <a:pt x="396" y="0"/>
                </a:cubicBezTo>
              </a:path>
            </a:pathLst>
          </a:cu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1" name="Freeform 25" descr="底色1"/>
          <p:cNvSpPr/>
          <p:nvPr/>
        </p:nvSpPr>
        <p:spPr>
          <a:xfrm>
            <a:off x="9602788" y="3390900"/>
            <a:ext cx="163512" cy="327025"/>
          </a:xfrm>
          <a:custGeom>
            <a:avLst/>
            <a:gdLst/>
            <a:ahLst/>
            <a:cxnLst>
              <a:cxn ang="0">
                <a:pos x="163512" y="0"/>
              </a:cxn>
              <a:cxn ang="0">
                <a:pos x="0" y="327025"/>
              </a:cxn>
            </a:cxnLst>
            <a:rect l="0" t="0" r="0" b="0"/>
            <a:pathLst>
              <a:path w="103" h="206">
                <a:moveTo>
                  <a:pt x="103" y="0"/>
                </a:moveTo>
                <a:cubicBezTo>
                  <a:pt x="9" y="33"/>
                  <a:pt x="0" y="119"/>
                  <a:pt x="0" y="206"/>
                </a:cubicBez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2" name="Freeform 26" descr="底色1"/>
          <p:cNvSpPr/>
          <p:nvPr/>
        </p:nvSpPr>
        <p:spPr>
          <a:xfrm>
            <a:off x="8382000" y="2276475"/>
            <a:ext cx="144463" cy="177800"/>
          </a:xfrm>
          <a:custGeom>
            <a:avLst/>
            <a:gdLst/>
            <a:ahLst/>
            <a:cxnLst>
              <a:cxn ang="0">
                <a:pos x="0" y="177800"/>
              </a:cxn>
              <a:cxn ang="0">
                <a:pos x="260350" y="109538"/>
              </a:cxn>
              <a:cxn ang="0">
                <a:pos x="314325" y="0"/>
              </a:cxn>
            </a:cxnLst>
            <a:rect l="0" t="0" r="0" b="0"/>
            <a:pathLst>
              <a:path w="201" h="112">
                <a:moveTo>
                  <a:pt x="0" y="112"/>
                </a:moveTo>
                <a:cubicBezTo>
                  <a:pt x="56" y="99"/>
                  <a:pt x="110" y="88"/>
                  <a:pt x="164" y="69"/>
                </a:cubicBezTo>
                <a:cubicBezTo>
                  <a:pt x="201" y="13"/>
                  <a:pt x="198" y="38"/>
                  <a:pt x="198" y="0"/>
                </a:cubicBezTo>
              </a:path>
            </a:pathLst>
          </a:custGeom>
          <a:noFill/>
          <a:ln w="38100" cap="flat" cmpd="sng">
            <a:solidFill>
              <a:srgbClr val="7030A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4832350"/>
            <a:ext cx="3434080" cy="73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1790700" y="239395"/>
            <a:ext cx="571182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9.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王大爷有一块三角形的菜地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现在要将它们平均分给四个儿子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在菜地的一角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处有一口池塘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为了使分开后的四块菜地都就近取水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王大爷为此很伤脑筋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你能想出什么办法帮帮王大爷吗？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如果不考虑水源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你认为还可以怎样分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1" name="AutoShape 3"/>
          <p:cNvSpPr/>
          <p:nvPr/>
        </p:nvSpPr>
        <p:spPr>
          <a:xfrm>
            <a:off x="7500938" y="2143125"/>
            <a:ext cx="2903537" cy="2968625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8724900" y="164147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3" name="Freeform 5"/>
          <p:cNvSpPr/>
          <p:nvPr/>
        </p:nvSpPr>
        <p:spPr>
          <a:xfrm>
            <a:off x="7319963" y="909638"/>
            <a:ext cx="2960687" cy="1828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865" h="1152">
                <a:moveTo>
                  <a:pt x="890" y="922"/>
                </a:moveTo>
                <a:cubicBezTo>
                  <a:pt x="786" y="887"/>
                  <a:pt x="690" y="867"/>
                  <a:pt x="583" y="845"/>
                </a:cubicBezTo>
                <a:cubicBezTo>
                  <a:pt x="554" y="830"/>
                  <a:pt x="522" y="822"/>
                  <a:pt x="493" y="806"/>
                </a:cubicBezTo>
                <a:cubicBezTo>
                  <a:pt x="466" y="791"/>
                  <a:pt x="439" y="776"/>
                  <a:pt x="417" y="755"/>
                </a:cubicBezTo>
                <a:cubicBezTo>
                  <a:pt x="404" y="742"/>
                  <a:pt x="393" y="727"/>
                  <a:pt x="378" y="717"/>
                </a:cubicBezTo>
                <a:cubicBezTo>
                  <a:pt x="346" y="697"/>
                  <a:pt x="276" y="666"/>
                  <a:pt x="276" y="666"/>
                </a:cubicBezTo>
                <a:cubicBezTo>
                  <a:pt x="208" y="576"/>
                  <a:pt x="127" y="486"/>
                  <a:pt x="33" y="422"/>
                </a:cubicBezTo>
                <a:cubicBezTo>
                  <a:pt x="15" y="370"/>
                  <a:pt x="0" y="347"/>
                  <a:pt x="45" y="282"/>
                </a:cubicBezTo>
                <a:cubicBezTo>
                  <a:pt x="58" y="263"/>
                  <a:pt x="89" y="267"/>
                  <a:pt x="109" y="256"/>
                </a:cubicBezTo>
                <a:cubicBezTo>
                  <a:pt x="193" y="210"/>
                  <a:pt x="174" y="209"/>
                  <a:pt x="276" y="192"/>
                </a:cubicBezTo>
                <a:cubicBezTo>
                  <a:pt x="383" y="196"/>
                  <a:pt x="492" y="181"/>
                  <a:pt x="596" y="205"/>
                </a:cubicBezTo>
                <a:cubicBezTo>
                  <a:pt x="631" y="213"/>
                  <a:pt x="673" y="282"/>
                  <a:pt x="673" y="282"/>
                </a:cubicBezTo>
                <a:cubicBezTo>
                  <a:pt x="746" y="277"/>
                  <a:pt x="833" y="301"/>
                  <a:pt x="890" y="256"/>
                </a:cubicBezTo>
                <a:cubicBezTo>
                  <a:pt x="1012" y="159"/>
                  <a:pt x="796" y="279"/>
                  <a:pt x="967" y="192"/>
                </a:cubicBezTo>
                <a:cubicBezTo>
                  <a:pt x="1013" y="125"/>
                  <a:pt x="989" y="169"/>
                  <a:pt x="1018" y="51"/>
                </a:cubicBezTo>
                <a:cubicBezTo>
                  <a:pt x="1021" y="38"/>
                  <a:pt x="1022" y="22"/>
                  <a:pt x="1031" y="13"/>
                </a:cubicBezTo>
                <a:cubicBezTo>
                  <a:pt x="1040" y="4"/>
                  <a:pt x="1056" y="4"/>
                  <a:pt x="1069" y="0"/>
                </a:cubicBezTo>
                <a:cubicBezTo>
                  <a:pt x="1142" y="9"/>
                  <a:pt x="1215" y="15"/>
                  <a:pt x="1287" y="26"/>
                </a:cubicBezTo>
                <a:cubicBezTo>
                  <a:pt x="1323" y="31"/>
                  <a:pt x="1343" y="50"/>
                  <a:pt x="1377" y="64"/>
                </a:cubicBezTo>
                <a:cubicBezTo>
                  <a:pt x="1485" y="108"/>
                  <a:pt x="1607" y="148"/>
                  <a:pt x="1722" y="166"/>
                </a:cubicBezTo>
                <a:cubicBezTo>
                  <a:pt x="1735" y="175"/>
                  <a:pt x="1747" y="184"/>
                  <a:pt x="1761" y="192"/>
                </a:cubicBezTo>
                <a:cubicBezTo>
                  <a:pt x="1778" y="202"/>
                  <a:pt x="1801" y="203"/>
                  <a:pt x="1812" y="218"/>
                </a:cubicBezTo>
                <a:cubicBezTo>
                  <a:pt x="1829" y="240"/>
                  <a:pt x="1844" y="328"/>
                  <a:pt x="1850" y="358"/>
                </a:cubicBezTo>
                <a:cubicBezTo>
                  <a:pt x="1846" y="384"/>
                  <a:pt x="1849" y="412"/>
                  <a:pt x="1837" y="435"/>
                </a:cubicBezTo>
                <a:cubicBezTo>
                  <a:pt x="1829" y="450"/>
                  <a:pt x="1777" y="472"/>
                  <a:pt x="1761" y="474"/>
                </a:cubicBezTo>
                <a:cubicBezTo>
                  <a:pt x="1686" y="484"/>
                  <a:pt x="1406" y="497"/>
                  <a:pt x="1364" y="499"/>
                </a:cubicBezTo>
                <a:cubicBezTo>
                  <a:pt x="1381" y="503"/>
                  <a:pt x="1398" y="509"/>
                  <a:pt x="1415" y="512"/>
                </a:cubicBezTo>
                <a:cubicBezTo>
                  <a:pt x="1453" y="518"/>
                  <a:pt x="1493" y="516"/>
                  <a:pt x="1530" y="525"/>
                </a:cubicBezTo>
                <a:cubicBezTo>
                  <a:pt x="1545" y="529"/>
                  <a:pt x="1556" y="542"/>
                  <a:pt x="1569" y="550"/>
                </a:cubicBezTo>
                <a:cubicBezTo>
                  <a:pt x="1629" y="584"/>
                  <a:pt x="1686" y="622"/>
                  <a:pt x="1748" y="653"/>
                </a:cubicBezTo>
                <a:cubicBezTo>
                  <a:pt x="1786" y="718"/>
                  <a:pt x="1829" y="778"/>
                  <a:pt x="1863" y="845"/>
                </a:cubicBezTo>
                <a:cubicBezTo>
                  <a:pt x="1854" y="942"/>
                  <a:pt x="1865" y="1014"/>
                  <a:pt x="1786" y="1075"/>
                </a:cubicBezTo>
                <a:cubicBezTo>
                  <a:pt x="1762" y="1094"/>
                  <a:pt x="1735" y="1109"/>
                  <a:pt x="1709" y="1126"/>
                </a:cubicBezTo>
                <a:cubicBezTo>
                  <a:pt x="1696" y="1135"/>
                  <a:pt x="1671" y="1152"/>
                  <a:pt x="1671" y="1152"/>
                </a:cubicBezTo>
                <a:cubicBezTo>
                  <a:pt x="1603" y="1148"/>
                  <a:pt x="1534" y="1149"/>
                  <a:pt x="1466" y="1139"/>
                </a:cubicBezTo>
                <a:cubicBezTo>
                  <a:pt x="1388" y="1127"/>
                  <a:pt x="1313" y="1037"/>
                  <a:pt x="1236" y="1011"/>
                </a:cubicBezTo>
                <a:cubicBezTo>
                  <a:pt x="1214" y="968"/>
                  <a:pt x="1199" y="929"/>
                  <a:pt x="1185" y="883"/>
                </a:cubicBezTo>
                <a:cubicBezTo>
                  <a:pt x="1181" y="811"/>
                  <a:pt x="1187" y="737"/>
                  <a:pt x="1172" y="666"/>
                </a:cubicBezTo>
                <a:cubicBezTo>
                  <a:pt x="1165" y="636"/>
                  <a:pt x="1138" y="615"/>
                  <a:pt x="1121" y="589"/>
                </a:cubicBezTo>
                <a:cubicBezTo>
                  <a:pt x="1058" y="493"/>
                  <a:pt x="1047" y="485"/>
                  <a:pt x="929" y="461"/>
                </a:cubicBezTo>
                <a:cubicBezTo>
                  <a:pt x="916" y="465"/>
                  <a:pt x="900" y="464"/>
                  <a:pt x="890" y="474"/>
                </a:cubicBezTo>
                <a:cubicBezTo>
                  <a:pt x="868" y="495"/>
                  <a:pt x="839" y="550"/>
                  <a:pt x="839" y="550"/>
                </a:cubicBezTo>
                <a:cubicBezTo>
                  <a:pt x="814" y="626"/>
                  <a:pt x="760" y="746"/>
                  <a:pt x="865" y="781"/>
                </a:cubicBezTo>
                <a:cubicBezTo>
                  <a:pt x="868" y="801"/>
                  <a:pt x="890" y="892"/>
                  <a:pt x="890" y="922"/>
                </a:cubicBezTo>
                <a:close/>
              </a:path>
            </a:pathLst>
          </a:custGeom>
          <a:solidFill>
            <a:srgbClr val="93E7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4" name="TextBox 8"/>
          <p:cNvSpPr txBox="1"/>
          <p:nvPr/>
        </p:nvSpPr>
        <p:spPr>
          <a:xfrm>
            <a:off x="1719263" y="5193983"/>
            <a:ext cx="820896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（思路提示：想到三角形的中线能把三角形分成面积相等的两部分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2775" name="直接连接符 1"/>
          <p:cNvCxnSpPr>
            <a:stCxn id="32771" idx="0"/>
            <a:endCxn id="32771" idx="3"/>
          </p:cNvCxnSpPr>
          <p:nvPr/>
        </p:nvCxnSpPr>
        <p:spPr>
          <a:xfrm>
            <a:off x="8953500" y="2143125"/>
            <a:ext cx="0" cy="296862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32776" name="直接连接符 2"/>
          <p:cNvCxnSpPr>
            <a:stCxn id="32771" idx="0"/>
            <a:endCxn id="32771" idx="3"/>
          </p:cNvCxnSpPr>
          <p:nvPr/>
        </p:nvCxnSpPr>
        <p:spPr>
          <a:xfrm flipH="1">
            <a:off x="8255000" y="2133600"/>
            <a:ext cx="720725" cy="295275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32777" name="直接连接符 3"/>
          <p:cNvCxnSpPr>
            <a:stCxn id="32771" idx="0"/>
            <a:endCxn id="32771" idx="3"/>
          </p:cNvCxnSpPr>
          <p:nvPr/>
        </p:nvCxnSpPr>
        <p:spPr>
          <a:xfrm>
            <a:off x="8975725" y="2205038"/>
            <a:ext cx="720725" cy="288131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31665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8281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3795" name="TextBox 3"/>
          <p:cNvSpPr txBox="1"/>
          <p:nvPr/>
        </p:nvSpPr>
        <p:spPr>
          <a:xfrm>
            <a:off x="2091373" y="2997200"/>
            <a:ext cx="1584325" cy="119888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三角形的角平分线、中线和高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6" name="TextBox 4"/>
          <p:cNvSpPr txBox="1"/>
          <p:nvPr/>
        </p:nvSpPr>
        <p:spPr>
          <a:xfrm>
            <a:off x="4036060" y="5203825"/>
            <a:ext cx="87630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7" name="TextBox 5"/>
          <p:cNvSpPr txBox="1"/>
          <p:nvPr/>
        </p:nvSpPr>
        <p:spPr>
          <a:xfrm>
            <a:off x="5363210" y="5203825"/>
            <a:ext cx="445008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钝角三角形两短边上的高的画法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8" name="TextBox 6"/>
          <p:cNvSpPr txBox="1"/>
          <p:nvPr/>
        </p:nvSpPr>
        <p:spPr>
          <a:xfrm>
            <a:off x="3963035" y="3321050"/>
            <a:ext cx="949325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中线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9" name="TextBox 7"/>
          <p:cNvSpPr txBox="1"/>
          <p:nvPr/>
        </p:nvSpPr>
        <p:spPr>
          <a:xfrm>
            <a:off x="5340985" y="2873375"/>
            <a:ext cx="323088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会把原三角形面积平分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800" name="TextBox 8"/>
          <p:cNvSpPr txBox="1"/>
          <p:nvPr/>
        </p:nvSpPr>
        <p:spPr>
          <a:xfrm>
            <a:off x="5269548" y="3659188"/>
            <a:ext cx="4681537" cy="119888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一边上的中线把原三角形分成两个三角形，这两个三角形的周长差等于原三角形其余两边的差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801" name="TextBox 11"/>
          <p:cNvSpPr txBox="1"/>
          <p:nvPr/>
        </p:nvSpPr>
        <p:spPr>
          <a:xfrm>
            <a:off x="4036060" y="1541463"/>
            <a:ext cx="1447800" cy="4603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角平分线</a:t>
            </a: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802" name="左大括号 20"/>
          <p:cNvSpPr/>
          <p:nvPr/>
        </p:nvSpPr>
        <p:spPr>
          <a:xfrm>
            <a:off x="3675698" y="1712913"/>
            <a:ext cx="287337" cy="3671887"/>
          </a:xfrm>
          <a:prstGeom prst="leftBrace">
            <a:avLst>
              <a:gd name="adj1" fmla="val 7631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左大括号 23"/>
          <p:cNvSpPr/>
          <p:nvPr/>
        </p:nvSpPr>
        <p:spPr>
          <a:xfrm>
            <a:off x="5055235" y="3087688"/>
            <a:ext cx="144463" cy="1017587"/>
          </a:xfrm>
          <a:prstGeom prst="leftBrace">
            <a:avLst>
              <a:gd name="adj1" fmla="val 7924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右箭头 26"/>
          <p:cNvSpPr/>
          <p:nvPr/>
        </p:nvSpPr>
        <p:spPr>
          <a:xfrm>
            <a:off x="4963795" y="5291455"/>
            <a:ext cx="355600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txBody>
          <a:bodyPr anchor="t" anchorCtr="0"/>
          <a:lstStyle/>
          <a:p>
            <a:pPr defTabSz="914400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  <p:bldP spid="33797" grpId="0" bldLvl="0" animBg="1"/>
      <p:bldP spid="33798" grpId="0" bldLvl="0" animBg="1"/>
      <p:bldP spid="33799" grpId="0" bldLvl="0" animBg="1"/>
      <p:bldP spid="33800" grpId="0" bldLvl="0" animBg="1"/>
      <p:bldP spid="33801" grpId="0" bldLvl="0" animBg="1"/>
      <p:bldP spid="33802" grpId="0" bldLvl="0" animBg="1"/>
      <p:bldP spid="33803" grpId="0" bldLvl="0" animBg="1"/>
      <p:bldP spid="3380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1"/>
          <p:cNvSpPr/>
          <p:nvPr/>
        </p:nvSpPr>
        <p:spPr>
          <a:xfrm>
            <a:off x="1835150" y="1809433"/>
            <a:ext cx="8585200" cy="2977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1.了解三角形的角平分线、中线与高的概念，会用工具准确画出三角形的角平分线、中线与高;（重点）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学会用数学知识解决实际问题的能力，发展应用和自主探究意识，并培养学生的动手实践能力;（难点）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1568" y="97853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831975" y="394970"/>
            <a:ext cx="2261235" cy="706755"/>
            <a:chOff x="3590568" y="400194"/>
            <a:chExt cx="5213316" cy="1031890"/>
          </a:xfrm>
        </p:grpSpPr>
        <p:grpSp>
          <p:nvGrpSpPr>
            <p:cNvPr id="8" name="组合 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4586" name="矩形 5"/>
          <p:cNvSpPr/>
          <p:nvPr/>
        </p:nvSpPr>
        <p:spPr>
          <a:xfrm>
            <a:off x="2125980" y="1234123"/>
            <a:ext cx="1404620" cy="53403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回顾旧知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05735" y="2023745"/>
            <a:ext cx="2794000" cy="64516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垂线的定义：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83973" y="1811020"/>
            <a:ext cx="3052763" cy="64516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线段中点的定义：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31135" y="2620645"/>
            <a:ext cx="2768600" cy="286131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当两条直线相交所成的四个角巾，有一个角是直角时，就说这两条直线互相垂直， 其中一条直线叫做另一条直线的垂线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83973" y="2393633"/>
            <a:ext cx="3052763" cy="101473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把一条线段分成两条相等的线段的点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27153" y="3538220"/>
            <a:ext cx="3052763" cy="64516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角平分线的定义：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27153" y="4120833"/>
            <a:ext cx="3052763" cy="147637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一条射线把一个角分成两个相等的角，这条射线叫做这个角的平分线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8" grpId="0" bldLvl="0" animBg="1"/>
      <p:bldP spid="29" grpId="0" bldLvl="0" animBg="1"/>
      <p:bldP spid="30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82949"/>
          <p:cNvSpPr txBox="1"/>
          <p:nvPr/>
        </p:nvSpPr>
        <p:spPr>
          <a:xfrm>
            <a:off x="2208213" y="1136333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       这里有一块三角形的蛋糕，如果兄弟两个想要平分的话，你该怎么办呢？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6147" name="图片 82950" descr="蛋糕"/>
          <p:cNvPicPr>
            <a:picLocks noChangeAspect="1"/>
          </p:cNvPicPr>
          <p:nvPr/>
        </p:nvPicPr>
        <p:blipFill>
          <a:blip r:embed="rId1"/>
          <a:srcRect b="3104"/>
          <a:stretch>
            <a:fillRect/>
          </a:stretch>
        </p:blipFill>
        <p:spPr>
          <a:xfrm>
            <a:off x="6246813" y="2957195"/>
            <a:ext cx="3887787" cy="251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圆角矩形 31"/>
          <p:cNvSpPr/>
          <p:nvPr/>
        </p:nvSpPr>
        <p:spPr>
          <a:xfrm>
            <a:off x="2108200" y="512445"/>
            <a:ext cx="1666875" cy="5016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情境引入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7"/>
          <p:cNvSpPr/>
          <p:nvPr/>
        </p:nvSpPr>
        <p:spPr>
          <a:xfrm>
            <a:off x="1682750" y="2005330"/>
            <a:ext cx="88265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如图，若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OC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AOB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的平分线，你能得到什么结论？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77" name="组合 20"/>
          <p:cNvGrpSpPr/>
          <p:nvPr/>
        </p:nvGrpSpPr>
        <p:grpSpPr>
          <a:xfrm>
            <a:off x="7515225" y="2557780"/>
            <a:ext cx="2386913" cy="1586357"/>
            <a:chOff x="0" y="0"/>
            <a:chExt cx="2386351" cy="1586863"/>
          </a:xfrm>
        </p:grpSpPr>
        <p:grpSp>
          <p:nvGrpSpPr>
            <p:cNvPr id="7178" name="组合 15"/>
            <p:cNvGrpSpPr/>
            <p:nvPr/>
          </p:nvGrpSpPr>
          <p:grpSpPr>
            <a:xfrm>
              <a:off x="360040" y="428767"/>
              <a:ext cx="1497440" cy="871207"/>
              <a:chOff x="0" y="0"/>
              <a:chExt cx="1497440" cy="871207"/>
            </a:xfrm>
          </p:grpSpPr>
          <p:cxnSp>
            <p:nvCxnSpPr>
              <p:cNvPr id="7179" name="直接连接符 10"/>
              <p:cNvCxnSpPr/>
              <p:nvPr/>
            </p:nvCxnSpPr>
            <p:spPr>
              <a:xfrm flipV="1">
                <a:off x="0" y="857531"/>
                <a:ext cx="1497440" cy="1367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7180" name="直接连接符 12"/>
              <p:cNvCxnSpPr/>
              <p:nvPr/>
            </p:nvCxnSpPr>
            <p:spPr>
              <a:xfrm flipV="1">
                <a:off x="0" y="0"/>
                <a:ext cx="997349" cy="87120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7181" name="直接连接符 14"/>
              <p:cNvCxnSpPr/>
              <p:nvPr/>
            </p:nvCxnSpPr>
            <p:spPr>
              <a:xfrm flipV="1">
                <a:off x="0" y="357304"/>
                <a:ext cx="1425999" cy="51390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7182" name="TextBox 122"/>
            <p:cNvSpPr txBox="1"/>
            <p:nvPr/>
          </p:nvSpPr>
          <p:spPr>
            <a:xfrm>
              <a:off x="1428830" y="0"/>
              <a:ext cx="385989" cy="460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3" name="TextBox 122"/>
            <p:cNvSpPr txBox="1"/>
            <p:nvPr/>
          </p:nvSpPr>
          <p:spPr>
            <a:xfrm>
              <a:off x="1714596" y="428768"/>
              <a:ext cx="385989" cy="460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4" name="TextBox 122"/>
            <p:cNvSpPr txBox="1"/>
            <p:nvPr/>
          </p:nvSpPr>
          <p:spPr>
            <a:xfrm>
              <a:off x="2000362" y="1000455"/>
              <a:ext cx="385989" cy="460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5" name="TextBox 122"/>
            <p:cNvSpPr txBox="1"/>
            <p:nvPr/>
          </p:nvSpPr>
          <p:spPr>
            <a:xfrm>
              <a:off x="0" y="1126341"/>
              <a:ext cx="403130" cy="460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6" name="TextBox 21"/>
          <p:cNvSpPr txBox="1"/>
          <p:nvPr/>
        </p:nvSpPr>
        <p:spPr>
          <a:xfrm>
            <a:off x="3232150" y="3280728"/>
            <a:ext cx="2648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AOC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BOC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7" name="矩形 18"/>
          <p:cNvSpPr/>
          <p:nvPr/>
        </p:nvSpPr>
        <p:spPr>
          <a:xfrm>
            <a:off x="1682750" y="4145280"/>
            <a:ext cx="86931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你能用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同样的方法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画出任意一个三角形的一个内角的平分线吗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88" name="组合 31"/>
          <p:cNvGrpSpPr/>
          <p:nvPr/>
        </p:nvGrpSpPr>
        <p:grpSpPr>
          <a:xfrm>
            <a:off x="6875463" y="4646930"/>
            <a:ext cx="3209925" cy="2007034"/>
            <a:chOff x="0" y="0"/>
            <a:chExt cx="6397" cy="3893"/>
          </a:xfrm>
        </p:grpSpPr>
        <p:sp>
          <p:nvSpPr>
            <p:cNvPr id="7189" name="文本框 74761"/>
            <p:cNvSpPr txBox="1"/>
            <p:nvPr/>
          </p:nvSpPr>
          <p:spPr>
            <a:xfrm>
              <a:off x="3244" y="3000"/>
              <a:ext cx="567" cy="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x-none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190" name="组合 74754"/>
            <p:cNvGrpSpPr/>
            <p:nvPr/>
          </p:nvGrpSpPr>
          <p:grpSpPr>
            <a:xfrm>
              <a:off x="0" y="0"/>
              <a:ext cx="6397" cy="3612"/>
              <a:chOff x="0" y="0"/>
              <a:chExt cx="2558" cy="1447"/>
            </a:xfrm>
          </p:grpSpPr>
          <p:sp>
            <p:nvSpPr>
              <p:cNvPr id="7191" name="直接连接符 74755"/>
              <p:cNvSpPr/>
              <p:nvPr/>
            </p:nvSpPr>
            <p:spPr>
              <a:xfrm flipH="1">
                <a:off x="318" y="247"/>
                <a:ext cx="1270" cy="99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92" name="直接连接符 74756"/>
              <p:cNvSpPr/>
              <p:nvPr/>
            </p:nvSpPr>
            <p:spPr>
              <a:xfrm>
                <a:off x="1588" y="246"/>
                <a:ext cx="635" cy="1043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93" name="直接连接符 74757"/>
              <p:cNvSpPr/>
              <p:nvPr/>
            </p:nvSpPr>
            <p:spPr>
              <a:xfrm>
                <a:off x="318" y="1244"/>
                <a:ext cx="1905" cy="45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7194" name="文本框 74758"/>
              <p:cNvSpPr txBox="1"/>
              <p:nvPr/>
            </p:nvSpPr>
            <p:spPr>
              <a:xfrm>
                <a:off x="1580" y="0"/>
                <a:ext cx="272" cy="3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5" name="文本框 74759"/>
              <p:cNvSpPr txBox="1"/>
              <p:nvPr/>
            </p:nvSpPr>
            <p:spPr>
              <a:xfrm>
                <a:off x="0" y="1089"/>
                <a:ext cx="318" cy="3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6" name="文本框 74760"/>
              <p:cNvSpPr txBox="1"/>
              <p:nvPr/>
            </p:nvSpPr>
            <p:spPr>
              <a:xfrm>
                <a:off x="2196" y="1008"/>
                <a:ext cx="362" cy="3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cxnSp>
        <p:nvCxnSpPr>
          <p:cNvPr id="7197" name="直接连接符 40"/>
          <p:cNvCxnSpPr/>
          <p:nvPr/>
        </p:nvCxnSpPr>
        <p:spPr>
          <a:xfrm flipV="1">
            <a:off x="7275513" y="5601018"/>
            <a:ext cx="2000250" cy="6492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7198" name="文本框 5"/>
          <p:cNvSpPr txBox="1"/>
          <p:nvPr/>
        </p:nvSpPr>
        <p:spPr>
          <a:xfrm>
            <a:off x="9274175" y="5353368"/>
            <a:ext cx="4016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EU-B1X" panose="03000509000000000000" pitchFamily="1" charset="-122"/>
              </a:rPr>
              <a:t>D</a:t>
            </a:r>
            <a:endParaRPr lang="en-US" altLang="zh-CN" sz="2400" b="1" i="1" dirty="0">
              <a:latin typeface="Times New Roman" panose="02020603050405020304" pitchFamily="18" charset="0"/>
              <a:ea typeface="EU-B1X" panose="03000509000000000000" pitchFamily="1" charset="-122"/>
            </a:endParaRPr>
          </a:p>
        </p:txBody>
      </p:sp>
      <p:sp>
        <p:nvSpPr>
          <p:cNvPr id="7200" name="圆角矩形 31"/>
          <p:cNvSpPr/>
          <p:nvPr/>
        </p:nvSpPr>
        <p:spPr>
          <a:xfrm>
            <a:off x="1817053" y="1546225"/>
            <a:ext cx="1555750" cy="4778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合作探究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07532" y="25711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" name="圆角矩形 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79270" y="943286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三角形的角平分线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86" grpId="0"/>
      <p:bldP spid="7187" grpId="0"/>
      <p:bldP spid="7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31"/>
          <p:cNvSpPr/>
          <p:nvPr/>
        </p:nvSpPr>
        <p:spPr>
          <a:xfrm>
            <a:off x="1895475" y="323850"/>
            <a:ext cx="1647825" cy="479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知识要点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5" name="任意多边形 4196"/>
          <p:cNvSpPr/>
          <p:nvPr/>
        </p:nvSpPr>
        <p:spPr>
          <a:xfrm>
            <a:off x="6470650" y="1406525"/>
            <a:ext cx="3581400" cy="1828800"/>
          </a:xfrm>
          <a:custGeom>
            <a:avLst/>
            <a:gdLst/>
            <a:ahLst/>
            <a:cxnLst/>
            <a:rect l="0" t="0" r="0" b="0"/>
            <a:pathLst>
              <a:path w="2256" h="912">
                <a:moveTo>
                  <a:pt x="0" y="912"/>
                </a:moveTo>
                <a:lnTo>
                  <a:pt x="2256" y="912"/>
                </a:lnTo>
                <a:lnTo>
                  <a:pt x="1536" y="0"/>
                </a:lnTo>
                <a:lnTo>
                  <a:pt x="0" y="912"/>
                </a:lnTo>
                <a:close/>
              </a:path>
            </a:pathLst>
          </a:cu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直接连接符 4197"/>
          <p:cNvSpPr/>
          <p:nvPr/>
        </p:nvSpPr>
        <p:spPr>
          <a:xfrm flipH="1">
            <a:off x="8631238" y="1406525"/>
            <a:ext cx="277812" cy="182880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矩形 4198"/>
          <p:cNvSpPr/>
          <p:nvPr/>
        </p:nvSpPr>
        <p:spPr>
          <a:xfrm>
            <a:off x="8293735" y="19399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1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sym typeface="MT Extra" panose="05050102010205020202" pitchFamily="2" charset="2"/>
            </a:endParaRPr>
          </a:p>
        </p:txBody>
      </p:sp>
      <p:sp>
        <p:nvSpPr>
          <p:cNvPr id="8198" name="任意多边形 4199"/>
          <p:cNvSpPr>
            <a:spLocks noChangeAspect="1"/>
          </p:cNvSpPr>
          <p:nvPr/>
        </p:nvSpPr>
        <p:spPr>
          <a:xfrm rot="1077442">
            <a:off x="8918575" y="1363663"/>
            <a:ext cx="431800" cy="677862"/>
          </a:xfrm>
          <a:custGeom>
            <a:avLst/>
            <a:gdLst/>
            <a:ahLst/>
            <a:cxnLst>
              <a:cxn ang="90">
                <a:pos x="13599" y="16781"/>
              </a:cxn>
              <a:cxn ang="90">
                <a:pos x="0" y="21600"/>
              </a:cxn>
              <a:cxn ang="270">
                <a:pos x="0" y="0"/>
              </a:cxn>
            </a:cxnLst>
            <a:rect l="0" t="0" r="0" b="0"/>
            <a:pathLst>
              <a:path w="13600" h="21600" fill="none">
                <a:moveTo>
                  <a:pt x="13599" y="16781"/>
                </a:moveTo>
                <a:cubicBezTo>
                  <a:pt x="9887" y="19795"/>
                  <a:pt x="5154" y="21600"/>
                  <a:pt x="0" y="21600"/>
                </a:cubicBezTo>
              </a:path>
              <a:path w="13600" h="21600" stroke="0">
                <a:moveTo>
                  <a:pt x="13599" y="16781"/>
                </a:moveTo>
                <a:cubicBezTo>
                  <a:pt x="9887" y="19795"/>
                  <a:pt x="5154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任意多边形 4200"/>
          <p:cNvSpPr>
            <a:spLocks noChangeAspect="1"/>
          </p:cNvSpPr>
          <p:nvPr/>
        </p:nvSpPr>
        <p:spPr>
          <a:xfrm>
            <a:off x="8478838" y="1435100"/>
            <a:ext cx="528637" cy="576263"/>
          </a:xfrm>
          <a:custGeom>
            <a:avLst/>
            <a:gdLst/>
            <a:ahLst/>
            <a:cxnLst>
              <a:cxn ang="90">
                <a:pos x="12370" y="20646"/>
              </a:cxn>
              <a:cxn ang="180">
                <a:pos x="0" y="10783"/>
              </a:cxn>
              <a:cxn ang="270">
                <a:pos x="18716" y="0"/>
              </a:cxn>
            </a:cxnLst>
            <a:rect l="0" t="0" r="0" b="0"/>
            <a:pathLst>
              <a:path w="18716" h="20647" fill="none">
                <a:moveTo>
                  <a:pt x="12370" y="20646"/>
                </a:moveTo>
                <a:cubicBezTo>
                  <a:pt x="7101" y="19032"/>
                  <a:pt x="2698" y="15462"/>
                  <a:pt x="-2" y="10786"/>
                </a:cubicBezTo>
              </a:path>
              <a:path w="18716" h="20647" stroke="0">
                <a:moveTo>
                  <a:pt x="12370" y="20646"/>
                </a:moveTo>
                <a:cubicBezTo>
                  <a:pt x="7101" y="19032"/>
                  <a:pt x="2698" y="15462"/>
                  <a:pt x="-2" y="10786"/>
                </a:cubicBezTo>
                <a:lnTo>
                  <a:pt x="18716" y="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4201"/>
          <p:cNvSpPr/>
          <p:nvPr/>
        </p:nvSpPr>
        <p:spPr>
          <a:xfrm>
            <a:off x="8990648" y="201136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2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sym typeface="MT Extra" panose="05050102010205020202" pitchFamily="2" charset="2"/>
            </a:endParaRPr>
          </a:p>
        </p:txBody>
      </p:sp>
      <p:sp>
        <p:nvSpPr>
          <p:cNvPr id="8201" name="矩形 4202"/>
          <p:cNvSpPr/>
          <p:nvPr/>
        </p:nvSpPr>
        <p:spPr>
          <a:xfrm>
            <a:off x="1893888" y="901700"/>
            <a:ext cx="4360862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Aft>
                <a:spcPct val="15000"/>
              </a:spcAft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三角形一个内角的平分线与它的对边相交，这个角的顶点与交点间的线段叫作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三角形的角平分线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矩形 4203"/>
          <p:cNvSpPr/>
          <p:nvPr/>
        </p:nvSpPr>
        <p:spPr>
          <a:xfrm>
            <a:off x="8739664" y="950913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400" i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3" name="矩形 4204"/>
          <p:cNvSpPr/>
          <p:nvPr/>
        </p:nvSpPr>
        <p:spPr>
          <a:xfrm>
            <a:off x="6183313" y="3184525"/>
            <a:ext cx="441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400" i="1" dirty="0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4" name="矩形 4205"/>
          <p:cNvSpPr/>
          <p:nvPr/>
        </p:nvSpPr>
        <p:spPr>
          <a:xfrm>
            <a:off x="9881235" y="325596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400" i="1" dirty="0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5" name="矩形 4206"/>
          <p:cNvSpPr/>
          <p:nvPr/>
        </p:nvSpPr>
        <p:spPr>
          <a:xfrm>
            <a:off x="8433594" y="325596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400" i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6" name="矩形 4208"/>
          <p:cNvSpPr/>
          <p:nvPr/>
        </p:nvSpPr>
        <p:spPr>
          <a:xfrm>
            <a:off x="4479449" y="3713163"/>
            <a:ext cx="189484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8"/>
                </a:solidFill>
              </a14:hiddenFill>
            </a:ext>
          </a:extLst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1=∠2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MT Extra" panose="05050102010205020202" pitchFamily="2" charset="2"/>
            </a:endParaRPr>
          </a:p>
        </p:txBody>
      </p:sp>
      <p:sp>
        <p:nvSpPr>
          <p:cNvPr id="8207" name="矩形 32"/>
          <p:cNvSpPr/>
          <p:nvPr/>
        </p:nvSpPr>
        <p:spPr>
          <a:xfrm>
            <a:off x="6196648" y="3713163"/>
            <a:ext cx="400558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8"/>
                </a:solidFill>
              </a14:hiddenFill>
            </a:ext>
          </a:extLst>
        </p:spPr>
        <p:txBody>
          <a:bodyPr wrap="none" anchor="t" anchorCtr="0">
            <a:spAutoFit/>
          </a:bodyPr>
          <a:lstStyle/>
          <a:p>
            <a:pPr algn="ctr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AD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是△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的角平分线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MT Extra" panose="05050102010205020202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MT Extra" panose="05050102010205020202" pitchFamily="2" charset="2"/>
            </a:endParaRPr>
          </a:p>
        </p:txBody>
      </p:sp>
      <p:sp>
        <p:nvSpPr>
          <p:cNvPr id="8208" name="矩形 54"/>
          <p:cNvSpPr/>
          <p:nvPr/>
        </p:nvSpPr>
        <p:spPr>
          <a:xfrm>
            <a:off x="1760538" y="4265613"/>
            <a:ext cx="879316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思考：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三角形的角平分线与角的角平分线相同吗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9" name="TextBox 20"/>
          <p:cNvSpPr txBox="1"/>
          <p:nvPr/>
        </p:nvSpPr>
        <p:spPr>
          <a:xfrm>
            <a:off x="1760538" y="4916488"/>
            <a:ext cx="67183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相同点是：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∠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∠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不同点是：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前者是线段，后者是射线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0" grpId="0"/>
      <p:bldP spid="8201" grpId="0"/>
      <p:bldP spid="8202" grpId="0"/>
      <p:bldP spid="8203" grpId="0"/>
      <p:bldP spid="8204" grpId="0"/>
      <p:bldP spid="8205" grpId="0"/>
      <p:bldP spid="8206" grpId="0" bldLvl="0" animBg="1"/>
      <p:bldP spid="8207" grpId="0" bldLvl="0" animBg="1"/>
      <p:bldP spid="8208" grpId="0"/>
      <p:bldP spid="820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852.499212598425,&quot;width&quot;:4275}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3527</Words>
  <Application>WPS 演示</Application>
  <PresentationFormat>全屏显示(4:3)</PresentationFormat>
  <Paragraphs>606</Paragraphs>
  <Slides>35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35</vt:i4>
      </vt:variant>
    </vt:vector>
  </HeadingPairs>
  <TitlesOfParts>
    <vt:vector size="69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Times New Roman</vt:lpstr>
      <vt:lpstr>华文宋体</vt:lpstr>
      <vt:lpstr>楷体</vt:lpstr>
      <vt:lpstr>EU-B1X</vt:lpstr>
      <vt:lpstr>MT Extra</vt:lpstr>
      <vt:lpstr>Arial Unicode MS</vt:lpstr>
      <vt:lpstr>Calibri</vt:lpstr>
      <vt:lpstr>Comic Sans MS</vt:lpstr>
      <vt:lpstr>Garamond</vt:lpstr>
      <vt:lpstr>华文隶书</vt:lpstr>
      <vt:lpstr>华文中宋</vt:lpstr>
      <vt:lpstr>楷体_GB2312</vt:lpstr>
      <vt:lpstr>Cambria Math</vt:lpstr>
      <vt:lpstr>MS Mincho</vt:lpstr>
      <vt:lpstr>Adobe 黑体 Std R</vt:lpstr>
      <vt:lpstr>Office 主题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105</cp:revision>
  <dcterms:created xsi:type="dcterms:W3CDTF">2015-10-07T07:18:00Z</dcterms:created>
  <dcterms:modified xsi:type="dcterms:W3CDTF">2025-02-07T01:25:20Z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B7A40FAB46BC40F49F98DA61012A27A7</vt:lpwstr>
  </property>
</Properties>
</file>