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299" r:id="rId10"/>
    <p:sldId id="381" r:id="rId11"/>
    <p:sldId id="382" r:id="rId12"/>
    <p:sldId id="383" r:id="rId13"/>
    <p:sldId id="384" r:id="rId14"/>
    <p:sldId id="385" r:id="rId15"/>
    <p:sldId id="394" r:id="rId16"/>
    <p:sldId id="395" r:id="rId17"/>
    <p:sldId id="396" r:id="rId18"/>
    <p:sldId id="316" r:id="rId19"/>
    <p:sldId id="359" r:id="rId20"/>
    <p:sldId id="390" r:id="rId21"/>
    <p:sldId id="397" r:id="rId22"/>
    <p:sldId id="398" r:id="rId23"/>
    <p:sldId id="399" r:id="rId24"/>
    <p:sldId id="318" r:id="rId25"/>
    <p:sldId id="26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2707958" y="2719547"/>
            <a:ext cx="6329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.5  一元一次不等式组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2526348" y="4364673"/>
            <a:ext cx="7040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第3课时 一元一次不等式组的应用</a:t>
            </a:r>
            <a:endParaRPr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747520" y="666115"/>
            <a:ext cx="88004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4"/>
          <p:cNvSpPr txBox="1"/>
          <p:nvPr/>
        </p:nvSpPr>
        <p:spPr>
          <a:xfrm>
            <a:off x="1860550" y="560388"/>
            <a:ext cx="86201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有若干学生参加夏令营活动，晚上在一宾馆住宿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时，如果每间住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个，那么还有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人住不下，相同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的房间，如果每间住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人，那么还有一间住不满也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不空，请问：这群学生有多少人？有多少房间供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他们住？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19" name="图片 5" descr="u=3630875984,2807687293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3537268"/>
            <a:ext cx="4117975" cy="273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 txBox="1"/>
          <p:nvPr/>
        </p:nvSpPr>
        <p:spPr>
          <a:xfrm>
            <a:off x="2174875" y="898525"/>
            <a:ext cx="775208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  设有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间房供他们住，则学生有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+20)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由题意，得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文本框 7"/>
          <p:cNvSpPr txBox="1"/>
          <p:nvPr/>
        </p:nvSpPr>
        <p:spPr>
          <a:xfrm>
            <a:off x="2927350" y="2925763"/>
            <a:ext cx="3676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4" name="文本框 9"/>
          <p:cNvSpPr txBox="1"/>
          <p:nvPr/>
        </p:nvSpPr>
        <p:spPr>
          <a:xfrm>
            <a:off x="2859088" y="3436938"/>
            <a:ext cx="59448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根据题意，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的值应是整数，所以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5" name="文本框 8"/>
          <p:cNvSpPr txBox="1"/>
          <p:nvPr/>
        </p:nvSpPr>
        <p:spPr>
          <a:xfrm>
            <a:off x="2859088" y="3940175"/>
            <a:ext cx="21647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+20=44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6" name="文本框 10"/>
          <p:cNvSpPr txBox="1"/>
          <p:nvPr/>
        </p:nvSpPr>
        <p:spPr>
          <a:xfrm>
            <a:off x="2205038" y="4513263"/>
            <a:ext cx="5783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答：有学生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人，有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间房供他们住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0247" name="组合 1"/>
          <p:cNvGrpSpPr/>
          <p:nvPr/>
        </p:nvGrpSpPr>
        <p:grpSpPr>
          <a:xfrm>
            <a:off x="4340225" y="1888490"/>
            <a:ext cx="2800350" cy="946150"/>
            <a:chOff x="0" y="-1"/>
            <a:chExt cx="4409" cy="1490"/>
          </a:xfrm>
        </p:grpSpPr>
        <p:grpSp>
          <p:nvGrpSpPr>
            <p:cNvPr id="10248" name="组合 6"/>
            <p:cNvGrpSpPr/>
            <p:nvPr/>
          </p:nvGrpSpPr>
          <p:grpSpPr>
            <a:xfrm>
              <a:off x="87" y="-1"/>
              <a:ext cx="4322" cy="1490"/>
              <a:chOff x="0" y="0"/>
              <a:chExt cx="4324" cy="1490"/>
            </a:xfrm>
          </p:grpSpPr>
          <p:sp>
            <p:nvSpPr>
              <p:cNvPr id="10249" name="文本框 3"/>
              <p:cNvSpPr txBox="1"/>
              <p:nvPr/>
            </p:nvSpPr>
            <p:spPr>
              <a:xfrm>
                <a:off x="25" y="0"/>
                <a:ext cx="4299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(4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+20)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-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8(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-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1)&gt;0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0" name="文本框 4"/>
              <p:cNvSpPr txBox="1"/>
              <p:nvPr/>
            </p:nvSpPr>
            <p:spPr>
              <a:xfrm>
                <a:off x="0" y="765"/>
                <a:ext cx="3937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(4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+20)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-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8(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-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1)&lt;8.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10251" name="对象 1025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0" y="193"/>
            <a:ext cx="260" cy="1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65100" imgH="215900" progId="Equations">
                    <p:embed/>
                  </p:oleObj>
                </mc:Choice>
                <mc:Fallback>
                  <p:oleObj name="" r:id="rId1" imgW="165100" imgH="215900" progId="Equations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193"/>
                          <a:ext cx="260" cy="1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32109"/>
          <p:cNvSpPr txBox="1"/>
          <p:nvPr/>
        </p:nvSpPr>
        <p:spPr>
          <a:xfrm>
            <a:off x="2043113" y="5062538"/>
            <a:ext cx="8413750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只能取整数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即有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辆汽车运这批货物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文本框 131073"/>
          <p:cNvSpPr txBox="1"/>
          <p:nvPr/>
        </p:nvSpPr>
        <p:spPr>
          <a:xfrm>
            <a:off x="1792288" y="679450"/>
            <a:ext cx="830897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用若干辆载重量为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 t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的汽车运一批货物，若每辆汽车只装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 t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，则剩下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20 t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货物；若每辆汽车装满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 t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，则最后一辆汽车不满也不空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请你算一算：有多少辆汽车运这批货物？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文本框 131077"/>
          <p:cNvSpPr txBox="1"/>
          <p:nvPr/>
        </p:nvSpPr>
        <p:spPr>
          <a:xfrm>
            <a:off x="1792288" y="2836863"/>
            <a:ext cx="8172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解：设有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辆汽车，则这批货物共有（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t.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依题意得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9" name="文本框 131081"/>
          <p:cNvSpPr txBox="1"/>
          <p:nvPr/>
        </p:nvSpPr>
        <p:spPr>
          <a:xfrm>
            <a:off x="2052638" y="4391025"/>
            <a:ext cx="556736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解不等式组，得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1270" name="对象 11269"/>
          <p:cNvGraphicFramePr/>
          <p:nvPr/>
        </p:nvGraphicFramePr>
        <p:xfrm>
          <a:off x="3586163" y="3578225"/>
          <a:ext cx="23495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349500" imgH="812800" progId="Equation.DSMT4">
                  <p:embed/>
                </p:oleObj>
              </mc:Choice>
              <mc:Fallback>
                <p:oleObj name="" r:id="rId1" imgW="2349500" imgH="8128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86163" y="3578225"/>
                        <a:ext cx="23495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  <p:bldP spid="112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49095" y="133350"/>
            <a:ext cx="8854440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480" indent="-538480" algn="just">
              <a:lnSpc>
                <a:spcPct val="150000"/>
              </a:lnSpc>
              <a:buNone/>
            </a:pPr>
            <a:r>
              <a:rPr lang="zh-CN" altLang="en-US" sz="26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例</a:t>
            </a:r>
            <a:r>
              <a:rPr lang="en-US" altLang="zh-CN" sz="26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 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某蔬菜种植基地为提高蔬菜产量，计划对甲、乙两种型</a:t>
            </a:r>
            <a:endParaRPr lang="zh-CN" altLang="en-US" sz="2600" b="1" dirty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号的蔬菜大棚进行改造，根据预算，改造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个甲种型号大棚</a:t>
            </a:r>
            <a:endParaRPr lang="zh-CN" altLang="en-US" sz="2600" b="1" dirty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比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个乙种型号大棚多需资金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6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万元，改造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个甲种型号大棚</a:t>
            </a:r>
            <a:endParaRPr lang="zh-CN" altLang="en-US" sz="2600" b="1" dirty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和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个乙种型号大棚共需资金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48</a:t>
            </a:r>
            <a:r>
              <a:rPr lang="zh-CN" altLang="en-US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万元．</a:t>
            </a:r>
            <a:endParaRPr lang="en-US" altLang="zh-CN" sz="2600" b="1" dirty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改造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个甲种型号和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个乙种型号大棚所需资金分别是多少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万元？</a:t>
            </a:r>
            <a:endParaRPr lang="zh-CN" altLang="zh-CN" sz="2600" dirty="0">
              <a:solidFill>
                <a:srgbClr val="000000"/>
              </a:solidFill>
              <a:latin typeface="宋体" panose="02010600030101010101" pitchFamily="2" charset="-122"/>
              <a:ea typeface="Courier New" panose="02070309020205020404" pitchFamily="49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18410" y="3549968"/>
          <a:ext cx="7564755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315075" imgH="3381375" progId="Word.Document.12">
                  <p:embed/>
                </p:oleObj>
              </mc:Choice>
              <mc:Fallback>
                <p:oleObj name="" r:id="rId1" imgW="6315075" imgH="338137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8410" y="3549968"/>
                        <a:ext cx="7564755" cy="299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72590" y="101600"/>
            <a:ext cx="88468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已知改造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个甲种型号大棚的时间是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天，改造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个乙种型号大棚的时间是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天，该基地计划改造甲、乙两种蔬菜大棚共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个，改造资金最多能投入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128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万元，要求改造时间不超过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天，请问有几种改造方案？哪种方案投入资金最少？最少是多少？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342833" y="2556193"/>
          <a:ext cx="5323205" cy="316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5353050" imgH="3181350" progId="Word.Document.12">
                  <p:embed/>
                </p:oleObj>
              </mc:Choice>
              <mc:Fallback>
                <p:oleObj name="" r:id="rId1" imgW="5353050" imgH="318135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42833" y="2556193"/>
                        <a:ext cx="5323205" cy="3166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21485" y="725805"/>
            <a:ext cx="874903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：改造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个甲种型号大棚，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个乙种型号大棚；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：改造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个甲种型号大棚，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个乙种型号大棚；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：改造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个甲种型号大棚，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个乙种型号大棚．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21485" y="2478723"/>
            <a:ext cx="7177088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所需费用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12×3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18×5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126(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所需费用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12×4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18×4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120(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所需费用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12×5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18×3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114(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万元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114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120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126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∴改造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个甲种型号大棚，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个乙种型号大棚基地投入资金最少，最少是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万元．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1168" y="150495"/>
            <a:ext cx="7464425" cy="6915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∵</a:t>
            </a:r>
            <a:r>
              <a:rPr lang="en-US" altLang="zh-CN" sz="2600" i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m</a:t>
            </a: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为整数，∴</a:t>
            </a:r>
            <a:r>
              <a:rPr lang="en-US" altLang="zh-CN" sz="2600" i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m</a:t>
            </a: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＝</a:t>
            </a:r>
            <a:r>
              <a:rPr lang="en-US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altLang="zh-CN" sz="2600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∴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共有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3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种改造方案，</a:t>
            </a:r>
            <a:endParaRPr lang="zh-CN" altLang="zh-CN" sz="2600" b="1" kern="1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3314" name="Text Box 2"/>
          <p:cNvSpPr txBox="1"/>
          <p:nvPr/>
        </p:nvSpPr>
        <p:spPr>
          <a:xfrm>
            <a:off x="1743075" y="828675"/>
            <a:ext cx="881062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某校今年冬季烧煤取暖时间为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如果每月比计划多烧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吨煤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那么取暖用煤量将超过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如果每月比计划少烧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吨煤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呢么取暖用煤总量不足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68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若设该校计划每月烧煤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t,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的取值范围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5" name="Text Box 12"/>
          <p:cNvSpPr txBox="1"/>
          <p:nvPr/>
        </p:nvSpPr>
        <p:spPr>
          <a:xfrm>
            <a:off x="1863725" y="2987675"/>
            <a:ext cx="752475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解：根据题意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+5)&gt;100,        ①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-5)&lt;68.           ②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6" name="AutoShape 7"/>
          <p:cNvSpPr/>
          <p:nvPr/>
        </p:nvSpPr>
        <p:spPr>
          <a:xfrm>
            <a:off x="4144963" y="3768725"/>
            <a:ext cx="342900" cy="917575"/>
          </a:xfrm>
          <a:prstGeom prst="leftBrace">
            <a:avLst>
              <a:gd name="adj1" fmla="val 23538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7" name="文本框 126984"/>
          <p:cNvSpPr txBox="1"/>
          <p:nvPr/>
        </p:nvSpPr>
        <p:spPr>
          <a:xfrm>
            <a:off x="2598738" y="5427663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文本框 126985"/>
          <p:cNvSpPr txBox="1"/>
          <p:nvPr/>
        </p:nvSpPr>
        <p:spPr>
          <a:xfrm>
            <a:off x="5370513" y="5402263"/>
            <a:ext cx="145256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9" name="文本框 3"/>
          <p:cNvSpPr txBox="1"/>
          <p:nvPr/>
        </p:nvSpPr>
        <p:spPr>
          <a:xfrm>
            <a:off x="2606675" y="4865688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解不等式①，得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0" name="文本框 4"/>
          <p:cNvSpPr txBox="1"/>
          <p:nvPr/>
        </p:nvSpPr>
        <p:spPr>
          <a:xfrm>
            <a:off x="5418138" y="4865688"/>
            <a:ext cx="11430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&gt;20.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1" name="文本框 16"/>
          <p:cNvSpPr txBox="1"/>
          <p:nvPr/>
        </p:nvSpPr>
        <p:spPr>
          <a:xfrm>
            <a:off x="2598738" y="5962650"/>
            <a:ext cx="698023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因此，原不等式组的解集为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bldLvl="0" animBg="1"/>
      <p:bldP spid="13317" grpId="0"/>
      <p:bldP spid="13318" grpId="0"/>
      <p:bldP spid="13319" grpId="0"/>
      <p:bldP spid="13320" grpId="0"/>
      <p:bldP spid="133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/>
          <p:nvPr/>
        </p:nvSpPr>
        <p:spPr>
          <a:xfrm>
            <a:off x="1951038" y="571500"/>
            <a:ext cx="818515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把一篮苹果分给几个学生，若每人分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个，则剩余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个；若每人分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个，则最后一个学生最多分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求学生人数和苹果分别是多少？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1960563" y="2546350"/>
            <a:ext cx="7870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解：设学生有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则苹果有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(4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+3)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根据题意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  <a:endParaRPr lang="zh-CN" altLang="en-US" sz="28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40" name="组合 6"/>
          <p:cNvGrpSpPr/>
          <p:nvPr/>
        </p:nvGrpSpPr>
        <p:grpSpPr>
          <a:xfrm>
            <a:off x="2857500" y="2997200"/>
            <a:ext cx="2754313" cy="957262"/>
            <a:chOff x="0" y="0"/>
            <a:chExt cx="4031" cy="1508"/>
          </a:xfrm>
        </p:grpSpPr>
        <p:sp>
          <p:nvSpPr>
            <p:cNvPr id="14341" name="文本框 5"/>
            <p:cNvSpPr txBox="1"/>
            <p:nvPr/>
          </p:nvSpPr>
          <p:spPr>
            <a:xfrm>
              <a:off x="151" y="0"/>
              <a:ext cx="377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</a:t>
              </a:r>
              <a:r>
                <a:rPr lang="en-US" altLang="zh-CN" sz="2400" i="1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+3)</a:t>
              </a:r>
              <a:r>
                <a:rPr lang="en-US" altLang="zh-CN" sz="2400" dirty="0">
                  <a:solidFill>
                    <a:srgbClr val="F8081F"/>
                  </a:solidFill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6(</a:t>
              </a:r>
              <a:r>
                <a:rPr lang="en-US" altLang="zh-CN" sz="2400" i="1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8081F"/>
                  </a:solidFill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1)&gt;0</a:t>
              </a:r>
              <a:r>
                <a:rPr lang="zh-CN" altLang="en-US" sz="2400" b="1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endParaRPr lang="zh-CN" altLang="en-US" sz="24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2" name="文本框 7"/>
            <p:cNvSpPr txBox="1"/>
            <p:nvPr/>
          </p:nvSpPr>
          <p:spPr>
            <a:xfrm>
              <a:off x="109" y="783"/>
              <a:ext cx="392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</a:t>
              </a:r>
              <a:r>
                <a:rPr lang="en-US" altLang="zh-CN" sz="2400" i="1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+3)</a:t>
              </a:r>
              <a:r>
                <a:rPr lang="en-US" altLang="zh-CN" sz="2400" dirty="0">
                  <a:solidFill>
                    <a:srgbClr val="F8081F"/>
                  </a:solidFill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6(</a:t>
              </a:r>
              <a:r>
                <a:rPr lang="en-US" altLang="zh-CN" sz="2400" i="1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8081F"/>
                  </a:solidFill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1)</a:t>
              </a:r>
              <a:r>
                <a:rPr lang="zh-CN" altLang="en-US" sz="2400" dirty="0">
                  <a:solidFill>
                    <a:srgbClr val="F8081F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≤</a:t>
              </a:r>
              <a:r>
                <a:rPr lang="en-US" altLang="zh-CN" sz="2400" dirty="0">
                  <a:solidFill>
                    <a:srgbClr val="F8081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</a:t>
              </a:r>
              <a:endParaRPr lang="en-US" altLang="zh-CN" sz="2400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左大括号 8"/>
            <p:cNvSpPr/>
            <p:nvPr/>
          </p:nvSpPr>
          <p:spPr>
            <a:xfrm>
              <a:off x="0" y="324"/>
              <a:ext cx="227" cy="794"/>
            </a:xfrm>
            <a:prstGeom prst="leftBrace">
              <a:avLst>
                <a:gd name="adj1" fmla="val 8096"/>
                <a:gd name="adj2" fmla="val 50000"/>
              </a:avLst>
            </a:prstGeom>
            <a:noFill/>
            <a:ln w="38100" cap="flat" cmpd="sng">
              <a:solidFill>
                <a:srgbClr val="F8081F"/>
              </a:solidFill>
              <a:prstDash val="solid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t"/>
            <a:lstStyle/>
            <a:p>
              <a:endParaRPr lang="zh-CN" altLang="en-US" dirty="0">
                <a:solidFill>
                  <a:srgbClr val="F808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4" name="文本框 11"/>
          <p:cNvSpPr txBox="1"/>
          <p:nvPr/>
        </p:nvSpPr>
        <p:spPr>
          <a:xfrm>
            <a:off x="2570163" y="4000500"/>
            <a:ext cx="41205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解不等式组，得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3.5&lt;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&lt;4.5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5" name="文本框 12"/>
          <p:cNvSpPr txBox="1"/>
          <p:nvPr/>
        </p:nvSpPr>
        <p:spPr>
          <a:xfrm>
            <a:off x="2501900" y="4440238"/>
            <a:ext cx="77489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根据题意</a:t>
            </a:r>
            <a:r>
              <a:rPr lang="en-US" altLang="zh-CN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的值应是整数，所以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=4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+3=19.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6" name="文本框 13"/>
          <p:cNvSpPr txBox="1"/>
          <p:nvPr/>
        </p:nvSpPr>
        <p:spPr>
          <a:xfrm>
            <a:off x="1912938" y="5024438"/>
            <a:ext cx="4716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答：学生有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人，苹果有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19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4" grpId="0"/>
      <p:bldP spid="14345" grpId="0"/>
      <p:bldP spid="143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29740" y="262255"/>
            <a:ext cx="88144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为加快复工复产，某企业需运输一批物资．据调查得知，</a:t>
            </a:r>
            <a:endParaRPr kumimoji="0" lang="zh-CN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辆大货车与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辆小货车一次可以运输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600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箱；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辆大货车与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</a:t>
            </a:r>
            <a:endParaRPr kumimoji="0" lang="en-US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辆小货车一次可以运输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1 350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箱．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求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辆大货车和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辆小货车一次可以分别运输多少箱物资；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89480" y="2874010"/>
          <a:ext cx="7381240" cy="335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7022465" imgH="3378835" progId="Word.Document.12">
                  <p:embed/>
                </p:oleObj>
              </mc:Choice>
              <mc:Fallback>
                <p:oleObj name="" r:id="rId1" imgW="7022465" imgH="3378835" progId="Word.Document.1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89480" y="2874010"/>
                        <a:ext cx="7381240" cy="335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11325" y="118110"/>
            <a:ext cx="8794115" cy="30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480" marR="0" lvl="0" indent="-35750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计划用两种货车共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12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辆运输这批物资，每辆大货车一次需费用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5 000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元，每辆小货车一次需费用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3 000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元．若运输物资不少于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1 500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箱，且总费用小于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54 000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元．请你列出所有运输方案，并指出哪种方案所需费用最少．最少费用是多少？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610168" y="3114993"/>
          <a:ext cx="6470650" cy="345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470650" imgH="3473450" progId="Word.Document.12">
                  <p:embed/>
                </p:oleObj>
              </mc:Choice>
              <mc:Fallback>
                <p:oleObj name="" r:id="rId1" imgW="6470650" imgH="3473450" progId="Word.Document.12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0168" y="3114993"/>
                        <a:ext cx="6470650" cy="345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01813" y="1478915"/>
            <a:ext cx="7178675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当用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7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辆大货车，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辆小货车时，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费用为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5 000×7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3 000×5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50 000(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当用有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8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辆大货车，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辆小货车时，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费用为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5 000×8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3 000×4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52 000(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57705" y="3970655"/>
            <a:ext cx="7547610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∵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48 000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50 000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＜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52 000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</a:t>
            </a:r>
            <a:endParaRPr kumimoji="0" lang="zh-CN" altLang="en-US" sz="26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∴当用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6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辆大货车，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6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辆小货车时，</a:t>
            </a:r>
            <a:endParaRPr kumimoji="0" lang="en-US" altLang="zh-CN" sz="26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费用最小，最小费用为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48 000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元．</a:t>
            </a:r>
            <a:endParaRPr kumimoji="0" lang="zh-CN" altLang="en-US" sz="26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2130" y="266065"/>
            <a:ext cx="6604635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当用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6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辆大货车，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6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辆小货车时，</a:t>
            </a:r>
            <a:endParaRPr kumimoji="0" lang="zh-CN" altLang="zh-CN" sz="2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费用为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5 000×6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＋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3 000×6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＝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48 000(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元</a:t>
            </a:r>
            <a:r>
              <a:rPr lang="en-US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6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；</a:t>
            </a:r>
            <a:endParaRPr lang="zh-CN" altLang="en-US" sz="2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43730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5362" name="文本框 3"/>
          <p:cNvSpPr txBox="1"/>
          <p:nvPr/>
        </p:nvSpPr>
        <p:spPr>
          <a:xfrm>
            <a:off x="2327275" y="2874963"/>
            <a:ext cx="1703388" cy="13836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一元一次不等式组的应用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3" name="文本框 4"/>
          <p:cNvSpPr txBox="1"/>
          <p:nvPr/>
        </p:nvSpPr>
        <p:spPr>
          <a:xfrm>
            <a:off x="4487863" y="1792288"/>
            <a:ext cx="1663700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审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题；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4" name="文本框 5"/>
          <p:cNvSpPr txBox="1"/>
          <p:nvPr/>
        </p:nvSpPr>
        <p:spPr>
          <a:xfrm>
            <a:off x="4487863" y="2551113"/>
            <a:ext cx="4864100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设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未知数，找不等量关系；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5" name="文本框 6"/>
          <p:cNvSpPr txBox="1"/>
          <p:nvPr/>
        </p:nvSpPr>
        <p:spPr>
          <a:xfrm>
            <a:off x="4487863" y="3411538"/>
            <a:ext cx="4864100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根据不等关系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6" name="文本框 7"/>
          <p:cNvSpPr txBox="1"/>
          <p:nvPr/>
        </p:nvSpPr>
        <p:spPr>
          <a:xfrm>
            <a:off x="4487863" y="4159250"/>
            <a:ext cx="2730500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(4)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7" name="文本框 8"/>
          <p:cNvSpPr txBox="1"/>
          <p:nvPr/>
        </p:nvSpPr>
        <p:spPr>
          <a:xfrm>
            <a:off x="4487863" y="4913313"/>
            <a:ext cx="2463800" cy="52197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(5)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检验并作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9" name="左大括号 17"/>
          <p:cNvSpPr/>
          <p:nvPr/>
        </p:nvSpPr>
        <p:spPr>
          <a:xfrm>
            <a:off x="4187825" y="2076450"/>
            <a:ext cx="219075" cy="3194050"/>
          </a:xfrm>
          <a:prstGeom prst="leftBrace">
            <a:avLst>
              <a:gd name="adj1" fmla="val 142287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  <p:bldP spid="15362" grpId="2" bldLvl="0" animBg="1"/>
      <p:bldP spid="15363" grpId="0" bldLvl="0" animBg="1"/>
      <p:bldP spid="15364" grpId="0" bldLvl="0" animBg="1"/>
      <p:bldP spid="15365" grpId="0" bldLvl="0" animBg="1"/>
      <p:bldP spid="15366" grpId="0" bldLvl="0" animBg="1"/>
      <p:bldP spid="15367" grpId="0" bldLvl="0" animBg="1"/>
      <p:bldP spid="1536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59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1810068"/>
            <a:ext cx="8474710" cy="2977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1.经历“实际问题抽象为不等式组模型”的过程，从而学会用一元一次不等式组解决实际问题.（重、难点）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2.体会不等式组是刻画现实世界中不等关系的一种有效的数学模型.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405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pic>
        <p:nvPicPr>
          <p:cNvPr id="5122" name="Picture 2" descr="C:\Users\dell\Desktop\cb6d708bbc8b33f09e3d3048da6b0c2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1463" y="3608388"/>
            <a:ext cx="3665537" cy="260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9"/>
          <p:cNvSpPr txBox="1"/>
          <p:nvPr/>
        </p:nvSpPr>
        <p:spPr>
          <a:xfrm>
            <a:off x="1619250" y="1111250"/>
            <a:ext cx="8955088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为了响应“精美城市、幸福邢台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，城市管委会决定对辖区内的一个被污染的水池进行整改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美美经过社会实践活动发现：水池里的污水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超过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120 t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而不足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 t.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4" name="TextBox 11"/>
          <p:cNvSpPr txBox="1"/>
          <p:nvPr/>
        </p:nvSpPr>
        <p:spPr>
          <a:xfrm>
            <a:off x="1736725" y="2828925"/>
            <a:ext cx="855027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东东想用每分钟可抽水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30t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的抽水机来抽取污水，你能帮他算算将污水抽取完所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用的时间的范围是多少吗？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127" name="组合 1"/>
          <p:cNvGrpSpPr/>
          <p:nvPr/>
        </p:nvGrpSpPr>
        <p:grpSpPr>
          <a:xfrm>
            <a:off x="2808288" y="4699000"/>
            <a:ext cx="1629727" cy="946150"/>
            <a:chOff x="0" y="0"/>
            <a:chExt cx="2564" cy="1490"/>
          </a:xfrm>
        </p:grpSpPr>
        <p:grpSp>
          <p:nvGrpSpPr>
            <p:cNvPr id="5128" name="组合 6"/>
            <p:cNvGrpSpPr/>
            <p:nvPr/>
          </p:nvGrpSpPr>
          <p:grpSpPr>
            <a:xfrm>
              <a:off x="87" y="0"/>
              <a:ext cx="2477" cy="1490"/>
              <a:chOff x="0" y="0"/>
              <a:chExt cx="2479" cy="1490"/>
            </a:xfrm>
          </p:grpSpPr>
          <p:sp>
            <p:nvSpPr>
              <p:cNvPr id="5129" name="文本框 3"/>
              <p:cNvSpPr txBox="1"/>
              <p:nvPr/>
            </p:nvSpPr>
            <p:spPr>
              <a:xfrm>
                <a:off x="25" y="0"/>
                <a:ext cx="2454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30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&gt;120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0" name="文本框 4"/>
              <p:cNvSpPr txBox="1"/>
              <p:nvPr/>
            </p:nvSpPr>
            <p:spPr>
              <a:xfrm>
                <a:off x="0" y="765"/>
                <a:ext cx="2092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30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&lt;150.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5131" name="对象 513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0" y="194"/>
            <a:ext cx="260" cy="1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2" imgW="165100" imgH="215900" progId="Equations">
                    <p:embed/>
                  </p:oleObj>
                </mc:Choice>
                <mc:Fallback>
                  <p:oleObj name="" r:id="rId2" imgW="165100" imgH="215900" progId="Equations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0" y="194"/>
                          <a:ext cx="260" cy="1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32" name="文本框 7"/>
          <p:cNvSpPr txBox="1"/>
          <p:nvPr/>
        </p:nvSpPr>
        <p:spPr>
          <a:xfrm>
            <a:off x="2260600" y="5786438"/>
            <a:ext cx="3676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56080" y="1352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68170" y="92075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一元一次不等式组的应用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1603375" y="1503363"/>
            <a:ext cx="8985250" cy="233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b="1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个小组计划在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天内生产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500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件产品（每天生产量相同），按原先的生产速度，不能完成任务；如果每个小组每天比原先生产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件产品，就能提前完成任务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每个小组原先每天生产多少件产品？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147" name="图片 3" descr="u=2349911445,3072113565&amp;fm=21&amp;gp=0"/>
          <p:cNvPicPr>
            <a:picLocks noChangeAspect="1"/>
          </p:cNvPicPr>
          <p:nvPr/>
        </p:nvPicPr>
        <p:blipFill>
          <a:blip r:embed="rId1"/>
          <a:srcRect b="22757"/>
          <a:stretch>
            <a:fillRect/>
          </a:stretch>
        </p:blipFill>
        <p:spPr>
          <a:xfrm>
            <a:off x="6048375" y="3925888"/>
            <a:ext cx="4540250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/>
          <p:nvPr/>
        </p:nvSpPr>
        <p:spPr>
          <a:xfrm>
            <a:off x="2003425" y="1244600"/>
            <a:ext cx="81641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解：设每个小组原先每天生产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件产品，由题意，得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1" name="组合 6"/>
          <p:cNvGrpSpPr/>
          <p:nvPr/>
        </p:nvGrpSpPr>
        <p:grpSpPr>
          <a:xfrm>
            <a:off x="4225925" y="1946275"/>
            <a:ext cx="2315840" cy="946150"/>
            <a:chOff x="0" y="0"/>
            <a:chExt cx="3646" cy="1490"/>
          </a:xfrm>
        </p:grpSpPr>
        <p:sp>
          <p:nvSpPr>
            <p:cNvPr id="7172" name="文本框 2"/>
            <p:cNvSpPr txBox="1"/>
            <p:nvPr/>
          </p:nvSpPr>
          <p:spPr>
            <a:xfrm>
              <a:off x="150" y="0"/>
              <a:ext cx="317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3×10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&lt;500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3"/>
            <p:cNvSpPr txBox="1"/>
            <p:nvPr/>
          </p:nvSpPr>
          <p:spPr>
            <a:xfrm>
              <a:off x="124" y="765"/>
              <a:ext cx="352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3×10(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+1)&gt;500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4" name="左大括号 5"/>
            <p:cNvSpPr/>
            <p:nvPr/>
          </p:nvSpPr>
          <p:spPr>
            <a:xfrm>
              <a:off x="0" y="324"/>
              <a:ext cx="227" cy="794"/>
            </a:xfrm>
            <a:prstGeom prst="leftBrace">
              <a:avLst>
                <a:gd name="adj1" fmla="val 8096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t"/>
            <a:lstStyle/>
            <a:p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5" name="文本框 7"/>
          <p:cNvSpPr txBox="1"/>
          <p:nvPr/>
        </p:nvSpPr>
        <p:spPr>
          <a:xfrm>
            <a:off x="2874963" y="323850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解不等式组，得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7176" name="对象 717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546725" y="3171825"/>
          <a:ext cx="1555750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41705" imgH="394335" progId="Equation.DSMT4">
                  <p:embed/>
                </p:oleObj>
              </mc:Choice>
              <mc:Fallback>
                <p:oleObj name="" r:id="rId1" imgW="941705" imgH="3943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6725" y="3171825"/>
                        <a:ext cx="1555750" cy="652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文本框 9"/>
          <p:cNvSpPr txBox="1"/>
          <p:nvPr/>
        </p:nvSpPr>
        <p:spPr>
          <a:xfrm>
            <a:off x="2859088" y="3795713"/>
            <a:ext cx="61226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根据题意，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的值应是整数，所以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8" name="文本框 10"/>
          <p:cNvSpPr txBox="1"/>
          <p:nvPr/>
        </p:nvSpPr>
        <p:spPr>
          <a:xfrm>
            <a:off x="2124075" y="4425950"/>
            <a:ext cx="5961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答：每个小组原先每天生产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件产品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7" grpId="0"/>
      <p:bldP spid="71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/>
          <p:nvPr/>
        </p:nvSpPr>
        <p:spPr>
          <a:xfrm>
            <a:off x="2152650" y="1765300"/>
            <a:ext cx="729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列一元一次不等式组解实际问题的一般步骤：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文本框 4"/>
          <p:cNvSpPr txBox="1"/>
          <p:nvPr/>
        </p:nvSpPr>
        <p:spPr>
          <a:xfrm>
            <a:off x="2224088" y="2424113"/>
            <a:ext cx="2142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审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题；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文本框 5"/>
          <p:cNvSpPr txBox="1"/>
          <p:nvPr/>
        </p:nvSpPr>
        <p:spPr>
          <a:xfrm>
            <a:off x="2184400" y="2981325"/>
            <a:ext cx="5342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设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未知数，找不等量关系；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7" name="文本框 6"/>
          <p:cNvSpPr txBox="1"/>
          <p:nvPr/>
        </p:nvSpPr>
        <p:spPr>
          <a:xfrm>
            <a:off x="2159000" y="3613150"/>
            <a:ext cx="5342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根据不等关系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8" name="文本框 7"/>
          <p:cNvSpPr txBox="1"/>
          <p:nvPr/>
        </p:nvSpPr>
        <p:spPr>
          <a:xfrm>
            <a:off x="2152650" y="4141788"/>
            <a:ext cx="3209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9" name="文本框 8"/>
          <p:cNvSpPr txBox="1"/>
          <p:nvPr/>
        </p:nvSpPr>
        <p:spPr>
          <a:xfrm>
            <a:off x="2182813" y="4706938"/>
            <a:ext cx="2942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检验并作</a:t>
            </a: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0" name="圆角矩形 31"/>
          <p:cNvSpPr/>
          <p:nvPr/>
        </p:nvSpPr>
        <p:spPr>
          <a:xfrm>
            <a:off x="2058988" y="882650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8194" grpId="2"/>
      <p:bldP spid="8195" grpId="0"/>
      <p:bldP spid="8196" grpId="0"/>
      <p:bldP spid="8197" grpId="0"/>
      <p:bldP spid="8198" grpId="0"/>
      <p:bldP spid="8199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2438</Words>
  <Application>WPS 演示</Application>
  <PresentationFormat>全屏显示(4:3)</PresentationFormat>
  <Paragraphs>208</Paragraphs>
  <Slides>23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Arial Unicode MS</vt:lpstr>
      <vt:lpstr>Courier New</vt:lpstr>
      <vt:lpstr>Times New Roman</vt:lpstr>
      <vt:lpstr>Courier New</vt:lpstr>
      <vt:lpstr>Office 主题</vt:lpstr>
      <vt:lpstr>Equations</vt:lpstr>
      <vt:lpstr>Equation.DSMT4</vt:lpstr>
      <vt:lpstr>Equations</vt:lpstr>
      <vt:lpstr>Equation.DSMT4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9B6895DFC8B4493B947D294BB323CA3F</vt:lpwstr>
  </property>
</Properties>
</file>