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58" r:id="rId9"/>
    <p:sldId id="299" r:id="rId10"/>
    <p:sldId id="381" r:id="rId11"/>
    <p:sldId id="382" r:id="rId12"/>
    <p:sldId id="383" r:id="rId13"/>
    <p:sldId id="357" r:id="rId14"/>
    <p:sldId id="384" r:id="rId15"/>
    <p:sldId id="408" r:id="rId16"/>
    <p:sldId id="385" r:id="rId17"/>
    <p:sldId id="386" r:id="rId18"/>
    <p:sldId id="387" r:id="rId19"/>
    <p:sldId id="409" r:id="rId20"/>
    <p:sldId id="388" r:id="rId21"/>
    <p:sldId id="410" r:id="rId22"/>
    <p:sldId id="389" r:id="rId23"/>
    <p:sldId id="390" r:id="rId24"/>
    <p:sldId id="391" r:id="rId25"/>
    <p:sldId id="411" r:id="rId26"/>
    <p:sldId id="316" r:id="rId27"/>
    <p:sldId id="359" r:id="rId28"/>
    <p:sldId id="413" r:id="rId29"/>
    <p:sldId id="414" r:id="rId30"/>
    <p:sldId id="415" r:id="rId31"/>
    <p:sldId id="416" r:id="rId32"/>
    <p:sldId id="417" r:id="rId33"/>
    <p:sldId id="412" r:id="rId34"/>
    <p:sldId id="318" r:id="rId35"/>
    <p:sldId id="26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7" d="100"/>
          <a:sy n="67" d="100"/>
        </p:scale>
        <p:origin x="720" y="36"/>
      </p:cViewPr>
      <p:guideLst>
        <p:guide orient="horz" pos="2140"/>
        <p:guide pos="38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6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3.x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oleObject" Target="../embeddings/oleObject18.bin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5.wmf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9.png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14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wmf"/><Relationship Id="rId1" Type="http://schemas.openxmlformats.org/officeDocument/2006/relationships/oleObject" Target="../embeddings/oleObject20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21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wmf"/><Relationship Id="rId8" Type="http://schemas.openxmlformats.org/officeDocument/2006/relationships/oleObject" Target="../embeddings/oleObject27.bin"/><Relationship Id="rId7" Type="http://schemas.openxmlformats.org/officeDocument/2006/relationships/image" Target="../media/image38.wmf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36.wmf"/><Relationship Id="rId15" Type="http://schemas.openxmlformats.org/officeDocument/2006/relationships/vmlDrawing" Target="../drawings/vmlDrawing10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42.png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40.png"/><Relationship Id="rId1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5.wmf"/><Relationship Id="rId4" Type="http://schemas.openxmlformats.org/officeDocument/2006/relationships/oleObject" Target="../embeddings/oleObject30.bin"/><Relationship Id="rId3" Type="http://schemas.openxmlformats.org/officeDocument/2006/relationships/image" Target="../media/image44.png"/><Relationship Id="rId2" Type="http://schemas.openxmlformats.org/officeDocument/2006/relationships/image" Target="../media/image43.wmf"/><Relationship Id="rId1" Type="http://schemas.openxmlformats.org/officeDocument/2006/relationships/oleObject" Target="../embeddings/oleObject29.bin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33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31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2462213" y="2383314"/>
            <a:ext cx="6888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.3 </a:t>
            </a:r>
            <a:r>
              <a:rPr lang="en-US"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解一元一次不等式</a:t>
            </a:r>
            <a:endParaRPr sz="4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04" name="Rectangle 5"/>
          <p:cNvSpPr/>
          <p:nvPr/>
        </p:nvSpPr>
        <p:spPr>
          <a:xfrm>
            <a:off x="2112645" y="3908425"/>
            <a:ext cx="79298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第1课时  一元一次不等式的基本概念及利用性质解简单的不等式</a:t>
            </a:r>
            <a:endParaRPr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1523365" y="580073"/>
            <a:ext cx="91090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圆角矩形 31"/>
          <p:cNvSpPr/>
          <p:nvPr/>
        </p:nvSpPr>
        <p:spPr>
          <a:xfrm>
            <a:off x="2032000" y="871855"/>
            <a:ext cx="1452880" cy="55118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19" name="文本框 2"/>
          <p:cNvSpPr txBox="1"/>
          <p:nvPr/>
        </p:nvSpPr>
        <p:spPr>
          <a:xfrm>
            <a:off x="1873250" y="1862138"/>
            <a:ext cx="8001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下列不等式中，不含有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=-1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这个解的是   （ 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220" name="文本框 4"/>
          <p:cNvSpPr txBox="1"/>
          <p:nvPr/>
        </p:nvSpPr>
        <p:spPr>
          <a:xfrm>
            <a:off x="2016125" y="2770188"/>
            <a:ext cx="8001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A. 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                         B. 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-3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C. 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                         D. 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-1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221" name="文本框 5"/>
          <p:cNvSpPr txBox="1"/>
          <p:nvPr/>
        </p:nvSpPr>
        <p:spPr>
          <a:xfrm>
            <a:off x="8659813" y="2074863"/>
            <a:ext cx="4965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6075" y="246380"/>
            <a:ext cx="5161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二、在数轴上表示不等式的解集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242" name="圆角矩形标注 32810"/>
          <p:cNvSpPr/>
          <p:nvPr/>
        </p:nvSpPr>
        <p:spPr>
          <a:xfrm flipH="1" flipV="1">
            <a:off x="1728788" y="2182495"/>
            <a:ext cx="4495800" cy="1250950"/>
          </a:xfrm>
          <a:prstGeom prst="wedgeRoundRectCallout">
            <a:avLst>
              <a:gd name="adj1" fmla="val 31366"/>
              <a:gd name="adj2" fmla="val -12753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则点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右边所有的点表示的数都大于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，而点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左边所有的点表示的数都小于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3" name="圆角矩形标注 15"/>
          <p:cNvSpPr/>
          <p:nvPr/>
        </p:nvSpPr>
        <p:spPr>
          <a:xfrm flipH="1" flipV="1">
            <a:off x="1728788" y="3325495"/>
            <a:ext cx="4703762" cy="685800"/>
          </a:xfrm>
          <a:prstGeom prst="wedgeRoundRectCallout">
            <a:avLst>
              <a:gd name="adj1" fmla="val 33593"/>
              <a:gd name="adj2" fmla="val -15254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先在数轴上标出表示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的点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4" name="圆角矩形标注 18"/>
          <p:cNvSpPr/>
          <p:nvPr/>
        </p:nvSpPr>
        <p:spPr>
          <a:xfrm flipH="1" flipV="1">
            <a:off x="1957388" y="2388870"/>
            <a:ext cx="6000750" cy="892175"/>
          </a:xfrm>
          <a:prstGeom prst="wedgeRoundRectCallout">
            <a:avLst>
              <a:gd name="adj1" fmla="val 43843"/>
              <a:gd name="adj2" fmla="val -1778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例如，不等式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x&gt;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的解集为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x&gt;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251" name="文本框 2"/>
          <p:cNvSpPr txBox="1"/>
          <p:nvPr/>
        </p:nvSpPr>
        <p:spPr>
          <a:xfrm>
            <a:off x="1933575" y="1047433"/>
            <a:ext cx="82867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解集包含这么多数，该怎么表示解集呢？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252" name="矩形 33"/>
          <p:cNvSpPr/>
          <p:nvPr/>
        </p:nvSpPr>
        <p:spPr>
          <a:xfrm>
            <a:off x="3933825" y="1761808"/>
            <a:ext cx="11430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数轴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253" name="圆角矩形标注 16"/>
          <p:cNvSpPr/>
          <p:nvPr/>
        </p:nvSpPr>
        <p:spPr>
          <a:xfrm flipH="1" flipV="1">
            <a:off x="2109788" y="2290445"/>
            <a:ext cx="3505200" cy="990600"/>
          </a:xfrm>
          <a:prstGeom prst="wedgeRoundRectCallout">
            <a:avLst>
              <a:gd name="adj1" fmla="val 28125"/>
              <a:gd name="adj2" fmla="val -10272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因此可以像图那样表示解集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&gt;3.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0254" name="图片 17" descr="新男孩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788" y="4271645"/>
            <a:ext cx="1597025" cy="1914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5" name="组合 19"/>
          <p:cNvGrpSpPr/>
          <p:nvPr/>
        </p:nvGrpSpPr>
        <p:grpSpPr>
          <a:xfrm>
            <a:off x="4090988" y="4566920"/>
            <a:ext cx="5791200" cy="598488"/>
            <a:chOff x="0" y="0"/>
            <a:chExt cx="3648" cy="377"/>
          </a:xfrm>
        </p:grpSpPr>
        <p:sp>
          <p:nvSpPr>
            <p:cNvPr id="10256" name="直接连接符 32783"/>
            <p:cNvSpPr/>
            <p:nvPr/>
          </p:nvSpPr>
          <p:spPr>
            <a:xfrm>
              <a:off x="96" y="48"/>
              <a:ext cx="355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lg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7" name="直接连接符 32785"/>
            <p:cNvSpPr/>
            <p:nvPr/>
          </p:nvSpPr>
          <p:spPr>
            <a:xfrm>
              <a:off x="1440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8" name="直接连接符 32786"/>
            <p:cNvSpPr/>
            <p:nvPr/>
          </p:nvSpPr>
          <p:spPr>
            <a:xfrm>
              <a:off x="3168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直接连接符 32787"/>
            <p:cNvSpPr/>
            <p:nvPr/>
          </p:nvSpPr>
          <p:spPr>
            <a:xfrm>
              <a:off x="2736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直接连接符 32788"/>
            <p:cNvSpPr/>
            <p:nvPr/>
          </p:nvSpPr>
          <p:spPr>
            <a:xfrm>
              <a:off x="2304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1" name="直接连接符 32789"/>
            <p:cNvSpPr/>
            <p:nvPr/>
          </p:nvSpPr>
          <p:spPr>
            <a:xfrm>
              <a:off x="1872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直接连接符 32790"/>
            <p:cNvSpPr/>
            <p:nvPr/>
          </p:nvSpPr>
          <p:spPr>
            <a:xfrm>
              <a:off x="1008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直接连接符 32791"/>
            <p:cNvSpPr/>
            <p:nvPr/>
          </p:nvSpPr>
          <p:spPr>
            <a:xfrm>
              <a:off x="576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0264" name="组合 32807"/>
            <p:cNvGrpSpPr/>
            <p:nvPr/>
          </p:nvGrpSpPr>
          <p:grpSpPr>
            <a:xfrm>
              <a:off x="480" y="48"/>
              <a:ext cx="3024" cy="329"/>
              <a:chOff x="0" y="0"/>
              <a:chExt cx="3024" cy="329"/>
            </a:xfrm>
          </p:grpSpPr>
          <p:sp>
            <p:nvSpPr>
              <p:cNvPr id="10265" name="矩形 32794"/>
              <p:cNvSpPr/>
              <p:nvPr/>
            </p:nvSpPr>
            <p:spPr>
              <a:xfrm>
                <a:off x="0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1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0266" name="矩形 32795"/>
              <p:cNvSpPr/>
              <p:nvPr/>
            </p:nvSpPr>
            <p:spPr>
              <a:xfrm>
                <a:off x="432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2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0267" name="矩形 32796"/>
              <p:cNvSpPr/>
              <p:nvPr/>
            </p:nvSpPr>
            <p:spPr>
              <a:xfrm>
                <a:off x="864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3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0268" name="矩形 32797"/>
              <p:cNvSpPr/>
              <p:nvPr/>
            </p:nvSpPr>
            <p:spPr>
              <a:xfrm>
                <a:off x="1296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4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0269" name="矩形 32798"/>
              <p:cNvSpPr/>
              <p:nvPr/>
            </p:nvSpPr>
            <p:spPr>
              <a:xfrm>
                <a:off x="1728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5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0270" name="矩形 32799"/>
              <p:cNvSpPr/>
              <p:nvPr/>
            </p:nvSpPr>
            <p:spPr>
              <a:xfrm>
                <a:off x="2160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6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0271" name="矩形 32800"/>
              <p:cNvSpPr/>
              <p:nvPr/>
            </p:nvSpPr>
            <p:spPr>
              <a:xfrm>
                <a:off x="2592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7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10272" name="直接连接符 32823"/>
            <p:cNvSpPr/>
            <p:nvPr/>
          </p:nvSpPr>
          <p:spPr>
            <a:xfrm>
              <a:off x="192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73" name="矩形 32824"/>
            <p:cNvSpPr/>
            <p:nvPr/>
          </p:nvSpPr>
          <p:spPr>
            <a:xfrm>
              <a:off x="0" y="48"/>
              <a:ext cx="43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0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0274" name="组合 38"/>
          <p:cNvGrpSpPr/>
          <p:nvPr/>
        </p:nvGrpSpPr>
        <p:grpSpPr>
          <a:xfrm flipH="1">
            <a:off x="6376988" y="4338320"/>
            <a:ext cx="3048000" cy="228600"/>
            <a:chOff x="0" y="0"/>
            <a:chExt cx="2688" cy="192"/>
          </a:xfrm>
        </p:grpSpPr>
        <p:sp>
          <p:nvSpPr>
            <p:cNvPr id="10275" name="直接连接符 32828"/>
            <p:cNvSpPr/>
            <p:nvPr/>
          </p:nvSpPr>
          <p:spPr>
            <a:xfrm flipV="1">
              <a:off x="2688" y="0"/>
              <a:ext cx="0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76" name="直接连接符 32829"/>
            <p:cNvSpPr/>
            <p:nvPr/>
          </p:nvSpPr>
          <p:spPr>
            <a:xfrm flipV="1">
              <a:off x="0" y="0"/>
              <a:ext cx="268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77" name="矩形 32830"/>
          <p:cNvSpPr/>
          <p:nvPr/>
        </p:nvSpPr>
        <p:spPr>
          <a:xfrm>
            <a:off x="6046788" y="4193858"/>
            <a:ext cx="50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0278" name="组合 5163"/>
          <p:cNvGrpSpPr/>
          <p:nvPr/>
        </p:nvGrpSpPr>
        <p:grpSpPr>
          <a:xfrm>
            <a:off x="7413626" y="1877695"/>
            <a:ext cx="3306763" cy="2420938"/>
            <a:chOff x="77" y="-14"/>
            <a:chExt cx="2083" cy="1525"/>
          </a:xfrm>
        </p:grpSpPr>
        <p:pic>
          <p:nvPicPr>
            <p:cNvPr id="10279" name="图片 32842" descr="小贴士 警告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" y="831"/>
              <a:ext cx="924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80" name="图片 32844" descr="贴士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" y="0"/>
              <a:ext cx="20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1" name="矩形 32845"/>
            <p:cNvSpPr/>
            <p:nvPr/>
          </p:nvSpPr>
          <p:spPr>
            <a:xfrm>
              <a:off x="180" y="-14"/>
              <a:ext cx="1814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黑体" panose="02010609060101010101" charset="-122"/>
                </a:rPr>
                <a:t>  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把表示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的点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charset="-122"/>
                </a:rPr>
                <a:t>Ａ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画成空心圆圈，表示解集不包括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3.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0282" name="椭圆 32826"/>
          <p:cNvSpPr/>
          <p:nvPr/>
        </p:nvSpPr>
        <p:spPr>
          <a:xfrm>
            <a:off x="6327775" y="4570095"/>
            <a:ext cx="104775" cy="107950"/>
          </a:xfrm>
          <a:prstGeom prst="ellipse">
            <a:avLst/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2" grpId="1" bldLvl="0" animBg="1"/>
      <p:bldP spid="10243" grpId="0" bldLvl="0" animBg="1"/>
      <p:bldP spid="10243" grpId="1" bldLvl="0" animBg="1"/>
      <p:bldP spid="10244" grpId="0" bldLvl="0" animBg="1"/>
      <p:bldP spid="10244" grpId="1" bldLvl="0" animBg="1"/>
      <p:bldP spid="10251" grpId="0" bldLvl="0" build="allAtOnce"/>
      <p:bldP spid="10252" grpId="0"/>
      <p:bldP spid="10252" grpId="1"/>
      <p:bldP spid="10253" grpId="0" bldLvl="0" animBg="1"/>
      <p:bldP spid="10253" grpId="1" bldLvl="0" animBg="1"/>
      <p:bldP spid="10277" grpId="0"/>
      <p:bldP spid="1028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7" descr="新男孩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7990" y="3235325"/>
            <a:ext cx="1597025" cy="1914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组合 19"/>
          <p:cNvGrpSpPr/>
          <p:nvPr/>
        </p:nvGrpSpPr>
        <p:grpSpPr>
          <a:xfrm>
            <a:off x="4060190" y="3530600"/>
            <a:ext cx="5791200" cy="598488"/>
            <a:chOff x="0" y="0"/>
            <a:chExt cx="3648" cy="377"/>
          </a:xfrm>
        </p:grpSpPr>
        <p:sp>
          <p:nvSpPr>
            <p:cNvPr id="11269" name="直接连接符 32783"/>
            <p:cNvSpPr/>
            <p:nvPr/>
          </p:nvSpPr>
          <p:spPr>
            <a:xfrm>
              <a:off x="96" y="48"/>
              <a:ext cx="355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lg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直接连接符 32785"/>
            <p:cNvSpPr/>
            <p:nvPr/>
          </p:nvSpPr>
          <p:spPr>
            <a:xfrm>
              <a:off x="1440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直接连接符 32786"/>
            <p:cNvSpPr/>
            <p:nvPr/>
          </p:nvSpPr>
          <p:spPr>
            <a:xfrm>
              <a:off x="3168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直接连接符 32787"/>
            <p:cNvSpPr/>
            <p:nvPr/>
          </p:nvSpPr>
          <p:spPr>
            <a:xfrm>
              <a:off x="2736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直接连接符 32788"/>
            <p:cNvSpPr/>
            <p:nvPr/>
          </p:nvSpPr>
          <p:spPr>
            <a:xfrm>
              <a:off x="2304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直接连接符 32789"/>
            <p:cNvSpPr/>
            <p:nvPr/>
          </p:nvSpPr>
          <p:spPr>
            <a:xfrm>
              <a:off x="1872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直接连接符 32790"/>
            <p:cNvSpPr/>
            <p:nvPr/>
          </p:nvSpPr>
          <p:spPr>
            <a:xfrm>
              <a:off x="1008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直接连接符 32791"/>
            <p:cNvSpPr/>
            <p:nvPr/>
          </p:nvSpPr>
          <p:spPr>
            <a:xfrm>
              <a:off x="576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277" name="组合 32807"/>
            <p:cNvGrpSpPr/>
            <p:nvPr/>
          </p:nvGrpSpPr>
          <p:grpSpPr>
            <a:xfrm>
              <a:off x="480" y="48"/>
              <a:ext cx="3024" cy="329"/>
              <a:chOff x="0" y="0"/>
              <a:chExt cx="3024" cy="329"/>
            </a:xfrm>
          </p:grpSpPr>
          <p:sp>
            <p:nvSpPr>
              <p:cNvPr id="11278" name="矩形 32794"/>
              <p:cNvSpPr/>
              <p:nvPr/>
            </p:nvSpPr>
            <p:spPr>
              <a:xfrm>
                <a:off x="0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-5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1279" name="矩形 32795"/>
              <p:cNvSpPr/>
              <p:nvPr/>
            </p:nvSpPr>
            <p:spPr>
              <a:xfrm>
                <a:off x="432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-4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1280" name="矩形 32796"/>
              <p:cNvSpPr/>
              <p:nvPr/>
            </p:nvSpPr>
            <p:spPr>
              <a:xfrm>
                <a:off x="864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-3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1281" name="矩形 32797"/>
              <p:cNvSpPr/>
              <p:nvPr/>
            </p:nvSpPr>
            <p:spPr>
              <a:xfrm>
                <a:off x="1296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-2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1282" name="矩形 32798"/>
              <p:cNvSpPr/>
              <p:nvPr/>
            </p:nvSpPr>
            <p:spPr>
              <a:xfrm>
                <a:off x="1728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-1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1283" name="矩形 32799"/>
              <p:cNvSpPr/>
              <p:nvPr/>
            </p:nvSpPr>
            <p:spPr>
              <a:xfrm>
                <a:off x="2160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0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1284" name="矩形 32800"/>
              <p:cNvSpPr/>
              <p:nvPr/>
            </p:nvSpPr>
            <p:spPr>
              <a:xfrm>
                <a:off x="2592" y="0"/>
                <a:ext cx="43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1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11285" name="直接连接符 32823"/>
            <p:cNvSpPr/>
            <p:nvPr/>
          </p:nvSpPr>
          <p:spPr>
            <a:xfrm>
              <a:off x="192" y="0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6" name="矩形 32824"/>
            <p:cNvSpPr/>
            <p:nvPr/>
          </p:nvSpPr>
          <p:spPr>
            <a:xfrm>
              <a:off x="0" y="48"/>
              <a:ext cx="43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-6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1287" name="组合 38"/>
          <p:cNvGrpSpPr/>
          <p:nvPr/>
        </p:nvGrpSpPr>
        <p:grpSpPr>
          <a:xfrm flipH="1">
            <a:off x="4661853" y="3302000"/>
            <a:ext cx="3048000" cy="228600"/>
            <a:chOff x="0" y="0"/>
            <a:chExt cx="2688" cy="192"/>
          </a:xfrm>
        </p:grpSpPr>
        <p:sp>
          <p:nvSpPr>
            <p:cNvPr id="11288" name="直接连接符 32828"/>
            <p:cNvSpPr/>
            <p:nvPr/>
          </p:nvSpPr>
          <p:spPr>
            <a:xfrm flipV="1">
              <a:off x="0" y="0"/>
              <a:ext cx="0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9" name="直接连接符 32829"/>
            <p:cNvSpPr/>
            <p:nvPr/>
          </p:nvSpPr>
          <p:spPr>
            <a:xfrm flipV="1">
              <a:off x="0" y="0"/>
              <a:ext cx="268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90" name="矩形 32830"/>
          <p:cNvSpPr/>
          <p:nvPr/>
        </p:nvSpPr>
        <p:spPr>
          <a:xfrm>
            <a:off x="7654290" y="3157538"/>
            <a:ext cx="50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1291" name="组合 5163"/>
          <p:cNvGrpSpPr/>
          <p:nvPr/>
        </p:nvGrpSpPr>
        <p:grpSpPr>
          <a:xfrm>
            <a:off x="7260590" y="917575"/>
            <a:ext cx="3429000" cy="2298700"/>
            <a:chOff x="0" y="0"/>
            <a:chExt cx="2160" cy="1448"/>
          </a:xfrm>
        </p:grpSpPr>
        <p:pic>
          <p:nvPicPr>
            <p:cNvPr id="11292" name="图片 32842" descr="小贴士 警告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68"/>
              <a:ext cx="924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93" name="图片 32844" descr="贴士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" y="0"/>
              <a:ext cx="20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94" name="矩形 32845"/>
            <p:cNvSpPr/>
            <p:nvPr/>
          </p:nvSpPr>
          <p:spPr>
            <a:xfrm>
              <a:off x="187" y="7"/>
              <a:ext cx="1814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黑体" panose="02010609060101010101" charset="-122"/>
                </a:rPr>
                <a:t>  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把表示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-1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的点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画成实心圆点，表示解集包括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-1.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1266" name="圆角矩形标注 32810"/>
          <p:cNvSpPr/>
          <p:nvPr/>
        </p:nvSpPr>
        <p:spPr>
          <a:xfrm flipH="1" flipV="1">
            <a:off x="1697990" y="1146175"/>
            <a:ext cx="4495800" cy="1250950"/>
          </a:xfrm>
          <a:prstGeom prst="wedgeRoundRectCallout">
            <a:avLst>
              <a:gd name="adj1" fmla="val 31366"/>
              <a:gd name="adj2" fmla="val -12753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则点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右边所有的点表示的数都大于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，而点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左边所有的点表示的数都小于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95" name="椭圆 32826"/>
          <p:cNvSpPr/>
          <p:nvPr/>
        </p:nvSpPr>
        <p:spPr>
          <a:xfrm>
            <a:off x="7655878" y="3530600"/>
            <a:ext cx="104775" cy="107950"/>
          </a:xfrm>
          <a:prstGeom prst="ellipse">
            <a:avLst/>
          </a:prstGeom>
          <a:solidFill>
            <a:srgbClr val="FF0000"/>
          </a:solidFill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96" name="圆角矩形标注 18"/>
          <p:cNvSpPr/>
          <p:nvPr/>
        </p:nvSpPr>
        <p:spPr>
          <a:xfrm flipH="1" flipV="1">
            <a:off x="1926590" y="1573213"/>
            <a:ext cx="5791200" cy="608012"/>
          </a:xfrm>
          <a:prstGeom prst="wedgeRoundRectCallout">
            <a:avLst>
              <a:gd name="adj1" fmla="val 43843"/>
              <a:gd name="adj2" fmla="val -1778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同理，不等式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≥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的解集为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≤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97" name="圆角矩形标注 15"/>
          <p:cNvSpPr/>
          <p:nvPr/>
        </p:nvSpPr>
        <p:spPr>
          <a:xfrm flipH="1" flipV="1">
            <a:off x="1697990" y="2289175"/>
            <a:ext cx="4703763" cy="685800"/>
          </a:xfrm>
          <a:prstGeom prst="wedgeRoundRectCallout">
            <a:avLst>
              <a:gd name="adj1" fmla="val 33593"/>
              <a:gd name="adj2" fmla="val -15254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先在数轴上标出表示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-1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的点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en-US" altLang="zh-CN" sz="2800" i="1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98" name="圆角矩形标注 16"/>
          <p:cNvSpPr/>
          <p:nvPr/>
        </p:nvSpPr>
        <p:spPr>
          <a:xfrm flipH="1" flipV="1">
            <a:off x="2078990" y="1254125"/>
            <a:ext cx="3505200" cy="990600"/>
          </a:xfrm>
          <a:prstGeom prst="wedgeRoundRectCallout">
            <a:avLst>
              <a:gd name="adj1" fmla="val 28125"/>
              <a:gd name="adj2" fmla="val -10272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 anchorCtr="0"/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因此可以像图那样表示解集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-1.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0" grpId="0"/>
      <p:bldP spid="11266" grpId="0" bldLvl="0" animBg="1"/>
      <p:bldP spid="11266" grpId="1" bldLvl="0" animBg="1"/>
      <p:bldP spid="11295" grpId="0" bldLvl="0" animBg="1"/>
      <p:bldP spid="11296" grpId="0" bldLvl="0" animBg="1"/>
      <p:bldP spid="11296" grpId="1" bldLvl="0" animBg="1"/>
      <p:bldP spid="11297" grpId="0" bldLvl="0" animBg="1"/>
      <p:bldP spid="11297" grpId="1" bldLvl="0" animBg="1"/>
      <p:bldP spid="11298" grpId="0" bldLvl="0" animBg="1"/>
      <p:bldP spid="11298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2727960" y="412433"/>
            <a:ext cx="680085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在数轴上表示下列不等式的解集：</a:t>
            </a:r>
            <a:endParaRPr kumimoji="0" lang="zh-CN" altLang="en-US" sz="28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4572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kumimoji="0" lang="en-US" altLang="zh-CN" sz="28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＞－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(2)</a:t>
            </a:r>
            <a:r>
              <a:rPr kumimoji="0" lang="en-US" altLang="zh-CN" sz="28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≤2.</a:t>
            </a:r>
            <a:endParaRPr kumimoji="0" lang="en-US" altLang="zh-CN" sz="28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419" name="矩形 22"/>
          <p:cNvSpPr/>
          <p:nvPr/>
        </p:nvSpPr>
        <p:spPr>
          <a:xfrm>
            <a:off x="1954530" y="569913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endParaRPr lang="en-US" altLang="zh-CN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4" name="内容占位符 7"/>
          <p:cNvSpPr txBox="1"/>
          <p:nvPr/>
        </p:nvSpPr>
        <p:spPr>
          <a:xfrm>
            <a:off x="2836863" y="1796415"/>
            <a:ext cx="67754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en-US" altLang="zh-CN" sz="28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可用数轴上表示－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的点的右边的部分来表示；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en-US" altLang="zh-CN" sz="2800" i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≤2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可用数轴上表示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的点和它左边的部分来表示．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422" name="矩形 6"/>
          <p:cNvSpPr/>
          <p:nvPr/>
        </p:nvSpPr>
        <p:spPr>
          <a:xfrm>
            <a:off x="1753235" y="1633220"/>
            <a:ext cx="12496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导引：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37180" y="4472940"/>
            <a:ext cx="323596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如图所示．</a:t>
            </a:r>
            <a:endParaRPr kumimoji="0" lang="zh-CN" altLang="en-US" sz="2800" kern="1200" cap="none" spc="0" normalizeH="0" baseline="0" noProof="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424" name="矩形 19"/>
          <p:cNvSpPr/>
          <p:nvPr/>
        </p:nvSpPr>
        <p:spPr>
          <a:xfrm>
            <a:off x="1867535" y="4472623"/>
            <a:ext cx="80327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" name="Picture 14" descr="Y3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110" y="5394008"/>
            <a:ext cx="5683250" cy="86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174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121"/>
          <p:cNvSpPr/>
          <p:nvPr/>
        </p:nvSpPr>
        <p:spPr>
          <a:xfrm>
            <a:off x="1524000" y="6858000"/>
            <a:ext cx="4859338" cy="0"/>
          </a:xfrm>
          <a:prstGeom prst="line">
            <a:avLst/>
          </a:prstGeom>
          <a:ln w="9525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2291" name="圆角矩形 31"/>
          <p:cNvSpPr/>
          <p:nvPr/>
        </p:nvSpPr>
        <p:spPr>
          <a:xfrm>
            <a:off x="1881188" y="1000125"/>
            <a:ext cx="1974850" cy="5762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2" name="Text Box 5"/>
          <p:cNvSpPr txBox="1"/>
          <p:nvPr/>
        </p:nvSpPr>
        <p:spPr>
          <a:xfrm>
            <a:off x="1949450" y="1965325"/>
            <a:ext cx="80486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在数轴上表示不等式的解集时，要确定边界和方向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边界：有等号的是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实心圆点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，无等号的是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空心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圆圈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方向 ：大于向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右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，小于向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左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0" name="文本框 1"/>
          <p:cNvSpPr txBox="1"/>
          <p:nvPr/>
        </p:nvSpPr>
        <p:spPr>
          <a:xfrm>
            <a:off x="1944370" y="810895"/>
            <a:ext cx="78787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如图，数轴所表示的不等式的解集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________.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41" name="文本框 2"/>
          <p:cNvSpPr txBox="1"/>
          <p:nvPr/>
        </p:nvSpPr>
        <p:spPr>
          <a:xfrm>
            <a:off x="7103110" y="896620"/>
            <a:ext cx="10842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42" name="圆角矩形 31"/>
          <p:cNvSpPr/>
          <p:nvPr/>
        </p:nvSpPr>
        <p:spPr>
          <a:xfrm>
            <a:off x="1819910" y="340360"/>
            <a:ext cx="1242060" cy="44831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38" name="Rectangle 2"/>
          <p:cNvSpPr>
            <a:spLocks noGrp="1"/>
          </p:cNvSpPr>
          <p:nvPr/>
        </p:nvSpPr>
        <p:spPr>
          <a:xfrm>
            <a:off x="1982470" y="2392998"/>
            <a:ext cx="8226425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>
            <a:lvl1pPr marL="0" lvl="0" indent="0" algn="ctr" defTabSz="914400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 defTabSz="914400" eaLnBrk="1" latinLnBrk="0" hangingPunct="1">
              <a:buNone/>
            </a:pPr>
            <a:r>
              <a:rPr lang="en-US" altLang="zh-CN" sz="2400" baseline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en-US" sz="2400" baseline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根据数轴上表示的不等式的解集，写出不等式的特殊解：</a:t>
            </a:r>
            <a:endParaRPr lang="zh-CN" altLang="en-US" sz="2400" baseline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3503930"/>
            <a:ext cx="3411855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485" y="1626870"/>
            <a:ext cx="2954655" cy="891540"/>
          </a:xfrm>
          <a:prstGeom prst="rect">
            <a:avLst/>
          </a:prstGeom>
        </p:spPr>
      </p:pic>
      <p:sp>
        <p:nvSpPr>
          <p:cNvPr id="14339" name="Text Box 4"/>
          <p:cNvSpPr txBox="1"/>
          <p:nvPr/>
        </p:nvSpPr>
        <p:spPr>
          <a:xfrm>
            <a:off x="6461125" y="3709353"/>
            <a:ext cx="3902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自然数解：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6553200" y="4846638"/>
            <a:ext cx="3505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负整数解：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1" name="Text Box 34"/>
          <p:cNvSpPr txBox="1"/>
          <p:nvPr/>
        </p:nvSpPr>
        <p:spPr>
          <a:xfrm>
            <a:off x="8004175" y="3688080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Text Box 35"/>
          <p:cNvSpPr txBox="1"/>
          <p:nvPr/>
        </p:nvSpPr>
        <p:spPr>
          <a:xfrm>
            <a:off x="8331200" y="4834255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70" name="Text Box 33"/>
          <p:cNvSpPr txBox="1"/>
          <p:nvPr/>
        </p:nvSpPr>
        <p:spPr>
          <a:xfrm>
            <a:off x="6515735" y="5867718"/>
            <a:ext cx="43878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最小的正整数解：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______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71" name="Text Box 36"/>
          <p:cNvSpPr txBox="1"/>
          <p:nvPr/>
        </p:nvSpPr>
        <p:spPr>
          <a:xfrm>
            <a:off x="9220835" y="586708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725" y="4622165"/>
            <a:ext cx="3224530" cy="854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5695" y="5661660"/>
            <a:ext cx="3254375" cy="87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1" grpId="0"/>
      <p:bldP spid="14341" grpId="0"/>
      <p:bldP spid="14342" grpId="0"/>
      <p:bldP spid="1437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1505" y="306070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三、一元一次不等式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5368" name="文本框 2"/>
          <p:cNvSpPr txBox="1"/>
          <p:nvPr/>
        </p:nvSpPr>
        <p:spPr>
          <a:xfrm>
            <a:off x="1806893" y="957263"/>
            <a:ext cx="85725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观察下列不等式：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x&gt;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x&gt;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它们有哪些共同点？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9" name="文本框 2"/>
          <p:cNvSpPr txBox="1"/>
          <p:nvPr/>
        </p:nvSpPr>
        <p:spPr>
          <a:xfrm>
            <a:off x="1806893" y="2384108"/>
            <a:ext cx="69103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这些不等式中都含有几个未知数？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那么这些未知数的次数又是几？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70" name="圆角矩形 31"/>
          <p:cNvSpPr/>
          <p:nvPr/>
        </p:nvSpPr>
        <p:spPr>
          <a:xfrm>
            <a:off x="1949768" y="3886200"/>
            <a:ext cx="1974850" cy="5762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归纳总结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71" name="圆角矩形 36"/>
          <p:cNvSpPr/>
          <p:nvPr/>
        </p:nvSpPr>
        <p:spPr>
          <a:xfrm>
            <a:off x="2054543" y="4673600"/>
            <a:ext cx="7848600" cy="13557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Text Box 5"/>
          <p:cNvSpPr txBox="1"/>
          <p:nvPr/>
        </p:nvSpPr>
        <p:spPr>
          <a:xfrm>
            <a:off x="2167255" y="4568825"/>
            <a:ext cx="75438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我们把含有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一个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未知数，并且未知数的次数都是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一元一次不等式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73" name="文本框 1"/>
          <p:cNvSpPr txBox="1"/>
          <p:nvPr/>
        </p:nvSpPr>
        <p:spPr>
          <a:xfrm>
            <a:off x="7593330" y="238601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一个未知数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74" name="文本框 2"/>
          <p:cNvSpPr txBox="1"/>
          <p:nvPr/>
        </p:nvSpPr>
        <p:spPr>
          <a:xfrm>
            <a:off x="8164830" y="31003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一次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15376" name="对象 1537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44813" y="1660525"/>
          <a:ext cx="4000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44813" y="1660525"/>
                        <a:ext cx="400050" cy="725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9" grpId="0"/>
      <p:bldP spid="15370" grpId="0" bldLvl="0" animBg="1"/>
      <p:bldP spid="15371" grpId="0" bldLvl="0" animBg="1"/>
      <p:bldP spid="15372" grpId="0"/>
      <p:bldP spid="15373" grpId="0"/>
      <p:bldP spid="153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内容占位符 7"/>
          <p:cNvSpPr txBox="1"/>
          <p:nvPr/>
        </p:nvSpPr>
        <p:spPr>
          <a:xfrm>
            <a:off x="2456180" y="3267710"/>
            <a:ext cx="792734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中未知数的最高次数是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，故不是一元一次不等式；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中左边不是整式，故不是一元一次不等式；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中有两个未知数，故不是一元一次不等式；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是一元一次不等式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612" name="矩形 6"/>
          <p:cNvSpPr/>
          <p:nvPr/>
        </p:nvSpPr>
        <p:spPr>
          <a:xfrm>
            <a:off x="1560830" y="3394710"/>
            <a:ext cx="117538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3" name="矩形 3"/>
          <p:cNvSpPr/>
          <p:nvPr/>
        </p:nvSpPr>
        <p:spPr>
          <a:xfrm>
            <a:off x="1844993" y="403543"/>
            <a:ext cx="678815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7"/>
          <p:cNvSpPr>
            <a:spLocks noChangeArrowheads="1"/>
          </p:cNvSpPr>
          <p:nvPr/>
        </p:nvSpPr>
        <p:spPr bwMode="auto">
          <a:xfrm>
            <a:off x="2505393" y="414655"/>
            <a:ext cx="6746875" cy="27228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下列式子中，是一元一次不等式的有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      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   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               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  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≤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　　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  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矩形 6"/>
          <p:cNvSpPr/>
          <p:nvPr/>
        </p:nvSpPr>
        <p:spPr>
          <a:xfrm>
            <a:off x="8077518" y="603568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616" name="对象 2"/>
          <p:cNvGraphicFramePr>
            <a:graphicFrameLocks noChangeAspect="1"/>
          </p:cNvGraphicFramePr>
          <p:nvPr/>
        </p:nvGraphicFramePr>
        <p:xfrm>
          <a:off x="6427153" y="1009650"/>
          <a:ext cx="315912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65100" imgH="393065" progId="Equation.DSMT4">
                  <p:embed/>
                </p:oleObj>
              </mc:Choice>
              <mc:Fallback>
                <p:oleObj name="" r:id="rId1" imgW="165100" imgH="39306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27153" y="1009650"/>
                        <a:ext cx="315912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7" name="对象 3"/>
          <p:cNvGraphicFramePr>
            <a:graphicFrameLocks noChangeAspect="1"/>
          </p:cNvGraphicFramePr>
          <p:nvPr/>
        </p:nvGraphicFramePr>
        <p:xfrm>
          <a:off x="6427153" y="1765300"/>
          <a:ext cx="7302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81000" imgH="393700" progId="Equation.DSMT4">
                  <p:embed/>
                </p:oleObj>
              </mc:Choice>
              <mc:Fallback>
                <p:oleObj name="" r:id="rId3" imgW="3810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7153" y="1765300"/>
                        <a:ext cx="730250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99"/>
          <p:cNvSpPr txBox="1"/>
          <p:nvPr/>
        </p:nvSpPr>
        <p:spPr>
          <a:xfrm>
            <a:off x="1800225" y="1034733"/>
            <a:ext cx="8177213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20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                       是关于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的一元一次不等式，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20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的值是________．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6388" name="对象 1638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748088" y="1302385"/>
          <a:ext cx="187325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90600" imgH="393700" progId="Equations">
                  <p:embed/>
                </p:oleObj>
              </mc:Choice>
              <mc:Fallback>
                <p:oleObj name="" r:id="rId1" imgW="990600" imgH="393700" progId="Equations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48088" y="1302385"/>
                        <a:ext cx="1873250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89" name="组合 7"/>
          <p:cNvGrpSpPr/>
          <p:nvPr/>
        </p:nvGrpSpPr>
        <p:grpSpPr>
          <a:xfrm>
            <a:off x="1947863" y="2858135"/>
            <a:ext cx="8248650" cy="1815145"/>
            <a:chOff x="0" y="0"/>
            <a:chExt cx="12992" cy="2859"/>
          </a:xfrm>
        </p:grpSpPr>
        <p:sp>
          <p:nvSpPr>
            <p:cNvPr id="16390" name="文本框 3"/>
            <p:cNvSpPr txBox="1"/>
            <p:nvPr/>
          </p:nvSpPr>
          <p:spPr>
            <a:xfrm>
              <a:off x="0" y="0"/>
              <a:ext cx="12992" cy="28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indent="266700">
                <a:lnSpc>
                  <a:spcPct val="20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解析：由                      是关于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的一元一次不等式得2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－1＝1，计算即可求出</a:t>
              </a:r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的值等于1.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6391" name="对象 16390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2930" y="381"/>
            <a:ext cx="2913" cy="1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977900" imgH="393700" progId="Equation.DSMT4">
                    <p:embed/>
                  </p:oleObj>
                </mc:Choice>
                <mc:Fallback>
                  <p:oleObj name="" r:id="rId3" imgW="977900" imgH="3937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30" y="381"/>
                          <a:ext cx="2913" cy="11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392" name="文本框 6"/>
          <p:cNvSpPr txBox="1"/>
          <p:nvPr/>
        </p:nvSpPr>
        <p:spPr>
          <a:xfrm>
            <a:off x="4246563" y="223012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989773" y="1376998"/>
            <a:ext cx="72517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先对所给不等式进行化简整理，再看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不等式的左右两边都是整式；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不等式中只含有一个未知数；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未知数的次数是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(4)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未知数系数不为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3715" y="632460"/>
            <a:ext cx="76638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判断一个不等式是否为一元一次不等式的方法：</a:t>
            </a:r>
            <a:endParaRPr lang="zh-CN" altLang="en-US" sz="28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1915795" y="1130300"/>
            <a:ext cx="8058150" cy="46158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判断下列不等式是否为一元一次不等式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）2（1-y）+y＜2y+3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≤3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+2   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8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+1=0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）-2＜3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7411" name="对象 174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76220" y="3854450"/>
          <a:ext cx="155892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98500" imgH="393700" progId="Equation.DSMT4">
                  <p:embed/>
                </p:oleObj>
              </mc:Choice>
              <mc:Fallback>
                <p:oleObj name="" r:id="rId1" imgW="6985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6220" y="3854450"/>
                        <a:ext cx="1558925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对象 174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662420" y="1784350"/>
          <a:ext cx="161448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660400" imgH="393700" progId="Equation.DSMT4">
                  <p:embed/>
                </p:oleObj>
              </mc:Choice>
              <mc:Fallback>
                <p:oleObj name="" r:id="rId3" imgW="6604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62420" y="1784350"/>
                        <a:ext cx="1614488" cy="89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文本框 4"/>
          <p:cNvSpPr txBox="1"/>
          <p:nvPr/>
        </p:nvSpPr>
        <p:spPr>
          <a:xfrm>
            <a:off x="4543108" y="19732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4525645" y="260191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5" name="文本框 6"/>
          <p:cNvSpPr txBox="1"/>
          <p:nvPr/>
        </p:nvSpPr>
        <p:spPr>
          <a:xfrm>
            <a:off x="4517708" y="3248025"/>
            <a:ext cx="5476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6" name="文本框 7"/>
          <p:cNvSpPr txBox="1"/>
          <p:nvPr/>
        </p:nvSpPr>
        <p:spPr>
          <a:xfrm>
            <a:off x="4525645" y="409257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7" name="文本框 8"/>
          <p:cNvSpPr txBox="1"/>
          <p:nvPr/>
        </p:nvSpPr>
        <p:spPr>
          <a:xfrm>
            <a:off x="4525645" y="511333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8" name="文本框 9"/>
          <p:cNvSpPr txBox="1"/>
          <p:nvPr/>
        </p:nvSpPr>
        <p:spPr>
          <a:xfrm>
            <a:off x="8688070" y="195580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9" name="文本框 10"/>
          <p:cNvSpPr txBox="1"/>
          <p:nvPr/>
        </p:nvSpPr>
        <p:spPr>
          <a:xfrm>
            <a:off x="9621520" y="260191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20" name="文本框 11"/>
          <p:cNvSpPr txBox="1"/>
          <p:nvPr/>
        </p:nvSpPr>
        <p:spPr>
          <a:xfrm>
            <a:off x="8759508" y="324802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21" name="圆角矩形 31"/>
          <p:cNvSpPr/>
          <p:nvPr/>
        </p:nvSpPr>
        <p:spPr>
          <a:xfrm>
            <a:off x="1915795" y="571500"/>
            <a:ext cx="1484630" cy="4429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2750" y="324485"/>
            <a:ext cx="7294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四、利用不等式的基本性质解一元一次不等式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8441" name="TextBox 16"/>
          <p:cNvSpPr txBox="1"/>
          <p:nvPr/>
        </p:nvSpPr>
        <p:spPr>
          <a:xfrm>
            <a:off x="1858963" y="1038860"/>
            <a:ext cx="8631555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解不等式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，并把解集在数轴上表示出来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解：不等式两边都减去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5-1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即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两边都乘以（或除以    ），得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            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8.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8442" name="组合 2"/>
          <p:cNvGrpSpPr/>
          <p:nvPr/>
        </p:nvGrpSpPr>
        <p:grpSpPr>
          <a:xfrm>
            <a:off x="2884488" y="4974282"/>
            <a:ext cx="5487036" cy="1162676"/>
            <a:chOff x="0" y="25"/>
            <a:chExt cx="8642" cy="1830"/>
          </a:xfrm>
        </p:grpSpPr>
        <p:grpSp>
          <p:nvGrpSpPr>
            <p:cNvPr id="18443" name="组合 46"/>
            <p:cNvGrpSpPr/>
            <p:nvPr/>
          </p:nvGrpSpPr>
          <p:grpSpPr>
            <a:xfrm>
              <a:off x="0" y="25"/>
              <a:ext cx="8642" cy="1830"/>
              <a:chOff x="0" y="15875"/>
              <a:chExt cx="5487989" cy="1162051"/>
            </a:xfrm>
          </p:grpSpPr>
          <p:grpSp>
            <p:nvGrpSpPr>
              <p:cNvPr id="18444" name="组合 21"/>
              <p:cNvGrpSpPr/>
              <p:nvPr/>
            </p:nvGrpSpPr>
            <p:grpSpPr>
              <a:xfrm>
                <a:off x="0" y="15875"/>
                <a:ext cx="5487989" cy="1162051"/>
                <a:chOff x="0" y="15875"/>
                <a:chExt cx="5487989" cy="1162051"/>
              </a:xfrm>
            </p:grpSpPr>
            <p:grpSp>
              <p:nvGrpSpPr>
                <p:cNvPr id="18445" name="组合 7170"/>
                <p:cNvGrpSpPr/>
                <p:nvPr/>
              </p:nvGrpSpPr>
              <p:grpSpPr>
                <a:xfrm>
                  <a:off x="0" y="15875"/>
                  <a:ext cx="5487989" cy="1162051"/>
                  <a:chOff x="0" y="10"/>
                  <a:chExt cx="3457" cy="732"/>
                </a:xfrm>
              </p:grpSpPr>
              <p:grpSp>
                <p:nvGrpSpPr>
                  <p:cNvPr id="18446" name="组合 7171"/>
                  <p:cNvGrpSpPr/>
                  <p:nvPr/>
                </p:nvGrpSpPr>
                <p:grpSpPr>
                  <a:xfrm>
                    <a:off x="0" y="203"/>
                    <a:ext cx="3457" cy="539"/>
                    <a:chOff x="0" y="-7"/>
                    <a:chExt cx="3457" cy="539"/>
                  </a:xfrm>
                </p:grpSpPr>
                <p:sp>
                  <p:nvSpPr>
                    <p:cNvPr id="18447" name="直接连接符 7172"/>
                    <p:cNvSpPr/>
                    <p:nvPr/>
                  </p:nvSpPr>
                  <p:spPr>
                    <a:xfrm flipV="1">
                      <a:off x="0" y="84"/>
                      <a:ext cx="3420" cy="2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triangle" w="med" len="med"/>
                    </a:ln>
                  </p:spPr>
                </p:sp>
                <p:sp>
                  <p:nvSpPr>
                    <p:cNvPr id="18448" name="直接连接符 7173"/>
                    <p:cNvSpPr/>
                    <p:nvPr/>
                  </p:nvSpPr>
                  <p:spPr>
                    <a:xfrm flipV="1">
                      <a:off x="1471" y="0"/>
                      <a:ext cx="0" cy="96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449" name="直接连接符 7174"/>
                    <p:cNvSpPr/>
                    <p:nvPr/>
                  </p:nvSpPr>
                  <p:spPr>
                    <a:xfrm flipV="1">
                      <a:off x="2095" y="0"/>
                      <a:ext cx="0" cy="96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450" name="直接连接符 7175"/>
                    <p:cNvSpPr/>
                    <p:nvPr/>
                  </p:nvSpPr>
                  <p:spPr>
                    <a:xfrm flipV="1">
                      <a:off x="2383" y="0"/>
                      <a:ext cx="0" cy="96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451" name="直接连接符 7176"/>
                    <p:cNvSpPr/>
                    <p:nvPr/>
                  </p:nvSpPr>
                  <p:spPr>
                    <a:xfrm flipV="1">
                      <a:off x="2671" y="0"/>
                      <a:ext cx="0" cy="96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452" name="直接连接符 7177"/>
                    <p:cNvSpPr/>
                    <p:nvPr/>
                  </p:nvSpPr>
                  <p:spPr>
                    <a:xfrm flipV="1">
                      <a:off x="3007" y="0"/>
                      <a:ext cx="0" cy="96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453" name="直接连接符 7178"/>
                    <p:cNvSpPr/>
                    <p:nvPr/>
                  </p:nvSpPr>
                  <p:spPr>
                    <a:xfrm flipV="1">
                      <a:off x="3295" y="-7"/>
                      <a:ext cx="0" cy="96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454" name="直接连接符 7179"/>
                    <p:cNvSpPr/>
                    <p:nvPr/>
                  </p:nvSpPr>
                  <p:spPr>
                    <a:xfrm flipV="1">
                      <a:off x="1759" y="0"/>
                      <a:ext cx="0" cy="96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455" name="文本框 7180"/>
                    <p:cNvSpPr txBox="1"/>
                    <p:nvPr/>
                  </p:nvSpPr>
                  <p:spPr>
                    <a:xfrm>
                      <a:off x="1327" y="157"/>
                      <a:ext cx="428" cy="36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lstStyle/>
                    <a:p>
                      <a:pPr marL="342900" indent="-342900">
                        <a:spcBef>
                          <a:spcPct val="20000"/>
                        </a:spcBef>
                      </a:pPr>
                      <a:r>
                        <a:rPr lang="en-US" altLang="zh-CN" sz="3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456" name="文本框 7181"/>
                    <p:cNvSpPr txBox="1"/>
                    <p:nvPr/>
                  </p:nvSpPr>
                  <p:spPr>
                    <a:xfrm>
                      <a:off x="1620" y="157"/>
                      <a:ext cx="360" cy="36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lstStyle/>
                    <a:p>
                      <a:pPr marL="342900" indent="-342900">
                        <a:spcBef>
                          <a:spcPct val="20000"/>
                        </a:spcBef>
                      </a:pPr>
                      <a:r>
                        <a:rPr lang="en-US" altLang="zh-CN" sz="3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457" name="文本框 7182"/>
                    <p:cNvSpPr txBox="1"/>
                    <p:nvPr/>
                  </p:nvSpPr>
                  <p:spPr>
                    <a:xfrm>
                      <a:off x="1958" y="157"/>
                      <a:ext cx="382" cy="36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lstStyle/>
                    <a:p>
                      <a:pPr marL="342900" indent="-342900">
                        <a:spcBef>
                          <a:spcPct val="20000"/>
                        </a:spcBef>
                      </a:pPr>
                      <a:r>
                        <a:rPr lang="en-US" altLang="zh-CN" sz="3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3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458" name="文本框 7183"/>
                    <p:cNvSpPr txBox="1"/>
                    <p:nvPr/>
                  </p:nvSpPr>
                  <p:spPr>
                    <a:xfrm>
                      <a:off x="2261" y="165"/>
                      <a:ext cx="349" cy="36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lstStyle/>
                    <a:p>
                      <a:pPr marL="342900" indent="-342900">
                        <a:spcBef>
                          <a:spcPct val="20000"/>
                        </a:spcBef>
                      </a:pPr>
                      <a:r>
                        <a:rPr lang="en-US" altLang="zh-CN" sz="3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3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459" name="文本框 7184"/>
                    <p:cNvSpPr txBox="1"/>
                    <p:nvPr/>
                  </p:nvSpPr>
                  <p:spPr>
                    <a:xfrm>
                      <a:off x="2551" y="165"/>
                      <a:ext cx="284" cy="36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lstStyle/>
                    <a:p>
                      <a:pPr marL="342900" indent="-342900">
                        <a:spcBef>
                          <a:spcPct val="20000"/>
                        </a:spcBef>
                      </a:pPr>
                      <a:r>
                        <a:rPr lang="en-US" altLang="zh-CN" sz="3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3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460" name="文本框 7185"/>
                    <p:cNvSpPr txBox="1"/>
                    <p:nvPr/>
                  </p:nvSpPr>
                  <p:spPr>
                    <a:xfrm>
                      <a:off x="2880" y="160"/>
                      <a:ext cx="289" cy="36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 anchorCtr="0">
                      <a:spAutoFit/>
                    </a:bodyPr>
                    <a:lstStyle/>
                    <a:p>
                      <a:pPr marL="342900" indent="-342900">
                        <a:spcBef>
                          <a:spcPct val="20000"/>
                        </a:spcBef>
                      </a:pPr>
                      <a:r>
                        <a:rPr lang="en-US" altLang="zh-CN" sz="3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3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461" name="文本框 7186"/>
                    <p:cNvSpPr txBox="1"/>
                    <p:nvPr/>
                  </p:nvSpPr>
                  <p:spPr>
                    <a:xfrm>
                      <a:off x="3199" y="160"/>
                      <a:ext cx="258" cy="367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none" anchor="t" anchorCtr="0">
                      <a:spAutoFit/>
                    </a:bodyPr>
                    <a:lstStyle/>
                    <a:p>
                      <a:pPr marL="342900" indent="-342900">
                        <a:spcBef>
                          <a:spcPct val="20000"/>
                        </a:spcBef>
                      </a:pPr>
                      <a:r>
                        <a:rPr lang="en-US" altLang="zh-CN" sz="3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3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8462" name="文本框 7187"/>
                  <p:cNvSpPr txBox="1"/>
                  <p:nvPr/>
                </p:nvSpPr>
                <p:spPr>
                  <a:xfrm>
                    <a:off x="2881" y="203"/>
                    <a:ext cx="210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 anchorCtr="0">
                    <a:spAutoFit/>
                  </a:bodyPr>
                  <a:lstStyle/>
                  <a:p>
                    <a:pPr>
                      <a:spcBef>
                        <a:spcPct val="20000"/>
                      </a:spcBef>
                    </a:pPr>
                    <a:r>
                      <a:rPr lang="zh-CN" altLang="en-US" sz="1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rPr>
                      <a:t>○</a:t>
                    </a:r>
                    <a:endParaRPr lang="zh-CN" altLang="en-US" sz="1600" b="1" dirty="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8463" name="直接连接符 7188"/>
                  <p:cNvSpPr/>
                  <p:nvPr/>
                </p:nvSpPr>
                <p:spPr>
                  <a:xfrm flipV="1">
                    <a:off x="3005" y="10"/>
                    <a:ext cx="0" cy="24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</p:sp>
            </p:grpSp>
            <p:cxnSp>
              <p:nvCxnSpPr>
                <p:cNvPr id="18464" name="直接连接符 23"/>
                <p:cNvCxnSpPr/>
                <p:nvPr/>
              </p:nvCxnSpPr>
              <p:spPr>
                <a:xfrm flipH="1">
                  <a:off x="419490" y="23799"/>
                  <a:ext cx="4367019" cy="21578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8465" name="直接连接符 7173"/>
              <p:cNvSpPr/>
              <p:nvPr/>
            </p:nvSpPr>
            <p:spPr>
              <a:xfrm flipV="1">
                <a:off x="1857375" y="349900"/>
                <a:ext cx="0" cy="15240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8466" name="直接连接符 7173"/>
              <p:cNvSpPr/>
              <p:nvPr/>
            </p:nvSpPr>
            <p:spPr>
              <a:xfrm flipV="1">
                <a:off x="1357309" y="349900"/>
                <a:ext cx="0" cy="15240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8467" name="直接连接符 7173"/>
              <p:cNvSpPr/>
              <p:nvPr/>
            </p:nvSpPr>
            <p:spPr>
              <a:xfrm flipV="1">
                <a:off x="857243" y="349900"/>
                <a:ext cx="0" cy="15240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18468" name="直接连接符 7173"/>
              <p:cNvSpPr/>
              <p:nvPr/>
            </p:nvSpPr>
            <p:spPr>
              <a:xfrm flipV="1">
                <a:off x="428615" y="359424"/>
                <a:ext cx="0" cy="15240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8469" name="文本框 7180"/>
            <p:cNvSpPr txBox="1"/>
            <p:nvPr/>
          </p:nvSpPr>
          <p:spPr>
            <a:xfrm>
              <a:off x="2587" y="900"/>
              <a:ext cx="107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0" name="文本框 7180"/>
            <p:cNvSpPr txBox="1"/>
            <p:nvPr/>
          </p:nvSpPr>
          <p:spPr>
            <a:xfrm>
              <a:off x="1800" y="900"/>
              <a:ext cx="107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1" name="文本框 7180"/>
            <p:cNvSpPr txBox="1"/>
            <p:nvPr/>
          </p:nvSpPr>
          <p:spPr>
            <a:xfrm>
              <a:off x="1067" y="866"/>
              <a:ext cx="107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endParaRPr lang="en-US" altLang="zh-CN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2" name="文本框 7180"/>
            <p:cNvSpPr txBox="1"/>
            <p:nvPr/>
          </p:nvSpPr>
          <p:spPr>
            <a:xfrm>
              <a:off x="178" y="849"/>
              <a:ext cx="107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>
                  <a:latin typeface="Arial" panose="020B0604020202020204" pitchFamily="34" charset="0"/>
                  <a:ea typeface="宋体" panose="02010600030101010101" pitchFamily="2" charset="-122"/>
                </a:rPr>
                <a:t>-1</a:t>
              </a:r>
              <a:endParaRPr lang="en-US" altLang="zh-CN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8473" name="对象 1847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42753" y="1108710"/>
          <a:ext cx="4000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42753" y="1108710"/>
                        <a:ext cx="400050" cy="725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74" name="对象 1847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987925" y="3045460"/>
          <a:ext cx="4000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87925" y="3045460"/>
                        <a:ext cx="400050" cy="725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75" name="对象 1847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972050" y="2383473"/>
          <a:ext cx="400050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72050" y="2383473"/>
                        <a:ext cx="400050" cy="725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76" name="对象 1847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638925" y="3620135"/>
          <a:ext cx="485775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6" imgW="152400" imgH="393700" progId="Equation.DSMT4">
                  <p:embed/>
                </p:oleObj>
              </mc:Choice>
              <mc:Fallback>
                <p:oleObj name="" r:id="rId6" imgW="1524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38925" y="3620135"/>
                        <a:ext cx="485775" cy="725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1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1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53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1">
                                            <p:txEl>
                                              <p:charRg st="53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1">
                                            <p:txEl>
                                              <p:charRg st="53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98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1">
                                            <p:txEl>
                                              <p:charRg st="98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1">
                                            <p:txEl>
                                              <p:charRg st="98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138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1">
                                            <p:txEl>
                                              <p:charRg st="138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1">
                                            <p:txEl>
                                              <p:charRg st="138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172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1">
                                            <p:txEl>
                                              <p:charRg st="172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1">
                                            <p:txEl>
                                              <p:charRg st="172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1"/>
          <p:cNvSpPr txBox="1"/>
          <p:nvPr/>
        </p:nvSpPr>
        <p:spPr>
          <a:xfrm>
            <a:off x="1990725" y="1755775"/>
            <a:ext cx="8118475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解：不等式两边都加上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−3，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两边都除以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−3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因为由图可知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≥-1，所以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−3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 = -1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解得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59" name="文本框 10"/>
          <p:cNvSpPr txBox="1"/>
          <p:nvPr/>
        </p:nvSpPr>
        <p:spPr>
          <a:xfrm>
            <a:off x="1990725" y="177800"/>
            <a:ext cx="83546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5. 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已知关于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的不等式2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≥-3的解集如图所示，则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的值等于多少？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" name="图片 2" descr="V~]SA`QR_10{6O$7C[U(FS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7275" y="974725"/>
            <a:ext cx="3117850" cy="9350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461" name="对象 1946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127875" y="3051175"/>
          <a:ext cx="458788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52400" imgH="393700" progId="Equation.DSMT4">
                  <p:embed/>
                </p:oleObj>
              </mc:Choice>
              <mc:Fallback>
                <p:oleObj name="" r:id="rId2" imgW="1524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27875" y="3051175"/>
                        <a:ext cx="458788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对象 1946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481763" y="2493963"/>
          <a:ext cx="407987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4" imgW="152400" imgH="393700" progId="Equation.DSMT4">
                  <p:embed/>
                </p:oleObj>
              </mc:Choice>
              <mc:Fallback>
                <p:oleObj name="" r:id="rId4" imgW="1524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81763" y="2493963"/>
                        <a:ext cx="407987" cy="741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文本框 4"/>
          <p:cNvSpPr txBox="1"/>
          <p:nvPr/>
        </p:nvSpPr>
        <p:spPr>
          <a:xfrm>
            <a:off x="1995488" y="4451350"/>
            <a:ext cx="8202612" cy="177038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ysDash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先化不等式为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m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的形式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.(2)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再与图中的解集比较，列方程求解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.(3)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注意区别不等式的解和解集，它们是个体和整体的关系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9" name="内容占位符 7"/>
          <p:cNvSpPr txBox="1"/>
          <p:nvPr/>
        </p:nvSpPr>
        <p:spPr>
          <a:xfrm>
            <a:off x="2182495" y="1238885"/>
            <a:ext cx="8169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解不等式－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    ，并把解集在数轴上表示出来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内容占位符 7"/>
          <p:cNvSpPr txBox="1"/>
          <p:nvPr/>
        </p:nvSpPr>
        <p:spPr>
          <a:xfrm>
            <a:off x="2215515" y="2677795"/>
            <a:ext cx="794004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＞    ，－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＜－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把这个不等式的解集在数轴上表示，如图所示．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732" name="矩形 6"/>
          <p:cNvSpPr/>
          <p:nvPr/>
        </p:nvSpPr>
        <p:spPr>
          <a:xfrm>
            <a:off x="1678623" y="2677795"/>
            <a:ext cx="8940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0735" name="Object 2"/>
          <p:cNvGraphicFramePr>
            <a:graphicFrameLocks noChangeAspect="1"/>
          </p:cNvGraphicFramePr>
          <p:nvPr/>
        </p:nvGraphicFramePr>
        <p:xfrm>
          <a:off x="4818380" y="1310323"/>
          <a:ext cx="3048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18380" y="1310323"/>
                        <a:ext cx="304800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3492818" y="2764790"/>
          <a:ext cx="30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2818" y="2764790"/>
                        <a:ext cx="3048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5440680" y="2677795"/>
          <a:ext cx="8128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406400" imgH="431800" progId="Equation.DSMT4">
                  <p:embed/>
                </p:oleObj>
              </mc:Choice>
              <mc:Fallback>
                <p:oleObj name="" r:id="rId5" imgW="406400" imgH="4318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40680" y="2677795"/>
                        <a:ext cx="812800" cy="868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4" name="Object 8"/>
          <p:cNvGraphicFramePr>
            <a:graphicFrameLocks noChangeAspect="1"/>
          </p:cNvGraphicFramePr>
          <p:nvPr/>
        </p:nvGraphicFramePr>
        <p:xfrm>
          <a:off x="6810058" y="2622550"/>
          <a:ext cx="30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152400" imgH="393700" progId="Equation.DSMT4">
                  <p:embed/>
                </p:oleObj>
              </mc:Choice>
              <mc:Fallback>
                <p:oleObj name="" r:id="rId7" imgW="152400" imgH="3937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10058" y="2622550"/>
                        <a:ext cx="3048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7671753" y="2688590"/>
          <a:ext cx="8128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406400" imgH="431800" progId="Equation.DSMT4">
                  <p:embed/>
                </p:oleObj>
              </mc:Choice>
              <mc:Fallback>
                <p:oleObj name="" r:id="rId8" imgW="406400" imgH="4318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71753" y="2688590"/>
                        <a:ext cx="812800" cy="868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3188018" y="3415030"/>
          <a:ext cx="30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152400" imgH="393700" progId="Equation.DSMT4">
                  <p:embed/>
                </p:oleObj>
              </mc:Choice>
              <mc:Fallback>
                <p:oleObj name="" r:id="rId9" imgW="152400" imgH="3937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88018" y="3415030"/>
                        <a:ext cx="3048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187" name="Picture 11" descr="4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88018" y="5151437"/>
            <a:ext cx="4518025" cy="909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1" name="圆角矩形 31"/>
          <p:cNvSpPr/>
          <p:nvPr/>
        </p:nvSpPr>
        <p:spPr>
          <a:xfrm>
            <a:off x="1915795" y="539750"/>
            <a:ext cx="1452563" cy="47466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1507" name="Rectangle 2"/>
          <p:cNvSpPr>
            <a:spLocks noGrp="1"/>
          </p:cNvSpPr>
          <p:nvPr/>
        </p:nvSpPr>
        <p:spPr>
          <a:xfrm>
            <a:off x="1909763" y="889000"/>
            <a:ext cx="8583612" cy="1954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下列说法正确的是           （      ）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-3&lt;5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的解    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是不等式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-1&gt;0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的解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+3≥6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的唯一解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D.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&lt;10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的解集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8" name="文本框 1"/>
          <p:cNvSpPr txBox="1"/>
          <p:nvPr/>
        </p:nvSpPr>
        <p:spPr>
          <a:xfrm>
            <a:off x="6588125" y="104616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09" name="文本框 99"/>
          <p:cNvSpPr txBox="1"/>
          <p:nvPr/>
        </p:nvSpPr>
        <p:spPr>
          <a:xfrm>
            <a:off x="1781175" y="3114675"/>
            <a:ext cx="87122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下列不等式中，是一元一次不等式的有（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①3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②2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③2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④     +1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1510" name="对象 2150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57425" y="4468813"/>
          <a:ext cx="479425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57425" y="4468813"/>
                        <a:ext cx="479425" cy="747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1" name="文本框 7"/>
          <p:cNvSpPr txBox="1"/>
          <p:nvPr/>
        </p:nvSpPr>
        <p:spPr>
          <a:xfrm>
            <a:off x="8763000" y="3309938"/>
            <a:ext cx="509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12" name="文本框 100"/>
          <p:cNvSpPr txBox="1"/>
          <p:nvPr/>
        </p:nvSpPr>
        <p:spPr>
          <a:xfrm>
            <a:off x="1909763" y="5216525"/>
            <a:ext cx="829945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	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	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	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个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1" grpId="0"/>
      <p:bldP spid="215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内容占位符 7"/>
          <p:cNvSpPr txBox="1">
            <a:spLocks noChangeArrowheads="1"/>
          </p:cNvSpPr>
          <p:nvPr/>
        </p:nvSpPr>
        <p:spPr bwMode="auto">
          <a:xfrm>
            <a:off x="1722755" y="581025"/>
            <a:ext cx="8695690" cy="2491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解集是</a:t>
            </a:r>
            <a:r>
              <a:rPr kumimoji="0" lang="en-US" altLang="zh-CN" sz="26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≥5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的不等式是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kumimoji="0" lang="en-US" altLang="zh-CN" sz="26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kumimoji="0" lang="en-US" altLang="zh-CN" sz="26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5≥0                 B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kumimoji="0" lang="en-US" altLang="zh-CN" sz="26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5≥0</a:t>
            </a:r>
            <a:endParaRPr kumimoji="0" lang="en-US" altLang="zh-CN" sz="26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．－</a:t>
            </a:r>
            <a:r>
              <a:rPr kumimoji="0" lang="en-US" altLang="zh-CN" sz="26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5≤0               D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kumimoji="0" lang="en-US" altLang="zh-CN" sz="26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2≤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endParaRPr kumimoji="0" lang="en-US" altLang="zh-CN" sz="26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将不等式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kumimoji="0" lang="en-US" altLang="zh-CN" sz="26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的解集表示在数轴上，正确的是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kumimoji="0" lang="zh-CN" altLang="zh-CN" sz="26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56593" y="692150"/>
            <a:ext cx="40322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79" name="Picture 4" descr="ZJ3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3327400"/>
            <a:ext cx="5966460" cy="2440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矩形 35"/>
          <p:cNvSpPr/>
          <p:nvPr/>
        </p:nvSpPr>
        <p:spPr>
          <a:xfrm>
            <a:off x="9652000" y="2443480"/>
            <a:ext cx="42164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内容占位符 7"/>
          <p:cNvSpPr txBox="1">
            <a:spLocks noChangeArrowheads="1"/>
          </p:cNvSpPr>
          <p:nvPr/>
        </p:nvSpPr>
        <p:spPr bwMode="auto">
          <a:xfrm>
            <a:off x="1732280" y="496570"/>
            <a:ext cx="8030845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若关于</a:t>
            </a:r>
            <a:r>
              <a:rPr kumimoji="0" lang="en-US" altLang="zh-CN" sz="2800" i="1" kern="1200" cap="none" spc="0" normalizeH="0" baseline="0" noProof="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的不等式</a:t>
            </a:r>
            <a:r>
              <a:rPr kumimoji="0" lang="en-US" altLang="zh-CN" sz="2800" i="1" kern="1200" cap="none" spc="0" normalizeH="0" baseline="0" noProof="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kumimoji="0" lang="en-US" altLang="zh-CN" sz="28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≥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的解集如图所示，则</a:t>
            </a:r>
            <a:r>
              <a:rPr kumimoji="0" lang="en-US" altLang="zh-CN" sz="2800" i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等于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kumimoji="0" lang="en-US" altLang="zh-CN" sz="28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A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   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        C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        D</a:t>
            </a:r>
            <a:r>
              <a:rPr kumimoji="0" lang="zh-CN" altLang="en-US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</a:t>
            </a:r>
            <a:r>
              <a:rPr kumimoji="0" lang="en-US" altLang="zh-CN" sz="28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endParaRPr kumimoji="0" lang="en-US" altLang="zh-CN" sz="28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50540" y="129190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7903" name="Picture 2" descr="AC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685" y="2596515"/>
            <a:ext cx="4979035" cy="951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607820" y="3863975"/>
            <a:ext cx="822896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480" marR="0" lvl="0" indent="-53848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6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．若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n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kumimoji="0" lang="en-US" altLang="zh-CN" sz="2800" b="1" i="1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x</a:t>
            </a:r>
            <a:r>
              <a:rPr kumimoji="0" lang="en-US" altLang="zh-CN" sz="2800" b="1" i="0" u="none" strike="noStrike" kern="1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|</a:t>
            </a:r>
            <a:r>
              <a:rPr kumimoji="0" lang="en-US" altLang="zh-CN" sz="2800" b="1" i="1" u="none" strike="noStrike" kern="1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n</a:t>
            </a:r>
            <a:r>
              <a:rPr kumimoji="0" lang="en-US" altLang="zh-CN" sz="2800" b="1" i="0" u="none" strike="noStrike" kern="1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|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＞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0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是关于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x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的一元一次不等式，则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n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等于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38480" marR="0" lvl="0" indent="3175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±1            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             C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．－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           D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0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99535" y="4718368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内容占位符 7"/>
          <p:cNvSpPr txBox="1"/>
          <p:nvPr/>
        </p:nvSpPr>
        <p:spPr>
          <a:xfrm>
            <a:off x="1954530" y="347345"/>
            <a:ext cx="8330565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</a:t>
            </a:r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解下列不等式，并把它们的解集在数轴上表示出来：</a:t>
            </a:r>
            <a:endParaRPr lang="en-US" altLang="zh-CN" sz="2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＜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；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(2)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＜    ；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(3)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＞－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；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(4)         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＜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1758" name="Object 2"/>
          <p:cNvGraphicFramePr>
            <a:graphicFrameLocks noChangeAspect="1"/>
          </p:cNvGraphicFramePr>
          <p:nvPr/>
        </p:nvGraphicFramePr>
        <p:xfrm>
          <a:off x="6684010" y="997268"/>
          <a:ext cx="3063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684010" y="997268"/>
                        <a:ext cx="306388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9" name="Object 3"/>
          <p:cNvGraphicFramePr>
            <a:graphicFrameLocks noChangeAspect="1"/>
          </p:cNvGraphicFramePr>
          <p:nvPr/>
        </p:nvGraphicFramePr>
        <p:xfrm>
          <a:off x="5634355" y="1654810"/>
          <a:ext cx="71596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55600" imgH="393065" progId="Equation.DSMT4">
                  <p:embed/>
                </p:oleObj>
              </mc:Choice>
              <mc:Fallback>
                <p:oleObj name="" r:id="rId3" imgW="355600" imgH="393065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4355" y="1654810"/>
                        <a:ext cx="715963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内容占位符 7"/>
          <p:cNvSpPr txBox="1"/>
          <p:nvPr/>
        </p:nvSpPr>
        <p:spPr>
          <a:xfrm>
            <a:off x="2403475" y="2447290"/>
            <a:ext cx="6884988" cy="309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(1)2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＜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－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＜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－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＜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所以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＜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把这个不等式的解集在数轴上表示，如图所示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61" name="矩形 6"/>
          <p:cNvSpPr/>
          <p:nvPr/>
        </p:nvSpPr>
        <p:spPr>
          <a:xfrm>
            <a:off x="1866900" y="2447290"/>
            <a:ext cx="84328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altLang="en-US" sz="2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04" name="Picture 4" descr="4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1643" y="5719445"/>
            <a:ext cx="3189287" cy="54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内容占位符 7"/>
          <p:cNvSpPr txBox="1"/>
          <p:nvPr/>
        </p:nvSpPr>
        <p:spPr>
          <a:xfrm>
            <a:off x="1883410" y="296545"/>
            <a:ext cx="7011988" cy="589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         ,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＜－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把这个不等式的解集在数轴上表示，如图所示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5-5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＞－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     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x+x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＞－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+x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＞－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 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＞－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把这个不等式的解集在数轴上表示，如图所示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0182" name="Object 3"/>
          <p:cNvGraphicFramePr>
            <a:graphicFrameLocks noChangeAspect="1"/>
          </p:cNvGraphicFramePr>
          <p:nvPr/>
        </p:nvGraphicFramePr>
        <p:xfrm>
          <a:off x="3232785" y="220345"/>
          <a:ext cx="30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2785" y="220345"/>
                        <a:ext cx="3048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3" name="Object 4"/>
          <p:cNvGraphicFramePr>
            <a:graphicFrameLocks noChangeAspect="1"/>
          </p:cNvGraphicFramePr>
          <p:nvPr/>
        </p:nvGraphicFramePr>
        <p:xfrm>
          <a:off x="4823143" y="296545"/>
          <a:ext cx="8128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06400" imgH="431800" progId="Equation.DSMT4">
                  <p:embed/>
                </p:oleObj>
              </mc:Choice>
              <mc:Fallback>
                <p:oleObj name="" r:id="rId3" imgW="406400" imgH="4318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23143" y="296545"/>
                        <a:ext cx="812800" cy="868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2" name="Object 8"/>
          <p:cNvGraphicFramePr>
            <a:graphicFrameLocks noChangeAspect="1"/>
          </p:cNvGraphicFramePr>
          <p:nvPr/>
        </p:nvGraphicFramePr>
        <p:xfrm>
          <a:off x="6014085" y="296545"/>
          <a:ext cx="30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14085" y="296545"/>
                        <a:ext cx="3048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3" name="Object 9"/>
          <p:cNvGraphicFramePr>
            <a:graphicFrameLocks noChangeAspect="1"/>
          </p:cNvGraphicFramePr>
          <p:nvPr/>
        </p:nvGraphicFramePr>
        <p:xfrm>
          <a:off x="6435725" y="220345"/>
          <a:ext cx="8128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6" imgW="406400" imgH="431800" progId="Equation.DSMT4">
                  <p:embed/>
                </p:oleObj>
              </mc:Choice>
              <mc:Fallback>
                <p:oleObj name="" r:id="rId6" imgW="406400" imgH="4318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35725" y="220345"/>
                        <a:ext cx="812800" cy="868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4" name="Object 10"/>
          <p:cNvGraphicFramePr>
            <a:graphicFrameLocks noChangeAspect="1"/>
          </p:cNvGraphicFramePr>
          <p:nvPr/>
        </p:nvGraphicFramePr>
        <p:xfrm>
          <a:off x="3105785" y="901065"/>
          <a:ext cx="279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139700" imgH="393700" progId="Equation.DSMT4">
                  <p:embed/>
                </p:oleObj>
              </mc:Choice>
              <mc:Fallback>
                <p:oleObj name="" r:id="rId8" imgW="139700" imgH="3937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05785" y="901065"/>
                        <a:ext cx="2794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35" name="Picture 11" descr="4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0093" y="2437130"/>
            <a:ext cx="2733675" cy="5953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2236" name="Object 12"/>
          <p:cNvGraphicFramePr>
            <a:graphicFrameLocks noChangeAspect="1"/>
          </p:cNvGraphicFramePr>
          <p:nvPr/>
        </p:nvGraphicFramePr>
        <p:xfrm>
          <a:off x="4889818" y="4150360"/>
          <a:ext cx="30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152400" imgH="393700" progId="Equation.DSMT4">
                  <p:embed/>
                </p:oleObj>
              </mc:Choice>
              <mc:Fallback>
                <p:oleObj name="" r:id="rId11" imgW="152400" imgH="3937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89818" y="4150360"/>
                        <a:ext cx="3048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37" name="Picture 13" descr="4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23640" y="5584825"/>
            <a:ext cx="3013075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内容占位符 7"/>
          <p:cNvSpPr txBox="1"/>
          <p:nvPr/>
        </p:nvSpPr>
        <p:spPr>
          <a:xfrm>
            <a:off x="1729740" y="3979863"/>
            <a:ext cx="7188200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把这个不等式的解集在数轴上表示，如图所示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1965166" y="160496"/>
          <a:ext cx="1765300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876300" imgH="431800" progId="Equation.DSMT4">
                  <p:embed/>
                </p:oleObj>
              </mc:Choice>
              <mc:Fallback>
                <p:oleObj name="" r:id="rId1" imgW="876300" imgH="4318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5166" y="160496"/>
                        <a:ext cx="1765300" cy="870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254" name="Picture 6" descr="4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4973320"/>
            <a:ext cx="4800600" cy="88709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317273" y="1031081"/>
          <a:ext cx="2558415" cy="3123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1270000" imgH="1548765" progId="Equation.DSMT4">
                  <p:embed/>
                </p:oleObj>
              </mc:Choice>
              <mc:Fallback>
                <p:oleObj name="" r:id="rId4" imgW="1270000" imgH="1548765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17273" y="1031081"/>
                        <a:ext cx="2558415" cy="31235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5" name="内容占位符 7"/>
          <p:cNvSpPr txBox="1"/>
          <p:nvPr/>
        </p:nvSpPr>
        <p:spPr>
          <a:xfrm>
            <a:off x="1798320" y="553085"/>
            <a:ext cx="87191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已知关于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的不等式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的解集与不等式   ＜－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的解集完全相同，求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的值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内容占位符 7"/>
          <p:cNvSpPr txBox="1"/>
          <p:nvPr/>
        </p:nvSpPr>
        <p:spPr>
          <a:xfrm>
            <a:off x="2099310" y="1999615"/>
            <a:ext cx="84188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不等式  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的解集与不等式  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的解集完全相同，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828" name="矩形 6"/>
          <p:cNvSpPr/>
          <p:nvPr/>
        </p:nvSpPr>
        <p:spPr>
          <a:xfrm>
            <a:off x="1605915" y="1936750"/>
            <a:ext cx="9112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4831" name="Object 2"/>
          <p:cNvGraphicFramePr>
            <a:graphicFrameLocks noChangeAspect="1"/>
          </p:cNvGraphicFramePr>
          <p:nvPr/>
        </p:nvGraphicFramePr>
        <p:xfrm>
          <a:off x="9157653" y="553085"/>
          <a:ext cx="3302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65100" imgH="393065" progId="Equation.DSMT4">
                  <p:embed/>
                </p:oleObj>
              </mc:Choice>
              <mc:Fallback>
                <p:oleObj name="" r:id="rId1" imgW="165100" imgH="39306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57653" y="553085"/>
                        <a:ext cx="330200" cy="792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0" name="Object 8"/>
          <p:cNvGraphicFramePr>
            <a:graphicFrameLocks noChangeAspect="1"/>
          </p:cNvGraphicFramePr>
          <p:nvPr/>
        </p:nvGraphicFramePr>
        <p:xfrm>
          <a:off x="3569653" y="1971993"/>
          <a:ext cx="3302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65100" imgH="393065" progId="Equation.DSMT4">
                  <p:embed/>
                </p:oleObj>
              </mc:Choice>
              <mc:Fallback>
                <p:oleObj name="" r:id="rId3" imgW="165100" imgH="393065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9653" y="1971993"/>
                        <a:ext cx="330200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1" name="Object 9"/>
          <p:cNvGraphicFramePr>
            <a:graphicFrameLocks noChangeAspect="1"/>
          </p:cNvGraphicFramePr>
          <p:nvPr/>
        </p:nvGraphicFramePr>
        <p:xfrm>
          <a:off x="6844348" y="2736533"/>
          <a:ext cx="3302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65100" imgH="393065" progId="Equation.DSMT4">
                  <p:embed/>
                </p:oleObj>
              </mc:Choice>
              <mc:Fallback>
                <p:oleObj name="" r:id="rId5" imgW="165100" imgH="393065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4348" y="2736533"/>
                        <a:ext cx="330200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31950" y="89535"/>
            <a:ext cx="2308860" cy="774065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592133"/>
              <a:ext cx="4283494" cy="737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627" name="矩形 1"/>
          <p:cNvSpPr/>
          <p:nvPr/>
        </p:nvSpPr>
        <p:spPr>
          <a:xfrm>
            <a:off x="2033588" y="2474913"/>
            <a:ext cx="573087" cy="3424237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解一元一次不等式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3336925" y="1528763"/>
            <a:ext cx="1628775" cy="896937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不等式的解与解集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9" name="矩形 4"/>
          <p:cNvSpPr/>
          <p:nvPr/>
        </p:nvSpPr>
        <p:spPr>
          <a:xfrm>
            <a:off x="3336925" y="3848100"/>
            <a:ext cx="1997075" cy="89662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在数轴上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表示不等式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左大括号 7"/>
          <p:cNvSpPr/>
          <p:nvPr/>
        </p:nvSpPr>
        <p:spPr>
          <a:xfrm>
            <a:off x="2731770" y="1997075"/>
            <a:ext cx="578485" cy="4008120"/>
          </a:xfrm>
          <a:prstGeom prst="leftBrace">
            <a:avLst>
              <a:gd name="adj1" fmla="val 8023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左大括号 7"/>
          <p:cNvSpPr/>
          <p:nvPr/>
        </p:nvSpPr>
        <p:spPr>
          <a:xfrm>
            <a:off x="5111115" y="1005205"/>
            <a:ext cx="518160" cy="1943735"/>
          </a:xfrm>
          <a:prstGeom prst="leftBrace">
            <a:avLst>
              <a:gd name="adj1" fmla="val 8023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矩形 10"/>
          <p:cNvSpPr/>
          <p:nvPr/>
        </p:nvSpPr>
        <p:spPr>
          <a:xfrm>
            <a:off x="5654675" y="558800"/>
            <a:ext cx="4784725" cy="89852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能使含未知数的不等式成立的未知数的值叫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7" name="矩形 10"/>
          <p:cNvSpPr/>
          <p:nvPr/>
        </p:nvSpPr>
        <p:spPr>
          <a:xfrm>
            <a:off x="5638800" y="1546225"/>
            <a:ext cx="4784725" cy="89852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一个含未知数的不等式的所有解组成这个不等式的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8" name="矩形 10"/>
          <p:cNvSpPr/>
          <p:nvPr/>
        </p:nvSpPr>
        <p:spPr>
          <a:xfrm>
            <a:off x="5654675" y="2516188"/>
            <a:ext cx="4784725" cy="89852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求解不等式解集的过程，叫做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____________.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9" name="左大括号 15"/>
          <p:cNvSpPr/>
          <p:nvPr/>
        </p:nvSpPr>
        <p:spPr>
          <a:xfrm>
            <a:off x="5422900" y="3749675"/>
            <a:ext cx="215900" cy="995363"/>
          </a:xfrm>
          <a:prstGeom prst="leftBrace">
            <a:avLst>
              <a:gd name="adj1" fmla="val 7726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矩形 10"/>
          <p:cNvSpPr/>
          <p:nvPr/>
        </p:nvSpPr>
        <p:spPr>
          <a:xfrm>
            <a:off x="5638800" y="3557588"/>
            <a:ext cx="4784725" cy="544512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方向：大于向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，小于向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1" name="矩形 10"/>
          <p:cNvSpPr/>
          <p:nvPr/>
        </p:nvSpPr>
        <p:spPr>
          <a:xfrm>
            <a:off x="5622925" y="4187825"/>
            <a:ext cx="4783138" cy="88900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边界：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包含边界，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不包含边界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2" name="矩形 4"/>
          <p:cNvSpPr/>
          <p:nvPr/>
        </p:nvSpPr>
        <p:spPr>
          <a:xfrm>
            <a:off x="3321050" y="5483225"/>
            <a:ext cx="1643380" cy="94615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一元一次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3" name="左大括号 15"/>
          <p:cNvSpPr/>
          <p:nvPr/>
        </p:nvSpPr>
        <p:spPr>
          <a:xfrm>
            <a:off x="4964113" y="5538788"/>
            <a:ext cx="215900" cy="728662"/>
          </a:xfrm>
          <a:prstGeom prst="leftBrace">
            <a:avLst>
              <a:gd name="adj1" fmla="val 7796"/>
              <a:gd name="adj2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4" name="矩形 10"/>
          <p:cNvSpPr/>
          <p:nvPr/>
        </p:nvSpPr>
        <p:spPr>
          <a:xfrm>
            <a:off x="5159375" y="5211763"/>
            <a:ext cx="3508375" cy="5111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含有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未知数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5" name="矩形 11"/>
          <p:cNvSpPr/>
          <p:nvPr/>
        </p:nvSpPr>
        <p:spPr>
          <a:xfrm>
            <a:off x="5229225" y="5918200"/>
            <a:ext cx="4010025" cy="5111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未知数的次数为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_____.</a:t>
            </a:r>
            <a:r>
              <a:rPr lang="zh-CN" altLang="en-US" sz="2800" u="sng" dirty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2800" u="sng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6" name="文本框 16"/>
          <p:cNvSpPr txBox="1"/>
          <p:nvPr/>
        </p:nvSpPr>
        <p:spPr>
          <a:xfrm>
            <a:off x="8185150" y="938213"/>
            <a:ext cx="21669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不等式的解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7" name="文本框 16"/>
          <p:cNvSpPr txBox="1"/>
          <p:nvPr/>
        </p:nvSpPr>
        <p:spPr>
          <a:xfrm>
            <a:off x="9291638" y="1927225"/>
            <a:ext cx="927100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解集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8" name="文本框 16"/>
          <p:cNvSpPr txBox="1"/>
          <p:nvPr/>
        </p:nvSpPr>
        <p:spPr>
          <a:xfrm>
            <a:off x="6375400" y="2859088"/>
            <a:ext cx="2166938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49" name="文本框 16"/>
          <p:cNvSpPr txBox="1"/>
          <p:nvPr/>
        </p:nvSpPr>
        <p:spPr>
          <a:xfrm>
            <a:off x="7810500" y="3505200"/>
            <a:ext cx="479425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右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50" name="文本框 16"/>
          <p:cNvSpPr txBox="1"/>
          <p:nvPr/>
        </p:nvSpPr>
        <p:spPr>
          <a:xfrm>
            <a:off x="9515475" y="3489325"/>
            <a:ext cx="479425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51" name="文本框 16"/>
          <p:cNvSpPr txBox="1"/>
          <p:nvPr/>
        </p:nvSpPr>
        <p:spPr>
          <a:xfrm>
            <a:off x="6932613" y="4146550"/>
            <a:ext cx="2166937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实心点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52" name="文本框 16"/>
          <p:cNvSpPr txBox="1"/>
          <p:nvPr/>
        </p:nvSpPr>
        <p:spPr>
          <a:xfrm>
            <a:off x="6700838" y="4586288"/>
            <a:ext cx="2166937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空心圆圈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53" name="文本框 16"/>
          <p:cNvSpPr txBox="1"/>
          <p:nvPr/>
        </p:nvSpPr>
        <p:spPr>
          <a:xfrm>
            <a:off x="6070600" y="5172075"/>
            <a:ext cx="2168525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一个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54" name="文本框 16"/>
          <p:cNvSpPr txBox="1"/>
          <p:nvPr/>
        </p:nvSpPr>
        <p:spPr>
          <a:xfrm>
            <a:off x="7848600" y="5868988"/>
            <a:ext cx="2166938" cy="52197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一次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  <p:bldP spid="26628" grpId="0" bldLvl="0" animBg="1"/>
      <p:bldP spid="26629" grpId="0" bldLvl="0" animBg="1"/>
      <p:bldP spid="2" grpId="0" bldLvl="0" animBg="1"/>
      <p:bldP spid="3" grpId="0" bldLvl="0" animBg="1"/>
      <p:bldP spid="26636" grpId="0" bldLvl="0" animBg="1"/>
      <p:bldP spid="26637" grpId="0" bldLvl="0" animBg="1"/>
      <p:bldP spid="26638" grpId="0" bldLvl="0" animBg="1"/>
      <p:bldP spid="26639" grpId="0" bldLvl="0" animBg="1"/>
      <p:bldP spid="26640" grpId="0" bldLvl="0" animBg="1"/>
      <p:bldP spid="26641" grpId="0" bldLvl="0" animBg="1"/>
      <p:bldP spid="26642" grpId="0" bldLvl="0" animBg="1"/>
      <p:bldP spid="26643" grpId="0" bldLvl="0" animBg="1"/>
      <p:bldP spid="26644" grpId="0" bldLvl="0" animBg="1"/>
      <p:bldP spid="26645" grpId="0" bldLvl="0" animBg="1"/>
      <p:bldP spid="26646" grpId="0"/>
      <p:bldP spid="26647" grpId="0" bldLvl="0" animBg="1"/>
      <p:bldP spid="26648" grpId="0" bldLvl="0" animBg="1"/>
      <p:bldP spid="26649" grpId="0" bldLvl="0" animBg="1"/>
      <p:bldP spid="26650" grpId="0" bldLvl="0" animBg="1"/>
      <p:bldP spid="26651" grpId="0" bldLvl="0" animBg="1"/>
      <p:bldP spid="26652" grpId="0" bldLvl="0" animBg="1"/>
      <p:bldP spid="26653" grpId="0" bldLvl="0" animBg="1"/>
      <p:bldP spid="2665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3745" y="60261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23720" y="1460024"/>
            <a:ext cx="8280400" cy="40532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理解不等式的解、解集以及解不等式这些概念的 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含义.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能用数轴正确表示不等式的解集.（重、难点）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掌握一元一次不等式的概念，并能利用不等式 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的性质解简单的一元一次不等式.（重点）</a:t>
            </a:r>
            <a:endParaRPr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91335" y="2139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pic>
        <p:nvPicPr>
          <p:cNvPr id="5124" name="图片 31" descr="20150106611068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1169353"/>
            <a:ext cx="4662488" cy="2312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3"/>
          <p:cNvSpPr txBox="1"/>
          <p:nvPr/>
        </p:nvSpPr>
        <p:spPr>
          <a:xfrm>
            <a:off x="7126288" y="3547428"/>
            <a:ext cx="69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6" name="文本框 4"/>
          <p:cNvSpPr txBox="1"/>
          <p:nvPr/>
        </p:nvSpPr>
        <p:spPr>
          <a:xfrm>
            <a:off x="1957388" y="4391978"/>
            <a:ext cx="856932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天平左边质量为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，天平右边质量为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，你能判断哪边的质量大，并列出不等式吗？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27" name="文本框 4"/>
          <p:cNvSpPr txBox="1"/>
          <p:nvPr/>
        </p:nvSpPr>
        <p:spPr>
          <a:xfrm>
            <a:off x="4068921" y="3547428"/>
            <a:ext cx="13506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1)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8" name="文本框 8"/>
          <p:cNvSpPr txBox="1"/>
          <p:nvPr/>
        </p:nvSpPr>
        <p:spPr>
          <a:xfrm>
            <a:off x="4480243" y="5746115"/>
            <a:ext cx="2104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x&gt;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51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91970" y="947420"/>
            <a:ext cx="5516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一、不等式的解、解集和解不等式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6153" name="Text Box 5"/>
          <p:cNvSpPr txBox="1"/>
          <p:nvPr/>
        </p:nvSpPr>
        <p:spPr>
          <a:xfrm>
            <a:off x="1862773" y="1768158"/>
            <a:ext cx="8388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对于给定的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值，完成下表：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6154" name="表格 6153"/>
          <p:cNvGraphicFramePr/>
          <p:nvPr/>
        </p:nvGraphicFramePr>
        <p:xfrm>
          <a:off x="2289810" y="2657475"/>
          <a:ext cx="7286625" cy="3020060"/>
        </p:xfrm>
        <a:graphic>
          <a:graphicData uri="http://schemas.openxmlformats.org/drawingml/2006/table">
            <a:tbl>
              <a:tblPr/>
              <a:tblGrid>
                <a:gridCol w="1327150"/>
                <a:gridCol w="1510030"/>
                <a:gridCol w="1623695"/>
                <a:gridCol w="2825750"/>
              </a:tblGrid>
              <a:tr h="944563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2800" b="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2800" b="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</a:t>
                      </a:r>
                      <a:r>
                        <a:rPr lang="zh-CN" altLang="en-US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的值是否</a:t>
                      </a:r>
                      <a:endParaRPr lang="zh-CN" altLang="en-US" sz="28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符合</a:t>
                      </a: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80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x&gt;</a:t>
                      </a: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60(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x+</a:t>
                      </a: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1)</a:t>
                      </a:r>
                      <a:endParaRPr lang="en-US" altLang="zh-CN" sz="28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2</a:t>
                      </a:r>
                      <a:endParaRPr lang="en-US" altLang="zh-CN" sz="28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2.5</a:t>
                      </a:r>
                      <a:endParaRPr lang="en-US" altLang="zh-CN" sz="28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3.5</a:t>
                      </a:r>
                      <a:endParaRPr lang="en-US" altLang="zh-CN" sz="28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4.1</a:t>
                      </a:r>
                      <a:endParaRPr lang="en-US" altLang="zh-CN" sz="28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86" name="文本框 13"/>
          <p:cNvSpPr txBox="1"/>
          <p:nvPr/>
        </p:nvSpPr>
        <p:spPr>
          <a:xfrm>
            <a:off x="7887335" y="521493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87" name="文本框 2"/>
          <p:cNvSpPr txBox="1"/>
          <p:nvPr/>
        </p:nvSpPr>
        <p:spPr>
          <a:xfrm>
            <a:off x="2785110" y="2854325"/>
            <a:ext cx="340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88" name="文本框 82"/>
          <p:cNvSpPr txBox="1"/>
          <p:nvPr/>
        </p:nvSpPr>
        <p:spPr>
          <a:xfrm>
            <a:off x="5556885" y="4113213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210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89" name="文本框 83"/>
          <p:cNvSpPr txBox="1"/>
          <p:nvPr/>
        </p:nvSpPr>
        <p:spPr>
          <a:xfrm>
            <a:off x="7887335" y="359568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90" name="文本框 84"/>
          <p:cNvSpPr txBox="1"/>
          <p:nvPr/>
        </p:nvSpPr>
        <p:spPr>
          <a:xfrm>
            <a:off x="7887335" y="411321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91" name="文本框 85"/>
          <p:cNvSpPr txBox="1"/>
          <p:nvPr/>
        </p:nvSpPr>
        <p:spPr>
          <a:xfrm>
            <a:off x="5573395" y="5203825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306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92" name="文本框 87"/>
          <p:cNvSpPr txBox="1"/>
          <p:nvPr/>
        </p:nvSpPr>
        <p:spPr>
          <a:xfrm>
            <a:off x="7887335" y="469741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93" name="文本框 88"/>
          <p:cNvSpPr txBox="1"/>
          <p:nvPr/>
        </p:nvSpPr>
        <p:spPr>
          <a:xfrm>
            <a:off x="3985260" y="3595688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160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94" name="文本框 89"/>
          <p:cNvSpPr txBox="1"/>
          <p:nvPr/>
        </p:nvSpPr>
        <p:spPr>
          <a:xfrm>
            <a:off x="4034473" y="4113213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95" name="文本框 90"/>
          <p:cNvSpPr txBox="1"/>
          <p:nvPr/>
        </p:nvSpPr>
        <p:spPr>
          <a:xfrm>
            <a:off x="4042410" y="5208588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328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96" name="文本框 3"/>
          <p:cNvSpPr txBox="1"/>
          <p:nvPr/>
        </p:nvSpPr>
        <p:spPr>
          <a:xfrm>
            <a:off x="3985260" y="2927350"/>
            <a:ext cx="69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97" name="文本框 93"/>
          <p:cNvSpPr txBox="1"/>
          <p:nvPr/>
        </p:nvSpPr>
        <p:spPr>
          <a:xfrm>
            <a:off x="5556885" y="3595688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180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98" name="文本框 4"/>
          <p:cNvSpPr txBox="1"/>
          <p:nvPr/>
        </p:nvSpPr>
        <p:spPr>
          <a:xfrm>
            <a:off x="5217319" y="2927350"/>
            <a:ext cx="13506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1)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99" name="文本框 4"/>
          <p:cNvSpPr txBox="1"/>
          <p:nvPr/>
        </p:nvSpPr>
        <p:spPr>
          <a:xfrm>
            <a:off x="4018598" y="4670425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280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200" name="文本框 6"/>
          <p:cNvSpPr txBox="1"/>
          <p:nvPr/>
        </p:nvSpPr>
        <p:spPr>
          <a:xfrm>
            <a:off x="5596573" y="4670425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270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86" grpId="0"/>
      <p:bldP spid="6187" grpId="0"/>
      <p:bldP spid="6188" grpId="0"/>
      <p:bldP spid="6189" grpId="0"/>
      <p:bldP spid="6190" grpId="0"/>
      <p:bldP spid="6191" grpId="0"/>
      <p:bldP spid="6192" grpId="0"/>
      <p:bldP spid="6193" grpId="0"/>
      <p:bldP spid="6194" grpId="0"/>
      <p:bldP spid="6195" grpId="0"/>
      <p:bldP spid="6196" grpId="0"/>
      <p:bldP spid="6197" grpId="0"/>
      <p:bldP spid="6198" grpId="0"/>
      <p:bldP spid="6199" grpId="0"/>
      <p:bldP spid="62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圆角矩形 31"/>
          <p:cNvSpPr/>
          <p:nvPr/>
        </p:nvSpPr>
        <p:spPr>
          <a:xfrm>
            <a:off x="2080578" y="3080703"/>
            <a:ext cx="1974850" cy="5762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概念学习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1" name="圆角矩形 6383"/>
          <p:cNvSpPr/>
          <p:nvPr/>
        </p:nvSpPr>
        <p:spPr>
          <a:xfrm>
            <a:off x="2080578" y="4084955"/>
            <a:ext cx="7848600" cy="1368425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Text Box 5"/>
          <p:cNvSpPr txBox="1"/>
          <p:nvPr/>
        </p:nvSpPr>
        <p:spPr>
          <a:xfrm>
            <a:off x="2223453" y="4013518"/>
            <a:ext cx="75438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对于含有未知数的不等式，能使不等式成立的未知数的值，叫做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不等式的解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文本框 2"/>
          <p:cNvSpPr txBox="1"/>
          <p:nvPr/>
        </p:nvSpPr>
        <p:spPr>
          <a:xfrm>
            <a:off x="2737803" y="2199958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不等式的解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174" name="文本框 2"/>
          <p:cNvSpPr txBox="1"/>
          <p:nvPr/>
        </p:nvSpPr>
        <p:spPr>
          <a:xfrm>
            <a:off x="2080578" y="511493"/>
            <a:ext cx="807243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上述数值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都满足不等式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x&gt;</a:t>
            </a:r>
            <a:endParaRPr lang="en-US" altLang="zh-CN" sz="2800" i="1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那么我们可以把这些数值叫做什么？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  <p:bldP spid="7172" grpId="0"/>
      <p:bldP spid="71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圆角矩形 6383"/>
          <p:cNvSpPr/>
          <p:nvPr/>
        </p:nvSpPr>
        <p:spPr>
          <a:xfrm>
            <a:off x="2095500" y="5156835"/>
            <a:ext cx="6429375" cy="777875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圆角矩形 4"/>
          <p:cNvSpPr/>
          <p:nvPr/>
        </p:nvSpPr>
        <p:spPr>
          <a:xfrm>
            <a:off x="1952625" y="3712210"/>
            <a:ext cx="7848600" cy="130175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2"/>
          <p:cNvSpPr txBox="1"/>
          <p:nvPr/>
        </p:nvSpPr>
        <p:spPr>
          <a:xfrm>
            <a:off x="1881188" y="368935"/>
            <a:ext cx="8001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4,5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是不等式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x&gt;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的解吗？你认为不等式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80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x&gt;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60(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x+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的解有多少个？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105025" y="3578860"/>
            <a:ext cx="75311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一个含有未知数的不等式的所有解组成这个不等式的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8" name="文本框 3"/>
          <p:cNvSpPr txBox="1"/>
          <p:nvPr/>
        </p:nvSpPr>
        <p:spPr>
          <a:xfrm>
            <a:off x="5165725" y="1980248"/>
            <a:ext cx="1431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无数个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199" name="文本框 3"/>
          <p:cNvSpPr txBox="1"/>
          <p:nvPr/>
        </p:nvSpPr>
        <p:spPr>
          <a:xfrm>
            <a:off x="2238375" y="5228273"/>
            <a:ext cx="60502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求不等式解集的过程，叫做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圆角矩形 31"/>
          <p:cNvSpPr/>
          <p:nvPr/>
        </p:nvSpPr>
        <p:spPr>
          <a:xfrm>
            <a:off x="1952625" y="2726373"/>
            <a:ext cx="1974850" cy="5762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概念学习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1" name="文本框 3"/>
          <p:cNvSpPr txBox="1"/>
          <p:nvPr/>
        </p:nvSpPr>
        <p:spPr>
          <a:xfrm>
            <a:off x="2663825" y="1896110"/>
            <a:ext cx="1431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 bldLvl="0" animBg="1"/>
      <p:bldP spid="8197" grpId="0"/>
      <p:bldP spid="8198" grpId="0"/>
      <p:bldP spid="8199" grpId="0"/>
      <p:bldP spid="8200" grpId="0" bldLvl="0" animBg="1"/>
      <p:bldP spid="8201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3798</Words>
  <Application>WPS 演示</Application>
  <PresentationFormat>全屏显示(4:3)</PresentationFormat>
  <Paragraphs>479</Paragraphs>
  <Slides>33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33</vt:i4>
      </vt:variant>
      <vt:variant>
        <vt:lpstr>幻灯片标题</vt:lpstr>
      </vt:variant>
      <vt:variant>
        <vt:i4>33</vt:i4>
      </vt:variant>
    </vt:vector>
  </HeadingPairs>
  <TitlesOfParts>
    <vt:vector size="82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隶书</vt:lpstr>
      <vt:lpstr>造字工房悦黑（非商用）常规体</vt:lpstr>
      <vt:lpstr>Calibri</vt:lpstr>
      <vt:lpstr>Times New Roman</vt:lpstr>
      <vt:lpstr>Arial Unicode MS</vt:lpstr>
      <vt:lpstr>Calibri</vt:lpstr>
      <vt:lpstr>Times New Roman</vt:lpstr>
      <vt:lpstr>Courier New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Equations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103</cp:revision>
  <dcterms:created xsi:type="dcterms:W3CDTF">2015-10-07T07:18:00Z</dcterms:created>
  <dcterms:modified xsi:type="dcterms:W3CDTF">2025-02-07T01:25:58Z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A7C4E1D5926544D3A1481E7288AA2446</vt:lpwstr>
  </property>
</Properties>
</file>