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39" r:id="rId3"/>
    <p:sldId id="540" r:id="rId4"/>
    <p:sldId id="541" r:id="rId6"/>
    <p:sldId id="411" r:id="rId7"/>
    <p:sldId id="597" r:id="rId8"/>
    <p:sldId id="482" r:id="rId9"/>
    <p:sldId id="599" r:id="rId10"/>
    <p:sldId id="484" r:id="rId11"/>
    <p:sldId id="485" r:id="rId12"/>
    <p:sldId id="486" r:id="rId13"/>
    <p:sldId id="582" r:id="rId14"/>
    <p:sldId id="583" r:id="rId15"/>
    <p:sldId id="584" r:id="rId16"/>
    <p:sldId id="585" r:id="rId17"/>
    <p:sldId id="586" r:id="rId18"/>
    <p:sldId id="598" r:id="rId19"/>
    <p:sldId id="588" r:id="rId20"/>
    <p:sldId id="589" r:id="rId21"/>
    <p:sldId id="590" r:id="rId22"/>
    <p:sldId id="591" r:id="rId23"/>
    <p:sldId id="487" r:id="rId24"/>
    <p:sldId id="600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6" userDrawn="1">
          <p15:clr>
            <a:srgbClr val="A4A3A4"/>
          </p15:clr>
        </p15:guide>
        <p15:guide id="2" pos="37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EB2A03"/>
    <a:srgbClr val="0000FF"/>
    <a:srgbClr val="F8F084"/>
    <a:srgbClr val="155755"/>
    <a:srgbClr val="0F3E3D"/>
    <a:srgbClr val="000099"/>
    <a:srgbClr val="149494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 varScale="1">
        <p:scale>
          <a:sx n="86" d="100"/>
          <a:sy n="86" d="100"/>
        </p:scale>
        <p:origin x="-1386" y="72"/>
      </p:cViewPr>
      <p:guideLst>
        <p:guide orient="horz" pos="2386"/>
        <p:guide pos="37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/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457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F76FACB-16EF-45A8-A8A0-F0124FB9036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defTabSz="45720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微软雅黑 Light" panose="020B0502040204020203" pitchFamily="34" charset="-122"/>
              </a:rPr>
            </a:fld>
            <a:endParaRPr lang="zh-CN" altLang="en-US" sz="1200" dirty="0"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1A824DA-F0DE-4DD7-B4CF-13FD362D54ED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CF9B96-8CB0-4640-A577-285A91E30646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1A824DA-F0DE-4DD7-B4CF-13FD362D54ED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0" y="6389369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jpeg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6" name="Text Box 4"/>
          <p:cNvSpPr txBox="1"/>
          <p:nvPr/>
        </p:nvSpPr>
        <p:spPr>
          <a:xfrm>
            <a:off x="2279650" y="1700213"/>
            <a:ext cx="896461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第七章 相交线与平行线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5" name="Rectangle 5"/>
          <p:cNvSpPr/>
          <p:nvPr/>
        </p:nvSpPr>
        <p:spPr>
          <a:xfrm>
            <a:off x="4628992" y="2936875"/>
            <a:ext cx="22783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7.1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命题</a:t>
            </a:r>
            <a:endParaRPr lang="zh-CN" altLang="en-US" sz="4400" dirty="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4165442" y="4075430"/>
            <a:ext cx="320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charset="-122"/>
              </a:rPr>
              <a:t>1</a:t>
            </a:r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课时  </a:t>
            </a:r>
            <a:r>
              <a:rPr lang="en-US" altLang="zh-CN" sz="3600" dirty="0">
                <a:latin typeface="方正黑体_GBK" panose="03000509000000000000" charset="-122"/>
                <a:ea typeface="方正黑体_GBK" panose="03000509000000000000" charset="-122"/>
              </a:rPr>
              <a:t> </a:t>
            </a:r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命题 </a:t>
            </a:r>
            <a:endParaRPr lang="zh-CN" altLang="en-US" sz="3600" dirty="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/>
        </p:nvSpPr>
        <p:spPr>
          <a:xfrm>
            <a:off x="1717675" y="596900"/>
            <a:ext cx="8555038" cy="1597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ts val="3600"/>
              </a:lnSpc>
              <a:buClr>
                <a:schemeClr val="tx2"/>
              </a:buClr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一般都可以写成“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”的形式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600"/>
              </a:lnSpc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”后接的部分是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题设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zh-CN" sz="2800" dirty="0">
              <a:solidFill>
                <a:srgbClr val="F8081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600"/>
              </a:lnSpc>
              <a:buClr>
                <a:schemeClr val="tx2"/>
              </a:buClr>
              <a:buFont typeface="Wingdings" panose="05000000000000000000" pitchFamily="2" charset="2"/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后接的部分是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9" name="Rectangle 3"/>
          <p:cNvSpPr>
            <a:spLocks noGrp="1"/>
          </p:cNvSpPr>
          <p:nvPr/>
        </p:nvSpPr>
        <p:spPr>
          <a:xfrm>
            <a:off x="1984375" y="2263775"/>
            <a:ext cx="6643688" cy="571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如命题：熊猫没有翅膀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改写为：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2643188" y="2946400"/>
            <a:ext cx="7412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这个动物是熊猫，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它就没有翅膀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1854200" y="3937000"/>
            <a:ext cx="8280400" cy="2158365"/>
          </a:xfrm>
          <a:prstGeom prst="rect">
            <a:avLst/>
          </a:prstGeom>
          <a:noFill/>
          <a:ln w="28575" cap="flat" cmpd="sng">
            <a:solidFill>
              <a:srgbClr val="BCBCB6"/>
            </a:solidFill>
            <a:prstDash val="sysDash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添加“如果”“那么”后，命题的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意义不能改变，改写的句子要完整，语句要通顺，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使命题的题设和结论更明朗，易于分辨，改写过程中，要适当增加词语，切不可生搬硬套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Oval 4"/>
          <p:cNvSpPr/>
          <p:nvPr/>
        </p:nvSpPr>
        <p:spPr>
          <a:xfrm>
            <a:off x="2135188" y="2781300"/>
            <a:ext cx="1371600" cy="914400"/>
          </a:xfrm>
          <a:prstGeom prst="ellipse">
            <a:avLst/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Line 5"/>
          <p:cNvSpPr/>
          <p:nvPr/>
        </p:nvSpPr>
        <p:spPr>
          <a:xfrm flipV="1">
            <a:off x="3632200" y="2455863"/>
            <a:ext cx="1143000" cy="5334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5364" name="Rectangle 6"/>
          <p:cNvSpPr/>
          <p:nvPr/>
        </p:nvSpPr>
        <p:spPr>
          <a:xfrm>
            <a:off x="4851400" y="1922463"/>
            <a:ext cx="1676400" cy="762000"/>
          </a:xfrm>
          <a:prstGeom prst="rect">
            <a:avLst/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题设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Rectangle 7"/>
          <p:cNvSpPr/>
          <p:nvPr/>
        </p:nvSpPr>
        <p:spPr>
          <a:xfrm>
            <a:off x="4851400" y="3675063"/>
            <a:ext cx="1676400" cy="762000"/>
          </a:xfrm>
          <a:prstGeom prst="rect">
            <a:avLst/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6" name="Line 8"/>
          <p:cNvSpPr/>
          <p:nvPr/>
        </p:nvSpPr>
        <p:spPr>
          <a:xfrm>
            <a:off x="3581400" y="3554413"/>
            <a:ext cx="1219200" cy="45720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cxnSp>
        <p:nvCxnSpPr>
          <p:cNvPr id="15367" name="直接连接符 27"/>
          <p:cNvCxnSpPr/>
          <p:nvPr/>
        </p:nvCxnSpPr>
        <p:spPr>
          <a:xfrm>
            <a:off x="6540500" y="2262188"/>
            <a:ext cx="792163" cy="0"/>
          </a:xfrm>
          <a:prstGeom prst="line">
            <a:avLst/>
          </a:prstGeom>
          <a:ln w="50800" cap="flat" cmpd="sng">
            <a:solidFill>
              <a:srgbClr val="003FBC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5368" name="TextBox 29"/>
          <p:cNvSpPr txBox="1"/>
          <p:nvPr/>
        </p:nvSpPr>
        <p:spPr>
          <a:xfrm>
            <a:off x="7332663" y="20034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已知事项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5369" name="直接连接符 30"/>
          <p:cNvCxnSpPr/>
          <p:nvPr/>
        </p:nvCxnSpPr>
        <p:spPr>
          <a:xfrm>
            <a:off x="6527800" y="4056063"/>
            <a:ext cx="792163" cy="0"/>
          </a:xfrm>
          <a:prstGeom prst="line">
            <a:avLst/>
          </a:prstGeom>
          <a:ln w="50800" cap="flat" cmpd="sng">
            <a:solidFill>
              <a:srgbClr val="003FBC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5370" name="TextBox 31"/>
          <p:cNvSpPr txBox="1"/>
          <p:nvPr/>
        </p:nvSpPr>
        <p:spPr>
          <a:xfrm>
            <a:off x="7391400" y="3563938"/>
            <a:ext cx="2017713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由已知事项推出的事项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1" name="Text Box 15"/>
          <p:cNvSpPr txBox="1"/>
          <p:nvPr/>
        </p:nvSpPr>
        <p:spPr>
          <a:xfrm>
            <a:off x="2946400" y="4878388"/>
            <a:ext cx="5991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时，                   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72" name="Line 17"/>
          <p:cNvSpPr/>
          <p:nvPr/>
        </p:nvSpPr>
        <p:spPr>
          <a:xfrm flipV="1">
            <a:off x="2913063" y="5408613"/>
            <a:ext cx="2351087" cy="4762"/>
          </a:xfrm>
          <a:prstGeom prst="line">
            <a:avLst/>
          </a:prstGeom>
          <a:ln w="28575" cap="flat" cmpd="sng">
            <a:solidFill>
              <a:srgbClr val="0066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3" name="Line 18"/>
          <p:cNvSpPr/>
          <p:nvPr/>
        </p:nvSpPr>
        <p:spPr>
          <a:xfrm>
            <a:off x="6140450" y="5403850"/>
            <a:ext cx="2460625" cy="4763"/>
          </a:xfrm>
          <a:prstGeom prst="line">
            <a:avLst/>
          </a:prstGeom>
          <a:ln w="28575" cap="flat" cmpd="sng">
            <a:solidFill>
              <a:srgbClr val="0066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4" name="Text Box 19"/>
          <p:cNvSpPr txBox="1"/>
          <p:nvPr/>
        </p:nvSpPr>
        <p:spPr>
          <a:xfrm>
            <a:off x="3032125" y="5584825"/>
            <a:ext cx="3844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题设（条件）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5" name="Text Box 20"/>
          <p:cNvSpPr txBox="1"/>
          <p:nvPr/>
        </p:nvSpPr>
        <p:spPr>
          <a:xfrm>
            <a:off x="6905625" y="5607050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6" name="AutoShape 22"/>
          <p:cNvSpPr/>
          <p:nvPr/>
        </p:nvSpPr>
        <p:spPr>
          <a:xfrm>
            <a:off x="5327650" y="5691188"/>
            <a:ext cx="865188" cy="288925"/>
          </a:xfrm>
          <a:prstGeom prst="rightArrow">
            <a:avLst>
              <a:gd name="adj1" fmla="val 50000"/>
              <a:gd name="adj2" fmla="val 746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7" name="文本框 1"/>
          <p:cNvSpPr txBox="1"/>
          <p:nvPr/>
        </p:nvSpPr>
        <p:spPr>
          <a:xfrm>
            <a:off x="2135188" y="1254125"/>
            <a:ext cx="248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命题的组成：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8" name="圆角矩形 31"/>
          <p:cNvSpPr/>
          <p:nvPr/>
        </p:nvSpPr>
        <p:spPr>
          <a:xfrm>
            <a:off x="1922463" y="60166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4" grpId="0" bldLvl="0" animBg="1"/>
      <p:bldP spid="15365" grpId="0" bldLvl="0" animBg="1"/>
      <p:bldP spid="15368" grpId="0"/>
      <p:bldP spid="15370" grpId="0"/>
      <p:bldP spid="15371" grpId="0"/>
      <p:bldP spid="15374" grpId="0"/>
      <p:bldP spid="15375" grpId="0"/>
      <p:bldP spid="15376" grpId="0" bldLvl="0" animBg="1"/>
      <p:bldP spid="153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32"/>
          <p:cNvSpPr txBox="1"/>
          <p:nvPr/>
        </p:nvSpPr>
        <p:spPr>
          <a:xfrm>
            <a:off x="1944688" y="4665663"/>
            <a:ext cx="76882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特别规定：</a:t>
            </a:r>
            <a:endParaRPr lang="zh-CN" altLang="en-US" sz="2800" dirty="0">
              <a:solidFill>
                <a:srgbClr val="2699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正确的命题叫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真命题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，不正确的命题叫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假命题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Text Box 32"/>
          <p:cNvSpPr txBox="1"/>
          <p:nvPr/>
        </p:nvSpPr>
        <p:spPr>
          <a:xfrm>
            <a:off x="1916113" y="2173288"/>
            <a:ext cx="8643937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：“如果一个数能被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整除，那么它也能被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整除”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6388" name="组合 6147"/>
          <p:cNvGrpSpPr/>
          <p:nvPr/>
        </p:nvGrpSpPr>
        <p:grpSpPr>
          <a:xfrm>
            <a:off x="1849438" y="549275"/>
            <a:ext cx="3228975" cy="809913"/>
            <a:chOff x="0" y="0"/>
            <a:chExt cx="5088" cy="1274"/>
          </a:xfrm>
        </p:grpSpPr>
        <p:sp>
          <p:nvSpPr>
            <p:cNvPr id="1638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392" name="文本框 6151"/>
            <p:cNvSpPr txBox="1"/>
            <p:nvPr/>
          </p:nvSpPr>
          <p:spPr>
            <a:xfrm>
              <a:off x="878" y="432"/>
              <a:ext cx="421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真命题与假命题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6393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6394" name="文本框 1"/>
          <p:cNvSpPr txBox="1"/>
          <p:nvPr/>
        </p:nvSpPr>
        <p:spPr>
          <a:xfrm>
            <a:off x="1782763" y="1455738"/>
            <a:ext cx="88360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观察下列命题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你能发现这些命题有什么不同的特点吗？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文本框 2"/>
          <p:cNvSpPr txBox="1"/>
          <p:nvPr/>
        </p:nvSpPr>
        <p:spPr>
          <a:xfrm>
            <a:off x="1944688" y="3819525"/>
            <a:ext cx="80060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是一个正确的命题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命题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是一个错误的命题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6" name="文本框 3"/>
          <p:cNvSpPr txBox="1"/>
          <p:nvPr/>
        </p:nvSpPr>
        <p:spPr>
          <a:xfrm>
            <a:off x="1922463" y="2919413"/>
            <a:ext cx="3561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：“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-4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大于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圆角矩形 31"/>
          <p:cNvSpPr/>
          <p:nvPr/>
        </p:nvSpPr>
        <p:spPr>
          <a:xfrm>
            <a:off x="1924050" y="693738"/>
            <a:ext cx="1462088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1" name="文本框 8"/>
          <p:cNvSpPr txBox="1"/>
          <p:nvPr/>
        </p:nvSpPr>
        <p:spPr>
          <a:xfrm>
            <a:off x="2049463" y="1408113"/>
            <a:ext cx="73444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举例说明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两个负数之差是负数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是假命题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2" name="文本框 8"/>
          <p:cNvSpPr txBox="1"/>
          <p:nvPr/>
        </p:nvSpPr>
        <p:spPr>
          <a:xfrm>
            <a:off x="2678113" y="2024063"/>
            <a:ext cx="6214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说明：设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5,(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符合命题的条件）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3" name="文本框 8"/>
          <p:cNvSpPr txBox="1"/>
          <p:nvPr/>
        </p:nvSpPr>
        <p:spPr>
          <a:xfrm>
            <a:off x="2651125" y="2741613"/>
            <a:ext cx="80505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则设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5)=3,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不是负数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不符合命题的结论）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4" name="文本框 8"/>
          <p:cNvSpPr txBox="1"/>
          <p:nvPr/>
        </p:nvSpPr>
        <p:spPr>
          <a:xfrm>
            <a:off x="2678113" y="3435350"/>
            <a:ext cx="59220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两个负数之差是负数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是假命题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4" name="Group 2"/>
          <p:cNvGrpSpPr/>
          <p:nvPr/>
        </p:nvGrpSpPr>
        <p:grpSpPr>
          <a:xfrm>
            <a:off x="2063750" y="1098550"/>
            <a:ext cx="1944688" cy="2655888"/>
            <a:chOff x="0" y="0"/>
            <a:chExt cx="1225" cy="1673"/>
          </a:xfrm>
        </p:grpSpPr>
        <p:pic>
          <p:nvPicPr>
            <p:cNvPr id="18435" name="Picture 3" descr="费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225" cy="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6" name="Text Box 4"/>
            <p:cNvSpPr txBox="1"/>
            <p:nvPr/>
          </p:nvSpPr>
          <p:spPr>
            <a:xfrm>
              <a:off x="272" y="1383"/>
              <a:ext cx="58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9900CC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费 马</a:t>
              </a:r>
              <a:endParaRPr lang="zh-CN" altLang="en-US" sz="2400" dirty="0">
                <a:solidFill>
                  <a:srgbClr val="9900CC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18437" name="Group 6"/>
          <p:cNvGrpSpPr/>
          <p:nvPr/>
        </p:nvGrpSpPr>
        <p:grpSpPr>
          <a:xfrm>
            <a:off x="4945063" y="2611438"/>
            <a:ext cx="3382962" cy="1655762"/>
            <a:chOff x="0" y="0"/>
            <a:chExt cx="2131" cy="1043"/>
          </a:xfrm>
        </p:grpSpPr>
        <p:sp>
          <p:nvSpPr>
            <p:cNvPr id="18438" name="AutoShape 7"/>
            <p:cNvSpPr/>
            <p:nvPr/>
          </p:nvSpPr>
          <p:spPr>
            <a:xfrm>
              <a:off x="0" y="0"/>
              <a:ext cx="2131" cy="1043"/>
            </a:xfrm>
            <a:prstGeom prst="wedgeEllipseCallout">
              <a:avLst>
                <a:gd name="adj1" fmla="val -65579"/>
                <a:gd name="adj2" fmla="val -43097"/>
              </a:avLst>
            </a:prstGeom>
            <a:solidFill>
              <a:srgbClr val="BBBBFF"/>
            </a:solidFill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9900CC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   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对于所有自然数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n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             的值都是质数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en-US" altLang="zh-CN" sz="20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8439" name="对象 18438"/>
            <p:cNvGraphicFramePr/>
            <p:nvPr/>
          </p:nvGraphicFramePr>
          <p:xfrm>
            <a:off x="725" y="342"/>
            <a:ext cx="578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2" imgW="419735" imgH="216535" progId="Equation.3">
                    <p:embed/>
                  </p:oleObj>
                </mc:Choice>
                <mc:Fallback>
                  <p:oleObj name="" r:id="rId2" imgW="419735" imgH="216535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725" y="342"/>
                          <a:ext cx="578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440" name="Group 9"/>
          <p:cNvGrpSpPr/>
          <p:nvPr/>
        </p:nvGrpSpPr>
        <p:grpSpPr>
          <a:xfrm>
            <a:off x="4244975" y="1314450"/>
            <a:ext cx="6243638" cy="1218405"/>
            <a:chOff x="0" y="0"/>
            <a:chExt cx="3658" cy="658"/>
          </a:xfrm>
        </p:grpSpPr>
        <p:sp>
          <p:nvSpPr>
            <p:cNvPr id="18441" name="Text Box 10"/>
            <p:cNvSpPr txBox="1"/>
            <p:nvPr/>
          </p:nvSpPr>
          <p:spPr>
            <a:xfrm>
              <a:off x="272" y="0"/>
              <a:ext cx="2699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当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n=0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4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时，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8442" name="对象 18441"/>
            <p:cNvGraphicFramePr/>
            <p:nvPr/>
          </p:nvGraphicFramePr>
          <p:xfrm>
            <a:off x="0" y="318"/>
            <a:ext cx="578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4" imgW="419735" imgH="216535" progId="Equation.3">
                    <p:embed/>
                  </p:oleObj>
                </mc:Choice>
                <mc:Fallback>
                  <p:oleObj name="" r:id="rId4" imgW="419735" imgH="216535" progId="Equation.3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0" y="318"/>
                          <a:ext cx="578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43" name="Text Box 12"/>
            <p:cNvSpPr txBox="1"/>
            <p:nvPr/>
          </p:nvSpPr>
          <p:spPr>
            <a:xfrm>
              <a:off x="544" y="409"/>
              <a:ext cx="267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= 3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5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17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257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65 537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8444" name="Text Box 13"/>
            <p:cNvSpPr txBox="1"/>
            <p:nvPr/>
          </p:nvSpPr>
          <p:spPr>
            <a:xfrm>
              <a:off x="2722" y="385"/>
              <a:ext cx="936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都是质数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8445" name="Group 14"/>
          <p:cNvGrpSpPr/>
          <p:nvPr/>
        </p:nvGrpSpPr>
        <p:grpSpPr>
          <a:xfrm>
            <a:off x="2063750" y="3906838"/>
            <a:ext cx="1979613" cy="2620962"/>
            <a:chOff x="0" y="0"/>
            <a:chExt cx="1247" cy="1651"/>
          </a:xfrm>
        </p:grpSpPr>
        <p:pic>
          <p:nvPicPr>
            <p:cNvPr id="18446" name="Picture 15" descr="欧拉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47" cy="1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7" name="Text Box 16"/>
            <p:cNvSpPr txBox="1"/>
            <p:nvPr/>
          </p:nvSpPr>
          <p:spPr>
            <a:xfrm>
              <a:off x="362" y="1361"/>
              <a:ext cx="68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9900CC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欧 拉</a:t>
              </a:r>
              <a:endParaRPr lang="zh-CN" altLang="en-US" sz="2400" dirty="0">
                <a:solidFill>
                  <a:srgbClr val="9900CC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18448" name="Group 17"/>
          <p:cNvGrpSpPr/>
          <p:nvPr/>
        </p:nvGrpSpPr>
        <p:grpSpPr>
          <a:xfrm>
            <a:off x="4511675" y="4292600"/>
            <a:ext cx="5905500" cy="1125538"/>
            <a:chOff x="0" y="0"/>
            <a:chExt cx="4128" cy="709"/>
          </a:xfrm>
        </p:grpSpPr>
        <p:sp>
          <p:nvSpPr>
            <p:cNvPr id="18449" name="Rectangle 18"/>
            <p:cNvSpPr/>
            <p:nvPr/>
          </p:nvSpPr>
          <p:spPr>
            <a:xfrm>
              <a:off x="0" y="68"/>
              <a:ext cx="9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当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n=5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时，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8450" name="Object 88"/>
            <p:cNvGraphicFramePr/>
            <p:nvPr/>
          </p:nvGraphicFramePr>
          <p:xfrm>
            <a:off x="856" y="0"/>
            <a:ext cx="578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6" imgW="419735" imgH="216535" progId="Equation.KSEE3">
                    <p:embed/>
                  </p:oleObj>
                </mc:Choice>
                <mc:Fallback>
                  <p:oleObj name="" r:id="rId6" imgW="419735" imgH="216535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856" y="0"/>
                          <a:ext cx="578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51" name="Text Box 20"/>
            <p:cNvSpPr txBox="1"/>
            <p:nvPr/>
          </p:nvSpPr>
          <p:spPr>
            <a:xfrm>
              <a:off x="1307" y="70"/>
              <a:ext cx="2821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= 4 294 967 297=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641×6 700 417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8452" name="Rectangle 21"/>
          <p:cNvSpPr/>
          <p:nvPr/>
        </p:nvSpPr>
        <p:spPr>
          <a:xfrm>
            <a:off x="4367213" y="5445125"/>
            <a:ext cx="55435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举出反例是检验错误数学结论的有效方法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53" name="文本框 90179"/>
          <p:cNvSpPr txBox="1"/>
          <p:nvPr/>
        </p:nvSpPr>
        <p:spPr>
          <a:xfrm>
            <a:off x="4940935" y="63500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大数学家也有失误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圆角矩形 6394"/>
          <p:cNvSpPr/>
          <p:nvPr/>
        </p:nvSpPr>
        <p:spPr>
          <a:xfrm>
            <a:off x="1938338" y="1651000"/>
            <a:ext cx="8185150" cy="4032250"/>
          </a:xfrm>
          <a:prstGeom prst="roundRect">
            <a:avLst>
              <a:gd name="adj" fmla="val 16667"/>
            </a:avLst>
          </a:prstGeom>
          <a:solidFill>
            <a:srgbClr val="FFFF99">
              <a:alpha val="2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圆角矩形 31"/>
          <p:cNvSpPr/>
          <p:nvPr/>
        </p:nvSpPr>
        <p:spPr>
          <a:xfrm>
            <a:off x="2003425" y="801688"/>
            <a:ext cx="1536700" cy="47783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2106613" y="1781175"/>
            <a:ext cx="78486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这个故事告诉我们：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1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学习欧拉的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求实精神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严谨的科学态度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1" name="Rectangle 8"/>
          <p:cNvSpPr/>
          <p:nvPr/>
        </p:nvSpPr>
        <p:spPr>
          <a:xfrm>
            <a:off x="2460625" y="2952750"/>
            <a:ext cx="6985000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2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没有严格的推理，仅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由若干特例归纳、猜测的结论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可能潜藏着错误，未必正确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2" name="Rectangle 9"/>
          <p:cNvSpPr/>
          <p:nvPr/>
        </p:nvSpPr>
        <p:spPr>
          <a:xfrm>
            <a:off x="2222500" y="4249738"/>
            <a:ext cx="7345363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3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要证明一个结论是错误的，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举反例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就是一种常用方法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/>
      <p:bldP spid="19461" grpId="0"/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/>
                <a:ea typeface="造字工房悦黑（非商用）常规体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/>
              <a:ea typeface="造字工房悦黑（非商用）常规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25607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5985" y="2831236"/>
              <a:ext cx="594343" cy="71391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3" name="Text Box 2"/>
          <p:cNvSpPr txBox="1"/>
          <p:nvPr/>
        </p:nvSpPr>
        <p:spPr>
          <a:xfrm>
            <a:off x="2057400" y="685800"/>
            <a:ext cx="8194675" cy="4655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下列句子中，哪些是命题？哪些不是命题？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两点之间线段最短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;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温柔的李明明；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玫瑰花是动物；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(4)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的值；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(5)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(6)“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八荣八耻”是我们做人的基本准则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(7)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正数大于一切负数吗？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4" name="Text Box 5"/>
          <p:cNvSpPr txBox="1"/>
          <p:nvPr/>
        </p:nvSpPr>
        <p:spPr>
          <a:xfrm>
            <a:off x="5087938" y="189706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5" name="Text Box 6"/>
          <p:cNvSpPr txBox="1"/>
          <p:nvPr/>
        </p:nvSpPr>
        <p:spPr>
          <a:xfrm>
            <a:off x="5087938" y="2454275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5543550" y="3035300"/>
            <a:ext cx="12239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7" name="Text Box 9"/>
          <p:cNvSpPr txBox="1"/>
          <p:nvPr/>
        </p:nvSpPr>
        <p:spPr>
          <a:xfrm>
            <a:off x="5884863" y="13747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8" name="Text Box 10"/>
          <p:cNvSpPr txBox="1"/>
          <p:nvPr/>
        </p:nvSpPr>
        <p:spPr>
          <a:xfrm>
            <a:off x="5826125" y="36020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9" name="Text Box 15"/>
          <p:cNvSpPr txBox="1"/>
          <p:nvPr/>
        </p:nvSpPr>
        <p:spPr>
          <a:xfrm>
            <a:off x="8261350" y="40640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0" name="Text Box 8"/>
          <p:cNvSpPr txBox="1"/>
          <p:nvPr/>
        </p:nvSpPr>
        <p:spPr>
          <a:xfrm>
            <a:off x="6221413" y="4762500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7665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766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7669" name="组合 21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4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5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23" name="TextBox 19"/>
              <p:cNvSpPr txBox="1"/>
              <p:nvPr/>
            </p:nvSpPr>
            <p:spPr>
              <a:xfrm>
                <a:off x="7752289" y="5433675"/>
                <a:ext cx="280060" cy="2697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914400" fontAlgn="auto">
                  <a:buClrTx/>
                  <a:buSzTx/>
                  <a:buFontTx/>
                  <a:buNone/>
                  <a:defRPr/>
                </a:pPr>
                <a:endParaRPr kumimoji="0" lang="zh-CN" altLang="en-US" sz="1050" kern="1200" cap="none" spc="0" normalizeH="0" baseline="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/>
                  <a:ea typeface="造字工房悦黑（非商用）常规体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  <p:bldP spid="20489" grpId="0"/>
      <p:bldP spid="204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803400" y="409575"/>
            <a:ext cx="8272463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把下列命题改写成“如果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……,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那么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……”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的形式，并指出下列命题的条件是什么？结论是什么？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一个角的补角必是钝角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;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[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来</a:t>
            </a:r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两个负数相减，差一定是负数；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末尾数是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的整数都能被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整除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" name="Text Box 9"/>
          <p:cNvSpPr txBox="1"/>
          <p:nvPr/>
        </p:nvSpPr>
        <p:spPr>
          <a:xfrm>
            <a:off x="1714500" y="3352800"/>
            <a:ext cx="87630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如果一个角是另一个角的补角，那么这个角是钝角；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条件：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一个角是另一个角的补角；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结论：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这个角的钝角；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8" name="Text Box 9"/>
          <p:cNvSpPr txBox="1"/>
          <p:nvPr/>
        </p:nvSpPr>
        <p:spPr>
          <a:xfrm>
            <a:off x="1931988" y="5132388"/>
            <a:ext cx="7183437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如果两个负数相减，那么差是负数；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条件：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两个负数相减；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结论：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差是负数；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2168525" y="781050"/>
            <a:ext cx="58769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末尾数是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的整数都能被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整除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531" name="Text Box 9"/>
          <p:cNvSpPr txBox="1"/>
          <p:nvPr/>
        </p:nvSpPr>
        <p:spPr>
          <a:xfrm>
            <a:off x="1822450" y="1703388"/>
            <a:ext cx="86963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如果一个整数的末尾数是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，那么这个数能被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条件：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一个整数的末尾数是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结论：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这个数能被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8673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676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Rectangle 8"/>
          <p:cNvSpPr/>
          <p:nvPr/>
        </p:nvSpPr>
        <p:spPr>
          <a:xfrm>
            <a:off x="1885950" y="635000"/>
            <a:ext cx="801211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判断下列命题的真假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一个三角形如果有两个角互余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那么这个三角形是直角三角形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如果│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│=│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│,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来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5" name="Rectangle 8"/>
          <p:cNvSpPr/>
          <p:nvPr/>
        </p:nvSpPr>
        <p:spPr>
          <a:xfrm>
            <a:off x="2127250" y="3438525"/>
            <a:ext cx="5087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假命题，如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|1|=|-1|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≠(-1)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aseline="-25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6" name="Rectangle 6"/>
          <p:cNvSpPr/>
          <p:nvPr/>
        </p:nvSpPr>
        <p:spPr>
          <a:xfrm>
            <a:off x="4483100" y="2098675"/>
            <a:ext cx="1390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真命题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2"/>
          <p:cNvSpPr txBox="1"/>
          <p:nvPr/>
        </p:nvSpPr>
        <p:spPr>
          <a:xfrm>
            <a:off x="1868488" y="779463"/>
            <a:ext cx="77073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6200"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指出下列命题的条件和结论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并判断命题的真假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如果是假命题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请举出反例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76200"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如果等腰三角形的两条边长为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那么这个等腰三角形的周长为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17.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1870075" y="3455988"/>
            <a:ext cx="85518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条件：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等腰三角形的两条边长为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结论：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这个等腰三角形的周长为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假命题，腰长为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时，这个等腰三角形的周长为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19.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" name="Rectangle 55"/>
          <p:cNvSpPr/>
          <p:nvPr/>
        </p:nvSpPr>
        <p:spPr>
          <a:xfrm>
            <a:off x="2482215" y="1631157"/>
            <a:ext cx="7378700" cy="3743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判断命题及改写命题的要求：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    看一句话是不是命题，关键是看它是不是作出了明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确的判断，是不是一个完整的句子．在改写命题时，不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是机械地在原命题中添上“如果</a:t>
            </a:r>
            <a:r>
              <a:rPr lang="en-US" altLang="zh-CN" sz="2200" b="1" dirty="0">
                <a:latin typeface="宋体" panose="02010600030101010101" pitchFamily="2" charset="-122"/>
              </a:rPr>
              <a:t>……”</a:t>
            </a:r>
            <a:r>
              <a:rPr lang="zh-CN" altLang="en-US" sz="2200" b="1" dirty="0">
                <a:latin typeface="宋体" panose="02010600030101010101" pitchFamily="2" charset="-122"/>
              </a:rPr>
              <a:t>和“那么</a:t>
            </a:r>
            <a:r>
              <a:rPr lang="en-US" altLang="zh-CN" sz="2200" b="1" dirty="0">
                <a:latin typeface="宋体" panose="02010600030101010101" pitchFamily="2" charset="-122"/>
              </a:rPr>
              <a:t>……”</a:t>
            </a:r>
            <a:r>
              <a:rPr lang="zh-CN" altLang="en-US" sz="2200" b="1" dirty="0">
                <a:latin typeface="宋体" panose="02010600030101010101" pitchFamily="2" charset="-122"/>
              </a:rPr>
              <a:t>，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而要使改写后命题的实质不变，条件和结论明朗化，主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要要求：</a:t>
            </a:r>
            <a:r>
              <a:rPr lang="en-US" altLang="zh-CN" sz="2200" b="1" dirty="0">
                <a:latin typeface="宋体" panose="02010600030101010101" pitchFamily="2" charset="-122"/>
              </a:rPr>
              <a:t>(1)</a:t>
            </a:r>
            <a:r>
              <a:rPr lang="zh-CN" altLang="en-US" sz="2200" b="1" dirty="0">
                <a:latin typeface="宋体" panose="02010600030101010101" pitchFamily="2" charset="-122"/>
              </a:rPr>
              <a:t>改写后的命题与改写前的命题的内容要一致；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宋体" panose="02010600030101010101" pitchFamily="2" charset="-122"/>
              </a:rPr>
              <a:t>(2)</a:t>
            </a:r>
            <a:r>
              <a:rPr lang="zh-CN" altLang="en-US" sz="2200" b="1" dirty="0">
                <a:latin typeface="宋体" panose="02010600030101010101" pitchFamily="2" charset="-122"/>
              </a:rPr>
              <a:t>改写后的命题的句子要完整、语句要通顺，必要时，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宋体" panose="02010600030101010101" pitchFamily="2" charset="-122"/>
              </a:rPr>
              <a:t>要对原命题加一些修饰，并且补上原来省略的部分．</a:t>
            </a:r>
            <a:r>
              <a:rPr lang="zh-CN" altLang="en-US" sz="2200" dirty="0">
                <a:latin typeface="宋体" panose="02010600030101010101" pitchFamily="2" charset="-122"/>
              </a:rPr>
              <a:t> 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grpSp>
        <p:nvGrpSpPr>
          <p:cNvPr id="31763" name="组合 2"/>
          <p:cNvGrpSpPr/>
          <p:nvPr/>
        </p:nvGrpSpPr>
        <p:grpSpPr>
          <a:xfrm>
            <a:off x="1689100" y="161925"/>
            <a:ext cx="2765425" cy="638175"/>
            <a:chOff x="3590568" y="400194"/>
            <a:chExt cx="5213316" cy="1031890"/>
          </a:xfrm>
        </p:grpSpPr>
        <p:grpSp>
          <p:nvGrpSpPr>
            <p:cNvPr id="3176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1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2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3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4" name="TextBox 19"/>
              <p:cNvSpPr txBox="1"/>
              <p:nvPr/>
            </p:nvSpPr>
            <p:spPr>
              <a:xfrm>
                <a:off x="7753768" y="5433369"/>
                <a:ext cx="277601" cy="20507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914400" fontAlgn="auto">
                  <a:buClrTx/>
                  <a:buSzTx/>
                  <a:buFontTx/>
                  <a:buNone/>
                  <a:defRPr/>
                </a:pPr>
                <a:endParaRPr kumimoji="0" lang="zh-CN" altLang="en-US" sz="1050" kern="1200" cap="none" spc="0" normalizeH="0" baseline="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3176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/>
                  <a:ea typeface="造字工房悦黑（非商用）常规体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charRg st="14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6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charRg st="6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92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charRg st="92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17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charRg st="117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45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charRg st="145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72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charRg st="172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9" name="矩形 11"/>
          <p:cNvSpPr/>
          <p:nvPr/>
        </p:nvSpPr>
        <p:spPr>
          <a:xfrm>
            <a:off x="2038350" y="2066925"/>
            <a:ext cx="843121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理解掌握命题、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真命题、假命题、反例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的的概念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（重点）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能判断哪些语句是命题，能判断命题的真假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.(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难点）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6" name="TextBox 17"/>
          <p:cNvSpPr txBox="1"/>
          <p:nvPr/>
        </p:nvSpPr>
        <p:spPr>
          <a:xfrm>
            <a:off x="2135505" y="836295"/>
            <a:ext cx="830770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请阅读以下几句话：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）具有中华人民共和国国籍的人，叫做中华人民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共和国公民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）两点之间线段的长度，叫做这两点之间的距离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）无限不循环小数称为无理数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）今天要下雨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）我们要充满梦想，执着地飞翔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5367" name="组合 20"/>
          <p:cNvGrpSpPr/>
          <p:nvPr/>
        </p:nvGrpSpPr>
        <p:grpSpPr>
          <a:xfrm>
            <a:off x="1558925" y="14288"/>
            <a:ext cx="1852613" cy="561975"/>
            <a:chOff x="3590568" y="400194"/>
            <a:chExt cx="5213316" cy="1031890"/>
          </a:xfrm>
        </p:grpSpPr>
        <p:grpSp>
          <p:nvGrpSpPr>
            <p:cNvPr id="1536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5371" name="组合 11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4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5" name="TextBox 19"/>
              <p:cNvSpPr txBox="1"/>
              <p:nvPr/>
            </p:nvSpPr>
            <p:spPr>
              <a:xfrm>
                <a:off x="7752951" y="5432692"/>
                <a:ext cx="278908" cy="2328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 fontAlgn="auto">
                  <a:buClrTx/>
                  <a:buSzTx/>
                  <a:buFontTx/>
                  <a:buNone/>
                  <a:defRPr/>
                </a:pPr>
                <a:endParaRPr kumimoji="0" lang="zh-CN" altLang="en-US" sz="1050" kern="1200" cap="none" spc="0" normalizeH="0" baseline="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6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/>
                  <a:ea typeface="造字工房悦黑（非商用）常规体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6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26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26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8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6">
                                            <p:txEl>
                                              <p:charRg st="8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98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26">
                                            <p:txEl>
                                              <p:charRg st="98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1730375" y="4594225"/>
            <a:ext cx="86074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647700" indent="-647700"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如果一个句子没有对某一件事情作出任何判断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那么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647700" indent="-647700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它就不是命题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2063750" y="5802313"/>
            <a:ext cx="3786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如：画线段</a:t>
            </a:r>
            <a:r>
              <a:rPr lang="en-US" altLang="zh-CN" sz="2800" i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4" name="Text Box 6"/>
          <p:cNvSpPr txBox="1"/>
          <p:nvPr/>
        </p:nvSpPr>
        <p:spPr>
          <a:xfrm>
            <a:off x="1736725" y="3400425"/>
            <a:ext cx="8847138" cy="73723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只要对一件事情作出了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判断</a:t>
            </a:r>
            <a:r>
              <a:rPr lang="en-US" altLang="zh-CN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不管正确与否</a:t>
            </a:r>
            <a:r>
              <a:rPr lang="en-US" altLang="zh-CN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命题</a:t>
            </a:r>
            <a:r>
              <a:rPr lang="en-US" altLang="zh-CN" sz="2800" dirty="0">
                <a:solidFill>
                  <a:srgbClr val="0C0D1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C0D1A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Text Box 6"/>
          <p:cNvSpPr txBox="1"/>
          <p:nvPr/>
        </p:nvSpPr>
        <p:spPr>
          <a:xfrm>
            <a:off x="2482850" y="4132263"/>
            <a:ext cx="5072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如：两个负数相减仍是负数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6" name="文本框 1"/>
          <p:cNvSpPr txBox="1"/>
          <p:nvPr/>
        </p:nvSpPr>
        <p:spPr>
          <a:xfrm>
            <a:off x="1730375" y="309562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注意：</a:t>
            </a:r>
            <a:endParaRPr lang="zh-CN" altLang="en-US" sz="2800" dirty="0">
              <a:solidFill>
                <a:srgbClr val="F8081F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矩形 17"/>
          <p:cNvSpPr/>
          <p:nvPr/>
        </p:nvSpPr>
        <p:spPr>
          <a:xfrm>
            <a:off x="1804988" y="1901825"/>
            <a:ext cx="8574087" cy="1124585"/>
          </a:xfrm>
          <a:prstGeom prst="rect">
            <a:avLst/>
          </a:prstGeom>
          <a:solidFill>
            <a:srgbClr val="A5E9E9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像这样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能够进行肯定或者否定判断的语句，叫做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命题（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proposition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249" name="组合 6147"/>
          <p:cNvGrpSpPr/>
          <p:nvPr/>
        </p:nvGrpSpPr>
        <p:grpSpPr>
          <a:xfrm>
            <a:off x="1849438" y="406400"/>
            <a:ext cx="3585210" cy="809625"/>
            <a:chOff x="0" y="0"/>
            <a:chExt cx="5649" cy="1275"/>
          </a:xfrm>
        </p:grpSpPr>
        <p:sp>
          <p:nvSpPr>
            <p:cNvPr id="1025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253" name="文本框 6151"/>
            <p:cNvSpPr txBox="1"/>
            <p:nvPr/>
          </p:nvSpPr>
          <p:spPr>
            <a:xfrm>
              <a:off x="878" y="432"/>
              <a:ext cx="47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命题的定义与结构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0254" name="文本框 6152"/>
            <p:cNvSpPr txBox="1"/>
            <p:nvPr/>
          </p:nvSpPr>
          <p:spPr>
            <a:xfrm>
              <a:off x="0" y="453"/>
              <a:ext cx="8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0255" name="文本框 2"/>
          <p:cNvSpPr txBox="1"/>
          <p:nvPr/>
        </p:nvSpPr>
        <p:spPr>
          <a:xfrm>
            <a:off x="1730217" y="135255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一、命题的概念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452" name="组合 1"/>
          <p:cNvGrpSpPr/>
          <p:nvPr/>
        </p:nvGrpSpPr>
        <p:grpSpPr>
          <a:xfrm>
            <a:off x="1541463" y="65088"/>
            <a:ext cx="1792287" cy="491490"/>
            <a:chOff x="3590568" y="400194"/>
            <a:chExt cx="5213316" cy="1045416"/>
          </a:xfrm>
        </p:grpSpPr>
        <p:grpSp>
          <p:nvGrpSpPr>
            <p:cNvPr id="1845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8457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34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289" y="5433675"/>
                <a:ext cx="280060" cy="2697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914400" fontAlgn="auto">
                  <a:buClrTx/>
                  <a:buSzTx/>
                  <a:buFontTx/>
                  <a:buNone/>
                  <a:defRPr/>
                </a:pPr>
                <a:endParaRPr kumimoji="0" lang="zh-CN" altLang="en-US" sz="1050" kern="1200" cap="none" spc="0" normalizeH="0" baseline="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8456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/>
                  <a:ea typeface="造字工房悦黑（非商用）常规体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 bldLvl="0" animBg="1"/>
      <p:bldP spid="10245" grpId="0"/>
      <p:bldP spid="10247" grpId="0" bldLvl="0" animBg="1"/>
      <p:bldP spid="102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42" name="TextBox 26"/>
          <p:cNvSpPr txBox="1"/>
          <p:nvPr/>
        </p:nvSpPr>
        <p:spPr>
          <a:xfrm>
            <a:off x="2593340" y="1666240"/>
            <a:ext cx="7353300" cy="2847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defTabSz="914400" eaLnBrk="1" hangingPunct="1">
              <a:lnSpc>
                <a:spcPct val="120000"/>
              </a:lnSpc>
              <a:buClrTx/>
              <a:buSzTx/>
              <a:buNone/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下列语句中：(1)时间都去哪儿了？(2)画一条直线的平行线；(3)长方形的四个角都是直角；(4)4不是偶数．命题共有(　　)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algn="l" defTabSz="914400" eaLnBrk="1" hangingPunct="1">
              <a:lnSpc>
                <a:spcPct val="120000"/>
              </a:lnSpc>
              <a:buClrTx/>
              <a:buSzTx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A．1个　　　              B．2个　　　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algn="l" defTabSz="914400" eaLnBrk="1" hangingPunct="1">
              <a:lnSpc>
                <a:spcPct val="120000"/>
              </a:lnSpc>
              <a:buClrTx/>
              <a:buSzTx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C．3个　　              　D．4个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2125" y="278066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1" name="圆角矩形 31"/>
          <p:cNvSpPr/>
          <p:nvPr/>
        </p:nvSpPr>
        <p:spPr>
          <a:xfrm>
            <a:off x="1982788" y="623888"/>
            <a:ext cx="1593850" cy="4841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689100" y="2444750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）同角的余角相等   （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1644650" y="4229100"/>
            <a:ext cx="5339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）取线段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的中点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；（  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1689100" y="1784350"/>
            <a:ext cx="729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）长度相等的两条线段是相等的线段吗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?(  )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1644650" y="4867275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）画两条相等的线段（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4" name="Text Box 7"/>
          <p:cNvSpPr txBox="1"/>
          <p:nvPr/>
        </p:nvSpPr>
        <p:spPr>
          <a:xfrm>
            <a:off x="1689100" y="515938"/>
            <a:ext cx="85090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714375" indent="-714375"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练一练：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判断下列语句是不是命题？是用“√”，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714375" indent="-714375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不是用“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×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表示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5" name="Text Box 8"/>
          <p:cNvSpPr txBox="1"/>
          <p:nvPr/>
        </p:nvSpPr>
        <p:spPr>
          <a:xfrm>
            <a:off x="1689100" y="2967038"/>
            <a:ext cx="6050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）不相等的两个角不是对顶角（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6" name="Text Box 9"/>
          <p:cNvSpPr txBox="1"/>
          <p:nvPr/>
        </p:nvSpPr>
        <p:spPr>
          <a:xfrm>
            <a:off x="1644650" y="3598863"/>
            <a:ext cx="5339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）负数的偶次幂是正数（ 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7" name="Text Box 10"/>
          <p:cNvSpPr txBox="1"/>
          <p:nvPr/>
        </p:nvSpPr>
        <p:spPr>
          <a:xfrm>
            <a:off x="8321675" y="172720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8" name="Text Box 11"/>
          <p:cNvSpPr txBox="1"/>
          <p:nvPr/>
        </p:nvSpPr>
        <p:spPr>
          <a:xfrm>
            <a:off x="6859588" y="296862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9" name="Text Box 12"/>
          <p:cNvSpPr txBox="1"/>
          <p:nvPr/>
        </p:nvSpPr>
        <p:spPr>
          <a:xfrm>
            <a:off x="5464175" y="486727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0" name="Text Box 13"/>
          <p:cNvSpPr txBox="1"/>
          <p:nvPr/>
        </p:nvSpPr>
        <p:spPr>
          <a:xfrm>
            <a:off x="5730875" y="422910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1" name="Text Box 14"/>
          <p:cNvSpPr txBox="1"/>
          <p:nvPr/>
        </p:nvSpPr>
        <p:spPr>
          <a:xfrm>
            <a:off x="5648325" y="2414588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2" name="Text Box 16"/>
          <p:cNvSpPr txBox="1"/>
          <p:nvPr/>
        </p:nvSpPr>
        <p:spPr>
          <a:xfrm>
            <a:off x="5862638" y="359886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 animBg="1"/>
      <p:bldP spid="12298" grpId="0" bldLvl="0" animBg="1"/>
      <p:bldP spid="12299" grpId="0" bldLvl="0" animBg="1"/>
      <p:bldP spid="12300" grpId="0" bldLvl="0" animBg="1"/>
      <p:bldP spid="12301" grpId="0" bldLvl="0" animBg="1"/>
      <p:bldP spid="1230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693863" y="1173163"/>
            <a:ext cx="8769350" cy="3535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观察下列命题，你能发现这些命题有什么共同的结构特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征？与同伴交流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GB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如果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两个三角形的三条边相等，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那么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这两个三角形的周长相等；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GB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如果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两个数的绝对值相等，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那么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这两个数也相等；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342900" indent="-342900" defTabSz="91440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GB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如果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一个数的平方等于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EB0A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那么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这个数是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2073275" y="5168900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都是“如果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”的形式</a:t>
            </a:r>
            <a:endParaRPr lang="zh-CN" altLang="en-US" sz="2800" dirty="0">
              <a:solidFill>
                <a:srgbClr val="F8081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1842135" y="57467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二、命题的结构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2320</Words>
  <Application>WPS 演示</Application>
  <PresentationFormat>在屏幕上显示</PresentationFormat>
  <Paragraphs>261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隶书</vt:lpstr>
      <vt:lpstr>Times New Roman</vt:lpstr>
      <vt:lpstr>黑体</vt:lpstr>
      <vt:lpstr>方正黑体_GBK</vt:lpstr>
      <vt:lpstr>造字工房悦黑（非商用）常规体</vt:lpstr>
      <vt:lpstr>华文宋体</vt:lpstr>
      <vt:lpstr>造字工房悦黑（非商用）常规体</vt:lpstr>
      <vt:lpstr>Arial Unicode MS</vt:lpstr>
      <vt:lpstr>Office 主题</vt:lpstr>
      <vt:lpstr>Equation.3</vt:lpstr>
      <vt:lpstr>Equation.3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593</cp:revision>
  <dcterms:created xsi:type="dcterms:W3CDTF">2015-07-09T08:14:00Z</dcterms:created>
  <dcterms:modified xsi:type="dcterms:W3CDTF">2025-02-07T01:16:09Z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C211D94432DB464EB92FD6C9DD268965</vt:lpwstr>
  </property>
</Properties>
</file>