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JPG" ContentType="image/.jp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682" r:id="rId3"/>
    <p:sldId id="706" r:id="rId4"/>
    <p:sldId id="707" r:id="rId5"/>
    <p:sldId id="660" r:id="rId6"/>
    <p:sldId id="661" r:id="rId7"/>
    <p:sldId id="709" r:id="rId8"/>
    <p:sldId id="555" r:id="rId9"/>
    <p:sldId id="556" r:id="rId10"/>
    <p:sldId id="557" r:id="rId11"/>
    <p:sldId id="558" r:id="rId12"/>
    <p:sldId id="567" r:id="rId13"/>
    <p:sldId id="568" r:id="rId14"/>
    <p:sldId id="562" r:id="rId15"/>
    <p:sldId id="564" r:id="rId17"/>
    <p:sldId id="662" r:id="rId18"/>
    <p:sldId id="663" r:id="rId19"/>
    <p:sldId id="559" r:id="rId20"/>
    <p:sldId id="560" r:id="rId21"/>
    <p:sldId id="710" r:id="rId22"/>
    <p:sldId id="520" r:id="rId23"/>
    <p:sldId id="521" r:id="rId24"/>
    <p:sldId id="522" r:id="rId25"/>
    <p:sldId id="523" r:id="rId26"/>
    <p:sldId id="524" r:id="rId27"/>
    <p:sldId id="711" r:id="rId28"/>
    <p:sldId id="684" r:id="rId2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32" userDrawn="1">
          <p15:clr>
            <a:srgbClr val="A4A3A4"/>
          </p15:clr>
        </p15:guide>
        <p15:guide id="2" pos="34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332"/>
        <p:guide pos="3436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2.wmf"/><Relationship Id="rId8" Type="http://schemas.openxmlformats.org/officeDocument/2006/relationships/image" Target="../media/image11.wmf"/><Relationship Id="rId7" Type="http://schemas.openxmlformats.org/officeDocument/2006/relationships/image" Target="../media/image10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0" Type="http://schemas.openxmlformats.org/officeDocument/2006/relationships/image" Target="../media/image13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12.wmf"/><Relationship Id="rId8" Type="http://schemas.openxmlformats.org/officeDocument/2006/relationships/image" Target="../media/image20.wmf"/><Relationship Id="rId7" Type="http://schemas.openxmlformats.org/officeDocument/2006/relationships/image" Target="../media/image19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0" Type="http://schemas.openxmlformats.org/officeDocument/2006/relationships/image" Target="../media/image21.wmf"/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sldImg"/>
          </p:nvPr>
        </p:nvSpPr>
        <p:spPr>
          <a:xfrm>
            <a:off x="408870" y="754063"/>
            <a:ext cx="585611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endParaRPr lang="zh-CN" altLang="en-US" sz="1200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4" name="幻灯片图像占位符 35841"/>
          <p:cNvSpPr>
            <a:spLocks noGrp="1" noRot="1" noTextEdit="1"/>
          </p:cNvSpPr>
          <p:nvPr>
            <p:ph type="sldImg"/>
          </p:nvPr>
        </p:nvSpPr>
        <p:spPr>
          <a:xfrm>
            <a:off x="377825" y="682625"/>
            <a:ext cx="6096000" cy="3429000"/>
          </a:xfrm>
        </p:spPr>
      </p:sp>
      <p:sp>
        <p:nvSpPr>
          <p:cNvPr id="13315" name="文本占位符 35842"/>
          <p:cNvSpPr>
            <a:spLocks noGrp="1" noRot="1"/>
          </p:cNvSpPr>
          <p:nvPr>
            <p:ph type="body"/>
          </p:nvPr>
        </p:nvSpPr>
        <p:spPr>
          <a:xfrm>
            <a:off x="682625" y="4340225"/>
            <a:ext cx="5486400" cy="4114800"/>
          </a:xfrm>
        </p:spPr>
        <p:txBody>
          <a:bodyPr anchor="ctr" anchorCtr="0"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5362" name="幻灯片图像占位符 38913"/>
          <p:cNvSpPr>
            <a:spLocks noGrp="1" noTextEdit="1"/>
          </p:cNvSpPr>
          <p:nvPr>
            <p:ph type="sldImg"/>
          </p:nvPr>
        </p:nvSpPr>
        <p:spPr/>
      </p:sp>
      <p:sp>
        <p:nvSpPr>
          <p:cNvPr id="15363" name="文本占位符 38914"/>
          <p:cNvSpPr>
            <a:spLocks noGrp="1"/>
          </p:cNvSpPr>
          <p:nvPr>
            <p:ph type="body"/>
          </p:nvPr>
        </p:nvSpPr>
        <p:spPr/>
        <p:txBody>
          <a:bodyPr anchor="ctr" anchorCtr="0"/>
          <a:p>
            <a:pPr lvl="0"/>
            <a:r>
              <a:rPr lang="en-US" altLang="zh-CN" dirty="0"/>
              <a:t>www.1230.org </a:t>
            </a:r>
            <a:r>
              <a:rPr lang="zh-CN" altLang="en-US" dirty="0"/>
              <a:t>初中数学资源网 课件</a:t>
            </a:r>
            <a:endParaRPr lang="zh-CN" altLang="en-US" dirty="0"/>
          </a:p>
          <a:p>
            <a:pPr lvl="0"/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Users\Administrator\Desktop\PPT整理\用途\asf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5" name="直接连接符 4"/>
          <p:cNvCxnSpPr>
            <a:endCxn id="1028" idx="1"/>
          </p:cNvCxnSpPr>
          <p:nvPr/>
        </p:nvCxnSpPr>
        <p:spPr>
          <a:xfrm flipV="1">
            <a:off x="1394884" y="6662738"/>
            <a:ext cx="8610600" cy="14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/>
        </p:nvSpPr>
        <p:spPr bwMode="auto">
          <a:xfrm>
            <a:off x="412751" y="6356350"/>
            <a:ext cx="400051" cy="444500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pPr fontAlgn="auto"/>
            <a:endParaRPr lang="zh-CN" altLang="en-US" sz="1350" strike="noStrike" noProof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9" name="文本框 5"/>
          <p:cNvSpPr txBox="1"/>
          <p:nvPr/>
        </p:nvSpPr>
        <p:spPr>
          <a:xfrm>
            <a:off x="1043517" y="6446838"/>
            <a:ext cx="2038349" cy="213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侵权必究</a:t>
            </a:r>
            <a:endParaRPr lang="zh-CN" altLang="en-US" sz="800">
              <a:solidFill>
                <a:schemeClr val="bg1"/>
              </a:solidFill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auto"/>
            <a:r>
              <a:rPr lang="zh-CN" altLang="en-US" sz="24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名校课堂</a:t>
            </a:r>
            <a:endParaRPr lang="zh-CN" altLang="en-US" sz="24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7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24" Type="http://schemas.openxmlformats.org/officeDocument/2006/relationships/vmlDrawing" Target="../drawings/vmlDrawing1.vml"/><Relationship Id="rId23" Type="http://schemas.openxmlformats.org/officeDocument/2006/relationships/slideLayout" Target="../slideLayouts/slideLayout3.xml"/><Relationship Id="rId22" Type="http://schemas.openxmlformats.org/officeDocument/2006/relationships/audio" Target="../media/audio2.wav"/><Relationship Id="rId21" Type="http://schemas.openxmlformats.org/officeDocument/2006/relationships/audio" Target="../media/audio1.wav"/><Relationship Id="rId20" Type="http://schemas.openxmlformats.org/officeDocument/2006/relationships/image" Target="../media/image13.wmf"/><Relationship Id="rId2" Type="http://schemas.openxmlformats.org/officeDocument/2006/relationships/image" Target="../media/image4.wmf"/><Relationship Id="rId19" Type="http://schemas.openxmlformats.org/officeDocument/2006/relationships/oleObject" Target="../embeddings/oleObject10.bin"/><Relationship Id="rId18" Type="http://schemas.openxmlformats.org/officeDocument/2006/relationships/image" Target="../media/image12.wmf"/><Relationship Id="rId17" Type="http://schemas.openxmlformats.org/officeDocument/2006/relationships/oleObject" Target="../embeddings/oleObject9.bin"/><Relationship Id="rId16" Type="http://schemas.openxmlformats.org/officeDocument/2006/relationships/image" Target="../media/image11.wmf"/><Relationship Id="rId15" Type="http://schemas.openxmlformats.org/officeDocument/2006/relationships/oleObject" Target="../embeddings/oleObject8.bin"/><Relationship Id="rId14" Type="http://schemas.openxmlformats.org/officeDocument/2006/relationships/image" Target="../media/image10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9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.bin"/><Relationship Id="rId8" Type="http://schemas.openxmlformats.org/officeDocument/2006/relationships/image" Target="../media/image16.w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2.bin"/><Relationship Id="rId23" Type="http://schemas.openxmlformats.org/officeDocument/2006/relationships/vmlDrawing" Target="../drawings/vmlDrawing2.vml"/><Relationship Id="rId22" Type="http://schemas.openxmlformats.org/officeDocument/2006/relationships/slideLayout" Target="../slideLayouts/slideLayout3.xml"/><Relationship Id="rId21" Type="http://schemas.openxmlformats.org/officeDocument/2006/relationships/audio" Target="../media/audio1.wav"/><Relationship Id="rId20" Type="http://schemas.openxmlformats.org/officeDocument/2006/relationships/image" Target="../media/image21.wmf"/><Relationship Id="rId2" Type="http://schemas.openxmlformats.org/officeDocument/2006/relationships/image" Target="../media/image6.wmf"/><Relationship Id="rId19" Type="http://schemas.openxmlformats.org/officeDocument/2006/relationships/oleObject" Target="../embeddings/oleObject20.bin"/><Relationship Id="rId18" Type="http://schemas.openxmlformats.org/officeDocument/2006/relationships/image" Target="../media/image12.wmf"/><Relationship Id="rId17" Type="http://schemas.openxmlformats.org/officeDocument/2006/relationships/oleObject" Target="../embeddings/oleObject19.bin"/><Relationship Id="rId16" Type="http://schemas.openxmlformats.org/officeDocument/2006/relationships/image" Target="../media/image20.wmf"/><Relationship Id="rId15" Type="http://schemas.openxmlformats.org/officeDocument/2006/relationships/oleObject" Target="../embeddings/oleObject18.bin"/><Relationship Id="rId14" Type="http://schemas.openxmlformats.org/officeDocument/2006/relationships/image" Target="../media/image19.wmf"/><Relationship Id="rId13" Type="http://schemas.openxmlformats.org/officeDocument/2006/relationships/oleObject" Target="../embeddings/oleObject17.bin"/><Relationship Id="rId12" Type="http://schemas.openxmlformats.org/officeDocument/2006/relationships/image" Target="../media/image18.wmf"/><Relationship Id="rId11" Type="http://schemas.openxmlformats.org/officeDocument/2006/relationships/oleObject" Target="../embeddings/oleObject16.bin"/><Relationship Id="rId10" Type="http://schemas.openxmlformats.org/officeDocument/2006/relationships/image" Target="../media/image17.wmf"/><Relationship Id="rId1" Type="http://schemas.openxmlformats.org/officeDocument/2006/relationships/oleObject" Target="../embeddings/oleObject1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jpeg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04" name="Rectangle 5"/>
          <p:cNvSpPr/>
          <p:nvPr/>
        </p:nvSpPr>
        <p:spPr>
          <a:xfrm>
            <a:off x="3609817" y="3246438"/>
            <a:ext cx="45135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4400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charset="-122"/>
              </a:rPr>
              <a:t>7.4</a:t>
            </a:r>
            <a:r>
              <a:rPr lang="zh-CN" altLang="en-US" sz="4400" dirty="0">
                <a:solidFill>
                  <a:srgbClr val="CC0066"/>
                </a:solidFill>
                <a:latin typeface="黑体" panose="02010609060101010101" charset="-122"/>
                <a:ea typeface="黑体" panose="02010609060101010101" charset="-122"/>
              </a:rPr>
              <a:t> 平行线的判定</a:t>
            </a:r>
            <a:endParaRPr lang="zh-CN" altLang="en-US" sz="4400" dirty="0">
              <a:solidFill>
                <a:srgbClr val="CC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05" name="Text Box 4"/>
          <p:cNvSpPr txBox="1"/>
          <p:nvPr/>
        </p:nvSpPr>
        <p:spPr>
          <a:xfrm>
            <a:off x="2135505" y="1772603"/>
            <a:ext cx="8964613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6000" dirty="0">
                <a:solidFill>
                  <a:srgbClr val="070707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第七章 相交线与平行线</a:t>
            </a:r>
            <a:endParaRPr lang="zh-CN" altLang="en-US" sz="6000" dirty="0">
              <a:solidFill>
                <a:srgbClr val="070707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Text Box 5"/>
          <p:cNvSpPr txBox="1"/>
          <p:nvPr/>
        </p:nvSpPr>
        <p:spPr>
          <a:xfrm>
            <a:off x="2065338" y="1341438"/>
            <a:ext cx="7920037" cy="1213485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判定方法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两条直线被第三条直线所截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如果同旁内角互补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那么这两条直线平行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19" name="Text Box 4"/>
          <p:cNvSpPr txBox="1"/>
          <p:nvPr/>
        </p:nvSpPr>
        <p:spPr>
          <a:xfrm>
            <a:off x="1344613" y="2636838"/>
            <a:ext cx="7515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简单说成：</a:t>
            </a: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同旁内角互补，两直线平行</a:t>
            </a:r>
            <a:r>
              <a:rPr lang="en-US" altLang="zh-CN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00808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20" name="Rectangle 6"/>
          <p:cNvSpPr/>
          <p:nvPr/>
        </p:nvSpPr>
        <p:spPr>
          <a:xfrm>
            <a:off x="2065338" y="3398203"/>
            <a:ext cx="27860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应用格式： </a:t>
            </a:r>
            <a:endParaRPr lang="zh-CN" altLang="en-US" sz="2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9221" name="Group 24"/>
          <p:cNvGrpSpPr/>
          <p:nvPr/>
        </p:nvGrpSpPr>
        <p:grpSpPr>
          <a:xfrm>
            <a:off x="7964488" y="3141663"/>
            <a:ext cx="2613025" cy="2381250"/>
            <a:chOff x="0" y="0"/>
            <a:chExt cx="5308" cy="5520"/>
          </a:xfrm>
        </p:grpSpPr>
        <p:sp>
          <p:nvSpPr>
            <p:cNvPr id="9222" name="Line 4"/>
            <p:cNvSpPr/>
            <p:nvPr/>
          </p:nvSpPr>
          <p:spPr>
            <a:xfrm>
              <a:off x="0" y="1365"/>
              <a:ext cx="3960" cy="0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9223" name="Line 5"/>
            <p:cNvSpPr/>
            <p:nvPr/>
          </p:nvSpPr>
          <p:spPr>
            <a:xfrm>
              <a:off x="120" y="4005"/>
              <a:ext cx="4200" cy="0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9224" name="Line 6"/>
            <p:cNvSpPr/>
            <p:nvPr/>
          </p:nvSpPr>
          <p:spPr>
            <a:xfrm>
              <a:off x="672" y="0"/>
              <a:ext cx="3360" cy="552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9225" name="Oval 7"/>
            <p:cNvSpPr/>
            <p:nvPr/>
          </p:nvSpPr>
          <p:spPr>
            <a:xfrm>
              <a:off x="3055" y="2947"/>
              <a:ext cx="1560" cy="840"/>
            </a:xfrm>
            <a:prstGeom prst="ellipse">
              <a:avLst/>
            </a:prstGeom>
            <a:noFill/>
            <a:ln w="9525">
              <a:noFill/>
            </a:ln>
          </p:spPr>
          <p:txBody>
            <a:bodyPr wrap="none" anchor="ctr" anchorCtr="0"/>
            <a:p>
              <a:pPr algn="ctr"/>
              <a:r>
                <a:rPr lang="en-US" altLang="zh-CN" sz="2400" dirty="0">
                  <a:solidFill>
                    <a:srgbClr val="F8081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en-US" altLang="zh-CN" sz="24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9226" name="Oval 10"/>
            <p:cNvSpPr/>
            <p:nvPr/>
          </p:nvSpPr>
          <p:spPr>
            <a:xfrm>
              <a:off x="3748" y="3645"/>
              <a:ext cx="1560" cy="840"/>
            </a:xfrm>
            <a:prstGeom prst="ellipse">
              <a:avLst/>
            </a:prstGeom>
            <a:noFill/>
            <a:ln w="9525">
              <a:noFill/>
            </a:ln>
          </p:spPr>
          <p:txBody>
            <a:bodyPr wrap="none" anchor="ctr" anchorCtr="0"/>
            <a:p>
              <a:pPr algn="ctr"/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9227" name="Oval 11"/>
            <p:cNvSpPr/>
            <p:nvPr/>
          </p:nvSpPr>
          <p:spPr>
            <a:xfrm>
              <a:off x="3395" y="792"/>
              <a:ext cx="1560" cy="840"/>
            </a:xfrm>
            <a:prstGeom prst="ellipse">
              <a:avLst/>
            </a:prstGeom>
            <a:noFill/>
            <a:ln w="9525">
              <a:noFill/>
            </a:ln>
          </p:spPr>
          <p:txBody>
            <a:bodyPr wrap="none" anchor="ctr" anchorCtr="0"/>
            <a:p>
              <a:pPr algn="ctr"/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9228" name="Arc 13"/>
            <p:cNvSpPr/>
            <p:nvPr/>
          </p:nvSpPr>
          <p:spPr>
            <a:xfrm flipV="1">
              <a:off x="1781" y="1362"/>
              <a:ext cx="227" cy="452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29" name="Text Box 14"/>
            <p:cNvSpPr txBox="1"/>
            <p:nvPr/>
          </p:nvSpPr>
          <p:spPr>
            <a:xfrm>
              <a:off x="1809" y="1360"/>
              <a:ext cx="566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F8081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endParaRPr lang="en-US" altLang="zh-CN" sz="24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9230" name="Arc 15"/>
            <p:cNvSpPr/>
            <p:nvPr/>
          </p:nvSpPr>
          <p:spPr>
            <a:xfrm>
              <a:off x="2816" y="3541"/>
              <a:ext cx="568" cy="455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1750" cap="flat" cmpd="sng">
              <a:solidFill>
                <a:srgbClr val="F8081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31" name="Arc 17"/>
            <p:cNvSpPr/>
            <p:nvPr/>
          </p:nvSpPr>
          <p:spPr>
            <a:xfrm>
              <a:off x="1208" y="908"/>
              <a:ext cx="796" cy="450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1750" cap="flat" cmpd="sng">
              <a:solidFill>
                <a:srgbClr val="F8081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32" name="Text Box 18"/>
            <p:cNvSpPr txBox="1"/>
            <p:nvPr/>
          </p:nvSpPr>
          <p:spPr>
            <a:xfrm>
              <a:off x="1469" y="278"/>
              <a:ext cx="566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F8081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3</a:t>
              </a:r>
              <a:endParaRPr lang="en-US" altLang="zh-CN" sz="24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9233" name="Rectangle 7"/>
          <p:cNvSpPr/>
          <p:nvPr/>
        </p:nvSpPr>
        <p:spPr>
          <a:xfrm>
            <a:off x="1057275" y="4038918"/>
            <a:ext cx="77311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942975">
              <a:lnSpc>
                <a:spcPct val="150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∵∠1+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∠2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=180</a:t>
            </a:r>
            <a:r>
              <a:rPr lang="en-US" altLang="zh-CN" sz="2800" baseline="300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已知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942975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∴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∥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2800" dirty="0">
                <a:solidFill>
                  <a:srgbClr val="F8081F"/>
                </a:solidFill>
                <a:latin typeface="Arial" panose="020B0604020202020204" pitchFamily="34" charset="0"/>
                <a:ea typeface="黑体" panose="02010609060101010101" charset="-122"/>
              </a:rPr>
              <a:t>内错角相等，两直线平行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234" name="圆角矩形 31"/>
          <p:cNvSpPr/>
          <p:nvPr/>
        </p:nvSpPr>
        <p:spPr>
          <a:xfrm>
            <a:off x="2135188" y="765175"/>
            <a:ext cx="1949450" cy="57785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总结归纳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2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92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 animBg="1"/>
      <p:bldP spid="9219" grpId="0" bldLvl="0"/>
      <p:bldP spid="9220" grpId="0"/>
      <p:bldP spid="9233" grpId="0" bldLvl="0" animBg="1"/>
      <p:bldP spid="923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Text Box 5"/>
          <p:cNvSpPr txBox="1"/>
          <p:nvPr/>
        </p:nvSpPr>
        <p:spPr>
          <a:xfrm>
            <a:off x="1735138" y="1817688"/>
            <a:ext cx="6750050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① </a:t>
            </a:r>
            <a:r>
              <a:rPr lang="en-US" altLang="zh-CN" sz="28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∵ </a:t>
            </a: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∠2 = ∠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 6</a:t>
            </a:r>
            <a:r>
              <a:rPr lang="zh-CN" altLang="en-US" sz="28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（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已知</a:t>
            </a:r>
            <a:r>
              <a:rPr lang="zh-CN" altLang="en-US" sz="28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）</a:t>
            </a:r>
            <a:endParaRPr lang="zh-CN" altLang="en-US" sz="2800" b="1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    </a:t>
            </a:r>
            <a:r>
              <a:rPr lang="en-US" altLang="zh-CN" sz="28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∴ </a:t>
            </a: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___</a:t>
            </a:r>
            <a:r>
              <a:rPr lang="en-US" altLang="zh-CN" sz="28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∥</a:t>
            </a: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___(                                          )</a:t>
            </a:r>
            <a:endParaRPr lang="en-US" altLang="zh-CN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43" name="Text Box 6"/>
          <p:cNvSpPr txBox="1"/>
          <p:nvPr/>
        </p:nvSpPr>
        <p:spPr>
          <a:xfrm>
            <a:off x="1758950" y="3201988"/>
            <a:ext cx="7034213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② </a:t>
            </a:r>
            <a:r>
              <a:rPr lang="en-US" altLang="zh-CN" sz="28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∵ </a:t>
            </a: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∠3 = ∠5</a:t>
            </a:r>
            <a:r>
              <a:rPr lang="zh-CN" altLang="en-US" sz="28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（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已知</a:t>
            </a:r>
            <a:r>
              <a:rPr lang="zh-CN" altLang="en-US" sz="28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）</a:t>
            </a:r>
            <a:endParaRPr lang="zh-CN" altLang="en-US" sz="2800" b="1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    </a:t>
            </a:r>
            <a:r>
              <a:rPr lang="en-US" altLang="zh-CN" sz="28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∴ </a:t>
            </a: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___</a:t>
            </a:r>
            <a:r>
              <a:rPr lang="en-US" altLang="zh-CN" sz="28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∥</a:t>
            </a: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___(                                          )</a:t>
            </a:r>
            <a:endParaRPr lang="en-US" altLang="zh-CN" sz="2800" b="1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10244" name="Text Box 7"/>
          <p:cNvSpPr txBox="1"/>
          <p:nvPr/>
        </p:nvSpPr>
        <p:spPr>
          <a:xfrm>
            <a:off x="1787525" y="4572000"/>
            <a:ext cx="6886575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③</a:t>
            </a:r>
            <a:r>
              <a:rPr lang="en-US" altLang="zh-CN" sz="28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∵ ∠4 +</a:t>
            </a: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___</a:t>
            </a:r>
            <a:r>
              <a:rPr lang="en-US" altLang="zh-CN" sz="28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=180</a:t>
            </a:r>
            <a:r>
              <a:rPr lang="en-US" altLang="zh-CN" sz="2800" b="1" baseline="50000" dirty="0">
                <a:latin typeface="Times New Roman" panose="02020603050405020304" pitchFamily="2" charset="0"/>
                <a:ea typeface="楷体_GB2312" panose="02010609030101010101" pitchFamily="1" charset="-122"/>
              </a:rPr>
              <a:t>o</a:t>
            </a:r>
            <a:r>
              <a:rPr lang="zh-CN" altLang="en-US" sz="28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（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已知</a:t>
            </a:r>
            <a:r>
              <a:rPr lang="zh-CN" altLang="en-US" sz="28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）</a:t>
            </a:r>
            <a:endParaRPr lang="zh-CN" altLang="en-US" sz="2800" b="1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    </a:t>
            </a:r>
            <a:r>
              <a:rPr lang="en-US" altLang="zh-CN" sz="28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∴ </a:t>
            </a: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___</a:t>
            </a:r>
            <a:r>
              <a:rPr lang="en-US" altLang="zh-CN" sz="28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∥</a:t>
            </a: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___(                                                 )</a:t>
            </a:r>
            <a:endParaRPr lang="en-US" altLang="zh-CN" sz="2800" b="1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10245" name="Rectangle 9"/>
          <p:cNvSpPr/>
          <p:nvPr/>
        </p:nvSpPr>
        <p:spPr>
          <a:xfrm>
            <a:off x="2579688" y="2401888"/>
            <a:ext cx="6578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AB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46" name="Rectangle 10"/>
          <p:cNvSpPr/>
          <p:nvPr/>
        </p:nvSpPr>
        <p:spPr>
          <a:xfrm>
            <a:off x="3392488" y="2409825"/>
            <a:ext cx="676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CD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47" name="Rectangle 11"/>
          <p:cNvSpPr/>
          <p:nvPr/>
        </p:nvSpPr>
        <p:spPr>
          <a:xfrm>
            <a:off x="2600325" y="3798888"/>
            <a:ext cx="6578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AB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48" name="Rectangle 12"/>
          <p:cNvSpPr/>
          <p:nvPr/>
        </p:nvSpPr>
        <p:spPr>
          <a:xfrm>
            <a:off x="3433763" y="3797300"/>
            <a:ext cx="676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CD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49" name="Rectangle 13"/>
          <p:cNvSpPr/>
          <p:nvPr/>
        </p:nvSpPr>
        <p:spPr>
          <a:xfrm>
            <a:off x="3338513" y="4654550"/>
            <a:ext cx="12779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∠5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50" name="Rectangle 14"/>
          <p:cNvSpPr/>
          <p:nvPr/>
        </p:nvSpPr>
        <p:spPr>
          <a:xfrm>
            <a:off x="2633663" y="5172075"/>
            <a:ext cx="6578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AB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51" name="Rectangle 15"/>
          <p:cNvSpPr/>
          <p:nvPr/>
        </p:nvSpPr>
        <p:spPr>
          <a:xfrm>
            <a:off x="3475038" y="5170488"/>
            <a:ext cx="676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CD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52" name="Line 18"/>
          <p:cNvSpPr/>
          <p:nvPr/>
        </p:nvSpPr>
        <p:spPr>
          <a:xfrm>
            <a:off x="8013700" y="2849563"/>
            <a:ext cx="1982788" cy="0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0253" name="Line 19"/>
          <p:cNvSpPr/>
          <p:nvPr/>
        </p:nvSpPr>
        <p:spPr>
          <a:xfrm>
            <a:off x="8013700" y="4006850"/>
            <a:ext cx="2024063" cy="0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0254" name="Text Box 20"/>
          <p:cNvSpPr txBox="1"/>
          <p:nvPr/>
        </p:nvSpPr>
        <p:spPr>
          <a:xfrm>
            <a:off x="7886700" y="2717800"/>
            <a:ext cx="2714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55" name="Text Box 21"/>
          <p:cNvSpPr txBox="1"/>
          <p:nvPr/>
        </p:nvSpPr>
        <p:spPr>
          <a:xfrm>
            <a:off x="7996238" y="3949700"/>
            <a:ext cx="2603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56" name="Line 22"/>
          <p:cNvSpPr/>
          <p:nvPr/>
        </p:nvSpPr>
        <p:spPr>
          <a:xfrm>
            <a:off x="8485188" y="2039938"/>
            <a:ext cx="1128712" cy="2795587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0257" name="Arc 23"/>
          <p:cNvSpPr/>
          <p:nvPr/>
        </p:nvSpPr>
        <p:spPr>
          <a:xfrm rot="21181194">
            <a:off x="8786813" y="2706688"/>
            <a:ext cx="215900" cy="166687"/>
          </a:xfrm>
          <a:custGeom>
            <a:avLst/>
            <a:gdLst/>
            <a:ahLst/>
            <a:cxnLst>
              <a:cxn ang="0">
                <a:pos x="0" y="2730789"/>
              </a:cxn>
              <a:cxn ang="0">
                <a:pos x="106612156" y="76604746"/>
              </a:cxn>
              <a:cxn ang="0">
                <a:pos x="22306080" y="76604746"/>
              </a:cxn>
            </a:cxnLst>
            <a:pathLst>
              <a:path w="27315" h="21600" fill="none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</a:path>
              <a:path w="27315" h="21600" stroke="0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  <a:lnTo>
                  <a:pt x="5715" y="21600"/>
                </a:ln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58" name="Text Box 24"/>
          <p:cNvSpPr txBox="1"/>
          <p:nvPr/>
        </p:nvSpPr>
        <p:spPr>
          <a:xfrm>
            <a:off x="8843963" y="2403475"/>
            <a:ext cx="2714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59" name="Arc 25"/>
          <p:cNvSpPr/>
          <p:nvPr/>
        </p:nvSpPr>
        <p:spPr>
          <a:xfrm rot="5400000">
            <a:off x="8885238" y="2878138"/>
            <a:ext cx="215900" cy="165100"/>
          </a:xfrm>
          <a:custGeom>
            <a:avLst/>
            <a:gdLst/>
            <a:ahLst/>
            <a:cxnLst>
              <a:cxn ang="0">
                <a:pos x="0" y="2730789"/>
              </a:cxn>
              <a:cxn ang="0">
                <a:pos x="106612156" y="76604746"/>
              </a:cxn>
              <a:cxn ang="0">
                <a:pos x="22306080" y="76604746"/>
              </a:cxn>
            </a:cxnLst>
            <a:pathLst>
              <a:path w="27315" h="21600" fill="none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</a:path>
              <a:path w="27315" h="21600" stroke="0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  <a:lnTo>
                  <a:pt x="5715" y="21600"/>
                </a:ln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60" name="Text Box 26"/>
          <p:cNvSpPr txBox="1"/>
          <p:nvPr/>
        </p:nvSpPr>
        <p:spPr>
          <a:xfrm>
            <a:off x="9010650" y="2947988"/>
            <a:ext cx="2714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61" name="Arc 27"/>
          <p:cNvSpPr/>
          <p:nvPr/>
        </p:nvSpPr>
        <p:spPr>
          <a:xfrm rot="16609164">
            <a:off x="8521700" y="2660650"/>
            <a:ext cx="215900" cy="168275"/>
          </a:xfrm>
          <a:custGeom>
            <a:avLst/>
            <a:gdLst/>
            <a:ahLst/>
            <a:cxnLst>
              <a:cxn ang="0">
                <a:pos x="0" y="2836439"/>
              </a:cxn>
              <a:cxn ang="0">
                <a:pos x="106612156" y="79564100"/>
              </a:cxn>
              <a:cxn ang="0">
                <a:pos x="22306080" y="79564100"/>
              </a:cxn>
            </a:cxnLst>
            <a:pathLst>
              <a:path w="27315" h="21600" fill="none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</a:path>
              <a:path w="27315" h="21600" stroke="0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  <a:lnTo>
                  <a:pt x="5715" y="21600"/>
                </a:ln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62" name="Text Box 28"/>
          <p:cNvSpPr txBox="1"/>
          <p:nvPr/>
        </p:nvSpPr>
        <p:spPr>
          <a:xfrm>
            <a:off x="8256588" y="2387600"/>
            <a:ext cx="2698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63" name="Arc 29"/>
          <p:cNvSpPr/>
          <p:nvPr/>
        </p:nvSpPr>
        <p:spPr>
          <a:xfrm rot="10632845">
            <a:off x="8659813" y="2855913"/>
            <a:ext cx="215900" cy="166687"/>
          </a:xfrm>
          <a:custGeom>
            <a:avLst/>
            <a:gdLst/>
            <a:ahLst/>
            <a:cxnLst>
              <a:cxn ang="0">
                <a:pos x="0" y="2730789"/>
              </a:cxn>
              <a:cxn ang="0">
                <a:pos x="106612156" y="76604746"/>
              </a:cxn>
              <a:cxn ang="0">
                <a:pos x="22306080" y="76604746"/>
              </a:cxn>
            </a:cxnLst>
            <a:pathLst>
              <a:path w="27315" h="21600" fill="none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</a:path>
              <a:path w="27315" h="21600" stroke="0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  <a:lnTo>
                  <a:pt x="5715" y="21600"/>
                </a:ln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64" name="Text Box 30"/>
          <p:cNvSpPr txBox="1"/>
          <p:nvPr/>
        </p:nvSpPr>
        <p:spPr>
          <a:xfrm>
            <a:off x="8485188" y="2959100"/>
            <a:ext cx="2714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65" name="Arc 31"/>
          <p:cNvSpPr/>
          <p:nvPr/>
        </p:nvSpPr>
        <p:spPr>
          <a:xfrm rot="21181194">
            <a:off x="9234488" y="3859213"/>
            <a:ext cx="215900" cy="166687"/>
          </a:xfrm>
          <a:custGeom>
            <a:avLst/>
            <a:gdLst/>
            <a:ahLst/>
            <a:cxnLst>
              <a:cxn ang="0">
                <a:pos x="0" y="2730789"/>
              </a:cxn>
              <a:cxn ang="0">
                <a:pos x="106612156" y="76604746"/>
              </a:cxn>
              <a:cxn ang="0">
                <a:pos x="22306080" y="76604746"/>
              </a:cxn>
            </a:cxnLst>
            <a:pathLst>
              <a:path w="27315" h="21600" fill="none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</a:path>
              <a:path w="27315" h="21600" stroke="0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  <a:lnTo>
                  <a:pt x="5715" y="21600"/>
                </a:ln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66" name="Text Box 32"/>
          <p:cNvSpPr txBox="1"/>
          <p:nvPr/>
        </p:nvSpPr>
        <p:spPr>
          <a:xfrm>
            <a:off x="9291638" y="3554413"/>
            <a:ext cx="2714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67" name="Arc 33"/>
          <p:cNvSpPr/>
          <p:nvPr/>
        </p:nvSpPr>
        <p:spPr>
          <a:xfrm rot="5400000">
            <a:off x="9334500" y="4030663"/>
            <a:ext cx="215900" cy="168275"/>
          </a:xfrm>
          <a:custGeom>
            <a:avLst/>
            <a:gdLst/>
            <a:ahLst/>
            <a:cxnLst>
              <a:cxn ang="0">
                <a:pos x="0" y="2730789"/>
              </a:cxn>
              <a:cxn ang="0">
                <a:pos x="106612156" y="76604746"/>
              </a:cxn>
              <a:cxn ang="0">
                <a:pos x="22306080" y="76604746"/>
              </a:cxn>
            </a:cxnLst>
            <a:pathLst>
              <a:path w="27315" h="21600" fill="none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</a:path>
              <a:path w="27315" h="21600" stroke="0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  <a:lnTo>
                  <a:pt x="5715" y="21600"/>
                </a:ln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68" name="Text Box 34"/>
          <p:cNvSpPr txBox="1"/>
          <p:nvPr/>
        </p:nvSpPr>
        <p:spPr>
          <a:xfrm>
            <a:off x="9459913" y="4098925"/>
            <a:ext cx="2698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8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69" name="Arc 35"/>
          <p:cNvSpPr/>
          <p:nvPr/>
        </p:nvSpPr>
        <p:spPr>
          <a:xfrm rot="16609164">
            <a:off x="8969375" y="3813175"/>
            <a:ext cx="217488" cy="166688"/>
          </a:xfrm>
          <a:custGeom>
            <a:avLst/>
            <a:gdLst/>
            <a:ahLst/>
            <a:cxnLst>
              <a:cxn ang="0">
                <a:pos x="0" y="2730789"/>
              </a:cxn>
              <a:cxn ang="0">
                <a:pos x="109781610" y="76604746"/>
              </a:cxn>
              <a:cxn ang="0">
                <a:pos x="22969192" y="76604746"/>
              </a:cxn>
            </a:cxnLst>
            <a:pathLst>
              <a:path w="27315" h="21600" fill="none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</a:path>
              <a:path w="27315" h="21600" stroke="0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  <a:lnTo>
                  <a:pt x="5715" y="21600"/>
                </a:ln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70" name="Text Box 36"/>
          <p:cNvSpPr txBox="1"/>
          <p:nvPr/>
        </p:nvSpPr>
        <p:spPr>
          <a:xfrm>
            <a:off x="8723313" y="3584575"/>
            <a:ext cx="2714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6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71" name="Arc 37"/>
          <p:cNvSpPr/>
          <p:nvPr/>
        </p:nvSpPr>
        <p:spPr>
          <a:xfrm rot="10632845">
            <a:off x="9107488" y="4006850"/>
            <a:ext cx="215900" cy="168275"/>
          </a:xfrm>
          <a:custGeom>
            <a:avLst/>
            <a:gdLst/>
            <a:ahLst/>
            <a:cxnLst>
              <a:cxn ang="0">
                <a:pos x="0" y="2836439"/>
              </a:cxn>
              <a:cxn ang="0">
                <a:pos x="106612156" y="79564100"/>
              </a:cxn>
              <a:cxn ang="0">
                <a:pos x="22306080" y="79564100"/>
              </a:cxn>
            </a:cxnLst>
            <a:pathLst>
              <a:path w="27315" h="21600" fill="none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</a:path>
              <a:path w="27315" h="21600" stroke="0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  <a:lnTo>
                  <a:pt x="5715" y="21600"/>
                </a:ln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72" name="Text Box 38"/>
          <p:cNvSpPr txBox="1"/>
          <p:nvPr/>
        </p:nvSpPr>
        <p:spPr>
          <a:xfrm>
            <a:off x="8999538" y="4111625"/>
            <a:ext cx="2714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7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73" name="Text Box 39"/>
          <p:cNvSpPr txBox="1"/>
          <p:nvPr/>
        </p:nvSpPr>
        <p:spPr>
          <a:xfrm>
            <a:off x="10039350" y="2614613"/>
            <a:ext cx="2714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74" name="Text Box 40"/>
          <p:cNvSpPr txBox="1"/>
          <p:nvPr/>
        </p:nvSpPr>
        <p:spPr>
          <a:xfrm>
            <a:off x="10039350" y="3784600"/>
            <a:ext cx="2714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75" name="Rectangle 44"/>
          <p:cNvSpPr/>
          <p:nvPr/>
        </p:nvSpPr>
        <p:spPr>
          <a:xfrm>
            <a:off x="4135438" y="2506663"/>
            <a:ext cx="53244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同位角相等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两直线平行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76" name="Rectangle 45"/>
          <p:cNvSpPr/>
          <p:nvPr/>
        </p:nvSpPr>
        <p:spPr>
          <a:xfrm>
            <a:off x="4110038" y="3890963"/>
            <a:ext cx="54721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内错角相等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两直线平行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77" name="Rectangle 46"/>
          <p:cNvSpPr/>
          <p:nvPr/>
        </p:nvSpPr>
        <p:spPr>
          <a:xfrm>
            <a:off x="4287838" y="5283200"/>
            <a:ext cx="57086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同旁内角互补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两直线平行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78" name="Text Box 39"/>
          <p:cNvSpPr txBox="1"/>
          <p:nvPr/>
        </p:nvSpPr>
        <p:spPr>
          <a:xfrm>
            <a:off x="9625013" y="4764088"/>
            <a:ext cx="2714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F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79" name="Text Box 39"/>
          <p:cNvSpPr txBox="1"/>
          <p:nvPr/>
        </p:nvSpPr>
        <p:spPr>
          <a:xfrm>
            <a:off x="8472488" y="1595438"/>
            <a:ext cx="2714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E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80" name="圆角矩形 31"/>
          <p:cNvSpPr/>
          <p:nvPr/>
        </p:nvSpPr>
        <p:spPr>
          <a:xfrm>
            <a:off x="1871663" y="642938"/>
            <a:ext cx="1949450" cy="57785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典例精析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281" name="Text Box 2"/>
          <p:cNvSpPr txBox="1"/>
          <p:nvPr/>
        </p:nvSpPr>
        <p:spPr>
          <a:xfrm>
            <a:off x="1873250" y="1360488"/>
            <a:ext cx="4340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根据条件完成填空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 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  <a:sym typeface="Symbol" panose="05050102010706020507" pitchFamily="2" charset="2"/>
            </a:endParaRPr>
          </a:p>
        </p:txBody>
      </p:sp>
    </p:spTree>
  </p:cSld>
  <p:clrMapOvr>
    <a:masterClrMapping/>
  </p:clrMapOvr>
  <p:transition spd="slow">
    <p:push dir="u"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0"/>
                                        <p:tgtEl>
                                          <p:spTgt spid="102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  <p:bldP spid="10247" grpId="0"/>
      <p:bldP spid="10248" grpId="0"/>
      <p:bldP spid="10249" grpId="0"/>
      <p:bldP spid="10250" grpId="0"/>
      <p:bldP spid="10251" grpId="0"/>
      <p:bldP spid="10275" grpId="0"/>
      <p:bldP spid="10276" grpId="0"/>
      <p:bldP spid="102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Text Box 4"/>
          <p:cNvSpPr txBox="1"/>
          <p:nvPr/>
        </p:nvSpPr>
        <p:spPr>
          <a:xfrm>
            <a:off x="1679575" y="1319213"/>
            <a:ext cx="727392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① ∵ ∠1 =_____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（已知）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∴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AB∥CE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                                         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67" name="Text Box 5"/>
          <p:cNvSpPr txBox="1"/>
          <p:nvPr/>
        </p:nvSpPr>
        <p:spPr>
          <a:xfrm>
            <a:off x="1776413" y="2530475"/>
            <a:ext cx="7475537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② ∵ ∠1 +_____=180</a:t>
            </a:r>
            <a:r>
              <a:rPr lang="en-US" altLang="zh-CN" sz="2800" baseline="50000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（已知）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∴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CD∥BF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                                                      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68" name="Text Box 6"/>
          <p:cNvSpPr txBox="1"/>
          <p:nvPr/>
        </p:nvSpPr>
        <p:spPr>
          <a:xfrm>
            <a:off x="1809750" y="3741738"/>
            <a:ext cx="748347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③ ∵ ∠1 +∠5 =180</a:t>
            </a:r>
            <a:r>
              <a:rPr lang="en-US" altLang="zh-CN" sz="2800" baseline="50000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（已知）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∴ _____∥_____(                                              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69" name="Rectangle 7"/>
          <p:cNvSpPr/>
          <p:nvPr/>
        </p:nvSpPr>
        <p:spPr>
          <a:xfrm>
            <a:off x="2884488" y="4318000"/>
            <a:ext cx="6172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70" name="Rectangle 8"/>
          <p:cNvSpPr/>
          <p:nvPr/>
        </p:nvSpPr>
        <p:spPr>
          <a:xfrm>
            <a:off x="4097338" y="4318000"/>
            <a:ext cx="6375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CE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71" name="Rectangle 9"/>
          <p:cNvSpPr/>
          <p:nvPr/>
        </p:nvSpPr>
        <p:spPr>
          <a:xfrm>
            <a:off x="3694113" y="1393825"/>
            <a:ext cx="9080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72" name="Text Box 10"/>
          <p:cNvSpPr txBox="1"/>
          <p:nvPr/>
        </p:nvSpPr>
        <p:spPr>
          <a:xfrm>
            <a:off x="1809750" y="5046663"/>
            <a:ext cx="7618413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④ ∵ ∠4 +_____=180</a:t>
            </a:r>
            <a:r>
              <a:rPr lang="en-US" altLang="zh-CN" sz="2800" baseline="50000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（已知）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∴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CE∥AB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                                                        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73" name="Rectangle 13"/>
          <p:cNvSpPr/>
          <p:nvPr/>
        </p:nvSpPr>
        <p:spPr>
          <a:xfrm>
            <a:off x="3590925" y="2628900"/>
            <a:ext cx="10509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∠3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74" name="Rectangle 14"/>
          <p:cNvSpPr/>
          <p:nvPr/>
        </p:nvSpPr>
        <p:spPr>
          <a:xfrm>
            <a:off x="3605213" y="5140325"/>
            <a:ext cx="11953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∠3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75" name="Line 18"/>
          <p:cNvSpPr/>
          <p:nvPr/>
        </p:nvSpPr>
        <p:spPr>
          <a:xfrm>
            <a:off x="7588250" y="806450"/>
            <a:ext cx="1828800" cy="0"/>
          </a:xfrm>
          <a:prstGeom prst="line">
            <a:avLst/>
          </a:prstGeom>
          <a:ln w="53975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76" name="Line 19"/>
          <p:cNvSpPr/>
          <p:nvPr/>
        </p:nvSpPr>
        <p:spPr>
          <a:xfrm flipH="1">
            <a:off x="7191375" y="806450"/>
            <a:ext cx="2225675" cy="2082800"/>
          </a:xfrm>
          <a:prstGeom prst="line">
            <a:avLst/>
          </a:prstGeom>
          <a:ln w="53975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77" name="Line 20"/>
          <p:cNvSpPr/>
          <p:nvPr/>
        </p:nvSpPr>
        <p:spPr>
          <a:xfrm>
            <a:off x="7191375" y="2889250"/>
            <a:ext cx="2973388" cy="0"/>
          </a:xfrm>
          <a:prstGeom prst="line">
            <a:avLst/>
          </a:prstGeom>
          <a:ln w="53975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78" name="Line 21"/>
          <p:cNvSpPr/>
          <p:nvPr/>
        </p:nvSpPr>
        <p:spPr>
          <a:xfrm flipH="1" flipV="1">
            <a:off x="8321675" y="801688"/>
            <a:ext cx="1843088" cy="2087562"/>
          </a:xfrm>
          <a:prstGeom prst="line">
            <a:avLst/>
          </a:prstGeom>
          <a:ln w="53975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79" name="Arc 22"/>
          <p:cNvSpPr/>
          <p:nvPr/>
        </p:nvSpPr>
        <p:spPr>
          <a:xfrm rot="5400000">
            <a:off x="7704138" y="833438"/>
            <a:ext cx="146050" cy="114300"/>
          </a:xfrm>
          <a:custGeom>
            <a:avLst/>
            <a:gdLst/>
            <a:ahLst/>
            <a:cxnLst>
              <a:cxn ang="0">
                <a:pos x="0" y="596715"/>
              </a:cxn>
              <a:cxn ang="0">
                <a:pos x="23458439" y="16087301"/>
              </a:cxn>
              <a:cxn ang="0">
                <a:pos x="4892619" y="16936486"/>
              </a:cxn>
            </a:cxnLst>
            <a:pathLst>
              <a:path w="27258" h="21600" fill="none">
                <a:moveTo>
                  <a:pt x="0" y="761"/>
                </a:moveTo>
                <a:cubicBezTo>
                  <a:pt x="1852" y="256"/>
                  <a:pt x="3764" y="-1"/>
                  <a:pt x="5685" y="0"/>
                </a:cubicBezTo>
                <a:cubicBezTo>
                  <a:pt x="17193" y="0"/>
                  <a:pt x="26680" y="9023"/>
                  <a:pt x="27257" y="20517"/>
                </a:cubicBezTo>
              </a:path>
              <a:path w="27258" h="21600" stroke="0">
                <a:moveTo>
                  <a:pt x="0" y="761"/>
                </a:moveTo>
                <a:cubicBezTo>
                  <a:pt x="1852" y="256"/>
                  <a:pt x="3764" y="-1"/>
                  <a:pt x="5685" y="0"/>
                </a:cubicBezTo>
                <a:cubicBezTo>
                  <a:pt x="17193" y="0"/>
                  <a:pt x="26680" y="9023"/>
                  <a:pt x="27257" y="20517"/>
                </a:cubicBezTo>
                <a:lnTo>
                  <a:pt x="5685" y="21600"/>
                </a:ln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80" name="Arc 23"/>
          <p:cNvSpPr/>
          <p:nvPr/>
        </p:nvSpPr>
        <p:spPr>
          <a:xfrm rot="11100497">
            <a:off x="8188325" y="798513"/>
            <a:ext cx="263525" cy="147637"/>
          </a:xfrm>
          <a:custGeom>
            <a:avLst/>
            <a:gdLst/>
            <a:ahLst/>
            <a:cxnLst>
              <a:cxn ang="0">
                <a:pos x="0" y="6205019"/>
              </a:cxn>
              <a:cxn ang="0">
                <a:pos x="146023172" y="40309521"/>
              </a:cxn>
              <a:cxn ang="0">
                <a:pos x="48753247" y="47143252"/>
              </a:cxn>
            </a:cxnLst>
            <a:pathLst>
              <a:path w="32084" h="21600" fill="none">
                <a:moveTo>
                  <a:pt x="0" y="2843"/>
                </a:moveTo>
                <a:cubicBezTo>
                  <a:pt x="3262" y="980"/>
                  <a:pt x="6954" y="-1"/>
                  <a:pt x="10712" y="0"/>
                </a:cubicBezTo>
                <a:cubicBezTo>
                  <a:pt x="21431" y="0"/>
                  <a:pt x="30529" y="7862"/>
                  <a:pt x="32083" y="18469"/>
                </a:cubicBezTo>
              </a:path>
              <a:path w="32084" h="21600" stroke="0">
                <a:moveTo>
                  <a:pt x="0" y="2843"/>
                </a:moveTo>
                <a:cubicBezTo>
                  <a:pt x="3262" y="980"/>
                  <a:pt x="6954" y="-1"/>
                  <a:pt x="10712" y="0"/>
                </a:cubicBezTo>
                <a:cubicBezTo>
                  <a:pt x="21431" y="0"/>
                  <a:pt x="30529" y="7862"/>
                  <a:pt x="32083" y="18469"/>
                </a:cubicBezTo>
                <a:lnTo>
                  <a:pt x="10712" y="21600"/>
                </a:ln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81" name="Text Box 24"/>
          <p:cNvSpPr txBox="1"/>
          <p:nvPr/>
        </p:nvSpPr>
        <p:spPr>
          <a:xfrm>
            <a:off x="7767638" y="730250"/>
            <a:ext cx="2524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282" name="Text Box 25"/>
          <p:cNvSpPr txBox="1"/>
          <p:nvPr/>
        </p:nvSpPr>
        <p:spPr>
          <a:xfrm>
            <a:off x="8097838" y="873125"/>
            <a:ext cx="2524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283" name="Arc 26"/>
          <p:cNvSpPr/>
          <p:nvPr/>
        </p:nvSpPr>
        <p:spPr>
          <a:xfrm rot="334484">
            <a:off x="9299575" y="2749550"/>
            <a:ext cx="263525" cy="147638"/>
          </a:xfrm>
          <a:custGeom>
            <a:avLst/>
            <a:gdLst/>
            <a:ahLst/>
            <a:cxnLst>
              <a:cxn ang="0">
                <a:pos x="0" y="6205149"/>
              </a:cxn>
              <a:cxn ang="0">
                <a:pos x="146023172" y="40310614"/>
              </a:cxn>
              <a:cxn ang="0">
                <a:pos x="48753247" y="47144501"/>
              </a:cxn>
            </a:cxnLst>
            <a:pathLst>
              <a:path w="32084" h="21600" fill="none">
                <a:moveTo>
                  <a:pt x="0" y="2843"/>
                </a:moveTo>
                <a:cubicBezTo>
                  <a:pt x="3262" y="980"/>
                  <a:pt x="6954" y="-1"/>
                  <a:pt x="10712" y="0"/>
                </a:cubicBezTo>
                <a:cubicBezTo>
                  <a:pt x="21431" y="0"/>
                  <a:pt x="30529" y="7862"/>
                  <a:pt x="32083" y="18469"/>
                </a:cubicBezTo>
              </a:path>
              <a:path w="32084" h="21600" stroke="0">
                <a:moveTo>
                  <a:pt x="0" y="2843"/>
                </a:moveTo>
                <a:cubicBezTo>
                  <a:pt x="3262" y="980"/>
                  <a:pt x="6954" y="-1"/>
                  <a:pt x="10712" y="0"/>
                </a:cubicBezTo>
                <a:cubicBezTo>
                  <a:pt x="21431" y="0"/>
                  <a:pt x="30529" y="7862"/>
                  <a:pt x="32083" y="18469"/>
                </a:cubicBezTo>
                <a:lnTo>
                  <a:pt x="10712" y="21600"/>
                </a:ln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84" name="Text Box 27"/>
          <p:cNvSpPr txBox="1"/>
          <p:nvPr/>
        </p:nvSpPr>
        <p:spPr>
          <a:xfrm>
            <a:off x="9180513" y="2314575"/>
            <a:ext cx="2524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285" name="Arc 28"/>
          <p:cNvSpPr/>
          <p:nvPr/>
        </p:nvSpPr>
        <p:spPr>
          <a:xfrm rot="15715166">
            <a:off x="9148763" y="2757488"/>
            <a:ext cx="146050" cy="114300"/>
          </a:xfrm>
          <a:custGeom>
            <a:avLst/>
            <a:gdLst/>
            <a:ahLst/>
            <a:cxnLst>
              <a:cxn ang="0">
                <a:pos x="0" y="596715"/>
              </a:cxn>
              <a:cxn ang="0">
                <a:pos x="23458439" y="16087301"/>
              </a:cxn>
              <a:cxn ang="0">
                <a:pos x="4892619" y="16936486"/>
              </a:cxn>
            </a:cxnLst>
            <a:pathLst>
              <a:path w="27258" h="21600" fill="none">
                <a:moveTo>
                  <a:pt x="0" y="761"/>
                </a:moveTo>
                <a:cubicBezTo>
                  <a:pt x="1852" y="256"/>
                  <a:pt x="3764" y="-1"/>
                  <a:pt x="5685" y="0"/>
                </a:cubicBezTo>
                <a:cubicBezTo>
                  <a:pt x="17193" y="0"/>
                  <a:pt x="26680" y="9023"/>
                  <a:pt x="27257" y="20517"/>
                </a:cubicBezTo>
              </a:path>
              <a:path w="27258" h="21600" stroke="0">
                <a:moveTo>
                  <a:pt x="0" y="761"/>
                </a:moveTo>
                <a:cubicBezTo>
                  <a:pt x="1852" y="256"/>
                  <a:pt x="3764" y="-1"/>
                  <a:pt x="5685" y="0"/>
                </a:cubicBezTo>
                <a:cubicBezTo>
                  <a:pt x="17193" y="0"/>
                  <a:pt x="26680" y="9023"/>
                  <a:pt x="27257" y="20517"/>
                </a:cubicBezTo>
                <a:lnTo>
                  <a:pt x="5685" y="21600"/>
                </a:ln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86" name="Arc 29"/>
          <p:cNvSpPr/>
          <p:nvPr/>
        </p:nvSpPr>
        <p:spPr>
          <a:xfrm rot="16000107">
            <a:off x="9885363" y="2735263"/>
            <a:ext cx="146050" cy="114300"/>
          </a:xfrm>
          <a:custGeom>
            <a:avLst/>
            <a:gdLst/>
            <a:ahLst/>
            <a:cxnLst>
              <a:cxn ang="0">
                <a:pos x="0" y="596715"/>
              </a:cxn>
              <a:cxn ang="0">
                <a:pos x="23458439" y="16087301"/>
              </a:cxn>
              <a:cxn ang="0">
                <a:pos x="4892619" y="16936486"/>
              </a:cxn>
            </a:cxnLst>
            <a:pathLst>
              <a:path w="27258" h="21600" fill="none">
                <a:moveTo>
                  <a:pt x="0" y="761"/>
                </a:moveTo>
                <a:cubicBezTo>
                  <a:pt x="1852" y="256"/>
                  <a:pt x="3764" y="-1"/>
                  <a:pt x="5685" y="0"/>
                </a:cubicBezTo>
                <a:cubicBezTo>
                  <a:pt x="17193" y="0"/>
                  <a:pt x="26680" y="9023"/>
                  <a:pt x="27257" y="20517"/>
                </a:cubicBezTo>
              </a:path>
              <a:path w="27258" h="21600" stroke="0">
                <a:moveTo>
                  <a:pt x="0" y="761"/>
                </a:moveTo>
                <a:cubicBezTo>
                  <a:pt x="1852" y="256"/>
                  <a:pt x="3764" y="-1"/>
                  <a:pt x="5685" y="0"/>
                </a:cubicBezTo>
                <a:cubicBezTo>
                  <a:pt x="17193" y="0"/>
                  <a:pt x="26680" y="9023"/>
                  <a:pt x="27257" y="20517"/>
                </a:cubicBezTo>
                <a:lnTo>
                  <a:pt x="5685" y="21600"/>
                </a:ln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87" name="Line 30"/>
          <p:cNvSpPr/>
          <p:nvPr/>
        </p:nvSpPr>
        <p:spPr>
          <a:xfrm flipH="1" flipV="1">
            <a:off x="7569200" y="798513"/>
            <a:ext cx="1843088" cy="2087562"/>
          </a:xfrm>
          <a:prstGeom prst="line">
            <a:avLst/>
          </a:prstGeom>
          <a:ln w="53975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88" name="Text Box 31"/>
          <p:cNvSpPr txBox="1"/>
          <p:nvPr/>
        </p:nvSpPr>
        <p:spPr>
          <a:xfrm>
            <a:off x="9540875" y="2457450"/>
            <a:ext cx="2524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289" name="Text Box 32"/>
          <p:cNvSpPr txBox="1"/>
          <p:nvPr/>
        </p:nvSpPr>
        <p:spPr>
          <a:xfrm>
            <a:off x="8791575" y="1646238"/>
            <a:ext cx="2524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90" name="Text Box 33"/>
          <p:cNvSpPr txBox="1"/>
          <p:nvPr/>
        </p:nvSpPr>
        <p:spPr>
          <a:xfrm>
            <a:off x="7164388" y="441325"/>
            <a:ext cx="3873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291" name="Text Box 34"/>
          <p:cNvSpPr txBox="1"/>
          <p:nvPr/>
        </p:nvSpPr>
        <p:spPr>
          <a:xfrm>
            <a:off x="8216900" y="296863"/>
            <a:ext cx="3873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F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292" name="Text Box 35"/>
          <p:cNvSpPr txBox="1"/>
          <p:nvPr/>
        </p:nvSpPr>
        <p:spPr>
          <a:xfrm>
            <a:off x="9396413" y="369888"/>
            <a:ext cx="3873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E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293" name="Text Box 36"/>
          <p:cNvSpPr txBox="1"/>
          <p:nvPr/>
        </p:nvSpPr>
        <p:spPr>
          <a:xfrm>
            <a:off x="6948488" y="2817813"/>
            <a:ext cx="3873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294" name="Text Box 37"/>
          <p:cNvSpPr txBox="1"/>
          <p:nvPr/>
        </p:nvSpPr>
        <p:spPr>
          <a:xfrm>
            <a:off x="9180513" y="2841625"/>
            <a:ext cx="3873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295" name="Text Box 38"/>
          <p:cNvSpPr txBox="1"/>
          <p:nvPr/>
        </p:nvSpPr>
        <p:spPr>
          <a:xfrm>
            <a:off x="10090150" y="2817813"/>
            <a:ext cx="3873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296" name="Rectangle 39"/>
          <p:cNvSpPr/>
          <p:nvPr/>
        </p:nvSpPr>
        <p:spPr>
          <a:xfrm>
            <a:off x="3935413" y="2008188"/>
            <a:ext cx="51847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内错角相等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97" name="Rectangle 40"/>
          <p:cNvSpPr/>
          <p:nvPr/>
        </p:nvSpPr>
        <p:spPr>
          <a:xfrm>
            <a:off x="4179888" y="3219450"/>
            <a:ext cx="52165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同旁内角互补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两直线平行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98" name="Rectangle 41"/>
          <p:cNvSpPr/>
          <p:nvPr/>
        </p:nvSpPr>
        <p:spPr>
          <a:xfrm>
            <a:off x="5030788" y="4430713"/>
            <a:ext cx="51847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同旁内角互补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两直线平行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99" name="Rectangle 42"/>
          <p:cNvSpPr/>
          <p:nvPr/>
        </p:nvSpPr>
        <p:spPr>
          <a:xfrm>
            <a:off x="4313238" y="5735638"/>
            <a:ext cx="52562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同旁内角互补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两直线平行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300" name="Text Box 2"/>
          <p:cNvSpPr txBox="1"/>
          <p:nvPr/>
        </p:nvSpPr>
        <p:spPr>
          <a:xfrm>
            <a:off x="1776413" y="717550"/>
            <a:ext cx="48514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练一练：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根据条件完成填空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 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  <a:sym typeface="Symbol" panose="05050102010706020507" pitchFamily="2" charset="2"/>
            </a:endParaRPr>
          </a:p>
        </p:txBody>
      </p:sp>
    </p:spTree>
  </p:cSld>
  <p:clrMapOvr>
    <a:masterClrMapping/>
  </p:clrMapOvr>
  <p:transition spd="slow">
    <p:push dir="u"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0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  <p:bldP spid="11271" grpId="0"/>
      <p:bldP spid="11272" grpId="0"/>
      <p:bldP spid="11273" grpId="0"/>
      <p:bldP spid="11274" grpId="0"/>
      <p:bldP spid="11296" grpId="0"/>
      <p:bldP spid="11297" grpId="0"/>
      <p:bldP spid="11298" grpId="0"/>
      <p:bldP spid="1129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文本框 34834"/>
          <p:cNvSpPr txBox="1"/>
          <p:nvPr/>
        </p:nvSpPr>
        <p:spPr>
          <a:xfrm>
            <a:off x="2017713" y="2859088"/>
            <a:ext cx="7962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∴ </a:t>
            </a:r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∥</a:t>
            </a:r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MN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（内错角相等，两直线平行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2291" name="文本框 34836"/>
          <p:cNvSpPr txBox="1"/>
          <p:nvPr/>
        </p:nvSpPr>
        <p:spPr>
          <a:xfrm>
            <a:off x="1941513" y="2163763"/>
            <a:ext cx="7731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解：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2292" name="文本框 34837"/>
          <p:cNvSpPr txBox="1"/>
          <p:nvPr/>
        </p:nvSpPr>
        <p:spPr>
          <a:xfrm>
            <a:off x="2632075" y="2163763"/>
            <a:ext cx="45323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∵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MCA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 A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（已知）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2293" name="文本框 34838"/>
          <p:cNvSpPr txBox="1"/>
          <p:nvPr/>
        </p:nvSpPr>
        <p:spPr>
          <a:xfrm>
            <a:off x="2419350" y="3462338"/>
            <a:ext cx="47450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   又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∵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i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DEC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i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（已知）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2294" name="文本框 34839"/>
          <p:cNvSpPr txBox="1"/>
          <p:nvPr/>
        </p:nvSpPr>
        <p:spPr>
          <a:xfrm>
            <a:off x="2106613" y="4037013"/>
            <a:ext cx="75866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∴ 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∥</a:t>
            </a:r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DE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（同位角相等，两直线平行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2295" name="文本框 34840"/>
          <p:cNvSpPr txBox="1"/>
          <p:nvPr/>
        </p:nvSpPr>
        <p:spPr>
          <a:xfrm>
            <a:off x="2419350" y="4559300"/>
            <a:ext cx="774065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 </a:t>
            </a:r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DE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∥</a:t>
            </a:r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MN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（如果两条直线都和第三条直线平行，那么这两条直线也互相平行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2296" name="文本框 30722"/>
          <p:cNvSpPr txBox="1"/>
          <p:nvPr/>
        </p:nvSpPr>
        <p:spPr>
          <a:xfrm>
            <a:off x="1941513" y="733425"/>
            <a:ext cx="8532812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如图，已知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MCA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=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 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 DEC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=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那么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E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∥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MN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吗？为什么？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2297" name="组合 30724"/>
          <p:cNvGrpSpPr/>
          <p:nvPr/>
        </p:nvGrpSpPr>
        <p:grpSpPr>
          <a:xfrm>
            <a:off x="7278688" y="1208088"/>
            <a:ext cx="2544762" cy="2382837"/>
            <a:chOff x="0" y="0"/>
            <a:chExt cx="1603" cy="1501"/>
          </a:xfrm>
        </p:grpSpPr>
        <p:grpSp>
          <p:nvGrpSpPr>
            <p:cNvPr id="12298" name="组合 30725"/>
            <p:cNvGrpSpPr/>
            <p:nvPr/>
          </p:nvGrpSpPr>
          <p:grpSpPr>
            <a:xfrm>
              <a:off x="210" y="135"/>
              <a:ext cx="1179" cy="1316"/>
              <a:chOff x="0" y="0"/>
              <a:chExt cx="1179" cy="1316"/>
            </a:xfrm>
          </p:grpSpPr>
          <p:sp>
            <p:nvSpPr>
              <p:cNvPr id="12299" name="直接连接符 30726"/>
              <p:cNvSpPr/>
              <p:nvPr/>
            </p:nvSpPr>
            <p:spPr>
              <a:xfrm>
                <a:off x="1179" y="0"/>
                <a:ext cx="0" cy="1316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2300" name="直接连接符 30727"/>
              <p:cNvSpPr/>
              <p:nvPr/>
            </p:nvSpPr>
            <p:spPr>
              <a:xfrm flipH="1" flipV="1">
                <a:off x="0" y="318"/>
                <a:ext cx="1179" cy="136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2301" name="直接连接符 30728"/>
              <p:cNvSpPr/>
              <p:nvPr/>
            </p:nvSpPr>
            <p:spPr>
              <a:xfrm flipH="1">
                <a:off x="0" y="454"/>
                <a:ext cx="1179" cy="363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2302" name="直接连接符 30729"/>
              <p:cNvSpPr/>
              <p:nvPr/>
            </p:nvSpPr>
            <p:spPr>
              <a:xfrm>
                <a:off x="0" y="318"/>
                <a:ext cx="0" cy="499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2303" name="直接连接符 30730"/>
              <p:cNvSpPr/>
              <p:nvPr/>
            </p:nvSpPr>
            <p:spPr>
              <a:xfrm>
                <a:off x="544" y="372"/>
                <a:ext cx="0" cy="272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  <p:sp>
          <p:nvSpPr>
            <p:cNvPr id="12304" name="矩形 30731"/>
            <p:cNvSpPr/>
            <p:nvPr/>
          </p:nvSpPr>
          <p:spPr>
            <a:xfrm>
              <a:off x="0" y="226"/>
              <a:ext cx="211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b="1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2305" name="矩形 30732"/>
            <p:cNvSpPr/>
            <p:nvPr/>
          </p:nvSpPr>
          <p:spPr>
            <a:xfrm>
              <a:off x="663" y="755"/>
              <a:ext cx="211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endParaRPr lang="en-US" altLang="zh-CN" b="1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2306" name="矩形 30733"/>
            <p:cNvSpPr/>
            <p:nvPr/>
          </p:nvSpPr>
          <p:spPr>
            <a:xfrm>
              <a:off x="1" y="835"/>
              <a:ext cx="211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b="1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2307" name="矩形 30734"/>
            <p:cNvSpPr/>
            <p:nvPr/>
          </p:nvSpPr>
          <p:spPr>
            <a:xfrm>
              <a:off x="1360" y="437"/>
              <a:ext cx="211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en-US" altLang="zh-CN" b="1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2308" name="矩形 30735"/>
            <p:cNvSpPr/>
            <p:nvPr/>
          </p:nvSpPr>
          <p:spPr>
            <a:xfrm>
              <a:off x="635" y="265"/>
              <a:ext cx="219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D</a:t>
              </a:r>
              <a:endParaRPr lang="en-US" altLang="zh-CN" b="1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2309" name="矩形 30736"/>
            <p:cNvSpPr/>
            <p:nvPr/>
          </p:nvSpPr>
          <p:spPr>
            <a:xfrm>
              <a:off x="1360" y="1269"/>
              <a:ext cx="219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N</a:t>
              </a:r>
              <a:endParaRPr lang="en-US" altLang="zh-CN" b="1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2310" name="矩形 30737"/>
            <p:cNvSpPr/>
            <p:nvPr/>
          </p:nvSpPr>
          <p:spPr>
            <a:xfrm>
              <a:off x="1360" y="0"/>
              <a:ext cx="243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M</a:t>
              </a:r>
              <a:endParaRPr lang="en-US" altLang="zh-CN" b="1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1"/>
      <p:bldP spid="12292" grpId="1"/>
      <p:bldP spid="12293" grpId="1"/>
      <p:bldP spid="12294" grpId="1"/>
      <p:bldP spid="12295" grpId="1"/>
      <p:bldP spid="1229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文本框 37892"/>
          <p:cNvSpPr txBox="1"/>
          <p:nvPr/>
        </p:nvSpPr>
        <p:spPr>
          <a:xfrm>
            <a:off x="1651000" y="1338263"/>
            <a:ext cx="86550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已知∠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3=45 °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互余，试说明               ？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4339" name="文本框 37893"/>
          <p:cNvSpPr txBox="1"/>
          <p:nvPr/>
        </p:nvSpPr>
        <p:spPr>
          <a:xfrm>
            <a:off x="1844675" y="2052638"/>
            <a:ext cx="7364413" cy="37534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解：∵∠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1=∠2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（对顶角相等）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   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1+∠2=90°(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已知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∴∠1=∠2=45°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∵ ∠3=45°(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已知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∴∠ 2=∠3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 AB∥CD(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内错角相等，两直线平行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4340" name="组合 37894"/>
          <p:cNvGrpSpPr/>
          <p:nvPr/>
        </p:nvGrpSpPr>
        <p:grpSpPr>
          <a:xfrm>
            <a:off x="6416675" y="2252663"/>
            <a:ext cx="3429000" cy="2819400"/>
            <a:chOff x="0" y="0"/>
            <a:chExt cx="2160" cy="1776"/>
          </a:xfrm>
        </p:grpSpPr>
        <p:sp>
          <p:nvSpPr>
            <p:cNvPr id="14341" name="直接连接符 37895"/>
            <p:cNvSpPr/>
            <p:nvPr/>
          </p:nvSpPr>
          <p:spPr>
            <a:xfrm>
              <a:off x="0" y="912"/>
              <a:ext cx="201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4342" name="直接连接符 37896"/>
            <p:cNvSpPr/>
            <p:nvPr/>
          </p:nvSpPr>
          <p:spPr>
            <a:xfrm flipH="1">
              <a:off x="240" y="48"/>
              <a:ext cx="816" cy="168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4343" name="直接连接符 37897"/>
            <p:cNvSpPr/>
            <p:nvPr/>
          </p:nvSpPr>
          <p:spPr>
            <a:xfrm flipH="1">
              <a:off x="1008" y="96"/>
              <a:ext cx="816" cy="168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4344" name="任意多边形 37898"/>
            <p:cNvSpPr/>
            <p:nvPr/>
          </p:nvSpPr>
          <p:spPr>
            <a:xfrm>
              <a:off x="1488" y="768"/>
              <a:ext cx="96" cy="144"/>
            </a:xfrm>
            <a:custGeom>
              <a:avLst/>
              <a:gdLst/>
              <a:ahLst/>
              <a:cxnLst>
                <a:cxn ang="270">
                  <a:pos x="0" y="0"/>
                </a:cxn>
                <a:cxn ang="90">
                  <a:pos x="21600" y="21600"/>
                </a:cxn>
                <a:cxn ang="90">
                  <a:pos x="0" y="21600"/>
                </a:cxn>
              </a:cxnLst>
              <a:pathLst>
                <a:path w="21600" h="21600" fill="none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</a:path>
                <a:path w="21600" h="21600" stroke="0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5" name="任意多边形 37899"/>
            <p:cNvSpPr/>
            <p:nvPr/>
          </p:nvSpPr>
          <p:spPr>
            <a:xfrm>
              <a:off x="720" y="768"/>
              <a:ext cx="96" cy="144"/>
            </a:xfrm>
            <a:custGeom>
              <a:avLst/>
              <a:gdLst/>
              <a:ahLst/>
              <a:cxnLst>
                <a:cxn ang="270">
                  <a:pos x="0" y="0"/>
                </a:cxn>
                <a:cxn ang="90">
                  <a:pos x="21600" y="21600"/>
                </a:cxn>
                <a:cxn ang="90">
                  <a:pos x="0" y="21600"/>
                </a:cxn>
              </a:cxnLst>
              <a:pathLst>
                <a:path w="21600" h="21600" fill="none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</a:path>
                <a:path w="21600" h="21600" stroke="0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6" name="任意多边形 37900"/>
            <p:cNvSpPr/>
            <p:nvPr/>
          </p:nvSpPr>
          <p:spPr>
            <a:xfrm flipH="1" flipV="1">
              <a:off x="1248" y="912"/>
              <a:ext cx="96" cy="144"/>
            </a:xfrm>
            <a:custGeom>
              <a:avLst/>
              <a:gdLst/>
              <a:ahLst/>
              <a:cxnLst>
                <a:cxn ang="270">
                  <a:pos x="0" y="0"/>
                </a:cxn>
                <a:cxn ang="90">
                  <a:pos x="21600" y="21600"/>
                </a:cxn>
                <a:cxn ang="90">
                  <a:pos x="0" y="21600"/>
                </a:cxn>
              </a:cxnLst>
              <a:pathLst>
                <a:path w="21600" h="21600" fill="none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</a:path>
                <a:path w="21600" h="21600" stroke="0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7" name="文本框 37901"/>
            <p:cNvSpPr txBox="1"/>
            <p:nvPr/>
          </p:nvSpPr>
          <p:spPr>
            <a:xfrm>
              <a:off x="1536" y="624"/>
              <a:ext cx="624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endParaRPr lang="en-US" altLang="zh-CN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4348" name="文本框 37902"/>
            <p:cNvSpPr txBox="1"/>
            <p:nvPr/>
          </p:nvSpPr>
          <p:spPr>
            <a:xfrm>
              <a:off x="1104" y="912"/>
              <a:ext cx="288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en-US" altLang="zh-CN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文本框 37903"/>
            <p:cNvSpPr txBox="1"/>
            <p:nvPr/>
          </p:nvSpPr>
          <p:spPr>
            <a:xfrm>
              <a:off x="768" y="624"/>
              <a:ext cx="384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3</a:t>
              </a:r>
              <a:endParaRPr lang="en-US" altLang="zh-CN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4350" name="文本框 37904"/>
            <p:cNvSpPr txBox="1"/>
            <p:nvPr/>
          </p:nvSpPr>
          <p:spPr>
            <a:xfrm>
              <a:off x="1008" y="0"/>
              <a:ext cx="336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4351" name="文本框 37905"/>
            <p:cNvSpPr txBox="1"/>
            <p:nvPr/>
          </p:nvSpPr>
          <p:spPr>
            <a:xfrm>
              <a:off x="288" y="1536"/>
              <a:ext cx="288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4352" name="文本框 37906"/>
            <p:cNvSpPr txBox="1"/>
            <p:nvPr/>
          </p:nvSpPr>
          <p:spPr>
            <a:xfrm>
              <a:off x="1824" y="96"/>
              <a:ext cx="240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en-US" altLang="zh-CN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4353" name="文本框 37907"/>
            <p:cNvSpPr txBox="1"/>
            <p:nvPr/>
          </p:nvSpPr>
          <p:spPr>
            <a:xfrm>
              <a:off x="1094" y="1514"/>
              <a:ext cx="219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D</a:t>
              </a:r>
              <a:endParaRPr lang="en-US" altLang="zh-CN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54" name="矩形 37908"/>
          <p:cNvSpPr/>
          <p:nvPr/>
        </p:nvSpPr>
        <p:spPr>
          <a:xfrm>
            <a:off x="8229600" y="1338263"/>
            <a:ext cx="13690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AB//CD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4355" name="圆角矩形 31"/>
          <p:cNvSpPr/>
          <p:nvPr/>
        </p:nvSpPr>
        <p:spPr>
          <a:xfrm>
            <a:off x="1844675" y="569913"/>
            <a:ext cx="1949450" cy="57785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练一练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3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16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339">
                                            <p:txEl>
                                              <p:charRg st="16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39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339">
                                            <p:txEl>
                                              <p:charRg st="39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58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339">
                                            <p:txEl>
                                              <p:charRg st="58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79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339">
                                            <p:txEl>
                                              <p:charRg st="79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95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339">
                                            <p:txEl>
                                              <p:charRg st="95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Text Box 4"/>
          <p:cNvSpPr txBox="1"/>
          <p:nvPr/>
        </p:nvSpPr>
        <p:spPr>
          <a:xfrm>
            <a:off x="1827213" y="676275"/>
            <a:ext cx="7273925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例</a:t>
            </a:r>
            <a:r>
              <a:rPr lang="en-US" altLang="zh-CN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如图，已知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∠1=75</a:t>
            </a:r>
            <a:r>
              <a:rPr lang="en-US" altLang="zh-CN" sz="2800" baseline="50000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, ∠2 =105</a:t>
            </a:r>
            <a:r>
              <a:rPr lang="en-US" altLang="zh-CN" sz="2800" baseline="50000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endParaRPr lang="en-US" altLang="zh-CN" sz="2800" baseline="500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问：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平行吗？为什么？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387" name="Arc 17"/>
          <p:cNvSpPr/>
          <p:nvPr/>
        </p:nvSpPr>
        <p:spPr>
          <a:xfrm rot="17388840">
            <a:off x="2673350" y="4391025"/>
            <a:ext cx="215900" cy="168275"/>
          </a:xfrm>
          <a:custGeom>
            <a:avLst/>
            <a:gdLst/>
            <a:ahLst/>
            <a:cxnLst>
              <a:cxn ang="0">
                <a:pos x="0" y="2836439"/>
              </a:cxn>
              <a:cxn ang="0">
                <a:pos x="106612156" y="79564100"/>
              </a:cxn>
              <a:cxn ang="0">
                <a:pos x="22306080" y="79564100"/>
              </a:cxn>
            </a:cxnLst>
            <a:pathLst>
              <a:path w="27315" h="21600" fill="none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</a:path>
              <a:path w="27315" h="21600" stroke="0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  <a:lnTo>
                  <a:pt x="5715" y="21600"/>
                </a:lnTo>
                <a:close/>
              </a:path>
            </a:pathLst>
          </a:custGeom>
          <a:noFill/>
          <a:ln w="317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88" name="Arc 19"/>
          <p:cNvSpPr/>
          <p:nvPr/>
        </p:nvSpPr>
        <p:spPr>
          <a:xfrm rot="11571379">
            <a:off x="2954338" y="3409950"/>
            <a:ext cx="215900" cy="166688"/>
          </a:xfrm>
          <a:custGeom>
            <a:avLst/>
            <a:gdLst/>
            <a:ahLst/>
            <a:cxnLst>
              <a:cxn ang="0">
                <a:pos x="0" y="2730696"/>
              </a:cxn>
              <a:cxn ang="0">
                <a:pos x="106612156" y="76602928"/>
              </a:cxn>
              <a:cxn ang="0">
                <a:pos x="22306080" y="76602928"/>
              </a:cxn>
            </a:cxnLst>
            <a:pathLst>
              <a:path w="27315" h="21600" fill="none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</a:path>
              <a:path w="27315" h="21600" stroke="0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  <a:lnTo>
                  <a:pt x="5715" y="21600"/>
                </a:lnTo>
                <a:close/>
              </a:path>
            </a:pathLst>
          </a:custGeom>
          <a:noFill/>
          <a:ln w="317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89" name="Arc 21"/>
          <p:cNvSpPr/>
          <p:nvPr/>
        </p:nvSpPr>
        <p:spPr>
          <a:xfrm rot="913402">
            <a:off x="2890838" y="4351338"/>
            <a:ext cx="215900" cy="166687"/>
          </a:xfrm>
          <a:custGeom>
            <a:avLst/>
            <a:gdLst/>
            <a:ahLst/>
            <a:cxnLst>
              <a:cxn ang="0">
                <a:pos x="0" y="2730789"/>
              </a:cxn>
              <a:cxn ang="0">
                <a:pos x="106612156" y="76604746"/>
              </a:cxn>
              <a:cxn ang="0">
                <a:pos x="22306080" y="76604746"/>
              </a:cxn>
            </a:cxnLst>
            <a:pathLst>
              <a:path w="27315" h="21600" fill="none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</a:path>
              <a:path w="27315" h="21600" stroke="0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  <a:lnTo>
                  <a:pt x="5715" y="21600"/>
                </a:lnTo>
                <a:close/>
              </a:path>
            </a:pathLst>
          </a:custGeom>
          <a:noFill/>
          <a:ln w="317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0" name="Arc 22"/>
          <p:cNvSpPr/>
          <p:nvPr/>
        </p:nvSpPr>
        <p:spPr>
          <a:xfrm rot="6674098">
            <a:off x="2789238" y="4537075"/>
            <a:ext cx="215900" cy="166688"/>
          </a:xfrm>
          <a:custGeom>
            <a:avLst/>
            <a:gdLst/>
            <a:ahLst/>
            <a:cxnLst>
              <a:cxn ang="0">
                <a:pos x="0" y="2730696"/>
              </a:cxn>
              <a:cxn ang="0">
                <a:pos x="106612156" y="76602928"/>
              </a:cxn>
              <a:cxn ang="0">
                <a:pos x="22306080" y="76602928"/>
              </a:cxn>
            </a:cxnLst>
            <a:pathLst>
              <a:path w="27315" h="21600" fill="none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</a:path>
              <a:path w="27315" h="21600" stroke="0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  <a:lnTo>
                  <a:pt x="5715" y="21600"/>
                </a:lnTo>
                <a:close/>
              </a:path>
            </a:pathLst>
          </a:custGeom>
          <a:noFill/>
          <a:ln w="317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1" name="Arc 23"/>
          <p:cNvSpPr/>
          <p:nvPr/>
        </p:nvSpPr>
        <p:spPr>
          <a:xfrm rot="6785403">
            <a:off x="3167063" y="3382963"/>
            <a:ext cx="217487" cy="166687"/>
          </a:xfrm>
          <a:custGeom>
            <a:avLst/>
            <a:gdLst/>
            <a:ahLst/>
            <a:cxnLst>
              <a:cxn ang="0">
                <a:pos x="0" y="2730696"/>
              </a:cxn>
              <a:cxn ang="0">
                <a:pos x="109783580" y="76602928"/>
              </a:cxn>
              <a:cxn ang="0">
                <a:pos x="22969521" y="76602928"/>
              </a:cxn>
            </a:cxnLst>
            <a:pathLst>
              <a:path w="27315" h="21600" fill="none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</a:path>
              <a:path w="27315" h="21600" stroke="0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  <a:lnTo>
                  <a:pt x="5715" y="21600"/>
                </a:lnTo>
                <a:close/>
              </a:path>
            </a:pathLst>
          </a:custGeom>
          <a:noFill/>
          <a:ln w="317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2" name="Line 10"/>
          <p:cNvSpPr/>
          <p:nvPr/>
        </p:nvSpPr>
        <p:spPr>
          <a:xfrm>
            <a:off x="2043113" y="3375025"/>
            <a:ext cx="1982787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6393" name="Line 11"/>
          <p:cNvSpPr/>
          <p:nvPr/>
        </p:nvSpPr>
        <p:spPr>
          <a:xfrm>
            <a:off x="2043113" y="4532313"/>
            <a:ext cx="2024062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6394" name="Text Box 12"/>
          <p:cNvSpPr txBox="1"/>
          <p:nvPr/>
        </p:nvSpPr>
        <p:spPr>
          <a:xfrm>
            <a:off x="1631950" y="3133725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95" name="Text Box 13"/>
          <p:cNvSpPr txBox="1"/>
          <p:nvPr/>
        </p:nvSpPr>
        <p:spPr>
          <a:xfrm>
            <a:off x="1631950" y="4318000"/>
            <a:ext cx="5000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96" name="Line 14"/>
          <p:cNvSpPr/>
          <p:nvPr/>
        </p:nvSpPr>
        <p:spPr>
          <a:xfrm flipH="1">
            <a:off x="2562225" y="2565400"/>
            <a:ext cx="876300" cy="2795588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6397" name="Text Box 15"/>
          <p:cNvSpPr txBox="1"/>
          <p:nvPr/>
        </p:nvSpPr>
        <p:spPr>
          <a:xfrm>
            <a:off x="2733675" y="3416300"/>
            <a:ext cx="2714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98" name="Text Box 16"/>
          <p:cNvSpPr txBox="1"/>
          <p:nvPr/>
        </p:nvSpPr>
        <p:spPr>
          <a:xfrm>
            <a:off x="2949575" y="4067175"/>
            <a:ext cx="2714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99" name="Text Box 18"/>
          <p:cNvSpPr txBox="1"/>
          <p:nvPr/>
        </p:nvSpPr>
        <p:spPr>
          <a:xfrm>
            <a:off x="2879725" y="4568825"/>
            <a:ext cx="2698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400" name="Text Box 20"/>
          <p:cNvSpPr txBox="1"/>
          <p:nvPr/>
        </p:nvSpPr>
        <p:spPr>
          <a:xfrm>
            <a:off x="3211513" y="3435350"/>
            <a:ext cx="2714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401" name="Text Box 24"/>
          <p:cNvSpPr txBox="1"/>
          <p:nvPr/>
        </p:nvSpPr>
        <p:spPr>
          <a:xfrm>
            <a:off x="4068763" y="3140075"/>
            <a:ext cx="4587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402" name="Text Box 25"/>
          <p:cNvSpPr txBox="1"/>
          <p:nvPr/>
        </p:nvSpPr>
        <p:spPr>
          <a:xfrm>
            <a:off x="4079875" y="4292600"/>
            <a:ext cx="5349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403" name="Text Box 26"/>
          <p:cNvSpPr txBox="1"/>
          <p:nvPr/>
        </p:nvSpPr>
        <p:spPr>
          <a:xfrm>
            <a:off x="2546350" y="4013200"/>
            <a:ext cx="2714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404" name="Text Box 39"/>
          <p:cNvSpPr txBox="1"/>
          <p:nvPr/>
        </p:nvSpPr>
        <p:spPr>
          <a:xfrm>
            <a:off x="2135188" y="5084763"/>
            <a:ext cx="2714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F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405" name="Text Box 39"/>
          <p:cNvSpPr txBox="1"/>
          <p:nvPr/>
        </p:nvSpPr>
        <p:spPr>
          <a:xfrm>
            <a:off x="2927350" y="2349500"/>
            <a:ext cx="2714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E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aphicFrame>
        <p:nvGraphicFramePr>
          <p:cNvPr id="16406" name="对象 16405"/>
          <p:cNvGraphicFramePr/>
          <p:nvPr/>
        </p:nvGraphicFramePr>
        <p:xfrm>
          <a:off x="4614863" y="4703763"/>
          <a:ext cx="2087562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697865" imgH="177800" progId="Equation.3">
                  <p:embed/>
                </p:oleObj>
              </mc:Choice>
              <mc:Fallback>
                <p:oleObj name="" r:id="rId1" imgW="697865" imgH="1778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14863" y="4703763"/>
                        <a:ext cx="2087562" cy="531812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07" name="矩形 26662"/>
          <p:cNvSpPr/>
          <p:nvPr/>
        </p:nvSpPr>
        <p:spPr>
          <a:xfrm>
            <a:off x="2208213" y="3429000"/>
            <a:ext cx="64325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75</a:t>
            </a:r>
            <a:r>
              <a:rPr lang="en-US" altLang="zh-CN" sz="2400" b="1" baseline="30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</a:t>
            </a:r>
            <a:endParaRPr lang="en-US" altLang="zh-CN" sz="2400" b="1" baseline="30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08" name="矩形 26663"/>
          <p:cNvSpPr/>
          <p:nvPr/>
        </p:nvSpPr>
        <p:spPr>
          <a:xfrm>
            <a:off x="3117850" y="4652963"/>
            <a:ext cx="8128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105</a:t>
            </a:r>
            <a:r>
              <a:rPr lang="en-US" altLang="zh-CN" sz="2400" b="1" baseline="30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</a:t>
            </a:r>
            <a:endParaRPr lang="en-US" altLang="zh-CN" sz="2400" b="1" baseline="30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09" name="文本框 26664"/>
          <p:cNvSpPr txBox="1"/>
          <p:nvPr/>
        </p:nvSpPr>
        <p:spPr>
          <a:xfrm>
            <a:off x="6056313" y="354013"/>
            <a:ext cx="439261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还有其它解法吗？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6410" name="对象 16409"/>
          <p:cNvGraphicFramePr/>
          <p:nvPr/>
        </p:nvGraphicFramePr>
        <p:xfrm>
          <a:off x="4619625" y="2405063"/>
          <a:ext cx="2954338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3" imgW="1054735" imgH="203200" progId="Equation.3">
                  <p:embed/>
                </p:oleObj>
              </mc:Choice>
              <mc:Fallback>
                <p:oleObj name="" r:id="rId3" imgW="1054735" imgH="203200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19625" y="2405063"/>
                        <a:ext cx="2954338" cy="568325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11" name="对象 16410"/>
          <p:cNvGraphicFramePr/>
          <p:nvPr/>
        </p:nvGraphicFramePr>
        <p:xfrm>
          <a:off x="4614863" y="1885950"/>
          <a:ext cx="4319587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5" imgW="1687830" imgH="203200" progId="Equation.3">
                  <p:embed/>
                </p:oleObj>
              </mc:Choice>
              <mc:Fallback>
                <p:oleObj name="" r:id="rId5" imgW="1687830" imgH="2032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14863" y="1885950"/>
                        <a:ext cx="4319587" cy="519113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12" name="对象 16411"/>
          <p:cNvGraphicFramePr/>
          <p:nvPr/>
        </p:nvGraphicFramePr>
        <p:xfrm>
          <a:off x="7573963" y="2405063"/>
          <a:ext cx="27305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7" imgW="1066165" imgH="215900" progId="Equation.3">
                  <p:embed/>
                </p:oleObj>
              </mc:Choice>
              <mc:Fallback>
                <p:oleObj name="" r:id="rId7" imgW="1066165" imgH="2159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73963" y="2405063"/>
                        <a:ext cx="2730500" cy="552450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13" name="对象 16412"/>
          <p:cNvGraphicFramePr/>
          <p:nvPr/>
        </p:nvGraphicFramePr>
        <p:xfrm>
          <a:off x="4614863" y="2957513"/>
          <a:ext cx="2578100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9" imgW="952500" imgH="228600" progId="Equation.3">
                  <p:embed/>
                </p:oleObj>
              </mc:Choice>
              <mc:Fallback>
                <p:oleObj name="" r:id="rId9" imgW="952500" imgH="228600" progId="Equation.3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14863" y="2957513"/>
                        <a:ext cx="2578100" cy="620712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14" name="对象 16413"/>
          <p:cNvGraphicFramePr/>
          <p:nvPr/>
        </p:nvGraphicFramePr>
        <p:xfrm>
          <a:off x="4619625" y="3559175"/>
          <a:ext cx="558958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1" imgW="2233295" imgH="203200" progId="Equation.3">
                  <p:embed/>
                </p:oleObj>
              </mc:Choice>
              <mc:Fallback>
                <p:oleObj name="" r:id="rId11" imgW="2233295" imgH="2032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19625" y="3559175"/>
                        <a:ext cx="5589588" cy="508000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15" name="对象 16414"/>
          <p:cNvGraphicFramePr/>
          <p:nvPr/>
        </p:nvGraphicFramePr>
        <p:xfrm>
          <a:off x="4618038" y="4067175"/>
          <a:ext cx="3252787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3" imgW="1169035" imgH="228600" progId="Equation.3">
                  <p:embed/>
                </p:oleObj>
              </mc:Choice>
              <mc:Fallback>
                <p:oleObj name="" r:id="rId13" imgW="1169035" imgH="22860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618038" y="4067175"/>
                        <a:ext cx="3252787" cy="636588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16" name="对象 16415"/>
          <p:cNvGraphicFramePr/>
          <p:nvPr/>
        </p:nvGraphicFramePr>
        <p:xfrm>
          <a:off x="6702425" y="4703763"/>
          <a:ext cx="1944688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5" imgW="748665" imgH="215900" progId="Equation.3">
                  <p:embed/>
                </p:oleObj>
              </mc:Choice>
              <mc:Fallback>
                <p:oleObj name="" r:id="rId15" imgW="748665" imgH="215900" progId="Equation.3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702425" y="4703763"/>
                        <a:ext cx="1944688" cy="560387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17" name="对象 16416"/>
          <p:cNvGraphicFramePr/>
          <p:nvPr/>
        </p:nvGraphicFramePr>
        <p:xfrm>
          <a:off x="4618038" y="5235575"/>
          <a:ext cx="1871662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7" imgW="710565" imgH="177800" progId="Equation.3">
                  <p:embed/>
                </p:oleObj>
              </mc:Choice>
              <mc:Fallback>
                <p:oleObj name="" r:id="rId17" imgW="710565" imgH="177800" progId="Equation.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618038" y="5235575"/>
                        <a:ext cx="1871662" cy="468313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18" name="对象 16417"/>
          <p:cNvGraphicFramePr/>
          <p:nvPr/>
        </p:nvGraphicFramePr>
        <p:xfrm>
          <a:off x="4618038" y="5703888"/>
          <a:ext cx="4211637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9" imgW="1737360" imgH="215900" progId="Equation.3">
                  <p:embed/>
                </p:oleObj>
              </mc:Choice>
              <mc:Fallback>
                <p:oleObj name="" r:id="rId19" imgW="1737360" imgH="215900" progId="Equation.3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618038" y="5703888"/>
                        <a:ext cx="4211637" cy="520700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  <p:sndAc>
      <p:stSnd>
        <p:snd r:embed="rId2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70" decel="1000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770" decel="100000"/>
                                        <p:tgtEl>
                                          <p:spTgt spid="1640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4" dur="77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7" grpId="0"/>
      <p:bldP spid="16408" grpId="0"/>
      <p:bldP spid="1640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Text Box 4"/>
          <p:cNvSpPr txBox="1"/>
          <p:nvPr/>
        </p:nvSpPr>
        <p:spPr>
          <a:xfrm>
            <a:off x="1800225" y="593725"/>
            <a:ext cx="7273925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例</a:t>
            </a:r>
            <a:r>
              <a:rPr lang="en-US" altLang="zh-CN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如图，已知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∠1=75</a:t>
            </a:r>
            <a:r>
              <a:rPr lang="en-US" altLang="zh-CN" sz="2800" baseline="50000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, ∠2 =105</a:t>
            </a:r>
            <a:r>
              <a:rPr lang="en-US" altLang="zh-CN" sz="2800" baseline="50000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endParaRPr lang="en-US" altLang="zh-CN" sz="2800" baseline="500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问：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平行吗？为什么？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11" name="Arc 17"/>
          <p:cNvSpPr/>
          <p:nvPr/>
        </p:nvSpPr>
        <p:spPr>
          <a:xfrm rot="17388840">
            <a:off x="2673350" y="4391025"/>
            <a:ext cx="215900" cy="168275"/>
          </a:xfrm>
          <a:custGeom>
            <a:avLst/>
            <a:gdLst/>
            <a:ahLst/>
            <a:cxnLst>
              <a:cxn ang="0">
                <a:pos x="0" y="2836439"/>
              </a:cxn>
              <a:cxn ang="0">
                <a:pos x="106612156" y="79564100"/>
              </a:cxn>
              <a:cxn ang="0">
                <a:pos x="22306080" y="79564100"/>
              </a:cxn>
            </a:cxnLst>
            <a:pathLst>
              <a:path w="27315" h="21600" fill="none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</a:path>
              <a:path w="27315" h="21600" stroke="0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  <a:lnTo>
                  <a:pt x="5715" y="21600"/>
                </a:lnTo>
                <a:close/>
              </a:path>
            </a:pathLst>
          </a:custGeom>
          <a:noFill/>
          <a:ln w="317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2" name="Arc 19"/>
          <p:cNvSpPr/>
          <p:nvPr/>
        </p:nvSpPr>
        <p:spPr>
          <a:xfrm rot="11571379">
            <a:off x="2954338" y="3409950"/>
            <a:ext cx="215900" cy="166688"/>
          </a:xfrm>
          <a:custGeom>
            <a:avLst/>
            <a:gdLst/>
            <a:ahLst/>
            <a:cxnLst>
              <a:cxn ang="0">
                <a:pos x="0" y="2730696"/>
              </a:cxn>
              <a:cxn ang="0">
                <a:pos x="106612156" y="76602928"/>
              </a:cxn>
              <a:cxn ang="0">
                <a:pos x="22306080" y="76602928"/>
              </a:cxn>
            </a:cxnLst>
            <a:pathLst>
              <a:path w="27315" h="21600" fill="none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</a:path>
              <a:path w="27315" h="21600" stroke="0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  <a:lnTo>
                  <a:pt x="5715" y="21600"/>
                </a:lnTo>
                <a:close/>
              </a:path>
            </a:pathLst>
          </a:custGeom>
          <a:noFill/>
          <a:ln w="317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3" name="Arc 21"/>
          <p:cNvSpPr/>
          <p:nvPr/>
        </p:nvSpPr>
        <p:spPr>
          <a:xfrm rot="913402">
            <a:off x="2890838" y="4351338"/>
            <a:ext cx="215900" cy="166687"/>
          </a:xfrm>
          <a:custGeom>
            <a:avLst/>
            <a:gdLst/>
            <a:ahLst/>
            <a:cxnLst>
              <a:cxn ang="0">
                <a:pos x="0" y="2730789"/>
              </a:cxn>
              <a:cxn ang="0">
                <a:pos x="106612156" y="76604746"/>
              </a:cxn>
              <a:cxn ang="0">
                <a:pos x="22306080" y="76604746"/>
              </a:cxn>
            </a:cxnLst>
            <a:pathLst>
              <a:path w="27315" h="21600" fill="none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</a:path>
              <a:path w="27315" h="21600" stroke="0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  <a:lnTo>
                  <a:pt x="5715" y="21600"/>
                </a:lnTo>
                <a:close/>
              </a:path>
            </a:pathLst>
          </a:custGeom>
          <a:noFill/>
          <a:ln w="317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4" name="Arc 22"/>
          <p:cNvSpPr/>
          <p:nvPr/>
        </p:nvSpPr>
        <p:spPr>
          <a:xfrm rot="6674098">
            <a:off x="2789238" y="4537075"/>
            <a:ext cx="215900" cy="166688"/>
          </a:xfrm>
          <a:custGeom>
            <a:avLst/>
            <a:gdLst/>
            <a:ahLst/>
            <a:cxnLst>
              <a:cxn ang="0">
                <a:pos x="0" y="2730696"/>
              </a:cxn>
              <a:cxn ang="0">
                <a:pos x="106612156" y="76602928"/>
              </a:cxn>
              <a:cxn ang="0">
                <a:pos x="22306080" y="76602928"/>
              </a:cxn>
            </a:cxnLst>
            <a:pathLst>
              <a:path w="27315" h="21600" fill="none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</a:path>
              <a:path w="27315" h="21600" stroke="0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  <a:lnTo>
                  <a:pt x="5715" y="21600"/>
                </a:lnTo>
                <a:close/>
              </a:path>
            </a:pathLst>
          </a:custGeom>
          <a:noFill/>
          <a:ln w="317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5" name="Arc 23"/>
          <p:cNvSpPr/>
          <p:nvPr/>
        </p:nvSpPr>
        <p:spPr>
          <a:xfrm rot="6785403">
            <a:off x="3167063" y="3382963"/>
            <a:ext cx="217487" cy="166687"/>
          </a:xfrm>
          <a:custGeom>
            <a:avLst/>
            <a:gdLst/>
            <a:ahLst/>
            <a:cxnLst>
              <a:cxn ang="0">
                <a:pos x="0" y="2730696"/>
              </a:cxn>
              <a:cxn ang="0">
                <a:pos x="109783580" y="76602928"/>
              </a:cxn>
              <a:cxn ang="0">
                <a:pos x="22969521" y="76602928"/>
              </a:cxn>
            </a:cxnLst>
            <a:pathLst>
              <a:path w="27315" h="21600" fill="none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</a:path>
              <a:path w="27315" h="21600" stroke="0">
                <a:moveTo>
                  <a:pt x="-1" y="769"/>
                </a:moveTo>
                <a:cubicBezTo>
                  <a:pt x="1861" y="258"/>
                  <a:pt x="3784" y="-1"/>
                  <a:pt x="5715" y="0"/>
                </a:cubicBezTo>
                <a:cubicBezTo>
                  <a:pt x="17644" y="0"/>
                  <a:pt x="27315" y="9670"/>
                  <a:pt x="27315" y="21600"/>
                </a:cubicBezTo>
                <a:lnTo>
                  <a:pt x="5715" y="21600"/>
                </a:lnTo>
                <a:close/>
              </a:path>
            </a:pathLst>
          </a:custGeom>
          <a:noFill/>
          <a:ln w="317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6" name="Line 10"/>
          <p:cNvSpPr/>
          <p:nvPr/>
        </p:nvSpPr>
        <p:spPr>
          <a:xfrm>
            <a:off x="2043113" y="3375025"/>
            <a:ext cx="1982787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7417" name="Line 11"/>
          <p:cNvSpPr/>
          <p:nvPr/>
        </p:nvSpPr>
        <p:spPr>
          <a:xfrm>
            <a:off x="2043113" y="4532313"/>
            <a:ext cx="2024062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7418" name="Text Box 12"/>
          <p:cNvSpPr txBox="1"/>
          <p:nvPr/>
        </p:nvSpPr>
        <p:spPr>
          <a:xfrm>
            <a:off x="1631950" y="3133725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19" name="Text Box 13"/>
          <p:cNvSpPr txBox="1"/>
          <p:nvPr/>
        </p:nvSpPr>
        <p:spPr>
          <a:xfrm>
            <a:off x="1631950" y="4318000"/>
            <a:ext cx="5000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20" name="Line 14"/>
          <p:cNvSpPr/>
          <p:nvPr/>
        </p:nvSpPr>
        <p:spPr>
          <a:xfrm flipH="1">
            <a:off x="2562225" y="2565400"/>
            <a:ext cx="876300" cy="2795588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7421" name="Text Box 15"/>
          <p:cNvSpPr txBox="1"/>
          <p:nvPr/>
        </p:nvSpPr>
        <p:spPr>
          <a:xfrm>
            <a:off x="2733675" y="3416300"/>
            <a:ext cx="2714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22" name="Text Box 16"/>
          <p:cNvSpPr txBox="1"/>
          <p:nvPr/>
        </p:nvSpPr>
        <p:spPr>
          <a:xfrm>
            <a:off x="2949575" y="4067175"/>
            <a:ext cx="2714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23" name="Text Box 18"/>
          <p:cNvSpPr txBox="1"/>
          <p:nvPr/>
        </p:nvSpPr>
        <p:spPr>
          <a:xfrm>
            <a:off x="2879725" y="4568825"/>
            <a:ext cx="2698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24" name="Text Box 20"/>
          <p:cNvSpPr txBox="1"/>
          <p:nvPr/>
        </p:nvSpPr>
        <p:spPr>
          <a:xfrm>
            <a:off x="3211513" y="3435350"/>
            <a:ext cx="2714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25" name="Text Box 24"/>
          <p:cNvSpPr txBox="1"/>
          <p:nvPr/>
        </p:nvSpPr>
        <p:spPr>
          <a:xfrm>
            <a:off x="4068763" y="3140075"/>
            <a:ext cx="4587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26" name="Text Box 25"/>
          <p:cNvSpPr txBox="1"/>
          <p:nvPr/>
        </p:nvSpPr>
        <p:spPr>
          <a:xfrm>
            <a:off x="4079875" y="4292600"/>
            <a:ext cx="5349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27" name="Text Box 26"/>
          <p:cNvSpPr txBox="1"/>
          <p:nvPr/>
        </p:nvSpPr>
        <p:spPr>
          <a:xfrm>
            <a:off x="2546350" y="4013200"/>
            <a:ext cx="2714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28" name="Text Box 39"/>
          <p:cNvSpPr txBox="1"/>
          <p:nvPr/>
        </p:nvSpPr>
        <p:spPr>
          <a:xfrm>
            <a:off x="2135188" y="5084763"/>
            <a:ext cx="2714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F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29" name="Text Box 39"/>
          <p:cNvSpPr txBox="1"/>
          <p:nvPr/>
        </p:nvSpPr>
        <p:spPr>
          <a:xfrm>
            <a:off x="2927350" y="2349500"/>
            <a:ext cx="2714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E</a:t>
            </a:r>
            <a:endParaRPr lang="en-US" altLang="zh-CN" sz="28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30" name="矩形 26662"/>
          <p:cNvSpPr/>
          <p:nvPr/>
        </p:nvSpPr>
        <p:spPr>
          <a:xfrm>
            <a:off x="2208213" y="3429000"/>
            <a:ext cx="64325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75</a:t>
            </a:r>
            <a:r>
              <a:rPr lang="en-US" altLang="zh-CN" sz="2400" b="1" baseline="30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</a:t>
            </a:r>
            <a:endParaRPr lang="en-US" altLang="zh-CN" sz="2400" b="1" baseline="30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31" name="矩形 26663"/>
          <p:cNvSpPr/>
          <p:nvPr/>
        </p:nvSpPr>
        <p:spPr>
          <a:xfrm>
            <a:off x="3117850" y="4652963"/>
            <a:ext cx="8128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105</a:t>
            </a:r>
            <a:r>
              <a:rPr lang="en-US" altLang="zh-CN" sz="2400" b="1" baseline="30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</a:t>
            </a:r>
            <a:endParaRPr lang="en-US" altLang="zh-CN" sz="2400" b="1" baseline="30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7432" name="对象 17431"/>
          <p:cNvGraphicFramePr/>
          <p:nvPr/>
        </p:nvGraphicFramePr>
        <p:xfrm>
          <a:off x="4614863" y="1885950"/>
          <a:ext cx="4319587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" imgW="1687830" imgH="203200" progId="Equation.3">
                  <p:embed/>
                </p:oleObj>
              </mc:Choice>
              <mc:Fallback>
                <p:oleObj name="" r:id="rId1" imgW="1687830" imgH="203200" progId="Equation.3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14863" y="1885950"/>
                        <a:ext cx="4319587" cy="519113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3" name="对象 17432"/>
          <p:cNvGraphicFramePr/>
          <p:nvPr/>
        </p:nvGraphicFramePr>
        <p:xfrm>
          <a:off x="4605338" y="4735513"/>
          <a:ext cx="295275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3" imgW="1053465" imgH="203200" progId="Equation.3">
                  <p:embed/>
                </p:oleObj>
              </mc:Choice>
              <mc:Fallback>
                <p:oleObj name="" r:id="rId3" imgW="1053465" imgH="203200" progId="Equation.3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05338" y="4735513"/>
                        <a:ext cx="2952750" cy="568325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4" name="对象 17433"/>
          <p:cNvGraphicFramePr/>
          <p:nvPr/>
        </p:nvGraphicFramePr>
        <p:xfrm>
          <a:off x="6834188" y="3557588"/>
          <a:ext cx="19177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5" imgW="748665" imgH="215900" progId="Equation.3">
                  <p:embed/>
                </p:oleObj>
              </mc:Choice>
              <mc:Fallback>
                <p:oleObj name="" r:id="rId5" imgW="748665" imgH="215900" progId="Equation.3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34188" y="3557588"/>
                        <a:ext cx="1917700" cy="552450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5" name="对象 17434"/>
          <p:cNvGraphicFramePr/>
          <p:nvPr/>
        </p:nvGraphicFramePr>
        <p:xfrm>
          <a:off x="4605338" y="2936875"/>
          <a:ext cx="2817812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7" imgW="1041400" imgH="228600" progId="Equation.3">
                  <p:embed/>
                </p:oleObj>
              </mc:Choice>
              <mc:Fallback>
                <p:oleObj name="" r:id="rId7" imgW="1041400" imgH="228600" progId="Equation.3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05338" y="2936875"/>
                        <a:ext cx="2817812" cy="620713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6" name="对象 17435"/>
          <p:cNvGraphicFramePr/>
          <p:nvPr/>
        </p:nvGraphicFramePr>
        <p:xfrm>
          <a:off x="4605338" y="3557588"/>
          <a:ext cx="222885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9" imgW="761365" imgH="203200" progId="Equation.3">
                  <p:embed/>
                </p:oleObj>
              </mc:Choice>
              <mc:Fallback>
                <p:oleObj name="" r:id="rId9" imgW="761365" imgH="203200" progId="Equation.3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05338" y="3557588"/>
                        <a:ext cx="2228850" cy="560387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7" name="对象 17436"/>
          <p:cNvGraphicFramePr/>
          <p:nvPr/>
        </p:nvGraphicFramePr>
        <p:xfrm>
          <a:off x="4619625" y="4110038"/>
          <a:ext cx="2954338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1" imgW="1080135" imgH="228600" progId="Equation.3">
                  <p:embed/>
                </p:oleObj>
              </mc:Choice>
              <mc:Fallback>
                <p:oleObj name="" r:id="rId11" imgW="1080135" imgH="228600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19625" y="4110038"/>
                        <a:ext cx="2954338" cy="625475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8" name="对象 17437"/>
          <p:cNvGraphicFramePr/>
          <p:nvPr/>
        </p:nvGraphicFramePr>
        <p:xfrm>
          <a:off x="4614863" y="2405063"/>
          <a:ext cx="2087562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13" imgW="697865" imgH="177800" progId="Equation.3">
                  <p:embed/>
                </p:oleObj>
              </mc:Choice>
              <mc:Fallback>
                <p:oleObj name="" r:id="rId13" imgW="697865" imgH="177800" progId="Equation.3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614863" y="2405063"/>
                        <a:ext cx="2087562" cy="531812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9" name="对象 17438"/>
          <p:cNvGraphicFramePr/>
          <p:nvPr/>
        </p:nvGraphicFramePr>
        <p:xfrm>
          <a:off x="6702425" y="2405063"/>
          <a:ext cx="2371725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5" imgW="913765" imgH="215900" progId="Equation.3">
                  <p:embed/>
                </p:oleObj>
              </mc:Choice>
              <mc:Fallback>
                <p:oleObj name="" r:id="rId15" imgW="913765" imgH="215900" progId="Equation.3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702425" y="2405063"/>
                        <a:ext cx="2371725" cy="560387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40" name="对象 17439"/>
          <p:cNvGraphicFramePr/>
          <p:nvPr/>
        </p:nvGraphicFramePr>
        <p:xfrm>
          <a:off x="4605338" y="5303838"/>
          <a:ext cx="1871662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17" imgW="710565" imgH="177800" progId="Equation.3">
                  <p:embed/>
                </p:oleObj>
              </mc:Choice>
              <mc:Fallback>
                <p:oleObj name="" r:id="rId17" imgW="710565" imgH="177800" progId="Equation.3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605338" y="5303838"/>
                        <a:ext cx="1871662" cy="468312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41" name="对象 17440"/>
          <p:cNvGraphicFramePr/>
          <p:nvPr/>
        </p:nvGraphicFramePr>
        <p:xfrm>
          <a:off x="4605338" y="5772150"/>
          <a:ext cx="45815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19" imgW="1889760" imgH="215900" progId="Equation.3">
                  <p:embed/>
                </p:oleObj>
              </mc:Choice>
              <mc:Fallback>
                <p:oleObj name="" r:id="rId19" imgW="1889760" imgH="215900" progId="Equation.3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605338" y="5772150"/>
                        <a:ext cx="4581525" cy="520700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  <p:sndAc>
      <p:stSnd>
        <p:snd r:embed="rId2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0" grpId="0"/>
      <p:bldP spid="174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8434" name="组合 10"/>
          <p:cNvGrpSpPr>
            <a:grpSpLocks noChangeAspect="1"/>
          </p:cNvGrpSpPr>
          <p:nvPr/>
        </p:nvGrpSpPr>
        <p:grpSpPr>
          <a:xfrm>
            <a:off x="2286000" y="1657350"/>
            <a:ext cx="6996113" cy="3244850"/>
            <a:chOff x="0" y="0"/>
            <a:chExt cx="11016" cy="5110"/>
          </a:xfrm>
        </p:grpSpPr>
        <p:grpSp>
          <p:nvGrpSpPr>
            <p:cNvPr id="18435" name="组合 2"/>
            <p:cNvGrpSpPr>
              <a:grpSpLocks noChangeAspect="1"/>
            </p:cNvGrpSpPr>
            <p:nvPr/>
          </p:nvGrpSpPr>
          <p:grpSpPr>
            <a:xfrm rot="3600000">
              <a:off x="6330" y="425"/>
              <a:ext cx="5111" cy="4237"/>
              <a:chOff x="0" y="0"/>
              <a:chExt cx="5111" cy="4237"/>
            </a:xfrm>
          </p:grpSpPr>
          <p:pic>
            <p:nvPicPr>
              <p:cNvPr id="18436" name="图片 19472" descr="9dc3cf587cbe88a1800a1807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3600000">
                <a:off x="1907" y="1033"/>
                <a:ext cx="2376" cy="400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37" name="图片 19473" descr="9dc3cf587cbe88a1800a1807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4400000">
                <a:off x="803" y="-826"/>
                <a:ext cx="2376" cy="400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8438" name="组合 19474"/>
            <p:cNvGrpSpPr>
              <a:grpSpLocks noChangeAspect="1"/>
            </p:cNvGrpSpPr>
            <p:nvPr/>
          </p:nvGrpSpPr>
          <p:grpSpPr>
            <a:xfrm rot="-5400000">
              <a:off x="1115" y="-755"/>
              <a:ext cx="3270" cy="5525"/>
              <a:chOff x="0" y="0"/>
              <a:chExt cx="1308" cy="2210"/>
            </a:xfrm>
          </p:grpSpPr>
          <p:pic>
            <p:nvPicPr>
              <p:cNvPr id="18439" name="图片 19470" descr="9dc3cf587cbe88a1800a1807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10800000">
                <a:off x="490" y="864"/>
                <a:ext cx="818" cy="134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40" name="图片 19471" descr="9dc3cf587cbe88a1800a1807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0"/>
                <a:ext cx="874" cy="144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8441" name="矩形 19491"/>
          <p:cNvSpPr/>
          <p:nvPr/>
        </p:nvSpPr>
        <p:spPr>
          <a:xfrm>
            <a:off x="1905000" y="485775"/>
            <a:ext cx="22098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bevel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做一做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bevel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8442" name="组合 6"/>
          <p:cNvGrpSpPr/>
          <p:nvPr/>
        </p:nvGrpSpPr>
        <p:grpSpPr>
          <a:xfrm>
            <a:off x="6165850" y="1752600"/>
            <a:ext cx="3930650" cy="2138363"/>
            <a:chOff x="0" y="0"/>
            <a:chExt cx="6191" cy="3368"/>
          </a:xfrm>
        </p:grpSpPr>
        <p:cxnSp>
          <p:nvCxnSpPr>
            <p:cNvPr id="18443" name="直接连接符 3"/>
            <p:cNvCxnSpPr/>
            <p:nvPr/>
          </p:nvCxnSpPr>
          <p:spPr>
            <a:xfrm flipH="1">
              <a:off x="31" y="0"/>
              <a:ext cx="1840" cy="332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18444" name="直接连接符 4"/>
            <p:cNvCxnSpPr/>
            <p:nvPr/>
          </p:nvCxnSpPr>
          <p:spPr>
            <a:xfrm flipH="1">
              <a:off x="4491" y="240"/>
              <a:ext cx="1700" cy="312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18445" name="直接连接符 5"/>
            <p:cNvCxnSpPr/>
            <p:nvPr/>
          </p:nvCxnSpPr>
          <p:spPr>
            <a:xfrm>
              <a:off x="0" y="3308"/>
              <a:ext cx="4511" cy="5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cxnSp>
      </p:grpSp>
      <p:grpSp>
        <p:nvGrpSpPr>
          <p:cNvPr id="18446" name="组合 11"/>
          <p:cNvGrpSpPr/>
          <p:nvPr/>
        </p:nvGrpSpPr>
        <p:grpSpPr>
          <a:xfrm>
            <a:off x="2362200" y="1941513"/>
            <a:ext cx="3390900" cy="1982787"/>
            <a:chOff x="0" y="0"/>
            <a:chExt cx="5339" cy="3123"/>
          </a:xfrm>
        </p:grpSpPr>
        <p:cxnSp>
          <p:nvCxnSpPr>
            <p:cNvPr id="18447" name="直接连接符 7"/>
            <p:cNvCxnSpPr/>
            <p:nvPr/>
          </p:nvCxnSpPr>
          <p:spPr>
            <a:xfrm>
              <a:off x="1559" y="0"/>
              <a:ext cx="3780" cy="3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pic>
          <p:nvPicPr>
            <p:cNvPr id="18448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063"/>
              <a:ext cx="3765" cy="60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8449" name="直接连接符 9"/>
            <p:cNvCxnSpPr>
              <a:endCxn id="18448" idx="1"/>
            </p:cNvCxnSpPr>
            <p:nvPr/>
          </p:nvCxnSpPr>
          <p:spPr>
            <a:xfrm flipH="1">
              <a:off x="0" y="72"/>
              <a:ext cx="5277" cy="302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cxnSp>
      </p:grpSp>
      <p:sp>
        <p:nvSpPr>
          <p:cNvPr id="18450" name="Text Box 4"/>
          <p:cNvSpPr/>
          <p:nvPr/>
        </p:nvSpPr>
        <p:spPr>
          <a:xfrm>
            <a:off x="2532063" y="5051425"/>
            <a:ext cx="2452687" cy="953134"/>
          </a:xfrm>
          <a:prstGeom prst="wedgeRectCallout">
            <a:avLst>
              <a:gd name="adj1" fmla="val -23648"/>
              <a:gd name="adj2" fmla="val -144338"/>
            </a:avLst>
          </a:prstGeom>
          <a:noFill/>
          <a:ln w="12700" cap="flat" cmpd="sng">
            <a:solidFill>
              <a:srgbClr val="BCBCB6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内错角相等，两直线平行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51" name="Text Box 4"/>
          <p:cNvSpPr/>
          <p:nvPr/>
        </p:nvSpPr>
        <p:spPr>
          <a:xfrm>
            <a:off x="6626225" y="5051425"/>
            <a:ext cx="2452688" cy="953134"/>
          </a:xfrm>
          <a:prstGeom prst="wedgeRectCallout">
            <a:avLst>
              <a:gd name="adj1" fmla="val -12231"/>
              <a:gd name="adj2" fmla="val -103764"/>
            </a:avLst>
          </a:prstGeom>
          <a:noFill/>
          <a:ln w="12700" cap="flat" cmpd="sng">
            <a:solidFill>
              <a:srgbClr val="BCBCB6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同旁内角相等，两直线平行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0" grpId="0" bldLvl="0" animBg="1"/>
      <p:bldP spid="1845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9458" name="组合 33794"/>
          <p:cNvGrpSpPr>
            <a:grpSpLocks noChangeAspect="1"/>
          </p:cNvGrpSpPr>
          <p:nvPr/>
        </p:nvGrpSpPr>
        <p:grpSpPr>
          <a:xfrm rot="10800000">
            <a:off x="2057400" y="1676400"/>
            <a:ext cx="2274888" cy="2716213"/>
            <a:chOff x="0" y="0"/>
            <a:chExt cx="1248" cy="1446"/>
          </a:xfrm>
        </p:grpSpPr>
        <p:pic>
          <p:nvPicPr>
            <p:cNvPr id="19459" name="图片 33795" descr="9dc3cf587cbe88a1800a180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6200000">
              <a:off x="245" y="443"/>
              <a:ext cx="758" cy="12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0" name="图片 33796" descr="9dc3cf587cbe88a1800a180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6200000">
              <a:off x="245" y="-245"/>
              <a:ext cx="758" cy="124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9461" name="图片 33798" descr="9dc3cf587cbe88a1800a180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3750" y="1927225"/>
            <a:ext cx="1508125" cy="254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33799" descr="9dc3cf587cbe88a1800a180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2000" y="1905000"/>
            <a:ext cx="1509713" cy="25447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63" name="组合 33800"/>
          <p:cNvGrpSpPr>
            <a:grpSpLocks noChangeAspect="1"/>
          </p:cNvGrpSpPr>
          <p:nvPr/>
        </p:nvGrpSpPr>
        <p:grpSpPr>
          <a:xfrm>
            <a:off x="5334000" y="1447800"/>
            <a:ext cx="2076450" cy="3508375"/>
            <a:chOff x="0" y="0"/>
            <a:chExt cx="1308" cy="2210"/>
          </a:xfrm>
        </p:grpSpPr>
        <p:pic>
          <p:nvPicPr>
            <p:cNvPr id="19464" name="图片 33801" descr="9dc3cf587cbe88a1800a180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0800000">
              <a:off x="490" y="864"/>
              <a:ext cx="818" cy="13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5" name="图片 33802" descr="9dc3cf587cbe88a1800a180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874" cy="144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9466" name="组合 33806"/>
          <p:cNvGrpSpPr/>
          <p:nvPr/>
        </p:nvGrpSpPr>
        <p:grpSpPr>
          <a:xfrm>
            <a:off x="2108200" y="1739900"/>
            <a:ext cx="2301875" cy="2884488"/>
            <a:chOff x="0" y="0"/>
            <a:chExt cx="1450" cy="1817"/>
          </a:xfrm>
        </p:grpSpPr>
        <p:sp>
          <p:nvSpPr>
            <p:cNvPr id="19467" name="直接连接符 33807"/>
            <p:cNvSpPr/>
            <p:nvPr/>
          </p:nvSpPr>
          <p:spPr>
            <a:xfrm rot="-10800000" flipV="1">
              <a:off x="17" y="796"/>
              <a:ext cx="1433" cy="0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直接连接符 33808"/>
            <p:cNvSpPr/>
            <p:nvPr/>
          </p:nvSpPr>
          <p:spPr>
            <a:xfrm rot="10800000">
              <a:off x="17" y="0"/>
              <a:ext cx="1433" cy="9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直接连接符 33809"/>
            <p:cNvSpPr/>
            <p:nvPr/>
          </p:nvSpPr>
          <p:spPr>
            <a:xfrm rot="-10800000" flipV="1">
              <a:off x="0" y="0"/>
              <a:ext cx="0" cy="1817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9470" name="组合 33810"/>
          <p:cNvGrpSpPr/>
          <p:nvPr/>
        </p:nvGrpSpPr>
        <p:grpSpPr>
          <a:xfrm>
            <a:off x="5003800" y="2844800"/>
            <a:ext cx="2514600" cy="863600"/>
            <a:chOff x="0" y="0"/>
            <a:chExt cx="1584" cy="544"/>
          </a:xfrm>
        </p:grpSpPr>
        <p:sp>
          <p:nvSpPr>
            <p:cNvPr id="19471" name="直接连接符 33811"/>
            <p:cNvSpPr/>
            <p:nvPr/>
          </p:nvSpPr>
          <p:spPr>
            <a:xfrm>
              <a:off x="720" y="0"/>
              <a:ext cx="864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直接连接符 33812"/>
            <p:cNvSpPr/>
            <p:nvPr/>
          </p:nvSpPr>
          <p:spPr>
            <a:xfrm>
              <a:off x="0" y="544"/>
              <a:ext cx="1016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直接连接符 33813"/>
            <p:cNvSpPr/>
            <p:nvPr/>
          </p:nvSpPr>
          <p:spPr>
            <a:xfrm flipH="1" flipV="1">
              <a:off x="744" y="16"/>
              <a:ext cx="288" cy="52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9474" name="组合 33814"/>
          <p:cNvGrpSpPr/>
          <p:nvPr/>
        </p:nvGrpSpPr>
        <p:grpSpPr>
          <a:xfrm>
            <a:off x="8458200" y="1739900"/>
            <a:ext cx="1447800" cy="2692400"/>
            <a:chOff x="0" y="0"/>
            <a:chExt cx="912" cy="1696"/>
          </a:xfrm>
        </p:grpSpPr>
        <p:sp>
          <p:nvSpPr>
            <p:cNvPr id="19475" name="直接连接符 33815"/>
            <p:cNvSpPr/>
            <p:nvPr/>
          </p:nvSpPr>
          <p:spPr>
            <a:xfrm>
              <a:off x="0" y="16"/>
              <a:ext cx="0" cy="168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6" name="直接连接符 33816"/>
            <p:cNvSpPr/>
            <p:nvPr/>
          </p:nvSpPr>
          <p:spPr>
            <a:xfrm>
              <a:off x="0" y="1688"/>
              <a:ext cx="912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7" name="直接连接符 33817"/>
            <p:cNvSpPr/>
            <p:nvPr/>
          </p:nvSpPr>
          <p:spPr>
            <a:xfrm>
              <a:off x="880" y="0"/>
              <a:ext cx="0" cy="168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8" name="矩形 33818"/>
          <p:cNvSpPr/>
          <p:nvPr/>
        </p:nvSpPr>
        <p:spPr>
          <a:xfrm>
            <a:off x="1879600" y="527050"/>
            <a:ext cx="22098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bevel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做一做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bevel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79" name="Text Box 4"/>
          <p:cNvSpPr/>
          <p:nvPr/>
        </p:nvSpPr>
        <p:spPr>
          <a:xfrm>
            <a:off x="1957388" y="5175250"/>
            <a:ext cx="2452687" cy="953134"/>
          </a:xfrm>
          <a:prstGeom prst="wedgeRectCallout">
            <a:avLst>
              <a:gd name="adj1" fmla="val -23648"/>
              <a:gd name="adj2" fmla="val -144338"/>
            </a:avLst>
          </a:prstGeom>
          <a:noFill/>
          <a:ln w="12700" cap="flat" cmpd="sng">
            <a:solidFill>
              <a:srgbClr val="BCBCB6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同位角相等，两直线平行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80" name="Text Box 4"/>
          <p:cNvSpPr/>
          <p:nvPr/>
        </p:nvSpPr>
        <p:spPr>
          <a:xfrm>
            <a:off x="4870450" y="5175250"/>
            <a:ext cx="2452688" cy="953134"/>
          </a:xfrm>
          <a:prstGeom prst="wedgeRectCallout">
            <a:avLst>
              <a:gd name="adj1" fmla="val -23648"/>
              <a:gd name="adj2" fmla="val -144338"/>
            </a:avLst>
          </a:prstGeom>
          <a:noFill/>
          <a:ln w="12700" cap="flat" cmpd="sng">
            <a:solidFill>
              <a:srgbClr val="BCBCB6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内错角相等，两直线平行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81" name="Text Box 4"/>
          <p:cNvSpPr/>
          <p:nvPr/>
        </p:nvSpPr>
        <p:spPr>
          <a:xfrm>
            <a:off x="7910513" y="5175250"/>
            <a:ext cx="2452687" cy="953134"/>
          </a:xfrm>
          <a:prstGeom prst="wedgeRectCallout">
            <a:avLst>
              <a:gd name="adj1" fmla="val -12231"/>
              <a:gd name="adj2" fmla="val -103764"/>
            </a:avLst>
          </a:prstGeom>
          <a:noFill/>
          <a:ln w="12700" cap="flat" cmpd="sng">
            <a:solidFill>
              <a:srgbClr val="BCBCB6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同旁内角相等，两直线平行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9" grpId="0" bldLvl="0" animBg="1"/>
      <p:bldP spid="19480" grpId="0" bldLvl="0" animBg="1"/>
      <p:bldP spid="1948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当堂反馈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即学即用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151"/>
          <p:cNvGrpSpPr/>
          <p:nvPr/>
        </p:nvGrpSpPr>
        <p:grpSpPr>
          <a:xfrm>
            <a:off x="4216400" y="1204913"/>
            <a:ext cx="3910013" cy="774700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4" cy="168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fontAlgn="auto"/>
              <a:endParaRPr lang="zh-CN" altLang="en-US" sz="1050" noProof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220" name="标题 1"/>
          <p:cNvSpPr txBox="1"/>
          <p:nvPr/>
        </p:nvSpPr>
        <p:spPr>
          <a:xfrm>
            <a:off x="4670425" y="1214438"/>
            <a:ext cx="3003550" cy="512762"/>
          </a:xfrm>
          <a:prstGeom prst="rect">
            <a:avLst/>
          </a:prstGeom>
          <a:noFill/>
          <a:ln w="9525">
            <a:noFill/>
          </a:ln>
        </p:spPr>
        <p:txBody>
          <a:bodyPr lIns="68561" tIns="34281" rIns="68561" bIns="34281" anchor="t" anchorCtr="0"/>
          <a:p>
            <a:pPr algn="ctr">
              <a:lnSpc>
                <a:spcPct val="15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617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6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80463" y="2692400"/>
            <a:ext cx="1166812" cy="1166813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13" y="2692400"/>
            <a:ext cx="1166812" cy="1166813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37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8063" y="2690813"/>
            <a:ext cx="1166812" cy="1166812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6" grpId="0"/>
      <p:bldP spid="53" grpId="0"/>
      <p:bldP spid="60" grpId="0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1992313" y="1341438"/>
            <a:ext cx="8351837" cy="41846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可以确定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AB∥CE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的条件是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       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A.∠2=∠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endParaRPr lang="en-US" altLang="zh-CN" sz="2800" i="1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B. ∠1=∠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endParaRPr lang="en-US" altLang="zh-CN" sz="2800" i="1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C. ∠3=∠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endParaRPr lang="en-US" altLang="zh-CN" sz="2800" i="1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D. ∠3=∠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endParaRPr lang="en-US" altLang="zh-CN" sz="28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0483" name="Text Box 14"/>
          <p:cNvSpPr txBox="1"/>
          <p:nvPr/>
        </p:nvSpPr>
        <p:spPr>
          <a:xfrm>
            <a:off x="7432675" y="1539875"/>
            <a:ext cx="6477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0484" name="Group 25"/>
          <p:cNvGrpSpPr/>
          <p:nvPr/>
        </p:nvGrpSpPr>
        <p:grpSpPr>
          <a:xfrm>
            <a:off x="5378450" y="1989138"/>
            <a:ext cx="4163060" cy="2381886"/>
            <a:chOff x="0" y="0"/>
            <a:chExt cx="6557" cy="3750"/>
          </a:xfrm>
        </p:grpSpPr>
        <p:sp>
          <p:nvSpPr>
            <p:cNvPr id="20485" name="Line 4"/>
            <p:cNvSpPr/>
            <p:nvPr/>
          </p:nvSpPr>
          <p:spPr>
            <a:xfrm flipV="1">
              <a:off x="3520" y="625"/>
              <a:ext cx="1587" cy="249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0486" name="Group 27"/>
            <p:cNvGrpSpPr/>
            <p:nvPr/>
          </p:nvGrpSpPr>
          <p:grpSpPr>
            <a:xfrm>
              <a:off x="0" y="0"/>
              <a:ext cx="6557" cy="3750"/>
              <a:chOff x="0" y="0"/>
              <a:chExt cx="6557" cy="3750"/>
            </a:xfrm>
          </p:grpSpPr>
          <p:sp>
            <p:nvSpPr>
              <p:cNvPr id="20487" name="Freeform 6"/>
              <p:cNvSpPr/>
              <p:nvPr/>
            </p:nvSpPr>
            <p:spPr>
              <a:xfrm>
                <a:off x="3340" y="2646"/>
                <a:ext cx="400" cy="140"/>
              </a:xfrm>
              <a:custGeom>
                <a:avLst/>
                <a:gdLst/>
                <a:ahLst/>
                <a:cxnLst>
                  <a:cxn ang="0">
                    <a:pos x="0" y="56"/>
                  </a:cxn>
                  <a:cxn ang="0">
                    <a:pos x="8" y="32"/>
                  </a:cxn>
                  <a:cxn ang="0">
                    <a:pos x="80" y="0"/>
                  </a:cxn>
                  <a:cxn ang="0">
                    <a:pos x="136" y="8"/>
                  </a:cxn>
                  <a:cxn ang="0">
                    <a:pos x="160" y="24"/>
                  </a:cxn>
                </a:cxnLst>
                <a:pathLst>
                  <a:path w="160" h="56">
                    <a:moveTo>
                      <a:pt x="0" y="56"/>
                    </a:moveTo>
                    <a:cubicBezTo>
                      <a:pt x="3" y="48"/>
                      <a:pt x="2" y="38"/>
                      <a:pt x="8" y="32"/>
                    </a:cubicBezTo>
                    <a:cubicBezTo>
                      <a:pt x="14" y="26"/>
                      <a:pt x="69" y="4"/>
                      <a:pt x="80" y="0"/>
                    </a:cubicBezTo>
                    <a:cubicBezTo>
                      <a:pt x="99" y="3"/>
                      <a:pt x="118" y="3"/>
                      <a:pt x="136" y="8"/>
                    </a:cubicBezTo>
                    <a:cubicBezTo>
                      <a:pt x="145" y="11"/>
                      <a:pt x="160" y="24"/>
                      <a:pt x="160" y="24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488" name="Freeform 7"/>
              <p:cNvSpPr/>
              <p:nvPr/>
            </p:nvSpPr>
            <p:spPr>
              <a:xfrm>
                <a:off x="3820" y="2706"/>
                <a:ext cx="100" cy="4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2" y="72"/>
                  </a:cxn>
                  <a:cxn ang="0">
                    <a:pos x="40" y="96"/>
                  </a:cxn>
                  <a:cxn ang="0">
                    <a:pos x="32" y="160"/>
                  </a:cxn>
                </a:cxnLst>
                <a:pathLst>
                  <a:path w="40" h="160">
                    <a:moveTo>
                      <a:pt x="0" y="0"/>
                    </a:moveTo>
                    <a:cubicBezTo>
                      <a:pt x="25" y="38"/>
                      <a:pt x="13" y="15"/>
                      <a:pt x="32" y="72"/>
                    </a:cubicBezTo>
                    <a:cubicBezTo>
                      <a:pt x="35" y="80"/>
                      <a:pt x="40" y="96"/>
                      <a:pt x="40" y="96"/>
                    </a:cubicBezTo>
                    <a:cubicBezTo>
                      <a:pt x="32" y="155"/>
                      <a:pt x="32" y="133"/>
                      <a:pt x="32" y="160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489" name="Freeform 8"/>
              <p:cNvSpPr/>
              <p:nvPr/>
            </p:nvSpPr>
            <p:spPr>
              <a:xfrm>
                <a:off x="3100" y="2626"/>
                <a:ext cx="100" cy="500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8" y="72"/>
                  </a:cxn>
                  <a:cxn ang="0">
                    <a:pos x="0" y="96"/>
                  </a:cxn>
                  <a:cxn ang="0">
                    <a:pos x="8" y="200"/>
                  </a:cxn>
                </a:cxnLst>
                <a:pathLst>
                  <a:path w="40" h="200">
                    <a:moveTo>
                      <a:pt x="40" y="0"/>
                    </a:moveTo>
                    <a:cubicBezTo>
                      <a:pt x="15" y="38"/>
                      <a:pt x="27" y="15"/>
                      <a:pt x="8" y="72"/>
                    </a:cubicBezTo>
                    <a:cubicBezTo>
                      <a:pt x="5" y="80"/>
                      <a:pt x="0" y="96"/>
                      <a:pt x="0" y="96"/>
                    </a:cubicBezTo>
                    <a:cubicBezTo>
                      <a:pt x="3" y="131"/>
                      <a:pt x="8" y="200"/>
                      <a:pt x="8" y="200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490" name="Text Box 9"/>
              <p:cNvSpPr txBox="1"/>
              <p:nvPr/>
            </p:nvSpPr>
            <p:spPr>
              <a:xfrm>
                <a:off x="2506" y="2414"/>
                <a:ext cx="455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charset="-122"/>
                  </a:rPr>
                  <a:t>1</a:t>
                </a:r>
                <a:endPara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20491" name="Text Box 10"/>
              <p:cNvSpPr txBox="1"/>
              <p:nvPr/>
            </p:nvSpPr>
            <p:spPr>
              <a:xfrm>
                <a:off x="3334" y="2046"/>
                <a:ext cx="795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charset="-122"/>
                  </a:rPr>
                  <a:t>2</a:t>
                </a:r>
                <a:endPara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20492" name="Text Box 11"/>
              <p:cNvSpPr txBox="1"/>
              <p:nvPr/>
            </p:nvSpPr>
            <p:spPr>
              <a:xfrm>
                <a:off x="3804" y="2413"/>
                <a:ext cx="453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charset="-122"/>
                  </a:rPr>
                  <a:t>3</a:t>
                </a:r>
                <a:endPara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grpSp>
            <p:nvGrpSpPr>
              <p:cNvPr id="20493" name="Group 34"/>
              <p:cNvGrpSpPr/>
              <p:nvPr/>
            </p:nvGrpSpPr>
            <p:grpSpPr>
              <a:xfrm>
                <a:off x="0" y="0"/>
                <a:ext cx="6557" cy="3750"/>
                <a:chOff x="0" y="0"/>
                <a:chExt cx="6557" cy="3750"/>
              </a:xfrm>
            </p:grpSpPr>
            <p:sp>
              <p:nvSpPr>
                <p:cNvPr id="20494" name="Freeform 3"/>
                <p:cNvSpPr/>
                <p:nvPr/>
              </p:nvSpPr>
              <p:spPr>
                <a:xfrm>
                  <a:off x="388" y="371"/>
                  <a:ext cx="5442" cy="2723"/>
                </a:xfrm>
                <a:custGeom>
                  <a:avLst/>
                  <a:gdLst/>
                  <a:ahLst/>
                  <a:cxnLst>
                    <a:cxn ang="0">
                      <a:pos x="1270" y="1089"/>
                    </a:cxn>
                    <a:cxn ang="0">
                      <a:pos x="544" y="0"/>
                    </a:cxn>
                    <a:cxn ang="0">
                      <a:pos x="0" y="1089"/>
                    </a:cxn>
                    <a:cxn ang="0">
                      <a:pos x="2177" y="1089"/>
                    </a:cxn>
                  </a:cxnLst>
                  <a:pathLst>
                    <a:path w="2177" h="1089">
                      <a:moveTo>
                        <a:pt x="1270" y="1089"/>
                      </a:moveTo>
                      <a:lnTo>
                        <a:pt x="544" y="0"/>
                      </a:lnTo>
                      <a:lnTo>
                        <a:pt x="0" y="1089"/>
                      </a:lnTo>
                      <a:lnTo>
                        <a:pt x="2177" y="1089"/>
                      </a:lnTo>
                    </a:path>
                  </a:pathLst>
                </a:custGeom>
                <a:noFill/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495" name="Text Box 14"/>
                <p:cNvSpPr txBox="1"/>
                <p:nvPr/>
              </p:nvSpPr>
              <p:spPr>
                <a:xfrm>
                  <a:off x="1834" y="0"/>
                  <a:ext cx="1020" cy="7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r>
                    <a:rPr lang="zh-CN" altLang="en-US" sz="2400" i="1" dirty="0">
                      <a:solidFill>
                        <a:schemeClr val="tx2"/>
                      </a:solidFill>
                      <a:latin typeface="Times New Roman" panose="02020603050405020304" pitchFamily="2" charset="0"/>
                      <a:ea typeface="黑体" panose="02010609060101010101" charset="-122"/>
                    </a:rPr>
                    <a:t>A</a:t>
                  </a:r>
                  <a:endParaRPr lang="zh-CN" altLang="en-US" sz="2400" i="1" dirty="0">
                    <a:solidFill>
                      <a:schemeClr val="tx2"/>
                    </a:solidFill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20496" name="Text Box 14"/>
                <p:cNvSpPr txBox="1"/>
                <p:nvPr/>
              </p:nvSpPr>
              <p:spPr>
                <a:xfrm>
                  <a:off x="5085" y="200"/>
                  <a:ext cx="1020" cy="7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r>
                    <a:rPr lang="zh-CN" altLang="en-US" sz="2400" i="1" dirty="0">
                      <a:solidFill>
                        <a:schemeClr val="tx2"/>
                      </a:solidFill>
                      <a:latin typeface="Times New Roman" panose="02020603050405020304" pitchFamily="2" charset="0"/>
                      <a:ea typeface="黑体" panose="02010609060101010101" charset="-122"/>
                    </a:rPr>
                    <a:t>E</a:t>
                  </a:r>
                  <a:endParaRPr lang="zh-CN" altLang="en-US" sz="2400" i="1" dirty="0">
                    <a:solidFill>
                      <a:schemeClr val="tx2"/>
                    </a:solidFill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20497" name="Text Box 14"/>
                <p:cNvSpPr txBox="1"/>
                <p:nvPr/>
              </p:nvSpPr>
              <p:spPr>
                <a:xfrm>
                  <a:off x="0" y="3025"/>
                  <a:ext cx="1020" cy="7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r>
                    <a:rPr lang="zh-CN" altLang="en-US" sz="2400" i="1" dirty="0">
                      <a:solidFill>
                        <a:schemeClr val="tx2"/>
                      </a:solidFill>
                      <a:latin typeface="Times New Roman" panose="02020603050405020304" pitchFamily="2" charset="0"/>
                      <a:ea typeface="黑体" panose="02010609060101010101" charset="-122"/>
                    </a:rPr>
                    <a:t>B</a:t>
                  </a:r>
                  <a:endParaRPr lang="zh-CN" altLang="en-US" sz="2400" i="1" dirty="0">
                    <a:solidFill>
                      <a:schemeClr val="tx2"/>
                    </a:solidFill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20498" name="Text Box 14"/>
                <p:cNvSpPr txBox="1"/>
                <p:nvPr/>
              </p:nvSpPr>
              <p:spPr>
                <a:xfrm>
                  <a:off x="3277" y="3025"/>
                  <a:ext cx="1020" cy="7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r>
                    <a:rPr lang="zh-CN" altLang="en-US" sz="2400" i="1" dirty="0">
                      <a:solidFill>
                        <a:schemeClr val="tx2"/>
                      </a:solidFill>
                      <a:latin typeface="Times New Roman" panose="02020603050405020304" pitchFamily="2" charset="0"/>
                      <a:ea typeface="黑体" panose="02010609060101010101" charset="-122"/>
                    </a:rPr>
                    <a:t>C</a:t>
                  </a:r>
                  <a:endParaRPr lang="zh-CN" altLang="en-US" sz="2400" i="1" dirty="0">
                    <a:solidFill>
                      <a:schemeClr val="tx2"/>
                    </a:solidFill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20499" name="Text Box 14"/>
                <p:cNvSpPr txBox="1"/>
                <p:nvPr/>
              </p:nvSpPr>
              <p:spPr>
                <a:xfrm>
                  <a:off x="5537" y="3025"/>
                  <a:ext cx="1020" cy="7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r>
                    <a:rPr lang="zh-CN" altLang="en-US" sz="2400" i="1" dirty="0">
                      <a:solidFill>
                        <a:schemeClr val="tx2"/>
                      </a:solidFill>
                      <a:latin typeface="Times New Roman" panose="02020603050405020304" pitchFamily="2" charset="0"/>
                      <a:ea typeface="黑体" panose="02010609060101010101" charset="-122"/>
                    </a:rPr>
                    <a:t>D</a:t>
                  </a:r>
                  <a:endParaRPr lang="zh-CN" altLang="en-US" sz="2400" i="1" dirty="0">
                    <a:solidFill>
                      <a:schemeClr val="tx2"/>
                    </a:solidFill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</p:grpSp>
        </p:grpSp>
      </p:grpSp>
      <p:grpSp>
        <p:nvGrpSpPr>
          <p:cNvPr id="25601" name="组合 4"/>
          <p:cNvGrpSpPr/>
          <p:nvPr/>
        </p:nvGrpSpPr>
        <p:grpSpPr>
          <a:xfrm>
            <a:off x="1576388" y="82550"/>
            <a:ext cx="1792287" cy="491490"/>
            <a:chOff x="3590568" y="400194"/>
            <a:chExt cx="5213316" cy="1045416"/>
          </a:xfrm>
        </p:grpSpPr>
        <p:grpSp>
          <p:nvGrpSpPr>
            <p:cNvPr id="2560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0" name="圆角矩形 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" name="圆角矩形 1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2" name="TextBox 19"/>
              <p:cNvSpPr txBox="1"/>
              <p:nvPr/>
            </p:nvSpPr>
            <p:spPr>
              <a:xfrm>
                <a:off x="7752953" y="5433395"/>
                <a:ext cx="278798" cy="2697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5605" name="矩形 22"/>
            <p:cNvSpPr/>
            <p:nvPr/>
          </p:nvSpPr>
          <p:spPr>
            <a:xfrm>
              <a:off x="3969416" y="400194"/>
              <a:ext cx="4455620" cy="10454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Text Box 2"/>
          <p:cNvSpPr txBox="1"/>
          <p:nvPr/>
        </p:nvSpPr>
        <p:spPr>
          <a:xfrm>
            <a:off x="2125345" y="681990"/>
            <a:ext cx="7812405" cy="1900555"/>
          </a:xfrm>
          <a:prstGeom prst="rect">
            <a:avLst/>
          </a:prstGeom>
          <a:noFill/>
          <a:ln w="9525">
            <a:noFill/>
          </a:ln>
          <a:effectLst>
            <a:outerShdw dist="35921" dir="2699999" sy="50000" kx="2115845" algn="bl" rotWithShape="0">
              <a:srgbClr val="C0C0C0">
                <a:alpha val="76999"/>
              </a:srgbClr>
            </a:outerShdw>
          </a:effectLst>
        </p:spPr>
        <p:txBody>
          <a:bodyPr wrap="square" anchor="t" anchorCtr="0">
            <a:spAutoFit/>
          </a:bodyPr>
          <a:p>
            <a:pPr>
              <a:lnSpc>
                <a:spcPct val="21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已知∠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1=30°,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或∠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满足条件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210000"/>
              </a:lnSpc>
            </a:pP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charset="-122"/>
              </a:rPr>
              <a:t>_________  _          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，则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//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1507" name="Group 3"/>
          <p:cNvGrpSpPr/>
          <p:nvPr/>
        </p:nvGrpSpPr>
        <p:grpSpPr>
          <a:xfrm>
            <a:off x="3224213" y="2720975"/>
            <a:ext cx="5241925" cy="3260725"/>
            <a:chOff x="-40" y="0"/>
            <a:chExt cx="3302" cy="2054"/>
          </a:xfrm>
        </p:grpSpPr>
        <p:sp>
          <p:nvSpPr>
            <p:cNvPr id="21508" name="Text Box 4"/>
            <p:cNvSpPr txBox="1"/>
            <p:nvPr/>
          </p:nvSpPr>
          <p:spPr>
            <a:xfrm>
              <a:off x="-40" y="1716"/>
              <a:ext cx="195" cy="290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sy="50000" kx="2115845" algn="bl" rotWithShape="0">
                <a:srgbClr val="C0C0C0">
                  <a:alpha val="76999"/>
                </a:srgbClr>
              </a:outerShdw>
            </a:effectLst>
          </p:spPr>
          <p:txBody>
            <a:bodyPr wrap="none" anchor="t" anchorCtr="0">
              <a:spAutoFit/>
            </a:bodyPr>
            <a:p>
              <a:pPr algn="ctr"/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1509" name="Arc 5"/>
            <p:cNvSpPr/>
            <p:nvPr/>
          </p:nvSpPr>
          <p:spPr>
            <a:xfrm>
              <a:off x="844" y="534"/>
              <a:ext cx="471" cy="238"/>
            </a:xfrm>
            <a:custGeom>
              <a:avLst/>
              <a:gdLst/>
              <a:ahLst/>
              <a:cxnLst>
                <a:cxn ang="0">
                  <a:pos x="38171" y="13855"/>
                </a:cxn>
                <a:cxn ang="0">
                  <a:pos x="21600" y="21600"/>
                </a:cxn>
                <a:cxn ang="0">
                  <a:pos x="0" y="0"/>
                </a:cxn>
                <a:cxn ang="0">
                  <a:pos x="38171" y="13855"/>
                </a:cxn>
                <a:cxn ang="0">
                  <a:pos x="21600" y="21600"/>
                </a:cxn>
                <a:cxn ang="0">
                  <a:pos x="0" y="0"/>
                </a:cxn>
                <a:cxn ang="0">
                  <a:pos x="21600" y="0"/>
                </a:cxn>
              </a:cxnLst>
              <a:pathLst>
                <a:path w="38171" h="21600" fill="none">
                  <a:moveTo>
                    <a:pt x="38171" y="13855"/>
                  </a:moveTo>
                  <a:cubicBezTo>
                    <a:pt x="34067" y="18763"/>
                    <a:pt x="27998" y="21599"/>
                    <a:pt x="21600" y="21600"/>
                  </a:cubicBezTo>
                  <a:cubicBezTo>
                    <a:pt x="9670" y="21600"/>
                    <a:pt x="0" y="11929"/>
                    <a:pt x="0" y="0"/>
                  </a:cubicBezTo>
                </a:path>
                <a:path w="38171" h="21600" stroke="0">
                  <a:moveTo>
                    <a:pt x="38171" y="13855"/>
                  </a:moveTo>
                  <a:cubicBezTo>
                    <a:pt x="34067" y="18763"/>
                    <a:pt x="27998" y="21599"/>
                    <a:pt x="21600" y="21600"/>
                  </a:cubicBezTo>
                  <a:cubicBezTo>
                    <a:pt x="9670" y="21600"/>
                    <a:pt x="0" y="11929"/>
                    <a:pt x="0" y="0"/>
                  </a:cubicBezTo>
                  <a:lnTo>
                    <a:pt x="21600" y="0"/>
                  </a:lnTo>
                  <a:close/>
                </a:path>
              </a:pathLst>
            </a:custGeom>
            <a:noFill/>
            <a:ln w="38100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0" name="Rectangle 6"/>
            <p:cNvSpPr/>
            <p:nvPr/>
          </p:nvSpPr>
          <p:spPr>
            <a:xfrm>
              <a:off x="957" y="781"/>
              <a:ext cx="96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1511" name="Arc 7"/>
            <p:cNvSpPr/>
            <p:nvPr/>
          </p:nvSpPr>
          <p:spPr>
            <a:xfrm>
              <a:off x="2078" y="1305"/>
              <a:ext cx="356" cy="198"/>
            </a:xfrm>
            <a:custGeom>
              <a:avLst/>
              <a:gdLst/>
              <a:ahLst/>
              <a:cxnLst>
                <a:cxn ang="0">
                  <a:pos x="0" y="13262"/>
                </a:cxn>
                <a:cxn ang="0">
                  <a:pos x="4550" y="0"/>
                </a:cxn>
                <a:cxn ang="0">
                  <a:pos x="0" y="13262"/>
                </a:cxn>
                <a:cxn ang="0">
                  <a:pos x="4550" y="0"/>
                </a:cxn>
                <a:cxn ang="0">
                  <a:pos x="21600" y="13262"/>
                </a:cxn>
              </a:cxnLst>
              <a:pathLst>
                <a:path w="21600" h="13262" fill="none">
                  <a:moveTo>
                    <a:pt x="0" y="13262"/>
                  </a:moveTo>
                  <a:cubicBezTo>
                    <a:pt x="0" y="8458"/>
                    <a:pt x="1601" y="3791"/>
                    <a:pt x="4550" y="0"/>
                  </a:cubicBezTo>
                </a:path>
                <a:path w="21600" h="13262" stroke="0">
                  <a:moveTo>
                    <a:pt x="0" y="13262"/>
                  </a:moveTo>
                  <a:cubicBezTo>
                    <a:pt x="0" y="8458"/>
                    <a:pt x="1601" y="3791"/>
                    <a:pt x="4550" y="0"/>
                  </a:cubicBezTo>
                  <a:lnTo>
                    <a:pt x="21600" y="13262"/>
                  </a:lnTo>
                  <a:close/>
                </a:path>
              </a:pathLst>
            </a:custGeom>
            <a:noFill/>
            <a:ln w="38100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2" name="Rectangle 8"/>
            <p:cNvSpPr/>
            <p:nvPr/>
          </p:nvSpPr>
          <p:spPr>
            <a:xfrm>
              <a:off x="1875" y="1172"/>
              <a:ext cx="96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1513" name="Arc 9"/>
            <p:cNvSpPr/>
            <p:nvPr/>
          </p:nvSpPr>
          <p:spPr>
            <a:xfrm>
              <a:off x="891" y="500"/>
              <a:ext cx="632" cy="278"/>
            </a:xfrm>
            <a:custGeom>
              <a:avLst/>
              <a:gdLst/>
              <a:ahLst/>
              <a:cxnLst>
                <a:cxn ang="0">
                  <a:pos x="21562" y="1275"/>
                </a:cxn>
                <a:cxn ang="0">
                  <a:pos x="18907" y="10444"/>
                </a:cxn>
                <a:cxn ang="0">
                  <a:pos x="21562" y="1275"/>
                </a:cxn>
                <a:cxn ang="0">
                  <a:pos x="18907" y="10444"/>
                </a:cxn>
                <a:cxn ang="0">
                  <a:pos x="0" y="0"/>
                </a:cxn>
              </a:cxnLst>
              <a:pathLst>
                <a:path w="21562" h="10444" fill="none">
                  <a:moveTo>
                    <a:pt x="21562" y="1275"/>
                  </a:moveTo>
                  <a:cubicBezTo>
                    <a:pt x="21372" y="4491"/>
                    <a:pt x="20464" y="7623"/>
                    <a:pt x="18907" y="10444"/>
                  </a:cubicBezTo>
                </a:path>
                <a:path w="21562" h="10444" stroke="0">
                  <a:moveTo>
                    <a:pt x="21562" y="1275"/>
                  </a:moveTo>
                  <a:cubicBezTo>
                    <a:pt x="21372" y="4491"/>
                    <a:pt x="20464" y="7623"/>
                    <a:pt x="18907" y="10444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38100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4" name="Rectangle 10"/>
            <p:cNvSpPr/>
            <p:nvPr/>
          </p:nvSpPr>
          <p:spPr>
            <a:xfrm>
              <a:off x="1595" y="591"/>
              <a:ext cx="96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3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1515" name="Line 11"/>
            <p:cNvSpPr/>
            <p:nvPr/>
          </p:nvSpPr>
          <p:spPr>
            <a:xfrm>
              <a:off x="363" y="534"/>
              <a:ext cx="2688" cy="1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6" name="Rectangle 12"/>
            <p:cNvSpPr/>
            <p:nvPr/>
          </p:nvSpPr>
          <p:spPr>
            <a:xfrm>
              <a:off x="3166" y="355"/>
              <a:ext cx="96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1517" name="Line 13"/>
            <p:cNvSpPr/>
            <p:nvPr/>
          </p:nvSpPr>
          <p:spPr>
            <a:xfrm>
              <a:off x="352" y="1503"/>
              <a:ext cx="2740" cy="1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8" name="Rectangle 14"/>
            <p:cNvSpPr/>
            <p:nvPr/>
          </p:nvSpPr>
          <p:spPr>
            <a:xfrm>
              <a:off x="3124" y="1442"/>
              <a:ext cx="96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1519" name="Line 15"/>
            <p:cNvSpPr/>
            <p:nvPr/>
          </p:nvSpPr>
          <p:spPr>
            <a:xfrm>
              <a:off x="603" y="163"/>
              <a:ext cx="2584" cy="189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0" name="Rectangle 16"/>
            <p:cNvSpPr/>
            <p:nvPr/>
          </p:nvSpPr>
          <p:spPr>
            <a:xfrm>
              <a:off x="759" y="0"/>
              <a:ext cx="85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21521" name="Text Box 17"/>
          <p:cNvSpPr txBox="1"/>
          <p:nvPr/>
        </p:nvSpPr>
        <p:spPr>
          <a:xfrm>
            <a:off x="2125663" y="1870075"/>
            <a:ext cx="4049712" cy="521970"/>
          </a:xfrm>
          <a:prstGeom prst="rect">
            <a:avLst/>
          </a:prstGeom>
          <a:noFill/>
          <a:ln w="9525">
            <a:noFill/>
          </a:ln>
          <a:effectLst>
            <a:outerShdw dist="35921" dir="2699999" sy="50000" kx="2003315" algn="bl" rotWithShape="0">
              <a:srgbClr val="C0C0C0">
                <a:alpha val="76999"/>
              </a:srgbClr>
            </a:outerShdw>
          </a:effectLst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150°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或∠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30°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15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Text Box 18"/>
          <p:cNvSpPr txBox="1"/>
          <p:nvPr/>
        </p:nvSpPr>
        <p:spPr>
          <a:xfrm>
            <a:off x="2128838" y="698500"/>
            <a:ext cx="8359775" cy="12541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 eaLnBrk="0" hangingPunct="0"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（1）从∠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1=∠4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，可以推出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charset="-122"/>
              </a:rPr>
              <a:t>　   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∥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charset="-122"/>
              </a:rPr>
              <a:t>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marL="342900" indent="-342900"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理由是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charset="-122"/>
              </a:rPr>
              <a:t>                               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2531" name="Text Box 19"/>
          <p:cNvSpPr txBox="1"/>
          <p:nvPr/>
        </p:nvSpPr>
        <p:spPr>
          <a:xfrm>
            <a:off x="2387600" y="2052638"/>
            <a:ext cx="8102600" cy="1599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从∠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+∠</a:t>
            </a: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charset="-122"/>
              </a:rPr>
              <a:t>   </a:t>
            </a:r>
            <a:r>
              <a:rPr lang="en-US" altLang="zh-CN" sz="2800" u="sng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u="sng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=180°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，可以推出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AB∥CD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理由是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charset="-122"/>
              </a:rPr>
              <a:t>                                 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2532" name="Group 21"/>
          <p:cNvGrpSpPr/>
          <p:nvPr/>
        </p:nvGrpSpPr>
        <p:grpSpPr>
          <a:xfrm>
            <a:off x="3611563" y="3575050"/>
            <a:ext cx="4295775" cy="1968501"/>
            <a:chOff x="0" y="0"/>
            <a:chExt cx="2706" cy="1240"/>
          </a:xfrm>
        </p:grpSpPr>
        <p:sp>
          <p:nvSpPr>
            <p:cNvPr id="22533" name="Line 22"/>
            <p:cNvSpPr/>
            <p:nvPr/>
          </p:nvSpPr>
          <p:spPr>
            <a:xfrm flipH="1">
              <a:off x="1433" y="197"/>
              <a:ext cx="805" cy="79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2534" name="Line 23"/>
            <p:cNvSpPr/>
            <p:nvPr/>
          </p:nvSpPr>
          <p:spPr>
            <a:xfrm flipH="1">
              <a:off x="225" y="197"/>
              <a:ext cx="805" cy="79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2535" name="Line 24"/>
            <p:cNvSpPr/>
            <p:nvPr/>
          </p:nvSpPr>
          <p:spPr>
            <a:xfrm>
              <a:off x="995" y="212"/>
              <a:ext cx="120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2536" name="Line 25"/>
            <p:cNvSpPr/>
            <p:nvPr/>
          </p:nvSpPr>
          <p:spPr>
            <a:xfrm>
              <a:off x="225" y="994"/>
              <a:ext cx="2093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2537" name="Line 26"/>
            <p:cNvSpPr/>
            <p:nvPr/>
          </p:nvSpPr>
          <p:spPr>
            <a:xfrm flipH="1">
              <a:off x="225" y="197"/>
              <a:ext cx="2013" cy="79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2538" name="Text Box 27"/>
            <p:cNvSpPr txBox="1"/>
            <p:nvPr/>
          </p:nvSpPr>
          <p:spPr>
            <a:xfrm>
              <a:off x="755" y="0"/>
              <a:ext cx="48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2539" name="Text Box 28"/>
            <p:cNvSpPr txBox="1"/>
            <p:nvPr/>
          </p:nvSpPr>
          <p:spPr>
            <a:xfrm>
              <a:off x="0" y="814"/>
              <a:ext cx="48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2540" name="Text Box 29"/>
            <p:cNvSpPr txBox="1"/>
            <p:nvPr/>
          </p:nvSpPr>
          <p:spPr>
            <a:xfrm>
              <a:off x="1299" y="950"/>
              <a:ext cx="48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2541" name="Text Box 30"/>
            <p:cNvSpPr txBox="1"/>
            <p:nvPr/>
          </p:nvSpPr>
          <p:spPr>
            <a:xfrm>
              <a:off x="2223" y="45"/>
              <a:ext cx="48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D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2542" name="Arc 31"/>
            <p:cNvSpPr/>
            <p:nvPr/>
          </p:nvSpPr>
          <p:spPr>
            <a:xfrm>
              <a:off x="547" y="675"/>
              <a:ext cx="81" cy="159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43" name="Arc 32"/>
            <p:cNvSpPr/>
            <p:nvPr/>
          </p:nvSpPr>
          <p:spPr>
            <a:xfrm>
              <a:off x="789" y="754"/>
              <a:ext cx="80" cy="240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chemeClr val="accent2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44" name="Arc 33"/>
            <p:cNvSpPr/>
            <p:nvPr/>
          </p:nvSpPr>
          <p:spPr>
            <a:xfrm flipH="1" flipV="1">
              <a:off x="1755" y="197"/>
              <a:ext cx="80" cy="159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 cap="flat" cmpd="sng">
              <a:solidFill>
                <a:srgbClr val="008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45" name="Arc 34"/>
            <p:cNvSpPr/>
            <p:nvPr/>
          </p:nvSpPr>
          <p:spPr>
            <a:xfrm flipH="1" flipV="1">
              <a:off x="1674" y="436"/>
              <a:ext cx="161" cy="159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57150" cap="flat" cmpd="sng">
              <a:solidFill>
                <a:srgbClr val="339933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46" name="Text Box 35"/>
            <p:cNvSpPr txBox="1"/>
            <p:nvPr/>
          </p:nvSpPr>
          <p:spPr>
            <a:xfrm>
              <a:off x="574" y="542"/>
              <a:ext cx="24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2547" name="Text Box 36"/>
            <p:cNvSpPr txBox="1"/>
            <p:nvPr/>
          </p:nvSpPr>
          <p:spPr>
            <a:xfrm>
              <a:off x="869" y="725"/>
              <a:ext cx="40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2548" name="Text Box 37"/>
            <p:cNvSpPr txBox="1"/>
            <p:nvPr/>
          </p:nvSpPr>
          <p:spPr>
            <a:xfrm>
              <a:off x="1526" y="151"/>
              <a:ext cx="229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3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2549" name="Text Box 38"/>
            <p:cNvSpPr txBox="1"/>
            <p:nvPr/>
          </p:nvSpPr>
          <p:spPr>
            <a:xfrm>
              <a:off x="1505" y="499"/>
              <a:ext cx="339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4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2550" name="Text Box 39"/>
            <p:cNvSpPr txBox="1"/>
            <p:nvPr/>
          </p:nvSpPr>
          <p:spPr>
            <a:xfrm>
              <a:off x="1753" y="680"/>
              <a:ext cx="32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5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2551" name="Arc 40"/>
            <p:cNvSpPr/>
            <p:nvPr/>
          </p:nvSpPr>
          <p:spPr>
            <a:xfrm>
              <a:off x="1674" y="754"/>
              <a:ext cx="81" cy="240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 cap="flat" cmpd="sng">
              <a:solidFill>
                <a:srgbClr val="000066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2552" name="Rectangle 41"/>
          <p:cNvSpPr/>
          <p:nvPr/>
        </p:nvSpPr>
        <p:spPr>
          <a:xfrm>
            <a:off x="7458075" y="766763"/>
            <a:ext cx="863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2553" name="Text Box 42"/>
          <p:cNvSpPr txBox="1"/>
          <p:nvPr/>
        </p:nvSpPr>
        <p:spPr>
          <a:xfrm>
            <a:off x="3683000" y="1416050"/>
            <a:ext cx="52974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内错角相等，两直线平行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2554" name="Rectangle 43"/>
          <p:cNvSpPr/>
          <p:nvPr/>
        </p:nvSpPr>
        <p:spPr>
          <a:xfrm>
            <a:off x="8250238" y="769938"/>
            <a:ext cx="14795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2555" name="Rectangle 44"/>
          <p:cNvSpPr/>
          <p:nvPr/>
        </p:nvSpPr>
        <p:spPr>
          <a:xfrm>
            <a:off x="4662488" y="2246313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BCD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2556" name="Text Box 45"/>
          <p:cNvSpPr txBox="1"/>
          <p:nvPr/>
        </p:nvSpPr>
        <p:spPr>
          <a:xfrm>
            <a:off x="3568700" y="3071813"/>
            <a:ext cx="43894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同旁内角互补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2" grpId="0"/>
      <p:bldP spid="22553" grpId="0"/>
      <p:bldP spid="22554" grpId="0"/>
      <p:bldP spid="22555" grpId="0"/>
      <p:bldP spid="2255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Text Box 19"/>
          <p:cNvSpPr txBox="1"/>
          <p:nvPr/>
        </p:nvSpPr>
        <p:spPr>
          <a:xfrm>
            <a:off x="2484438" y="766763"/>
            <a:ext cx="6491287" cy="16916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(3)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从∠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3200" u="sng" dirty="0"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=∠</a:t>
            </a: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charset="-122"/>
              </a:rPr>
              <a:t>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，可以推出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AD∥BC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理由是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charset="-122"/>
              </a:rPr>
              <a:t>                                     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55" name="Text Box 20"/>
          <p:cNvSpPr txBox="1"/>
          <p:nvPr/>
        </p:nvSpPr>
        <p:spPr>
          <a:xfrm>
            <a:off x="2486025" y="2503488"/>
            <a:ext cx="6657975" cy="13404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(4)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从∠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5=∠</a:t>
            </a: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charset="-122"/>
              </a:rPr>
              <a:t>    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，可以推出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AB∥CD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理由是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charset="-122"/>
              </a:rPr>
              <a:t>                                   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56" name="Rectangle 21"/>
          <p:cNvSpPr/>
          <p:nvPr/>
        </p:nvSpPr>
        <p:spPr>
          <a:xfrm>
            <a:off x="4719638" y="1014413"/>
            <a:ext cx="558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57" name="Rectangle 22"/>
          <p:cNvSpPr/>
          <p:nvPr/>
        </p:nvSpPr>
        <p:spPr>
          <a:xfrm>
            <a:off x="3573463" y="1022350"/>
            <a:ext cx="7239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58" name="Text Box 23"/>
          <p:cNvSpPr txBox="1"/>
          <p:nvPr/>
        </p:nvSpPr>
        <p:spPr>
          <a:xfrm>
            <a:off x="4137025" y="1852613"/>
            <a:ext cx="49149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内错角相等，两直线平行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59" name="Rectangle 24"/>
          <p:cNvSpPr/>
          <p:nvPr/>
        </p:nvSpPr>
        <p:spPr>
          <a:xfrm>
            <a:off x="4427538" y="2628900"/>
            <a:ext cx="12239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ABC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60" name="Text Box 25"/>
          <p:cNvSpPr txBox="1"/>
          <p:nvPr/>
        </p:nvSpPr>
        <p:spPr>
          <a:xfrm>
            <a:off x="4108450" y="3292475"/>
            <a:ext cx="49291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同位角相等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3561" name="Group 26"/>
          <p:cNvGrpSpPr/>
          <p:nvPr/>
        </p:nvGrpSpPr>
        <p:grpSpPr>
          <a:xfrm>
            <a:off x="3205163" y="3930650"/>
            <a:ext cx="4295775" cy="1968501"/>
            <a:chOff x="0" y="0"/>
            <a:chExt cx="2706" cy="1240"/>
          </a:xfrm>
        </p:grpSpPr>
        <p:sp>
          <p:nvSpPr>
            <p:cNvPr id="23562" name="Line 27"/>
            <p:cNvSpPr/>
            <p:nvPr/>
          </p:nvSpPr>
          <p:spPr>
            <a:xfrm flipH="1">
              <a:off x="1433" y="197"/>
              <a:ext cx="805" cy="79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23563" name="Line 28"/>
            <p:cNvSpPr/>
            <p:nvPr/>
          </p:nvSpPr>
          <p:spPr>
            <a:xfrm flipH="1">
              <a:off x="225" y="197"/>
              <a:ext cx="805" cy="79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23564" name="Line 29"/>
            <p:cNvSpPr/>
            <p:nvPr/>
          </p:nvSpPr>
          <p:spPr>
            <a:xfrm>
              <a:off x="995" y="212"/>
              <a:ext cx="120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23565" name="Line 30"/>
            <p:cNvSpPr/>
            <p:nvPr/>
          </p:nvSpPr>
          <p:spPr>
            <a:xfrm>
              <a:off x="225" y="994"/>
              <a:ext cx="2093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23566" name="Line 31"/>
            <p:cNvSpPr/>
            <p:nvPr/>
          </p:nvSpPr>
          <p:spPr>
            <a:xfrm flipH="1">
              <a:off x="225" y="197"/>
              <a:ext cx="2013" cy="79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23567" name="Text Box 32"/>
            <p:cNvSpPr txBox="1"/>
            <p:nvPr/>
          </p:nvSpPr>
          <p:spPr>
            <a:xfrm>
              <a:off x="755" y="0"/>
              <a:ext cx="48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3568" name="Text Box 33"/>
            <p:cNvSpPr txBox="1"/>
            <p:nvPr/>
          </p:nvSpPr>
          <p:spPr>
            <a:xfrm>
              <a:off x="0" y="814"/>
              <a:ext cx="48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3569" name="Text Box 34"/>
            <p:cNvSpPr txBox="1"/>
            <p:nvPr/>
          </p:nvSpPr>
          <p:spPr>
            <a:xfrm>
              <a:off x="1299" y="950"/>
              <a:ext cx="48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3570" name="Text Box 35"/>
            <p:cNvSpPr txBox="1"/>
            <p:nvPr/>
          </p:nvSpPr>
          <p:spPr>
            <a:xfrm>
              <a:off x="2223" y="45"/>
              <a:ext cx="48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D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3571" name="Arc 36"/>
            <p:cNvSpPr/>
            <p:nvPr/>
          </p:nvSpPr>
          <p:spPr>
            <a:xfrm>
              <a:off x="547" y="675"/>
              <a:ext cx="81" cy="159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72" name="Arc 37"/>
            <p:cNvSpPr/>
            <p:nvPr/>
          </p:nvSpPr>
          <p:spPr>
            <a:xfrm>
              <a:off x="789" y="754"/>
              <a:ext cx="80" cy="240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73" name="Arc 38"/>
            <p:cNvSpPr/>
            <p:nvPr/>
          </p:nvSpPr>
          <p:spPr>
            <a:xfrm flipH="1" flipV="1">
              <a:off x="1755" y="197"/>
              <a:ext cx="80" cy="159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74" name="Arc 39"/>
            <p:cNvSpPr/>
            <p:nvPr/>
          </p:nvSpPr>
          <p:spPr>
            <a:xfrm flipH="1" flipV="1">
              <a:off x="1674" y="436"/>
              <a:ext cx="161" cy="159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57150" cap="flat" cmpd="sng">
              <a:solidFill>
                <a:srgbClr val="33993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75" name="Text Box 40"/>
            <p:cNvSpPr txBox="1"/>
            <p:nvPr/>
          </p:nvSpPr>
          <p:spPr>
            <a:xfrm>
              <a:off x="574" y="542"/>
              <a:ext cx="24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3576" name="Text Box 41"/>
            <p:cNvSpPr txBox="1"/>
            <p:nvPr/>
          </p:nvSpPr>
          <p:spPr>
            <a:xfrm>
              <a:off x="869" y="725"/>
              <a:ext cx="40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3577" name="Text Box 42"/>
            <p:cNvSpPr txBox="1"/>
            <p:nvPr/>
          </p:nvSpPr>
          <p:spPr>
            <a:xfrm>
              <a:off x="1526" y="151"/>
              <a:ext cx="229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3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3578" name="Text Box 43"/>
            <p:cNvSpPr txBox="1"/>
            <p:nvPr/>
          </p:nvSpPr>
          <p:spPr>
            <a:xfrm>
              <a:off x="1505" y="499"/>
              <a:ext cx="339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4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3579" name="Text Box 44"/>
            <p:cNvSpPr txBox="1"/>
            <p:nvPr/>
          </p:nvSpPr>
          <p:spPr>
            <a:xfrm>
              <a:off x="1753" y="680"/>
              <a:ext cx="32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5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3580" name="Arc 45"/>
            <p:cNvSpPr/>
            <p:nvPr/>
          </p:nvSpPr>
          <p:spPr>
            <a:xfrm>
              <a:off x="1674" y="754"/>
              <a:ext cx="81" cy="240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 cap="flat" cmpd="sng">
              <a:solidFill>
                <a:srgbClr val="00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  <p:bldP spid="23558" grpId="0"/>
      <p:bldP spid="23559" grpId="0"/>
      <p:bldP spid="2356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Text Box 37"/>
          <p:cNvSpPr txBox="1"/>
          <p:nvPr/>
        </p:nvSpPr>
        <p:spPr>
          <a:xfrm>
            <a:off x="1774825" y="2417763"/>
            <a:ext cx="8137525" cy="37534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理由：</a:t>
            </a:r>
            <a:endParaRPr lang="zh-CN" altLang="en-US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∵ </a:t>
            </a:r>
            <a:r>
              <a:rPr lang="en-US" altLang="zh-CN" sz="2800" i="1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AC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平分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DAB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（已知）</a:t>
            </a:r>
            <a:endParaRPr lang="zh-CN" altLang="en-US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∴ 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1=∠2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（角平分线定义）</a:t>
            </a:r>
            <a:endParaRPr lang="zh-CN" altLang="en-US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  又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∵ 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1= ∠3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（已知）</a:t>
            </a:r>
            <a:endParaRPr lang="zh-CN" altLang="en-US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∴ 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2=∠3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（等量代换）</a:t>
            </a:r>
            <a:endParaRPr lang="zh-CN" altLang="en-US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∴ </a:t>
            </a:r>
            <a:r>
              <a:rPr lang="en-US" altLang="zh-CN" sz="2800" i="1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AB∥CD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内错角相等，两直线平行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579" name="Rectangle 18"/>
          <p:cNvSpPr>
            <a:spLocks noGrp="1"/>
          </p:cNvSpPr>
          <p:nvPr/>
        </p:nvSpPr>
        <p:spPr>
          <a:xfrm>
            <a:off x="2065338" y="549275"/>
            <a:ext cx="8135937" cy="1149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4.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如图，已知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1= ∠3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平分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DAB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，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你能判断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eaLnBrk="0" hangingPunct="0"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那两条直线平行？请说明理由？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4580" name="Group 19"/>
          <p:cNvGrpSpPr/>
          <p:nvPr/>
        </p:nvGrpSpPr>
        <p:grpSpPr>
          <a:xfrm>
            <a:off x="6816725" y="1698625"/>
            <a:ext cx="3595370" cy="2410460"/>
            <a:chOff x="0" y="0"/>
            <a:chExt cx="5664" cy="3796"/>
          </a:xfrm>
        </p:grpSpPr>
        <p:grpSp>
          <p:nvGrpSpPr>
            <p:cNvPr id="24581" name="Group 20"/>
            <p:cNvGrpSpPr/>
            <p:nvPr/>
          </p:nvGrpSpPr>
          <p:grpSpPr>
            <a:xfrm>
              <a:off x="0" y="0"/>
              <a:ext cx="5664" cy="3796"/>
              <a:chOff x="0" y="0"/>
              <a:chExt cx="5664" cy="3796"/>
            </a:xfrm>
          </p:grpSpPr>
          <p:grpSp>
            <p:nvGrpSpPr>
              <p:cNvPr id="24582" name="Group 21"/>
              <p:cNvGrpSpPr/>
              <p:nvPr/>
            </p:nvGrpSpPr>
            <p:grpSpPr>
              <a:xfrm>
                <a:off x="0" y="0"/>
                <a:ext cx="5664" cy="3796"/>
                <a:chOff x="0" y="0"/>
                <a:chExt cx="5664" cy="3796"/>
              </a:xfrm>
            </p:grpSpPr>
            <p:grpSp>
              <p:nvGrpSpPr>
                <p:cNvPr id="24583" name="Group 22"/>
                <p:cNvGrpSpPr/>
                <p:nvPr/>
              </p:nvGrpSpPr>
              <p:grpSpPr>
                <a:xfrm>
                  <a:off x="0" y="0"/>
                  <a:ext cx="5664" cy="3796"/>
                  <a:chOff x="0" y="0"/>
                  <a:chExt cx="5664" cy="3796"/>
                </a:xfrm>
              </p:grpSpPr>
              <p:grpSp>
                <p:nvGrpSpPr>
                  <p:cNvPr id="24584" name="Group 23"/>
                  <p:cNvGrpSpPr/>
                  <p:nvPr/>
                </p:nvGrpSpPr>
                <p:grpSpPr>
                  <a:xfrm>
                    <a:off x="0" y="0"/>
                    <a:ext cx="5664" cy="3796"/>
                    <a:chOff x="0" y="0"/>
                    <a:chExt cx="5664" cy="3796"/>
                  </a:xfrm>
                </p:grpSpPr>
                <p:sp>
                  <p:nvSpPr>
                    <p:cNvPr id="24585" name="AutoShape 24"/>
                    <p:cNvSpPr/>
                    <p:nvPr/>
                  </p:nvSpPr>
                  <p:spPr>
                    <a:xfrm rot="10800000">
                      <a:off x="451" y="348"/>
                      <a:ext cx="4762" cy="28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5400" y="21600"/>
                        </a:cxn>
                        <a:cxn ang="0">
                          <a:pos x="16200" y="21600"/>
                        </a:cxn>
                        <a:cxn ang="0">
                          <a:pos x="21600" y="0"/>
                        </a:cxn>
                      </a:cxnLst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5400" y="21600"/>
                          </a:lnTo>
                          <a:lnTo>
                            <a:pt x="16200" y="21600"/>
                          </a:lnTo>
                          <a:lnTo>
                            <a:pt x="21600" y="0"/>
                          </a:ln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317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4586" name="Text Box 25"/>
                    <p:cNvSpPr txBox="1"/>
                    <p:nvPr/>
                  </p:nvSpPr>
                  <p:spPr>
                    <a:xfrm>
                      <a:off x="932" y="2503"/>
                      <a:ext cx="567" cy="822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anchor="t" anchorCtr="0">
                      <a:spAutoFit/>
                    </a:bodyPr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altLang="zh-CN" sz="2800" dirty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28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4587" name="Text Box 26"/>
                    <p:cNvSpPr txBox="1"/>
                    <p:nvPr/>
                  </p:nvSpPr>
                  <p:spPr>
                    <a:xfrm>
                      <a:off x="3035" y="184"/>
                      <a:ext cx="683" cy="725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anchor="t" anchorCtr="0">
                      <a:spAutoFit/>
                    </a:bodyPr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altLang="zh-CN" sz="2400" dirty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24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4588" name="Text Box 27"/>
                    <p:cNvSpPr txBox="1"/>
                    <p:nvPr/>
                  </p:nvSpPr>
                  <p:spPr>
                    <a:xfrm>
                      <a:off x="0" y="3071"/>
                      <a:ext cx="680" cy="725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anchor="t" anchorCtr="0">
                      <a:spAutoFit/>
                    </a:bodyPr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altLang="zh-CN" sz="2400" i="1" dirty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A</a:t>
                      </a:r>
                      <a:endParaRPr lang="en-US" altLang="zh-CN" sz="2400" i="1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4589" name="Text Box 28"/>
                    <p:cNvSpPr txBox="1"/>
                    <p:nvPr/>
                  </p:nvSpPr>
                  <p:spPr>
                    <a:xfrm>
                      <a:off x="4869" y="3051"/>
                      <a:ext cx="795" cy="725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anchor="t" anchorCtr="0">
                      <a:spAutoFit/>
                    </a:bodyPr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altLang="zh-CN" sz="2400" i="1" dirty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B</a:t>
                      </a:r>
                      <a:endParaRPr lang="en-US" altLang="zh-CN" sz="2400" i="1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4590" name="Text Box 29"/>
                    <p:cNvSpPr txBox="1"/>
                    <p:nvPr/>
                  </p:nvSpPr>
                  <p:spPr>
                    <a:xfrm>
                      <a:off x="3891" y="0"/>
                      <a:ext cx="792" cy="725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anchor="t" anchorCtr="0">
                      <a:spAutoFit/>
                    </a:bodyPr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altLang="zh-CN" sz="2400" i="1" dirty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C</a:t>
                      </a:r>
                      <a:endParaRPr lang="en-US" altLang="zh-CN" sz="2400" i="1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4591" name="Text Box 30"/>
                    <p:cNvSpPr txBox="1"/>
                    <p:nvPr/>
                  </p:nvSpPr>
                  <p:spPr>
                    <a:xfrm>
                      <a:off x="899" y="37"/>
                      <a:ext cx="908" cy="725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anchor="t" anchorCtr="0">
                      <a:spAutoFit/>
                    </a:bodyPr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altLang="zh-CN" sz="2400" i="1" dirty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D</a:t>
                      </a:r>
                      <a:endParaRPr lang="en-US" altLang="zh-CN" sz="2400" i="1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p:txBody>
                </p:sp>
              </p:grpSp>
              <p:sp>
                <p:nvSpPr>
                  <p:cNvPr id="24592" name="Line 31"/>
                  <p:cNvSpPr/>
                  <p:nvPr/>
                </p:nvSpPr>
                <p:spPr>
                  <a:xfrm flipV="1">
                    <a:off x="421" y="353"/>
                    <a:ext cx="3628" cy="2835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24593" name="Text Box 32"/>
                <p:cNvSpPr txBox="1"/>
                <p:nvPr/>
              </p:nvSpPr>
              <p:spPr>
                <a:xfrm rot="19397377">
                  <a:off x="570" y="2710"/>
                  <a:ext cx="568" cy="5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pPr algn="ctr">
                    <a:spcBef>
                      <a:spcPct val="50000"/>
                    </a:spcBef>
                  </a:pPr>
                  <a:r>
                    <a:rPr lang="zh-CN" altLang="en-US" dirty="0"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）</a:t>
                  </a:r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4594" name="Text Box 33"/>
              <p:cNvSpPr txBox="1"/>
              <p:nvPr/>
            </p:nvSpPr>
            <p:spPr>
              <a:xfrm rot="18436069">
                <a:off x="275" y="2463"/>
                <a:ext cx="908" cy="5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）</a:t>
                </a:r>
                <a:endParaRPr lang="zh-CN" altLang="en-US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595" name="Text Box 34"/>
              <p:cNvSpPr txBox="1"/>
              <p:nvPr/>
            </p:nvSpPr>
            <p:spPr>
              <a:xfrm>
                <a:off x="686" y="1990"/>
                <a:ext cx="568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8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1</a:t>
                </a:r>
                <a:endPara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596" name="Text Box 35"/>
            <p:cNvSpPr txBox="1"/>
            <p:nvPr/>
          </p:nvSpPr>
          <p:spPr>
            <a:xfrm rot="19721191">
              <a:off x="3094" y="230"/>
              <a:ext cx="907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dirty="0">
                  <a:latin typeface="Times New Roman" panose="02020603050405020304" pitchFamily="2" charset="0"/>
                  <a:ea typeface="宋体" panose="02010600030101010101" pitchFamily="2" charset="-122"/>
                </a:rPr>
                <a:t>（</a:t>
              </a:r>
              <a:endParaRPr lang="zh-CN" altLang="en-US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597" name="Text Box 36"/>
          <p:cNvSpPr txBox="1"/>
          <p:nvPr/>
        </p:nvSpPr>
        <p:spPr>
          <a:xfrm>
            <a:off x="2424113" y="1914525"/>
            <a:ext cx="41052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</a:t>
            </a:r>
            <a:r>
              <a:rPr lang="zh-CN" altLang="en-US" sz="2800" i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AB∥CD.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457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8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578">
                                            <p:txEl>
                                              <p:charRg st="8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3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4578">
                                            <p:txEl>
                                              <p:charRg st="30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5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578">
                                            <p:txEl>
                                              <p:charRg st="50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66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4578">
                                            <p:txEl>
                                              <p:charRg st="66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84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4578">
                                            <p:txEl>
                                              <p:charRg st="84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p>
            <a:pPr fontAlgn="auto"/>
            <a:r>
              <a:rPr lang="zh-CN" altLang="en-US" sz="3300" strike="noStrike" noProof="1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+mn-cs"/>
              </a:rPr>
              <a:t>课堂小结</a:t>
            </a:r>
            <a:endParaRPr lang="zh-CN" altLang="en-US" sz="3300" strike="noStrike" noProof="1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7338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构建脉络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3" name="Text Box 2"/>
          <p:cNvSpPr txBox="1"/>
          <p:nvPr/>
        </p:nvSpPr>
        <p:spPr>
          <a:xfrm>
            <a:off x="1951038" y="874713"/>
            <a:ext cx="3840480" cy="4972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判定两条直线平行的方法</a:t>
            </a:r>
            <a:endParaRPr lang="zh-CN" altLang="en-US" sz="2400" u="sng" dirty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25604" name="表格 25603"/>
          <p:cNvGraphicFramePr/>
          <p:nvPr/>
        </p:nvGraphicFramePr>
        <p:xfrm>
          <a:off x="2106613" y="1555750"/>
          <a:ext cx="7731125" cy="4405630"/>
        </p:xfrm>
        <a:graphic>
          <a:graphicData uri="http://schemas.openxmlformats.org/drawingml/2006/table">
            <a:tbl>
              <a:tblPr/>
              <a:tblGrid>
                <a:gridCol w="3294380"/>
                <a:gridCol w="2569845"/>
                <a:gridCol w="1866900"/>
              </a:tblGrid>
              <a:tr h="838200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latin typeface="黑体" panose="02010609060101010101" charset="-122"/>
                          <a:ea typeface="黑体" panose="02010609060101010101" charset="-122"/>
                        </a:rPr>
                        <a:t>文字叙述</a:t>
                      </a:r>
                      <a:endParaRPr lang="zh-CN" altLang="en-US" sz="24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EBEB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latin typeface="黑体" panose="02010609060101010101" charset="-122"/>
                          <a:ea typeface="黑体" panose="02010609060101010101" charset="-122"/>
                        </a:rPr>
                        <a:t>符号语言</a:t>
                      </a:r>
                      <a:endParaRPr lang="zh-CN" altLang="en-US" sz="24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EBEB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latin typeface="黑体" panose="02010609060101010101" charset="-122"/>
                          <a:ea typeface="黑体" panose="02010609060101010101" charset="-122"/>
                        </a:rPr>
                        <a:t>图形</a:t>
                      </a:r>
                      <a:endParaRPr lang="zh-CN" altLang="en-US" sz="24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EBEB">
                        <a:alpha val="100000"/>
                      </a:srgbClr>
                    </a:solidFill>
                  </a:tcPr>
                </a:tc>
              </a:tr>
              <a:tr h="1189355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0" u="sng" dirty="0">
                          <a:latin typeface="黑体" panose="02010609060101010101" charset="-122"/>
                          <a:ea typeface="黑体" panose="02010609060101010101" charset="-122"/>
                        </a:rPr>
                        <a:t>             </a:t>
                      </a:r>
                      <a:r>
                        <a:rPr lang="zh-CN" altLang="en-US" sz="2400" b="0" dirty="0">
                          <a:latin typeface="黑体" panose="02010609060101010101" charset="-122"/>
                          <a:ea typeface="黑体" panose="02010609060101010101" charset="-122"/>
                        </a:rPr>
                        <a:t>相等</a:t>
                      </a:r>
                      <a:endParaRPr lang="zh-CN" altLang="en-US" sz="2400" b="0" dirty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lvl="0" indent="0" algn="ctr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 dirty="0">
                          <a:latin typeface="黑体" panose="02010609060101010101" charset="-122"/>
                          <a:ea typeface="黑体" panose="02010609060101010101" charset="-122"/>
                        </a:rPr>
                        <a:t>两直线平行</a:t>
                      </a:r>
                      <a:endParaRPr lang="zh-CN" altLang="en-US" sz="2400" dirty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t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4E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0" u="sng">
                          <a:latin typeface="黑体" panose="02010609060101010101" charset="-122"/>
                          <a:ea typeface="黑体" panose="02010609060101010101" charset="-122"/>
                        </a:rPr>
                        <a:t>               </a:t>
                      </a:r>
                      <a:r>
                        <a:rPr lang="en-US" altLang="zh-CN" sz="2400" b="0">
                          <a:latin typeface="黑体" panose="02010609060101010101" charset="-122"/>
                          <a:ea typeface="黑体" panose="02010609060101010101" charset="-122"/>
                        </a:rPr>
                        <a:t>  </a:t>
                      </a:r>
                      <a:endParaRPr lang="zh-CN" altLang="en-US" sz="2400" i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4E4">
                        <a:alpha val="100000"/>
                      </a:srgbClr>
                    </a:solidFill>
                  </a:tcPr>
                </a:tc>
                <a:tc rowSpan="3"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4E4">
                        <a:alpha val="100000"/>
                      </a:srgbClr>
                    </a:solidFill>
                  </a:tcPr>
                </a:tc>
              </a:tr>
              <a:tr h="1188720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0" u="sng" dirty="0">
                          <a:latin typeface="黑体" panose="02010609060101010101" charset="-122"/>
                          <a:ea typeface="黑体" panose="02010609060101010101" charset="-122"/>
                        </a:rPr>
                        <a:t>              </a:t>
                      </a:r>
                      <a:r>
                        <a:rPr lang="zh-CN" altLang="en-US" sz="2400" b="0" dirty="0">
                          <a:latin typeface="黑体" panose="02010609060101010101" charset="-122"/>
                          <a:ea typeface="黑体" panose="02010609060101010101" charset="-122"/>
                        </a:rPr>
                        <a:t>相等</a:t>
                      </a:r>
                      <a:endParaRPr lang="zh-CN" altLang="en-US" sz="2400" b="0" dirty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lvl="0" indent="0" algn="ctr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 dirty="0">
                          <a:latin typeface="黑体" panose="02010609060101010101" charset="-122"/>
                          <a:ea typeface="黑体" panose="02010609060101010101" charset="-122"/>
                        </a:rPr>
                        <a:t>两直线平行</a:t>
                      </a:r>
                      <a:endParaRPr lang="zh-CN" altLang="en-US" sz="2400" dirty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t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4E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i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4E4">
                        <a:alpha val="100000"/>
                      </a:srgbClr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189355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0" u="sng" dirty="0">
                          <a:latin typeface="黑体" panose="02010609060101010101" charset="-122"/>
                          <a:ea typeface="黑体" panose="02010609060101010101" charset="-122"/>
                        </a:rPr>
                        <a:t>                 </a:t>
                      </a:r>
                      <a:r>
                        <a:rPr lang="zh-CN" altLang="en-US" sz="2400" b="0" dirty="0">
                          <a:latin typeface="黑体" panose="02010609060101010101" charset="-122"/>
                          <a:ea typeface="黑体" panose="02010609060101010101" charset="-122"/>
                        </a:rPr>
                        <a:t>互补，两直线平行</a:t>
                      </a:r>
                      <a:endParaRPr lang="zh-CN" altLang="en-US" sz="2400" dirty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t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4E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0">
                          <a:latin typeface="黑体" panose="02010609060101010101" charset="-122"/>
                          <a:ea typeface="黑体" panose="02010609060101010101" charset="-122"/>
                        </a:rPr>
                        <a:t>   </a:t>
                      </a:r>
                      <a:endParaRPr lang="zh-CN" altLang="en-US" sz="2400" i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4E4">
                        <a:alpha val="100000"/>
                      </a:srgbClr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5624" name="Rectangle 23"/>
          <p:cNvSpPr/>
          <p:nvPr/>
        </p:nvSpPr>
        <p:spPr>
          <a:xfrm>
            <a:off x="3055938" y="2449513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同位角</a:t>
            </a:r>
            <a:endParaRPr lang="zh-CN" altLang="en-US" sz="2400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25" name="Rectangle 24"/>
          <p:cNvSpPr/>
          <p:nvPr/>
        </p:nvSpPr>
        <p:spPr>
          <a:xfrm>
            <a:off x="3095625" y="3632200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内错角</a:t>
            </a:r>
            <a:endParaRPr lang="zh-CN" altLang="en-US" sz="2400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26" name="Rectangle 25"/>
          <p:cNvSpPr/>
          <p:nvPr/>
        </p:nvSpPr>
        <p:spPr>
          <a:xfrm>
            <a:off x="2714625" y="4884738"/>
            <a:ext cx="1438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同旁内角</a:t>
            </a:r>
            <a:endParaRPr lang="zh-CN" altLang="en-US" sz="2400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27" name="Rectangle 26"/>
          <p:cNvSpPr/>
          <p:nvPr/>
        </p:nvSpPr>
        <p:spPr>
          <a:xfrm>
            <a:off x="5375275" y="2374900"/>
            <a:ext cx="25939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∵∠1=∠2(</a:t>
            </a:r>
            <a:r>
              <a:rPr lang="zh-CN" altLang="en-US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已知</a:t>
            </a:r>
            <a:r>
              <a:rPr lang="en-US" altLang="zh-CN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400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∴</a:t>
            </a:r>
            <a:r>
              <a:rPr lang="en-US" altLang="zh-CN" sz="2400" i="1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∥</a:t>
            </a:r>
            <a:r>
              <a:rPr lang="en-US" altLang="zh-CN" sz="2400" i="1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charset="-122"/>
              </a:rPr>
              <a:t>b.</a:t>
            </a:r>
            <a:endParaRPr lang="en-US" altLang="zh-CN" sz="2400" i="1" dirty="0">
              <a:solidFill>
                <a:srgbClr val="FF33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28" name="Line 29"/>
          <p:cNvSpPr/>
          <p:nvPr/>
        </p:nvSpPr>
        <p:spPr>
          <a:xfrm>
            <a:off x="8042275" y="4003675"/>
            <a:ext cx="1524000" cy="0"/>
          </a:xfrm>
          <a:prstGeom prst="line">
            <a:avLst/>
          </a:prstGeom>
          <a:ln w="38100" cap="flat" cmpd="sng">
            <a:solidFill>
              <a:srgbClr val="6666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9" name="Line 30"/>
          <p:cNvSpPr/>
          <p:nvPr/>
        </p:nvSpPr>
        <p:spPr>
          <a:xfrm>
            <a:off x="8042275" y="4765675"/>
            <a:ext cx="1524000" cy="0"/>
          </a:xfrm>
          <a:prstGeom prst="line">
            <a:avLst/>
          </a:prstGeom>
          <a:ln w="38100" cap="flat" cmpd="sng">
            <a:solidFill>
              <a:srgbClr val="6666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30" name="Line 31"/>
          <p:cNvSpPr/>
          <p:nvPr/>
        </p:nvSpPr>
        <p:spPr>
          <a:xfrm>
            <a:off x="8115300" y="3140075"/>
            <a:ext cx="1152525" cy="2520950"/>
          </a:xfrm>
          <a:prstGeom prst="line">
            <a:avLst/>
          </a:prstGeom>
          <a:ln w="38100" cap="flat" cmpd="sng">
            <a:solidFill>
              <a:srgbClr val="6666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31" name="Text Box 32"/>
          <p:cNvSpPr txBox="1"/>
          <p:nvPr/>
        </p:nvSpPr>
        <p:spPr>
          <a:xfrm>
            <a:off x="9229725" y="355917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endParaRPr lang="en-US" altLang="zh-CN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32" name="Text Box 33"/>
          <p:cNvSpPr txBox="1"/>
          <p:nvPr/>
        </p:nvSpPr>
        <p:spPr>
          <a:xfrm>
            <a:off x="9261475" y="476567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endParaRPr lang="en-US" altLang="zh-CN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33" name="Text Box 34"/>
          <p:cNvSpPr txBox="1"/>
          <p:nvPr/>
        </p:nvSpPr>
        <p:spPr>
          <a:xfrm>
            <a:off x="8118475" y="2906713"/>
            <a:ext cx="3349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en-US" altLang="zh-CN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34" name="Arc 35"/>
          <p:cNvSpPr/>
          <p:nvPr/>
        </p:nvSpPr>
        <p:spPr>
          <a:xfrm rot="4582656">
            <a:off x="8459788" y="3810000"/>
            <a:ext cx="209550" cy="171450"/>
          </a:xfrm>
          <a:custGeom>
            <a:avLst/>
            <a:gdLst/>
            <a:ahLst/>
            <a:cxnLst>
              <a:cxn ang="0">
                <a:pos x="337922" y="4692742"/>
              </a:cxn>
              <a:cxn ang="0">
                <a:pos x="5062332" y="2423397"/>
              </a:cxn>
              <a:cxn ang="0">
                <a:pos x="2564773" y="3136527"/>
              </a:cxn>
            </a:cxnLst>
            <a:pathLst>
              <a:path w="42634" h="32317" fill="none">
                <a:moveTo>
                  <a:pt x="2846" y="32316"/>
                </a:moveTo>
                <a:cubicBezTo>
                  <a:pt x="981" y="29053"/>
                  <a:pt x="0" y="2535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1637" y="-1"/>
                  <a:pt x="40352" y="6914"/>
                  <a:pt x="42634" y="16688"/>
                </a:cubicBezTo>
              </a:path>
              <a:path w="42634" h="32317" stroke="0">
                <a:moveTo>
                  <a:pt x="2846" y="32316"/>
                </a:moveTo>
                <a:cubicBezTo>
                  <a:pt x="981" y="29053"/>
                  <a:pt x="0" y="2535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1637" y="-1"/>
                  <a:pt x="40352" y="6914"/>
                  <a:pt x="42634" y="16688"/>
                </a:cubicBezTo>
                <a:lnTo>
                  <a:pt x="21600" y="21600"/>
                </a:lnTo>
                <a:close/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5635" name="Arc 36"/>
          <p:cNvSpPr/>
          <p:nvPr/>
        </p:nvSpPr>
        <p:spPr>
          <a:xfrm>
            <a:off x="8347075" y="4000500"/>
            <a:ext cx="263525" cy="231775"/>
          </a:xfrm>
          <a:custGeom>
            <a:avLst/>
            <a:gdLst/>
            <a:ahLst/>
            <a:cxnLst>
              <a:cxn ang="0">
                <a:pos x="37578511" y="26679171"/>
              </a:cxn>
              <a:cxn ang="0">
                <a:pos x="0" y="1744482"/>
              </a:cxn>
              <a:cxn ang="0">
                <a:pos x="36703223" y="0"/>
              </a:cxn>
            </a:cxnLst>
            <a:pathLst>
              <a:path w="22068" h="21600" fill="none">
                <a:moveTo>
                  <a:pt x="22067" y="21593"/>
                </a:moveTo>
                <a:cubicBezTo>
                  <a:pt x="21896" y="21597"/>
                  <a:pt x="21725" y="21599"/>
                  <a:pt x="21554" y="21600"/>
                </a:cubicBezTo>
                <a:cubicBezTo>
                  <a:pt x="10172" y="21600"/>
                  <a:pt x="744" y="12768"/>
                  <a:pt x="0" y="1411"/>
                </a:cubicBezTo>
              </a:path>
              <a:path w="22068" h="21600" stroke="0">
                <a:moveTo>
                  <a:pt x="22067" y="21593"/>
                </a:moveTo>
                <a:cubicBezTo>
                  <a:pt x="21896" y="21597"/>
                  <a:pt x="21725" y="21599"/>
                  <a:pt x="21554" y="21600"/>
                </a:cubicBezTo>
                <a:cubicBezTo>
                  <a:pt x="10172" y="21600"/>
                  <a:pt x="744" y="12768"/>
                  <a:pt x="0" y="1411"/>
                </a:cubicBezTo>
                <a:lnTo>
                  <a:pt x="21554" y="0"/>
                </a:lnTo>
                <a:close/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5636" name="Arc 37"/>
          <p:cNvSpPr/>
          <p:nvPr/>
        </p:nvSpPr>
        <p:spPr>
          <a:xfrm rot="4582656">
            <a:off x="8805863" y="4546600"/>
            <a:ext cx="212725" cy="219075"/>
          </a:xfrm>
          <a:custGeom>
            <a:avLst/>
            <a:gdLst/>
            <a:ahLst/>
            <a:cxnLst>
              <a:cxn ang="0">
                <a:pos x="1458539" y="7458873"/>
              </a:cxn>
              <a:cxn ang="0">
                <a:pos x="7147384" y="1209408"/>
              </a:cxn>
              <a:cxn ang="0">
                <a:pos x="4206748" y="4244934"/>
              </a:cxn>
            </a:cxnLst>
            <a:pathLst>
              <a:path w="36699" h="37954" fill="none">
                <a:moveTo>
                  <a:pt x="7489" y="37953"/>
                </a:moveTo>
                <a:cubicBezTo>
                  <a:pt x="2733" y="33850"/>
                  <a:pt x="0" y="27880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7243" y="-1"/>
                  <a:pt x="32663" y="2208"/>
                  <a:pt x="36699" y="6153"/>
                </a:cubicBezTo>
              </a:path>
              <a:path w="36699" h="37954" stroke="0">
                <a:moveTo>
                  <a:pt x="7489" y="37953"/>
                </a:moveTo>
                <a:cubicBezTo>
                  <a:pt x="2733" y="33850"/>
                  <a:pt x="0" y="27880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7243" y="-1"/>
                  <a:pt x="32663" y="2208"/>
                  <a:pt x="36699" y="6153"/>
                </a:cubicBezTo>
                <a:lnTo>
                  <a:pt x="21600" y="21600"/>
                </a:lnTo>
                <a:close/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5637" name="Arc 38"/>
          <p:cNvSpPr/>
          <p:nvPr/>
        </p:nvSpPr>
        <p:spPr>
          <a:xfrm rot="4582656">
            <a:off x="8594725" y="3990975"/>
            <a:ext cx="209550" cy="250825"/>
          </a:xfrm>
          <a:custGeom>
            <a:avLst/>
            <a:gdLst/>
            <a:ahLst/>
            <a:cxnLst>
              <a:cxn ang="0">
                <a:pos x="2319040" y="0"/>
              </a:cxn>
              <a:cxn ang="0">
                <a:pos x="20776145" y="26981155"/>
              </a:cxn>
              <a:cxn ang="0">
                <a:pos x="0" y="34881096"/>
              </a:cxn>
            </a:cxnLst>
            <a:pathLst>
              <a:path w="21045" h="21472" fill="none">
                <a:moveTo>
                  <a:pt x="2348" y="0"/>
                </a:moveTo>
                <a:cubicBezTo>
                  <a:pt x="11478" y="998"/>
                  <a:pt x="18977" y="7660"/>
                  <a:pt x="21045" y="16608"/>
                </a:cubicBezTo>
              </a:path>
              <a:path w="21045" h="21472" stroke="0">
                <a:moveTo>
                  <a:pt x="2348" y="0"/>
                </a:moveTo>
                <a:cubicBezTo>
                  <a:pt x="11478" y="998"/>
                  <a:pt x="18977" y="7660"/>
                  <a:pt x="21045" y="16608"/>
                </a:cubicBezTo>
                <a:lnTo>
                  <a:pt x="0" y="21472"/>
                </a:lnTo>
                <a:close/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5638" name="Text Box 39"/>
          <p:cNvSpPr txBox="1"/>
          <p:nvPr/>
        </p:nvSpPr>
        <p:spPr>
          <a:xfrm>
            <a:off x="8493125" y="3563938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zh-CN" sz="2400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39" name="Text Box 40"/>
          <p:cNvSpPr txBox="1"/>
          <p:nvPr/>
        </p:nvSpPr>
        <p:spPr>
          <a:xfrm>
            <a:off x="8812213" y="440531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en-US" altLang="zh-CN" sz="2400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40" name="Text Box 41"/>
          <p:cNvSpPr txBox="1"/>
          <p:nvPr/>
        </p:nvSpPr>
        <p:spPr>
          <a:xfrm>
            <a:off x="8256588" y="395287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en-US" altLang="zh-CN" sz="2400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41" name="Text Box 42"/>
          <p:cNvSpPr txBox="1"/>
          <p:nvPr/>
        </p:nvSpPr>
        <p:spPr>
          <a:xfrm>
            <a:off x="8648700" y="395287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en-US" altLang="zh-CN" sz="2400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42" name="Rectangle 26"/>
          <p:cNvSpPr/>
          <p:nvPr/>
        </p:nvSpPr>
        <p:spPr>
          <a:xfrm>
            <a:off x="5375275" y="3576638"/>
            <a:ext cx="25939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∵∠3=∠2(</a:t>
            </a:r>
            <a:r>
              <a:rPr lang="zh-CN" altLang="en-US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已知</a:t>
            </a:r>
            <a:r>
              <a:rPr lang="en-US" altLang="zh-CN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400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∴</a:t>
            </a:r>
            <a:r>
              <a:rPr lang="en-US" altLang="zh-CN" sz="2400" i="1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∥</a:t>
            </a:r>
            <a:r>
              <a:rPr lang="en-US" altLang="zh-CN" sz="2400" i="1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charset="-122"/>
              </a:rPr>
              <a:t>b.</a:t>
            </a:r>
            <a:endParaRPr lang="en-US" altLang="zh-CN" sz="2400" i="1" dirty="0">
              <a:solidFill>
                <a:srgbClr val="FF33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43" name="Rectangle 26"/>
          <p:cNvSpPr/>
          <p:nvPr/>
        </p:nvSpPr>
        <p:spPr>
          <a:xfrm>
            <a:off x="5375275" y="4765675"/>
            <a:ext cx="25939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∵∠4+∠2=180</a:t>
            </a:r>
            <a:r>
              <a:rPr lang="zh-CN" altLang="en-US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°</a:t>
            </a:r>
            <a:r>
              <a:rPr lang="en-US" altLang="zh-CN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已知</a:t>
            </a:r>
            <a:r>
              <a:rPr lang="en-US" altLang="zh-CN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∴</a:t>
            </a:r>
            <a:r>
              <a:rPr lang="en-US" altLang="zh-CN" sz="2400" i="1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∥</a:t>
            </a:r>
            <a:r>
              <a:rPr lang="en-US" altLang="zh-CN" sz="2400" i="1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charset="-122"/>
              </a:rPr>
              <a:t>b.</a:t>
            </a:r>
            <a:endParaRPr lang="en-US" altLang="zh-CN" sz="2400" i="1" dirty="0">
              <a:solidFill>
                <a:srgbClr val="FF33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1847215" y="116840"/>
            <a:ext cx="2765425" cy="638175"/>
            <a:chOff x="3590568" y="400194"/>
            <a:chExt cx="5213316" cy="1031890"/>
          </a:xfrm>
        </p:grpSpPr>
        <p:grpSp>
          <p:nvGrpSpPr>
            <p:cNvPr id="28674" name="组合 8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6" name="圆角矩形 11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1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8677" name="矩形 87"/>
            <p:cNvSpPr/>
            <p:nvPr/>
          </p:nvSpPr>
          <p:spPr>
            <a:xfrm>
              <a:off x="4055479" y="469615"/>
              <a:ext cx="4283494" cy="8943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4" grpId="0"/>
      <p:bldP spid="25625" grpId="0"/>
      <p:bldP spid="25626" grpId="0"/>
      <p:bldP spid="25627" grpId="0"/>
      <p:bldP spid="25642" grpId="0"/>
      <p:bldP spid="256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9350" y="2595563"/>
            <a:ext cx="1417638" cy="1417637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7488" y="3467100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教学目标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7038" y="3465513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教学重点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8" name="Rectangle 1"/>
          <p:cNvSpPr/>
          <p:nvPr/>
        </p:nvSpPr>
        <p:spPr>
          <a:xfrm>
            <a:off x="1882775" y="2023745"/>
            <a:ext cx="8428038" cy="189928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indent="266700" eaLnBrk="0" hangingPunct="0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会运用内错角、同旁内角判定两条直线平行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indent="266700" eaLnBrk="0" hangingPunct="0"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（重点）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indent="266700" eaLnBrk="0" hangingPunct="0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会综合运用平行线的判定和性质解题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（难点）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22" name="MH_SubTitle_4"/>
          <p:cNvSpPr txBox="1"/>
          <p:nvPr/>
        </p:nvSpPr>
        <p:spPr>
          <a:xfrm>
            <a:off x="4637723" y="1076325"/>
            <a:ext cx="2435225" cy="6334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90170" tIns="46990" rIns="90170" bIns="46990" anchor="ctr"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学习目标</a:t>
            </a:r>
            <a:endParaRPr lang="zh-CN" altLang="en-US" sz="28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2" name="Text Box 12"/>
          <p:cNvSpPr txBox="1"/>
          <p:nvPr/>
        </p:nvSpPr>
        <p:spPr>
          <a:xfrm>
            <a:off x="2352675" y="1649413"/>
            <a:ext cx="73437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问题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前面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你学了平行线的哪些判定方法？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3" name="Text Box 29"/>
          <p:cNvSpPr txBox="1"/>
          <p:nvPr/>
        </p:nvSpPr>
        <p:spPr>
          <a:xfrm>
            <a:off x="2420938" y="2336800"/>
            <a:ext cx="5713412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平行于同一条直线的两条直线平行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5" name="圆角矩形 31"/>
          <p:cNvSpPr/>
          <p:nvPr/>
        </p:nvSpPr>
        <p:spPr>
          <a:xfrm>
            <a:off x="1847850" y="836613"/>
            <a:ext cx="2016125" cy="4826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回顾与思考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126" name="Text Box 29"/>
          <p:cNvSpPr txBox="1"/>
          <p:nvPr/>
        </p:nvSpPr>
        <p:spPr>
          <a:xfrm>
            <a:off x="2520950" y="3143250"/>
            <a:ext cx="4703763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同位角相等，两直线平行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7" name="Text Box 18"/>
          <p:cNvSpPr txBox="1"/>
          <p:nvPr/>
        </p:nvSpPr>
        <p:spPr>
          <a:xfrm>
            <a:off x="2082800" y="4197350"/>
            <a:ext cx="72485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思考</a:t>
            </a:r>
            <a:r>
              <a:rPr lang="zh-CN" altLang="en-US" sz="2800" dirty="0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还有其他判定两条直线平行的方法吗？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4337" name="组合 20"/>
          <p:cNvGrpSpPr/>
          <p:nvPr/>
        </p:nvGrpSpPr>
        <p:grpSpPr>
          <a:xfrm>
            <a:off x="1558925" y="14288"/>
            <a:ext cx="1852613" cy="561975"/>
            <a:chOff x="3590568" y="400194"/>
            <a:chExt cx="5213316" cy="1031890"/>
          </a:xfrm>
        </p:grpSpPr>
        <p:grpSp>
          <p:nvGrpSpPr>
            <p:cNvPr id="14338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328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4341" name="矩形 22"/>
            <p:cNvSpPr/>
            <p:nvPr/>
          </p:nvSpPr>
          <p:spPr>
            <a:xfrm>
              <a:off x="4219481" y="474234"/>
              <a:ext cx="4283494" cy="9024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/>
      <p:bldP spid="5123" grpId="0"/>
      <p:bldP spid="5126" grpId="0"/>
      <p:bldP spid="5127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典例精讲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125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6" name="Text Box 5"/>
          <p:cNvSpPr txBox="1"/>
          <p:nvPr/>
        </p:nvSpPr>
        <p:spPr>
          <a:xfrm>
            <a:off x="1847850" y="1125538"/>
            <a:ext cx="8351838" cy="2330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en-US" altLang="zh-CN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两条直线被第三条直线所截，同时得到同位角、内错角和同旁内角，由同位角相等可以判定两直线平行，那么，能否利用内错角和同旁内角来判定两直线平行呢？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7" name="Rectangle 3"/>
          <p:cNvSpPr/>
          <p:nvPr/>
        </p:nvSpPr>
        <p:spPr>
          <a:xfrm>
            <a:off x="1847850" y="3355975"/>
            <a:ext cx="7750175" cy="436563"/>
          </a:xfrm>
          <a:prstGeom prst="rect">
            <a:avLst/>
          </a:prstGeom>
          <a:noFill/>
          <a:ln w="9525">
            <a:noFill/>
          </a:ln>
        </p:spPr>
        <p:txBody>
          <a:bodyPr wrap="none" lIns="90170" tIns="46990" rIns="90170" bIns="46990" anchor="ctr" anchorCtr="0"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Symbol" panose="05050102010706020507" pitchFamily="2" charset="2"/>
              </a:rPr>
              <a:t>如图，由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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3=2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Symbol" panose="05050102010706020507" pitchFamily="2" charset="2"/>
              </a:rPr>
              <a:t>，可推出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Symbol" panose="05050102010706020507" pitchFamily="2" charset="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Symbol" panose="05050102010706020507" pitchFamily="2" charset="2"/>
              </a:rPr>
              <a:t>//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Symbol" panose="05050102010706020507" pitchFamily="2" charset="2"/>
              </a:rPr>
              <a:t>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Symbol" panose="05050102010706020507" pitchFamily="2" charset="2"/>
              </a:rPr>
              <a:t>吗？如何推出？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Symbol" panose="05050102010706020507" pitchFamily="2" charset="2"/>
            </a:endParaRPr>
          </a:p>
        </p:txBody>
      </p:sp>
      <p:sp>
        <p:nvSpPr>
          <p:cNvPr id="6148" name="Rectangle 4"/>
          <p:cNvSpPr/>
          <p:nvPr/>
        </p:nvSpPr>
        <p:spPr>
          <a:xfrm>
            <a:off x="1847850" y="3860800"/>
            <a:ext cx="7772400" cy="24558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/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  <a:sym typeface="Symbol" panose="05050102010706020507" pitchFamily="2" charset="2"/>
              </a:rPr>
              <a:t>解： 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微软雅黑" panose="020B0503020204020204" charset="-122"/>
              </a:rPr>
              <a:t>∵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 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1=3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  <a:sym typeface="Symbol" panose="05050102010706020507" pitchFamily="2" charset="2"/>
              </a:rPr>
              <a:t>(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  <a:sym typeface="Symbol" panose="05050102010706020507" pitchFamily="2" charset="2"/>
              </a:rPr>
              <a:t>已知），</a:t>
            </a:r>
            <a:endParaRPr lang="zh-CN" altLang="en-US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  <a:sym typeface="Symbol" panose="05050102010706020507" pitchFamily="2" charset="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  <a:sym typeface="Symbol" panose="05050102010706020507" pitchFamily="2" charset="2"/>
              </a:rPr>
              <a:t>    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 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3=2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  <a:sym typeface="Symbol" panose="05050102010706020507" pitchFamily="2" charset="2"/>
              </a:rPr>
              <a:t>（对顶角相等），</a:t>
            </a:r>
            <a:endParaRPr lang="zh-CN" altLang="en-US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  <a:sym typeface="Symbol" panose="05050102010706020507" pitchFamily="2" charset="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  <a:sym typeface="Symbol" panose="05050102010706020507" pitchFamily="2" charset="2"/>
              </a:rPr>
              <a:t> 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 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1=2.</a:t>
            </a:r>
            <a:endParaRPr lang="en-US" altLang="zh-CN" sz="2800" dirty="0">
              <a:solidFill>
                <a:srgbClr val="F8081F"/>
              </a:solidFill>
              <a:latin typeface="Times New Roman" panose="02020603050405020304" pitchFamily="2" charset="0"/>
              <a:ea typeface="宋体" panose="02010600030101010101" pitchFamily="2" charset="-122"/>
              <a:sym typeface="Symbol" panose="05050102010706020507" pitchFamily="2" charset="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  </a:t>
            </a:r>
            <a:r>
              <a:rPr lang="en-US" altLang="zh-CN" sz="2800" i="1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a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//</a:t>
            </a:r>
            <a:r>
              <a:rPr lang="en-US" altLang="zh-CN" sz="2800" i="1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b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  <a:sym typeface="Symbol" panose="05050102010706020507" pitchFamily="2" charset="2"/>
              </a:rPr>
              <a:t>(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  <a:sym typeface="Symbol" panose="05050102010706020507" pitchFamily="2" charset="2"/>
              </a:rPr>
              <a:t>同位角相等，两直线平行）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  <a:sym typeface="Symbol" panose="05050102010706020507" pitchFamily="2" charset="2"/>
              </a:rPr>
              <a:t>.</a:t>
            </a:r>
            <a:endParaRPr lang="en-US" altLang="zh-CN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  <a:sym typeface="Symbol" panose="05050102010706020507" pitchFamily="2" charset="2"/>
            </a:endParaRPr>
          </a:p>
        </p:txBody>
      </p:sp>
      <p:grpSp>
        <p:nvGrpSpPr>
          <p:cNvPr id="6149" name="Group 21"/>
          <p:cNvGrpSpPr/>
          <p:nvPr/>
        </p:nvGrpSpPr>
        <p:grpSpPr>
          <a:xfrm>
            <a:off x="7464425" y="3930650"/>
            <a:ext cx="3048000" cy="2163763"/>
            <a:chOff x="0" y="0"/>
            <a:chExt cx="5410" cy="4084"/>
          </a:xfrm>
        </p:grpSpPr>
        <p:grpSp>
          <p:nvGrpSpPr>
            <p:cNvPr id="6150" name="Group 22"/>
            <p:cNvGrpSpPr/>
            <p:nvPr/>
          </p:nvGrpSpPr>
          <p:grpSpPr>
            <a:xfrm>
              <a:off x="0" y="0"/>
              <a:ext cx="5410" cy="4084"/>
              <a:chOff x="0" y="0"/>
              <a:chExt cx="5410" cy="4084"/>
            </a:xfrm>
          </p:grpSpPr>
          <p:sp>
            <p:nvSpPr>
              <p:cNvPr id="6151" name="Arc 23"/>
              <p:cNvSpPr/>
              <p:nvPr/>
            </p:nvSpPr>
            <p:spPr>
              <a:xfrm rot="10200000">
                <a:off x="1342" y="926"/>
                <a:ext cx="323" cy="340"/>
              </a:xfrm>
              <a:custGeom>
                <a:avLst/>
                <a:gdLst/>
                <a:ahLst/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</a:cxnLst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0" cap="flat" cmpd="sng">
                <a:solidFill>
                  <a:srgbClr val="F8081F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2" name="Arc 24"/>
              <p:cNvSpPr/>
              <p:nvPr/>
            </p:nvSpPr>
            <p:spPr>
              <a:xfrm>
                <a:off x="2652" y="2823"/>
                <a:ext cx="455" cy="341"/>
              </a:xfrm>
              <a:custGeom>
                <a:avLst/>
                <a:gdLst/>
                <a:ahLst/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</a:cxnLst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0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3" name="Arc 25"/>
              <p:cNvSpPr/>
              <p:nvPr/>
            </p:nvSpPr>
            <p:spPr>
              <a:xfrm>
                <a:off x="1335" y="602"/>
                <a:ext cx="455" cy="341"/>
              </a:xfrm>
              <a:custGeom>
                <a:avLst/>
                <a:gdLst/>
                <a:ahLst/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</a:cxnLst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4" name="Line 6"/>
              <p:cNvSpPr/>
              <p:nvPr/>
            </p:nvSpPr>
            <p:spPr>
              <a:xfrm>
                <a:off x="0" y="950"/>
                <a:ext cx="3960" cy="0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55" name="Line 7"/>
              <p:cNvSpPr/>
              <p:nvPr/>
            </p:nvSpPr>
            <p:spPr>
              <a:xfrm>
                <a:off x="615" y="3138"/>
                <a:ext cx="4200" cy="0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56" name="Line 8"/>
              <p:cNvSpPr/>
              <p:nvPr/>
            </p:nvSpPr>
            <p:spPr>
              <a:xfrm>
                <a:off x="1014" y="115"/>
                <a:ext cx="2382" cy="3969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57" name="Oval 9"/>
              <p:cNvSpPr/>
              <p:nvPr/>
            </p:nvSpPr>
            <p:spPr>
              <a:xfrm>
                <a:off x="2535" y="2306"/>
                <a:ext cx="1560" cy="840"/>
              </a:xfrm>
              <a:prstGeom prst="ellipse">
                <a:avLst/>
              </a:prstGeom>
              <a:noFill/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en-US" altLang="zh-CN" sz="2400" dirty="0">
                    <a:solidFill>
                      <a:srgbClr val="F8081F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2</a:t>
                </a:r>
                <a:endParaRPr lang="en-US" altLang="zh-CN" sz="2400" dirty="0">
                  <a:solidFill>
                    <a:srgbClr val="F8081F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8" name="Oval 12"/>
              <p:cNvSpPr/>
              <p:nvPr/>
            </p:nvSpPr>
            <p:spPr>
              <a:xfrm>
                <a:off x="3850" y="2974"/>
                <a:ext cx="1560" cy="840"/>
              </a:xfrm>
              <a:prstGeom prst="ellipse">
                <a:avLst/>
              </a:prstGeom>
              <a:noFill/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en-US" altLang="zh-CN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b</a:t>
                </a:r>
                <a:endPara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9" name="Oval 13"/>
              <p:cNvSpPr/>
              <p:nvPr/>
            </p:nvSpPr>
            <p:spPr>
              <a:xfrm>
                <a:off x="3440" y="377"/>
                <a:ext cx="1560" cy="840"/>
              </a:xfrm>
              <a:prstGeom prst="ellipse">
                <a:avLst/>
              </a:prstGeom>
              <a:noFill/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en-US" altLang="zh-CN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a</a:t>
                </a:r>
                <a:endPara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60" name="Text Box 14"/>
              <p:cNvSpPr txBox="1"/>
              <p:nvPr/>
            </p:nvSpPr>
            <p:spPr>
              <a:xfrm>
                <a:off x="1468" y="0"/>
                <a:ext cx="1135" cy="86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400" dirty="0">
                    <a:solidFill>
                      <a:srgbClr val="F8081F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1</a:t>
                </a:r>
                <a:endParaRPr lang="zh-CN" altLang="en-US" sz="2400" dirty="0">
                  <a:solidFill>
                    <a:srgbClr val="F8081F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161" name="Text Box 14"/>
            <p:cNvSpPr txBox="1"/>
            <p:nvPr/>
          </p:nvSpPr>
          <p:spPr>
            <a:xfrm>
              <a:off x="1020" y="978"/>
              <a:ext cx="1135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8081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3</a:t>
              </a:r>
              <a:endParaRPr lang="zh-CN" altLang="en-US" sz="24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162" name="组合 6147"/>
          <p:cNvGrpSpPr/>
          <p:nvPr/>
        </p:nvGrpSpPr>
        <p:grpSpPr>
          <a:xfrm>
            <a:off x="1849438" y="406400"/>
            <a:ext cx="7141210" cy="809625"/>
            <a:chOff x="0" y="0"/>
            <a:chExt cx="11249" cy="1275"/>
          </a:xfrm>
        </p:grpSpPr>
        <p:sp>
          <p:nvSpPr>
            <p:cNvPr id="6163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64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65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6166" name="文本框 6151"/>
            <p:cNvSpPr txBox="1"/>
            <p:nvPr/>
          </p:nvSpPr>
          <p:spPr>
            <a:xfrm>
              <a:off x="878" y="432"/>
              <a:ext cx="1037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利用内错角、同旁内角判定两条直线平行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6167" name="文本框 6152"/>
            <p:cNvSpPr txBox="1"/>
            <p:nvPr/>
          </p:nvSpPr>
          <p:spPr>
            <a:xfrm>
              <a:off x="0" y="453"/>
              <a:ext cx="87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20485" name="组合 1"/>
          <p:cNvGrpSpPr/>
          <p:nvPr/>
        </p:nvGrpSpPr>
        <p:grpSpPr>
          <a:xfrm>
            <a:off x="1585913" y="82550"/>
            <a:ext cx="1792287" cy="491490"/>
            <a:chOff x="3590568" y="400194"/>
            <a:chExt cx="5213316" cy="1045416"/>
          </a:xfrm>
        </p:grpSpPr>
        <p:grpSp>
          <p:nvGrpSpPr>
            <p:cNvPr id="20486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697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0489" name="矩形 22"/>
            <p:cNvSpPr/>
            <p:nvPr/>
          </p:nvSpPr>
          <p:spPr>
            <a:xfrm>
              <a:off x="3969416" y="400194"/>
              <a:ext cx="4455620" cy="10454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1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8">
                                            <p:txEl>
                                              <p:charRg st="1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8">
                                            <p:txEl>
                                              <p:charRg st="1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3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8">
                                            <p:txEl>
                                              <p:charRg st="3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8">
                                            <p:txEl>
                                              <p:charRg st="3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4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48">
                                            <p:txEl>
                                              <p:charRg st="4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48">
                                            <p:txEl>
                                              <p:charRg st="4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Text Box 5"/>
          <p:cNvSpPr txBox="1"/>
          <p:nvPr/>
        </p:nvSpPr>
        <p:spPr>
          <a:xfrm>
            <a:off x="2208213" y="1484313"/>
            <a:ext cx="7881937" cy="138620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判定方法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两条直线被第三条直线所截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如果内错角相等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那么这两条直线平行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1" name="Text Box 4"/>
          <p:cNvSpPr txBox="1"/>
          <p:nvPr/>
        </p:nvSpPr>
        <p:spPr>
          <a:xfrm>
            <a:off x="1489075" y="2995613"/>
            <a:ext cx="80168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简单说成：</a:t>
            </a: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内错角相等，两直线平行</a:t>
            </a:r>
            <a:r>
              <a:rPr lang="en-US" altLang="zh-CN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00808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7172" name="Group 23"/>
          <p:cNvGrpSpPr/>
          <p:nvPr/>
        </p:nvGrpSpPr>
        <p:grpSpPr>
          <a:xfrm>
            <a:off x="7896225" y="3632200"/>
            <a:ext cx="2673350" cy="2147888"/>
            <a:chOff x="0" y="0"/>
            <a:chExt cx="5410" cy="4084"/>
          </a:xfrm>
        </p:grpSpPr>
        <p:grpSp>
          <p:nvGrpSpPr>
            <p:cNvPr id="7173" name="Group 24"/>
            <p:cNvGrpSpPr/>
            <p:nvPr/>
          </p:nvGrpSpPr>
          <p:grpSpPr>
            <a:xfrm>
              <a:off x="0" y="0"/>
              <a:ext cx="5410" cy="4084"/>
              <a:chOff x="0" y="0"/>
              <a:chExt cx="5410" cy="4084"/>
            </a:xfrm>
          </p:grpSpPr>
          <p:sp>
            <p:nvSpPr>
              <p:cNvPr id="7174" name="Arc 25"/>
              <p:cNvSpPr/>
              <p:nvPr/>
            </p:nvSpPr>
            <p:spPr>
              <a:xfrm rot="10200000">
                <a:off x="1342" y="926"/>
                <a:ext cx="323" cy="340"/>
              </a:xfrm>
              <a:custGeom>
                <a:avLst/>
                <a:gdLst/>
                <a:ahLst/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</a:cxnLst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0" cap="flat" cmpd="sng">
                <a:solidFill>
                  <a:srgbClr val="F8081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75" name="Arc 26"/>
              <p:cNvSpPr/>
              <p:nvPr/>
            </p:nvSpPr>
            <p:spPr>
              <a:xfrm>
                <a:off x="2652" y="2823"/>
                <a:ext cx="455" cy="341"/>
              </a:xfrm>
              <a:custGeom>
                <a:avLst/>
                <a:gdLst/>
                <a:ahLst/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</a:cxnLst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76" name="Arc 27"/>
              <p:cNvSpPr/>
              <p:nvPr/>
            </p:nvSpPr>
            <p:spPr>
              <a:xfrm>
                <a:off x="1335" y="602"/>
                <a:ext cx="455" cy="341"/>
              </a:xfrm>
              <a:custGeom>
                <a:avLst/>
                <a:gdLst/>
                <a:ahLst/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</a:cxnLst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0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77" name="Line 6"/>
              <p:cNvSpPr/>
              <p:nvPr/>
            </p:nvSpPr>
            <p:spPr>
              <a:xfrm>
                <a:off x="0" y="950"/>
                <a:ext cx="3960" cy="0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7178" name="Line 7"/>
              <p:cNvSpPr/>
              <p:nvPr/>
            </p:nvSpPr>
            <p:spPr>
              <a:xfrm>
                <a:off x="615" y="3138"/>
                <a:ext cx="4200" cy="0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7179" name="Line 8"/>
              <p:cNvSpPr/>
              <p:nvPr/>
            </p:nvSpPr>
            <p:spPr>
              <a:xfrm>
                <a:off x="1014" y="115"/>
                <a:ext cx="2382" cy="3969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7180" name="Oval 9"/>
              <p:cNvSpPr/>
              <p:nvPr/>
            </p:nvSpPr>
            <p:spPr>
              <a:xfrm>
                <a:off x="2535" y="2306"/>
                <a:ext cx="1560" cy="840"/>
              </a:xfrm>
              <a:prstGeom prst="ellipse">
                <a:avLst/>
              </a:prstGeom>
              <a:noFill/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en-US" altLang="zh-CN" sz="2400" dirty="0">
                    <a:solidFill>
                      <a:srgbClr val="F8081F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2</a:t>
                </a:r>
                <a:endParaRPr lang="en-US" altLang="zh-CN" sz="2400" dirty="0">
                  <a:solidFill>
                    <a:srgbClr val="F8081F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81" name="Oval 12"/>
              <p:cNvSpPr/>
              <p:nvPr/>
            </p:nvSpPr>
            <p:spPr>
              <a:xfrm>
                <a:off x="3850" y="2974"/>
                <a:ext cx="1560" cy="840"/>
              </a:xfrm>
              <a:prstGeom prst="ellipse">
                <a:avLst/>
              </a:prstGeom>
              <a:noFill/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en-US" altLang="zh-CN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b</a:t>
                </a:r>
                <a:endPara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82" name="Oval 13"/>
              <p:cNvSpPr/>
              <p:nvPr/>
            </p:nvSpPr>
            <p:spPr>
              <a:xfrm>
                <a:off x="3440" y="377"/>
                <a:ext cx="1560" cy="840"/>
              </a:xfrm>
              <a:prstGeom prst="ellipse">
                <a:avLst/>
              </a:prstGeom>
              <a:noFill/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en-US" altLang="zh-CN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a</a:t>
                </a:r>
                <a:endPara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83" name="Text Box 14"/>
              <p:cNvSpPr txBox="1"/>
              <p:nvPr/>
            </p:nvSpPr>
            <p:spPr>
              <a:xfrm>
                <a:off x="1468" y="0"/>
                <a:ext cx="1135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400" dirty="0">
                    <a:solidFill>
                      <a:srgbClr val="F8081F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1</a:t>
                </a:r>
                <a:endParaRPr lang="zh-CN" altLang="en-US" sz="2400" dirty="0">
                  <a:solidFill>
                    <a:srgbClr val="F8081F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184" name="Text Box 14"/>
            <p:cNvSpPr txBox="1"/>
            <p:nvPr/>
          </p:nvSpPr>
          <p:spPr>
            <a:xfrm>
              <a:off x="1020" y="978"/>
              <a:ext cx="1135" cy="8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8081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3</a:t>
              </a:r>
              <a:endParaRPr lang="zh-CN" altLang="en-US" sz="24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7185" name="Rectangle 7"/>
          <p:cNvSpPr/>
          <p:nvPr/>
        </p:nvSpPr>
        <p:spPr>
          <a:xfrm>
            <a:off x="1265238" y="4404043"/>
            <a:ext cx="7458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942975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∵∠3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=∠2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已知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942975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∴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∥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2800" dirty="0">
                <a:solidFill>
                  <a:srgbClr val="F8081F"/>
                </a:solidFill>
                <a:latin typeface="Arial" panose="020B0604020202020204" pitchFamily="34" charset="0"/>
                <a:ea typeface="黑体" panose="02010609060101010101" charset="-122"/>
              </a:rPr>
              <a:t>内错角相等，两直线平行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186" name="Rectangle 6"/>
          <p:cNvSpPr/>
          <p:nvPr/>
        </p:nvSpPr>
        <p:spPr>
          <a:xfrm>
            <a:off x="2208213" y="3756184"/>
            <a:ext cx="31146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应用格式： </a:t>
            </a:r>
            <a:endParaRPr lang="zh-CN" altLang="en-US" sz="2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87" name="圆角矩形 31"/>
          <p:cNvSpPr/>
          <p:nvPr/>
        </p:nvSpPr>
        <p:spPr>
          <a:xfrm>
            <a:off x="2208213" y="906463"/>
            <a:ext cx="1933575" cy="576262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总结归纳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1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71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 animBg="1"/>
      <p:bldP spid="7171" grpId="0" bldLvl="0"/>
      <p:bldP spid="7185" grpId="0" bldLvl="0"/>
      <p:bldP spid="7186" grpId="0"/>
      <p:bldP spid="718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1952625" y="1244600"/>
            <a:ext cx="85963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如图，如果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Symbol" panose="05050102010706020507" pitchFamily="2" charset="2"/>
              </a:rPr>
              <a:t>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Symbol" panose="05050102010706020507" pitchFamily="2" charset="2"/>
              </a:rPr>
              <a:t>1+2=180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charset="-122"/>
                <a:sym typeface="Symbol" panose="05050102010706020507" pitchFamily="2" charset="2"/>
              </a:rPr>
              <a:t>°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Symbol" panose="05050102010706020507" pitchFamily="2" charset="2"/>
              </a:rPr>
              <a:t>，你能判定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Symbol" panose="05050102010706020507" pitchFamily="2" charset="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Symbol" panose="05050102010706020507" pitchFamily="2" charset="2"/>
              </a:rPr>
              <a:t>//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Symbol" panose="05050102010706020507" pitchFamily="2" charset="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Symbol" panose="05050102010706020507" pitchFamily="2" charset="2"/>
              </a:rPr>
              <a:t>吗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Symbol" panose="05050102010706020507" pitchFamily="2" charset="2"/>
              </a:rPr>
              <a:t>?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  <a:sym typeface="Symbol" panose="05050102010706020507" pitchFamily="2" charset="2"/>
            </a:endParaRPr>
          </a:p>
        </p:txBody>
      </p:sp>
      <p:sp>
        <p:nvSpPr>
          <p:cNvPr id="8195" name="Oval 9"/>
          <p:cNvSpPr/>
          <p:nvPr/>
        </p:nvSpPr>
        <p:spPr>
          <a:xfrm>
            <a:off x="6672263" y="1700213"/>
            <a:ext cx="990600" cy="533400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 anchorCtr="0"/>
          <a:p>
            <a:pPr algn="ctr"/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196" name="Text Box 16"/>
          <p:cNvSpPr txBox="1"/>
          <p:nvPr/>
        </p:nvSpPr>
        <p:spPr>
          <a:xfrm flipH="1">
            <a:off x="1949450" y="2079625"/>
            <a:ext cx="607695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解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能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,  </a:t>
            </a:r>
            <a:endParaRPr lang="en-US" altLang="zh-CN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微软雅黑" panose="020B0503020204020204" charset="-122"/>
              </a:rPr>
              <a:t>∵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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1+2=180</a:t>
            </a:r>
            <a:r>
              <a:rPr lang="en-US" altLang="zh-CN" sz="2800" baseline="30000" dirty="0">
                <a:solidFill>
                  <a:srgbClr val="F8081F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2" charset="2"/>
              </a:rPr>
              <a:t>°</a:t>
            </a:r>
            <a:r>
              <a:rPr lang="zh-CN" altLang="en-US" sz="2800" dirty="0">
                <a:solidFill>
                  <a:srgbClr val="F8081F"/>
                </a:solidFill>
                <a:latin typeface="Arial" panose="020B0604020202020204" pitchFamily="34" charset="0"/>
                <a:ea typeface="黑体" panose="02010609060101010101" charset="-122"/>
                <a:sym typeface="Symbol" panose="05050102010706020507" pitchFamily="2" charset="2"/>
              </a:rPr>
              <a:t>（已知）</a:t>
            </a:r>
            <a:endParaRPr lang="zh-CN" altLang="en-US" sz="2800" dirty="0">
              <a:solidFill>
                <a:srgbClr val="F8081F"/>
              </a:solidFill>
              <a:latin typeface="Arial" panose="020B0604020202020204" pitchFamily="34" charset="0"/>
              <a:ea typeface="黑体" panose="02010609060101010101" charset="-122"/>
              <a:sym typeface="Symbol" panose="05050102010706020507" pitchFamily="2" charset="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   1+3=180</a:t>
            </a:r>
            <a:r>
              <a:rPr lang="en-US" altLang="zh-CN" sz="2800" baseline="30000" dirty="0">
                <a:solidFill>
                  <a:srgbClr val="F8081F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2" charset="2"/>
              </a:rPr>
              <a:t>°</a:t>
            </a:r>
            <a:r>
              <a:rPr lang="zh-CN" altLang="en-US" sz="2800" dirty="0">
                <a:solidFill>
                  <a:srgbClr val="F8081F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2" charset="2"/>
              </a:rPr>
              <a:t>（</a:t>
            </a:r>
            <a:r>
              <a:rPr lang="zh-CN" altLang="en-US" sz="2800" dirty="0">
                <a:solidFill>
                  <a:srgbClr val="F8081F"/>
                </a:solidFill>
                <a:latin typeface="Arial" panose="020B0604020202020204" pitchFamily="34" charset="0"/>
                <a:ea typeface="黑体" panose="02010609060101010101" charset="-122"/>
                <a:sym typeface="Symbol" panose="05050102010706020507" pitchFamily="2" charset="2"/>
              </a:rPr>
              <a:t>邻补角定义</a:t>
            </a:r>
            <a:r>
              <a:rPr lang="zh-CN" altLang="en-US" sz="2800" dirty="0">
                <a:solidFill>
                  <a:srgbClr val="F8081F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2" charset="2"/>
              </a:rPr>
              <a:t>）</a:t>
            </a:r>
            <a:endParaRPr lang="zh-CN" altLang="en-US" sz="2800" dirty="0">
              <a:solidFill>
                <a:srgbClr val="F8081F"/>
              </a:solidFill>
              <a:latin typeface="Arial" panose="020B0604020202020204" pitchFamily="34" charset="0"/>
              <a:ea typeface="宋体" panose="02010600030101010101" pitchFamily="2" charset="-122"/>
              <a:sym typeface="Symbol" panose="05050102010706020507" pitchFamily="2" charset="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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2=3</a:t>
            </a:r>
            <a:r>
              <a:rPr lang="zh-CN" altLang="en-US" sz="2800" dirty="0">
                <a:solidFill>
                  <a:srgbClr val="F8081F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2" charset="2"/>
              </a:rPr>
              <a:t>（</a:t>
            </a:r>
            <a:r>
              <a:rPr lang="zh-CN" altLang="en-US" sz="2800" dirty="0">
                <a:solidFill>
                  <a:srgbClr val="F8081F"/>
                </a:solidFill>
                <a:latin typeface="Arial" panose="020B0604020202020204" pitchFamily="34" charset="0"/>
                <a:ea typeface="黑体" panose="02010609060101010101" charset="-122"/>
                <a:sym typeface="Symbol" panose="05050102010706020507" pitchFamily="2" charset="2"/>
              </a:rPr>
              <a:t>同角的补角相等</a:t>
            </a:r>
            <a:r>
              <a:rPr lang="zh-CN" altLang="en-US" sz="2800" dirty="0">
                <a:solidFill>
                  <a:srgbClr val="F8081F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2" charset="2"/>
              </a:rPr>
              <a:t>）</a:t>
            </a:r>
            <a:endParaRPr lang="zh-CN" altLang="en-US" sz="2800" dirty="0">
              <a:solidFill>
                <a:srgbClr val="F8081F"/>
              </a:solidFill>
              <a:latin typeface="Arial" panose="020B0604020202020204" pitchFamily="34" charset="0"/>
              <a:ea typeface="宋体" panose="02010600030101010101" pitchFamily="2" charset="-122"/>
              <a:sym typeface="Symbol" panose="05050102010706020507" pitchFamily="2" charset="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2" charset="2"/>
              </a:rPr>
              <a:t></a:t>
            </a:r>
            <a:r>
              <a:rPr lang="en-US" altLang="zh-CN" sz="2800" i="1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a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//</a:t>
            </a:r>
            <a:r>
              <a:rPr lang="en-US" altLang="zh-CN" sz="2800" i="1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b</a:t>
            </a:r>
            <a:r>
              <a:rPr lang="zh-CN" altLang="en-US" sz="2800" dirty="0">
                <a:solidFill>
                  <a:srgbClr val="F8081F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2" charset="2"/>
              </a:rPr>
              <a:t>（</a:t>
            </a:r>
            <a:r>
              <a:rPr lang="zh-CN" altLang="en-US" sz="2800" dirty="0">
                <a:solidFill>
                  <a:srgbClr val="F8081F"/>
                </a:solidFill>
                <a:latin typeface="Arial" panose="020B0604020202020204" pitchFamily="34" charset="0"/>
                <a:ea typeface="黑体" panose="02010609060101010101" charset="-122"/>
                <a:sym typeface="Symbol" panose="05050102010706020507" pitchFamily="2" charset="2"/>
              </a:rPr>
              <a:t>同位角相等，两直线平行）</a:t>
            </a:r>
            <a:endParaRPr lang="en-US" altLang="zh-CN" sz="2800" dirty="0">
              <a:solidFill>
                <a:srgbClr val="F8081F"/>
              </a:solidFill>
              <a:latin typeface="Arial" panose="020B0604020202020204" pitchFamily="34" charset="0"/>
              <a:ea typeface="黑体" panose="02010609060101010101" charset="-122"/>
              <a:sym typeface="Symbol" panose="05050102010706020507" pitchFamily="2" charset="2"/>
            </a:endParaRPr>
          </a:p>
        </p:txBody>
      </p:sp>
      <p:sp>
        <p:nvSpPr>
          <p:cNvPr id="8197" name="Oval 8"/>
          <p:cNvSpPr/>
          <p:nvPr/>
        </p:nvSpPr>
        <p:spPr>
          <a:xfrm rot="19500000">
            <a:off x="7429500" y="2460625"/>
            <a:ext cx="990600" cy="969963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 anchorCtr="0"/>
          <a:p>
            <a:pPr algn="ctr"/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8198" name="Group 22"/>
          <p:cNvGrpSpPr/>
          <p:nvPr/>
        </p:nvGrpSpPr>
        <p:grpSpPr>
          <a:xfrm>
            <a:off x="7389813" y="2347913"/>
            <a:ext cx="2800350" cy="2757487"/>
            <a:chOff x="0" y="0"/>
            <a:chExt cx="5308" cy="5520"/>
          </a:xfrm>
        </p:grpSpPr>
        <p:sp>
          <p:nvSpPr>
            <p:cNvPr id="8199" name="Line 4"/>
            <p:cNvSpPr/>
            <p:nvPr/>
          </p:nvSpPr>
          <p:spPr>
            <a:xfrm>
              <a:off x="0" y="1365"/>
              <a:ext cx="3960" cy="0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0" name="Line 5"/>
            <p:cNvSpPr/>
            <p:nvPr/>
          </p:nvSpPr>
          <p:spPr>
            <a:xfrm>
              <a:off x="120" y="4005"/>
              <a:ext cx="4200" cy="0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1" name="Line 6"/>
            <p:cNvSpPr/>
            <p:nvPr/>
          </p:nvSpPr>
          <p:spPr>
            <a:xfrm>
              <a:off x="672" y="0"/>
              <a:ext cx="3360" cy="552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2" name="Oval 7"/>
            <p:cNvSpPr/>
            <p:nvPr/>
          </p:nvSpPr>
          <p:spPr>
            <a:xfrm>
              <a:off x="3055" y="2947"/>
              <a:ext cx="1560" cy="840"/>
            </a:xfrm>
            <a:prstGeom prst="ellipse">
              <a:avLst/>
            </a:prstGeom>
            <a:noFill/>
            <a:ln w="9525">
              <a:noFill/>
            </a:ln>
          </p:spPr>
          <p:txBody>
            <a:bodyPr wrap="none" anchor="ctr" anchorCtr="0"/>
            <a:p>
              <a:pPr algn="ctr"/>
              <a:r>
                <a:rPr lang="en-US" altLang="zh-CN" sz="2400" dirty="0">
                  <a:solidFill>
                    <a:srgbClr val="F8081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en-US" altLang="zh-CN" sz="24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8203" name="Oval 10"/>
            <p:cNvSpPr/>
            <p:nvPr/>
          </p:nvSpPr>
          <p:spPr>
            <a:xfrm>
              <a:off x="3748" y="3645"/>
              <a:ext cx="1560" cy="840"/>
            </a:xfrm>
            <a:prstGeom prst="ellipse">
              <a:avLst/>
            </a:prstGeom>
            <a:noFill/>
            <a:ln w="9525">
              <a:noFill/>
            </a:ln>
          </p:spPr>
          <p:txBody>
            <a:bodyPr wrap="none" anchor="ctr" anchorCtr="0"/>
            <a:p>
              <a:pPr algn="ctr"/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8204" name="Oval 11"/>
            <p:cNvSpPr/>
            <p:nvPr/>
          </p:nvSpPr>
          <p:spPr>
            <a:xfrm>
              <a:off x="3395" y="792"/>
              <a:ext cx="1560" cy="840"/>
            </a:xfrm>
            <a:prstGeom prst="ellipse">
              <a:avLst/>
            </a:prstGeom>
            <a:noFill/>
            <a:ln w="9525">
              <a:noFill/>
            </a:ln>
          </p:spPr>
          <p:txBody>
            <a:bodyPr wrap="none" anchor="ctr" anchorCtr="0"/>
            <a:p>
              <a:pPr algn="ctr"/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8205" name="Arc 13"/>
            <p:cNvSpPr/>
            <p:nvPr/>
          </p:nvSpPr>
          <p:spPr>
            <a:xfrm flipV="1">
              <a:off x="1781" y="1362"/>
              <a:ext cx="227" cy="452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6" name="Text Box 14"/>
            <p:cNvSpPr txBox="1"/>
            <p:nvPr/>
          </p:nvSpPr>
          <p:spPr>
            <a:xfrm>
              <a:off x="1810" y="1360"/>
              <a:ext cx="565" cy="9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F8081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endParaRPr lang="en-US" altLang="zh-CN" sz="24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8207" name="Arc 15"/>
            <p:cNvSpPr/>
            <p:nvPr/>
          </p:nvSpPr>
          <p:spPr>
            <a:xfrm>
              <a:off x="2816" y="3541"/>
              <a:ext cx="568" cy="455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1750" cap="flat" cmpd="sng">
              <a:solidFill>
                <a:srgbClr val="F8081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8" name="Arc 17"/>
            <p:cNvSpPr/>
            <p:nvPr/>
          </p:nvSpPr>
          <p:spPr>
            <a:xfrm>
              <a:off x="1208" y="908"/>
              <a:ext cx="796" cy="450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1750" cap="flat" cmpd="sng">
              <a:solidFill>
                <a:srgbClr val="F8081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9" name="Text Box 18"/>
            <p:cNvSpPr txBox="1"/>
            <p:nvPr/>
          </p:nvSpPr>
          <p:spPr>
            <a:xfrm>
              <a:off x="1468" y="278"/>
              <a:ext cx="567" cy="9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F8081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3</a:t>
              </a:r>
              <a:endParaRPr lang="en-US" altLang="zh-CN" sz="24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7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196">
                                            <p:txEl>
                                              <p:charRg st="7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23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196">
                                            <p:txEl>
                                              <p:charRg st="23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44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196">
                                            <p:txEl>
                                              <p:charRg st="44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6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196">
                                            <p:txEl>
                                              <p:charRg st="60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2917</Words>
  <Application>WPS 演示</Application>
  <PresentationFormat>在屏幕上显示</PresentationFormat>
  <Paragraphs>579</Paragraphs>
  <Slides>26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20</vt:i4>
      </vt:variant>
      <vt:variant>
        <vt:lpstr>幻灯片标题</vt:lpstr>
      </vt:variant>
      <vt:variant>
        <vt:i4>26</vt:i4>
      </vt:variant>
    </vt:vector>
  </HeadingPairs>
  <TitlesOfParts>
    <vt:vector size="61" baseType="lpstr">
      <vt:lpstr>Arial</vt:lpstr>
      <vt:lpstr>宋体</vt:lpstr>
      <vt:lpstr>Wingdings</vt:lpstr>
      <vt:lpstr>微软雅黑 Light</vt:lpstr>
      <vt:lpstr>华文行楷</vt:lpstr>
      <vt:lpstr>微软雅黑</vt:lpstr>
      <vt:lpstr>Times New Roman</vt:lpstr>
      <vt:lpstr>黑体</vt:lpstr>
      <vt:lpstr>隶书</vt:lpstr>
      <vt:lpstr>造字工房悦黑（非商用）常规体</vt:lpstr>
      <vt:lpstr>华文宋体</vt:lpstr>
      <vt:lpstr>Symbol</vt:lpstr>
      <vt:lpstr>Arial Unicode MS</vt:lpstr>
      <vt:lpstr>楷体_GB2312</vt:lpstr>
      <vt:lpstr>Office 主题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106</cp:revision>
  <dcterms:created xsi:type="dcterms:W3CDTF">2015-07-09T08:14:00Z</dcterms:created>
  <dcterms:modified xsi:type="dcterms:W3CDTF">2025-02-07T01:18:27Z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EDB5FFCC742C498EBA2B3CF09153448F</vt:lpwstr>
  </property>
</Properties>
</file>