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370" r:id="rId4"/>
    <p:sldId id="305" r:id="rId5"/>
    <p:sldId id="257" r:id="rId6"/>
    <p:sldId id="259" r:id="rId8"/>
    <p:sldId id="286" r:id="rId9"/>
    <p:sldId id="366" r:id="rId10"/>
    <p:sldId id="301" r:id="rId11"/>
    <p:sldId id="367" r:id="rId12"/>
    <p:sldId id="297" r:id="rId13"/>
    <p:sldId id="260" r:id="rId14"/>
    <p:sldId id="368" r:id="rId15"/>
    <p:sldId id="304" r:id="rId16"/>
    <p:sldId id="372" r:id="rId17"/>
    <p:sldId id="273" r:id="rId18"/>
    <p:sldId id="280" r:id="rId19"/>
    <p:sldId id="299" r:id="rId20"/>
    <p:sldId id="300" r:id="rId21"/>
    <p:sldId id="306" r:id="rId22"/>
    <p:sldId id="282" r:id="rId23"/>
    <p:sldId id="364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C996FC"/>
    <a:srgbClr val="FFFFFF"/>
    <a:srgbClr val="000000"/>
    <a:srgbClr val="0066FF"/>
    <a:srgbClr val="FDECBB"/>
    <a:srgbClr val="B671FB"/>
    <a:srgbClr val="0000FF"/>
    <a:srgbClr val="FE40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84" y="8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0A85C0-FD76-4229-8371-F16367A07E3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6860EE-72D4-4183-B6CB-911FEDEB8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5131" y="2004327"/>
            <a:ext cx="5773738" cy="1134845"/>
            <a:chOff x="1744663" y="2278281"/>
            <a:chExt cx="5773738" cy="1134845"/>
          </a:xfrm>
        </p:grpSpPr>
        <p:sp>
          <p:nvSpPr>
            <p:cNvPr id="4098" name="文本框 2"/>
            <p:cNvSpPr txBox="1"/>
            <p:nvPr/>
          </p:nvSpPr>
          <p:spPr>
            <a:xfrm>
              <a:off x="2008638" y="2278281"/>
              <a:ext cx="512672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课时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平方差公式的应用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744663" y="2892425"/>
              <a:ext cx="57737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92438" y="2951163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44526" y="1399381"/>
            <a:ext cx="2055812" cy="5603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704×696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00" y="2438399"/>
            <a:ext cx="6168676" cy="15983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解（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704×696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+mn-ea"/>
                <a:cs typeface="+mn-cs"/>
              </a:rPr>
              <a:t>=( 700 + 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n-ea"/>
              </a:rPr>
              <a:t>4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+mn-ea"/>
                <a:cs typeface="+mn-cs"/>
              </a:rPr>
              <a:t> )( 700 – 4)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+mn-ea"/>
                <a:cs typeface="+mn-cs"/>
              </a:rPr>
              <a:t>                                  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= 700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– 4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D2395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                                  = 489 984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36624" y="920751"/>
            <a:ext cx="1321595" cy="5603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n-lt"/>
                <a:ea typeface="+mj-ea"/>
              </a:rPr>
              <a:t>计算：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17575" y="806450"/>
            <a:ext cx="2382838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7575" y="1365250"/>
            <a:ext cx="5827713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–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7575" y="1924050"/>
            <a:ext cx="635635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5) 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+ 5) 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3)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7756" y="2482850"/>
            <a:ext cx="582612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解（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–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9144" y="3108325"/>
            <a:ext cx="407352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–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9144" y="3741737"/>
            <a:ext cx="4073525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9144" y="4375150"/>
            <a:ext cx="1350963" cy="558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17575" y="806450"/>
            <a:ext cx="2382838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计算：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7575" y="1365250"/>
            <a:ext cx="5827713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(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 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–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+ 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pt-B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pt-BR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pt-BR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7575" y="1924050"/>
            <a:ext cx="635635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5) 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+ 5) 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3)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907" y="2575189"/>
            <a:ext cx="635635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5) 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+ 5) 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3)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8445" y="3177116"/>
            <a:ext cx="528320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25 – (4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8445" y="3779043"/>
            <a:ext cx="4040188" cy="558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25 –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+ 6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8445" y="4379383"/>
            <a:ext cx="2217738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– 25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89695" y="928688"/>
                <a:ext cx="7564609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b="1" dirty="0">
                    <a:latin typeface="+mn-lt"/>
                    <a:ea typeface="+mn-ea"/>
                  </a:rPr>
                  <a:t>计算：</a:t>
                </a:r>
                <a:endParaRPr lang="en-US" altLang="zh-CN" sz="2800" b="1" dirty="0">
                  <a:latin typeface="+mn-lt"/>
                  <a:ea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 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(1)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+ 2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y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2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y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 +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+ 1)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1);</a:t>
                </a:r>
                <a:endParaRPr kumimoji="0" lang="es-E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lvl="0">
                  <a:defRPr/>
                </a:pPr>
                <a:r>
                  <a:rPr lang="es-ES" altLang="zh-CN" sz="2800" b="1" dirty="0">
                    <a:latin typeface="+mn-lt"/>
                    <a:ea typeface="+mn-ea"/>
                  </a:rPr>
                  <a:t>        (2) 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1) –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s-ES" altLang="zh-CN" sz="2800" b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 (</a:t>
                </a:r>
                <a:r>
                  <a:rPr lang="es-ES" altLang="zh-CN" sz="2800" b="1" i="1" dirty="0">
                    <a:latin typeface="+mn-lt"/>
                  </a:rPr>
                  <a:t>x </a:t>
                </a:r>
                <a:r>
                  <a:rPr lang="es-ES" altLang="zh-CN" sz="2800" b="1" dirty="0">
                    <a:latin typeface="+mn-lt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zh-CN" sz="2800" b="1" i="1" dirty="0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dirty="0">
                            <a:latin typeface="+mn-lt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dirty="0">
                            <a:latin typeface="+mn-lt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695" y="928688"/>
                <a:ext cx="7564609" cy="1601529"/>
              </a:xfrm>
              <a:prstGeom prst="rect">
                <a:avLst/>
              </a:prstGeom>
              <a:blipFill rotWithShape="1">
                <a:blip r:embed="rId1"/>
                <a:stretch>
                  <a:fillRect l="-5" t="-20" r="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1094582" y="2459055"/>
            <a:ext cx="6093335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(1)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解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+ 2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) (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– 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) + (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+ 1) (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– 1) 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7518" y="3095624"/>
            <a:ext cx="34496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–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(2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+ (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– 1) 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7518" y="3717924"/>
            <a:ext cx="290988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–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4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+ 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– 1 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7518" y="4340224"/>
            <a:ext cx="2493963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–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4</a:t>
            </a:r>
            <a:r>
              <a:rPr kumimoji="0" lang="es-ES" altLang="zh-CN" sz="2800" b="1" i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s-E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s-E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– 1 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89695" y="928688"/>
                <a:ext cx="7564609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b="1" dirty="0">
                    <a:latin typeface="+mn-lt"/>
                    <a:ea typeface="+mn-ea"/>
                  </a:rPr>
                  <a:t>计算：</a:t>
                </a:r>
                <a:endParaRPr lang="en-US" altLang="zh-CN" sz="2800" b="1" dirty="0">
                  <a:latin typeface="+mn-lt"/>
                  <a:ea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 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(1)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+ 2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y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2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y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 +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+ 1)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1);</a:t>
                </a:r>
                <a:endParaRPr kumimoji="0" lang="es-E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lvl="0">
                  <a:defRPr/>
                </a:pPr>
                <a:r>
                  <a:rPr lang="es-ES" altLang="zh-CN" sz="2800" b="1" dirty="0">
                    <a:latin typeface="+mn-lt"/>
                    <a:ea typeface="+mn-ea"/>
                  </a:rPr>
                  <a:t>        (2) 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1) – (</a:t>
                </a:r>
                <a:r>
                  <a:rPr kumimoji="0" lang="es-E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x </a:t>
                </a:r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s-ES" altLang="zh-CN" sz="2800" b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 (</a:t>
                </a:r>
                <a:r>
                  <a:rPr lang="es-ES" altLang="zh-CN" sz="2800" b="1" i="1" dirty="0">
                    <a:latin typeface="+mn-lt"/>
                  </a:rPr>
                  <a:t>x </a:t>
                </a:r>
                <a:r>
                  <a:rPr lang="es-ES" altLang="zh-CN" sz="2800" b="1" dirty="0">
                    <a:latin typeface="+mn-lt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zh-CN" sz="2800" b="1" i="1" dirty="0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dirty="0">
                            <a:latin typeface="+mn-lt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dirty="0">
                            <a:latin typeface="+mn-lt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s-E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695" y="928688"/>
                <a:ext cx="7564609" cy="1601529"/>
              </a:xfrm>
              <a:prstGeom prst="rect">
                <a:avLst/>
              </a:prstGeom>
              <a:blipFill rotWithShape="1">
                <a:blip r:embed="rId1"/>
                <a:stretch>
                  <a:fillRect l="-5" t="-20" r="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44704" y="2287582"/>
                <a:ext cx="4695516" cy="8080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(2) </a:t>
                </a:r>
                <a:r>
                  <a:rPr kumimoji="0" lang="zh-CN" altLang="en-US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解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j-ea"/>
                    <a:ea typeface="+mj-ea"/>
                    <a:cs typeface="+mn-cs"/>
                  </a:rPr>
                  <a:t>: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x</a:t>
                </a:r>
                <a:r>
                  <a:rPr lang="es-ES" altLang="zh-CN" sz="2800" b="1" dirty="0">
                    <a:solidFill>
                      <a:srgbClr val="FD2395"/>
                    </a:solidFill>
                    <a:latin typeface="+mn-lt"/>
                  </a:rPr>
                  <a:t>(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x</a:t>
                </a:r>
                <a:r>
                  <a:rPr lang="es-ES" altLang="zh-CN" sz="2800" b="1" dirty="0">
                    <a:solidFill>
                      <a:srgbClr val="FD2395"/>
                    </a:solidFill>
                    <a:latin typeface="+mn-lt"/>
                  </a:rPr>
                  <a:t> – 1) – (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x</a:t>
                </a:r>
                <a:r>
                  <a:rPr lang="es-ES" altLang="zh-CN" sz="2800" b="1" dirty="0">
                    <a:solidFill>
                      <a:srgbClr val="FD2395"/>
                    </a:solidFill>
                    <a:latin typeface="+mn-lt"/>
                  </a:rPr>
                  <a:t>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zh-CN" sz="2800" b="1" i="1" dirty="0" smtClean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s-ES" altLang="zh-CN" sz="2800" b="1" dirty="0">
                    <a:solidFill>
                      <a:srgbClr val="FD2395"/>
                    </a:solidFill>
                    <a:latin typeface="+mn-lt"/>
                  </a:rPr>
                  <a:t>) (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x</a:t>
                </a:r>
                <a:r>
                  <a:rPr lang="es-ES" altLang="zh-CN" sz="2800" b="1" dirty="0">
                    <a:solidFill>
                      <a:srgbClr val="FD2395"/>
                    </a:solidFill>
                    <a:latin typeface="+mn-lt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s-ES" altLang="zh-CN" sz="2800" b="1" dirty="0">
                    <a:solidFill>
                      <a:srgbClr val="FD2395"/>
                    </a:solidFill>
                    <a:latin typeface="+mn-lt"/>
                  </a:rPr>
                  <a:t>)</a:t>
                </a:r>
                <a:endParaRPr kumimoji="0" lang="zh-CN" altLang="en-US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704" y="2287582"/>
                <a:ext cx="4695516" cy="808042"/>
              </a:xfrm>
              <a:prstGeom prst="rect">
                <a:avLst/>
              </a:prstGeom>
              <a:blipFill rotWithShape="1">
                <a:blip r:embed="rId2"/>
                <a:stretch>
                  <a:fillRect l="-10" t="-39" r="3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37518" y="3003908"/>
                <a:ext cx="2832827" cy="8080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=</a:t>
                </a:r>
                <a:r>
                  <a:rPr kumimoji="0" lang="zh-CN" altLang="en-US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s-E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x</a:t>
                </a:r>
                <a:r>
                  <a:rPr kumimoji="0" lang="es-ES" altLang="zh-CN" sz="2800" b="1" kern="1200" cap="none" spc="0" normalizeH="0" baseline="3000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2</a:t>
                </a:r>
                <a:r>
                  <a:rPr kumimoji="0" lang="es-E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–</a:t>
                </a:r>
                <a:r>
                  <a:rPr kumimoji="0" lang="es-E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x</a:t>
                </a:r>
                <a:r>
                  <a:rPr lang="es-ES" altLang="zh-CN" sz="2800" b="1" i="1" dirty="0">
                    <a:solidFill>
                      <a:srgbClr val="FD2395"/>
                    </a:solidFill>
                  </a:rPr>
                  <a:t> 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–</a:t>
                </a:r>
                <a:r>
                  <a:rPr kumimoji="0" lang="es-E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(</a:t>
                </a:r>
                <a:r>
                  <a:rPr kumimoji="0" lang="es-E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x</a:t>
                </a:r>
                <a:r>
                  <a:rPr kumimoji="0" lang="es-ES" altLang="zh-CN" sz="2800" b="1" kern="1200" cap="none" spc="0" normalizeH="0" baseline="3000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2</a:t>
                </a:r>
                <a:r>
                  <a:rPr kumimoji="0" lang="es-E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lang="es-ES" altLang="zh-CN" sz="2800" b="1" i="1" dirty="0">
                    <a:solidFill>
                      <a:srgbClr val="FD2395"/>
                    </a:solidFill>
                    <a:latin typeface="+mn-lt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zh-CN" sz="2800" b="1" i="1" dirty="0">
                            <a:solidFill>
                              <a:srgbClr val="FD2395"/>
                            </a:solidFill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+mn-lt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D2395"/>
                            </a:solidFill>
                            <a:latin typeface="+mn-lt"/>
                          </a:rPr>
                          <m:t>𝟗</m:t>
                        </m:r>
                      </m:den>
                    </m:f>
                  </m:oMath>
                </a14:m>
                <a:r>
                  <a:rPr kumimoji="0" lang="es-E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) </a:t>
                </a:r>
                <a:endParaRPr kumimoji="0" lang="zh-CN" altLang="en-US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7518" y="3003908"/>
                <a:ext cx="2832827" cy="808042"/>
              </a:xfrm>
              <a:prstGeom prst="rect">
                <a:avLst/>
              </a:prstGeom>
              <a:blipFill rotWithShape="1">
                <a:blip r:embed="rId3"/>
                <a:stretch>
                  <a:fillRect l="-16" t="-5388" r="-197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837518" y="3881620"/>
                <a:ext cx="1560042" cy="8080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en-U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= </a:t>
                </a:r>
                <a:r>
                  <a:rPr kumimoji="0" lang="es-E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–</a:t>
                </a:r>
                <a:r>
                  <a:rPr kumimoji="0" lang="es-E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x</a:t>
                </a:r>
                <a:r>
                  <a:rPr kumimoji="0" lang="es-E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kumimoji="0" lang="es-ES" altLang="zh-CN" sz="2800" b="1" kern="1200" cap="none" spc="0" normalizeH="0" baseline="0" noProof="0" dirty="0">
                    <a:solidFill>
                      <a:srgbClr val="FD2395"/>
                    </a:solidFill>
                    <a:latin typeface="+mn-lt"/>
                    <a:ea typeface="宋体" panose="02010600030101010101" pitchFamily="2" charset="-122"/>
                    <a:cs typeface="+mn-cs"/>
                  </a:rPr>
                  <a:t> </a:t>
                </a:r>
                <a:endParaRPr kumimoji="0" lang="zh-CN" altLang="en-US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7518" y="3881620"/>
                <a:ext cx="1560042" cy="808042"/>
              </a:xfrm>
              <a:prstGeom prst="rect">
                <a:avLst/>
              </a:prstGeom>
              <a:blipFill rotWithShape="1">
                <a:blip r:embed="rId4"/>
                <a:stretch>
                  <a:fillRect l="-30" t="-62" r="-486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143000" y="1262063"/>
            <a:ext cx="3589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(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2)(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2)(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zh-CN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</a:t>
            </a:r>
            <a:r>
              <a:rPr kumimoji="0" lang="zh-CN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9031" y="1827491"/>
            <a:ext cx="4041491" cy="19538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–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2)(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2)(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zh-CN" altLang="zh-CN" sz="2800" b="1" baseline="-25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4)</a:t>
            </a:r>
            <a:r>
              <a:rPr lang="zh-CN" altLang="zh-CN" sz="2800" b="1" baseline="-25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– 4)(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+ 4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   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4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– 16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9375" y="1123950"/>
            <a:ext cx="3547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2.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+ 1</a:t>
            </a:r>
            <a:r>
              <a:rPr lang="en-US" altLang="zh-CN" sz="2800" b="1" dirty="0">
                <a:latin typeface="+mn-lt"/>
              </a:rPr>
              <a:t>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1)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5925" y="2334657"/>
            <a:ext cx="50419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[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][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]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85925" y="2998232"/>
            <a:ext cx="26733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5925" y="3660220"/>
            <a:ext cx="26225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– 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1582" y="1727855"/>
            <a:ext cx="3910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+ 1)(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</a:rPr>
              <a:t>– 1)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8288" y="992188"/>
            <a:ext cx="3705225" cy="565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9270" y="2201371"/>
            <a:ext cx="2281238" cy="5635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9270" y="2807002"/>
            <a:ext cx="3025775" cy="5635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4970" y="1599406"/>
            <a:ext cx="3844322" cy="559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:(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0975" y="444500"/>
            <a:ext cx="5348288" cy="1301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4. </a:t>
            </a:r>
            <a:r>
              <a:rPr kumimoji="0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用简便方法计算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: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2015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2014×2016	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69988" y="1960563"/>
            <a:ext cx="73628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解：原式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= 2015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– (2015 – 1)×(2015 + 1)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66913" y="2692400"/>
            <a:ext cx="4613275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= 2015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– (2015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– 1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66913" y="3438525"/>
            <a:ext cx="1814513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= 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611313" y="1351756"/>
            <a:ext cx="64214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 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 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2638" y="531813"/>
            <a:ext cx="1354138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5.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化简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880394" y="2686314"/>
            <a:ext cx="5938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) (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880394" y="3341819"/>
            <a:ext cx="44529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) (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zh-CN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880394" y="3997325"/>
            <a:ext cx="29130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459707" y="2030809"/>
            <a:ext cx="5938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 (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) (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) ( 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zh-CN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zh-CN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 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复习回顾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8774" y="1051100"/>
            <a:ext cx="40441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你还记得平方差公式吗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8774" y="2869299"/>
            <a:ext cx="53190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你能用文字表示这个公式吗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5975" y="1843696"/>
            <a:ext cx="4084637" cy="768350"/>
            <a:chOff x="2580607" y="1538300"/>
            <a:chExt cx="4083682" cy="769048"/>
          </a:xfrm>
        </p:grpSpPr>
        <p:sp>
          <p:nvSpPr>
            <p:cNvPr id="8" name="矩形 7"/>
            <p:cNvSpPr/>
            <p:nvPr/>
          </p:nvSpPr>
          <p:spPr bwMode="auto">
            <a:xfrm>
              <a:off x="2580607" y="1538300"/>
              <a:ext cx="4083682" cy="769048"/>
            </a:xfrm>
            <a:prstGeom prst="rect">
              <a:avLst/>
            </a:prstGeom>
            <a:solidFill>
              <a:srgbClr val="CCFFCC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2851212" y="1643170"/>
              <a:ext cx="3723404" cy="5593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+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)(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-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) =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1" lang="en-US" altLang="zh-CN" sz="28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-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1" lang="en-US" altLang="zh-CN" sz="28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1" lang="zh-CN" alt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93405" y="3649772"/>
            <a:ext cx="6357189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与这两数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差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，等于它们的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平方差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55657" y="1027700"/>
            <a:ext cx="2361830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原理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等面积法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9022" y="3289229"/>
            <a:ext cx="1554041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简便运算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55657" y="1740484"/>
            <a:ext cx="3797225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方法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用不同方法表示</a:t>
            </a:r>
            <a:endParaRPr lang="en-US" altLang="zh-CN" sz="26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         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同一图形的面积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99022" y="4029211"/>
            <a:ext cx="1554041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混合运算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6381" y="1550722"/>
            <a:ext cx="2263018" cy="2796363"/>
            <a:chOff x="666381" y="1550722"/>
            <a:chExt cx="2263018" cy="2796363"/>
          </a:xfrm>
        </p:grpSpPr>
        <p:sp>
          <p:nvSpPr>
            <p:cNvPr id="5" name="文本框 4"/>
            <p:cNvSpPr txBox="1"/>
            <p:nvPr/>
          </p:nvSpPr>
          <p:spPr>
            <a:xfrm>
              <a:off x="666381" y="2570421"/>
              <a:ext cx="2137144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平方差公式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2674605" y="1550722"/>
              <a:ext cx="254794" cy="2796363"/>
            </a:xfrm>
            <a:prstGeom prst="leftBrace">
              <a:avLst>
                <a:gd name="adj1" fmla="val 13508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37491" y="1153204"/>
            <a:ext cx="1741580" cy="1593966"/>
            <a:chOff x="2837491" y="1153204"/>
            <a:chExt cx="1741580" cy="1593966"/>
          </a:xfrm>
        </p:grpSpPr>
        <p:sp>
          <p:nvSpPr>
            <p:cNvPr id="7" name="文本框 6"/>
            <p:cNvSpPr txBox="1"/>
            <p:nvPr/>
          </p:nvSpPr>
          <p:spPr>
            <a:xfrm>
              <a:off x="2837491" y="1649961"/>
              <a:ext cx="1694009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验证公式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4397616" y="1153204"/>
              <a:ext cx="181455" cy="1593966"/>
            </a:xfrm>
            <a:prstGeom prst="leftBrace">
              <a:avLst>
                <a:gd name="adj1" fmla="val 13508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42227" y="3341183"/>
            <a:ext cx="1021544" cy="1216767"/>
            <a:chOff x="2842227" y="3341183"/>
            <a:chExt cx="1021544" cy="1216767"/>
          </a:xfrm>
        </p:grpSpPr>
        <p:sp>
          <p:nvSpPr>
            <p:cNvPr id="8" name="文本框 7"/>
            <p:cNvSpPr txBox="1"/>
            <p:nvPr/>
          </p:nvSpPr>
          <p:spPr>
            <a:xfrm>
              <a:off x="2842227" y="3635140"/>
              <a:ext cx="1014096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应用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左大括号 15"/>
            <p:cNvSpPr/>
            <p:nvPr/>
          </p:nvSpPr>
          <p:spPr>
            <a:xfrm>
              <a:off x="3721285" y="3341183"/>
              <a:ext cx="142486" cy="1216767"/>
            </a:xfrm>
            <a:prstGeom prst="leftBrace">
              <a:avLst>
                <a:gd name="adj1" fmla="val 13508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0700" y="1473894"/>
            <a:ext cx="81026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+ 1)(3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1)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；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1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848" y="2168725"/>
            <a:ext cx="715054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解 ：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原式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 (3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</a:t>
            </a:r>
            <a:r>
              <a:rPr kumimoji="1" lang="en-US" altLang="zh-CN" sz="2800" b="1" dirty="0">
                <a:solidFill>
                  <a:srgbClr val="F50B6F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1= 9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1</a:t>
            </a:r>
            <a:r>
              <a:rPr kumimoji="1" lang="zh-CN" altLang="en-US" sz="2800" b="1" dirty="0">
                <a:solidFill>
                  <a:srgbClr val="F50B6F"/>
                </a:solidFill>
                <a:latin typeface="+mj-ea"/>
                <a:ea typeface="+mj-ea"/>
              </a:rPr>
              <a:t>；</a:t>
            </a:r>
            <a:endParaRPr kumimoji="1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50B6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107" y="841375"/>
            <a:ext cx="1352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5054" y="3086796"/>
            <a:ext cx="597389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原式</a:t>
            </a:r>
            <a:r>
              <a:rPr kumimoji="1" lang="en-US" altLang="zh-CN" sz="2800" b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= (</a:t>
            </a:r>
            <a:r>
              <a:rPr kumimoji="1" lang="en-US" altLang="zh-CN" sz="2800" b="1" i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kumimoji="1" lang="en-US" altLang="zh-CN" sz="2800" b="1" baseline="30000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1" lang="en-US" altLang="zh-CN" sz="2800" b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kumimoji="1" lang="en-US" altLang="zh-CN" sz="2800" b="1" baseline="30000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1" lang="en-US" altLang="zh-CN" sz="2800" b="1" i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800" b="1" dirty="0">
                <a:solidFill>
                  <a:srgbClr val="F50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kumimoji="1" lang="en-US" altLang="zh-CN" sz="2800" b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800" b="1" i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kumimoji="1" lang="en-US" altLang="zh-CN" sz="2800" b="1" baseline="30000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1" lang="en-US" altLang="zh-CN" sz="2800" b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kumimoji="1" lang="en-US" altLang="zh-CN" sz="2800" b="1" i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kumimoji="1" lang="en-US" altLang="zh-CN" sz="2800" b="1" baseline="30000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kumimoji="1" lang="en-US" altLang="zh-CN" sz="2800" b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800" b="1" dirty="0">
                <a:solidFill>
                  <a:srgbClr val="F50B6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kumimoji="1" lang="en-US" altLang="zh-CN" sz="2800" b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1" lang="en-US" altLang="zh-CN" sz="2800" b="1" i="1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kumimoji="1" lang="en-US" altLang="zh-CN" sz="2800" b="1" baseline="30000" dirty="0">
                <a:solidFill>
                  <a:srgbClr val="F50B6F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1" lang="zh-CN" altLang="en-US" sz="2800" b="1" dirty="0">
                <a:solidFill>
                  <a:srgbClr val="F50B6F"/>
                </a:solidFill>
                <a:latin typeface="+mj-ea"/>
                <a:ea typeface="+mj-ea"/>
              </a:rPr>
              <a:t>。</a:t>
            </a:r>
            <a:endParaRPr kumimoji="1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50B6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4850" y="1150938"/>
            <a:ext cx="7999413" cy="2111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  如图，边长为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的大正方形中有一个边长为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的小正方形。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）请表示图中阴影部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分的面积。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3450" y="2395538"/>
            <a:ext cx="1862138" cy="1860550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3450" y="3536950"/>
            <a:ext cx="720725" cy="7191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07100" y="2143125"/>
            <a:ext cx="1868488" cy="260350"/>
            <a:chOff x="6007100" y="2143125"/>
            <a:chExt cx="1868488" cy="2603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007100" y="2143125"/>
              <a:ext cx="0" cy="25400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875588" y="2149475"/>
              <a:ext cx="0" cy="25400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7294563" y="2243138"/>
              <a:ext cx="581025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6010275" y="2243138"/>
              <a:ext cx="566738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6784975" y="1887538"/>
            <a:ext cx="365125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151" name="组合 18"/>
          <p:cNvGrpSpPr/>
          <p:nvPr/>
        </p:nvGrpSpPr>
        <p:grpSpPr>
          <a:xfrm>
            <a:off x="6013450" y="4256088"/>
            <a:ext cx="720725" cy="260350"/>
            <a:chOff x="6006835" y="2142498"/>
            <a:chExt cx="1869020" cy="260303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7295390" y="2315504"/>
              <a:ext cx="580465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H="1">
              <a:off x="6010953" y="2318678"/>
              <a:ext cx="568116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6197600" y="4127500"/>
            <a:ext cx="3635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100" y="3476625"/>
            <a:ext cx="114300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154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6" name="矩形 2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" y="1343025"/>
            <a:ext cx="4572000" cy="210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）小颖将阴影部分拼成了一个长方形，这个长方形的长和宽分别是多少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你能表示出它的面积吗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66825" y="3561209"/>
            <a:ext cx="2217274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 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954964" y="1990726"/>
            <a:ext cx="724878" cy="1133476"/>
            <a:chOff x="7954964" y="1990726"/>
            <a:chExt cx="724878" cy="1133476"/>
          </a:xfrm>
        </p:grpSpPr>
        <p:grpSp>
          <p:nvGrpSpPr>
            <p:cNvPr id="26" name="组合 15"/>
            <p:cNvGrpSpPr/>
            <p:nvPr/>
          </p:nvGrpSpPr>
          <p:grpSpPr>
            <a:xfrm rot="5400000">
              <a:off x="7616825" y="2427289"/>
              <a:ext cx="1133476" cy="260350"/>
              <a:chOff x="6006835" y="2142498"/>
              <a:chExt cx="1869020" cy="260303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6006835" y="2142498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7875855" y="2148847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/>
              <p:nvPr/>
            </p:nvCxnSpPr>
            <p:spPr>
              <a:xfrm rot="16200000">
                <a:off x="7538174" y="1977822"/>
                <a:ext cx="0" cy="675363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/>
              <p:nvPr/>
            </p:nvCxnSpPr>
            <p:spPr>
              <a:xfrm rot="16200000" flipV="1">
                <a:off x="6348635" y="1980997"/>
                <a:ext cx="0" cy="675361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7954964" y="2232823"/>
              <a:ext cx="724878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j-ea"/>
                  <a:ea typeface="+mj-ea"/>
                  <a:cs typeface="+mn-cs"/>
                </a:rPr>
                <a:t>-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405438" y="1982788"/>
            <a:ext cx="1860550" cy="1141413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03850" y="1982788"/>
            <a:ext cx="1862138" cy="1860550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03850" y="3124200"/>
            <a:ext cx="720725" cy="7191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5" name="组合 7"/>
          <p:cNvGrpSpPr/>
          <p:nvPr/>
        </p:nvGrpSpPr>
        <p:grpSpPr>
          <a:xfrm>
            <a:off x="5397500" y="1730375"/>
            <a:ext cx="1868488" cy="260350"/>
            <a:chOff x="6006835" y="2142498"/>
            <a:chExt cx="1869020" cy="26030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7294665" y="2242493"/>
              <a:ext cx="581190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flipH="1">
              <a:off x="6010011" y="2242493"/>
              <a:ext cx="56689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6175375" y="1474788"/>
            <a:ext cx="365125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03850" y="3714750"/>
            <a:ext cx="720725" cy="563563"/>
            <a:chOff x="5403850" y="3714750"/>
            <a:chExt cx="720725" cy="563563"/>
          </a:xfrm>
        </p:grpSpPr>
        <p:grpSp>
          <p:nvGrpSpPr>
            <p:cNvPr id="41" name="组合 15"/>
            <p:cNvGrpSpPr/>
            <p:nvPr/>
          </p:nvGrpSpPr>
          <p:grpSpPr>
            <a:xfrm>
              <a:off x="5403850" y="3843338"/>
              <a:ext cx="720725" cy="260350"/>
              <a:chOff x="6006835" y="2142498"/>
              <a:chExt cx="1869020" cy="260303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6006835" y="2142498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7875855" y="2148847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>
                <a:off x="7295390" y="2315504"/>
                <a:ext cx="580465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箭头连接符 44"/>
              <p:cNvCxnSpPr/>
              <p:nvPr/>
            </p:nvCxnSpPr>
            <p:spPr>
              <a:xfrm flipH="1">
                <a:off x="6010953" y="2318678"/>
                <a:ext cx="568116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45"/>
            <p:cNvSpPr txBox="1"/>
            <p:nvPr/>
          </p:nvSpPr>
          <p:spPr>
            <a:xfrm>
              <a:off x="5588000" y="3714750"/>
              <a:ext cx="363538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124575" y="3124200"/>
            <a:ext cx="1141413" cy="719138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261226" y="1520030"/>
            <a:ext cx="720725" cy="563563"/>
            <a:chOff x="5403850" y="3641720"/>
            <a:chExt cx="720725" cy="563563"/>
          </a:xfrm>
        </p:grpSpPr>
        <p:grpSp>
          <p:nvGrpSpPr>
            <p:cNvPr id="50" name="组合 15"/>
            <p:cNvGrpSpPr/>
            <p:nvPr/>
          </p:nvGrpSpPr>
          <p:grpSpPr>
            <a:xfrm>
              <a:off x="5403850" y="3843338"/>
              <a:ext cx="720725" cy="260350"/>
              <a:chOff x="6006835" y="2142498"/>
              <a:chExt cx="1869020" cy="260303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6006835" y="2142498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7875855" y="2148847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箭头连接符 53"/>
              <p:cNvCxnSpPr/>
              <p:nvPr/>
            </p:nvCxnSpPr>
            <p:spPr>
              <a:xfrm>
                <a:off x="7295390" y="2251218"/>
                <a:ext cx="580465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/>
              <p:nvPr/>
            </p:nvCxnSpPr>
            <p:spPr>
              <a:xfrm flipH="1">
                <a:off x="6010953" y="2254393"/>
                <a:ext cx="568116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5600699" y="3641720"/>
              <a:ext cx="363538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L 0.10173 -0.181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9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3" grpId="0" animBg="1"/>
      <p:bldP spid="47" grpId="0" animBg="1"/>
      <p:bldP spid="47" grpId="1" animBg="1"/>
      <p:bldP spid="47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6138" y="423863"/>
            <a:ext cx="727392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）比较（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 的结果， 你能验证平方差公式吗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72075" y="1854200"/>
            <a:ext cx="1860550" cy="1141413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70488" y="2995613"/>
            <a:ext cx="72072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5" name="组合 18"/>
          <p:cNvGrpSpPr/>
          <p:nvPr/>
        </p:nvGrpSpPr>
        <p:grpSpPr>
          <a:xfrm>
            <a:off x="5164138" y="1600200"/>
            <a:ext cx="1868487" cy="260350"/>
            <a:chOff x="6006835" y="2142498"/>
            <a:chExt cx="1869020" cy="260303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7294664" y="2242493"/>
              <a:ext cx="581191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H="1">
              <a:off x="6010011" y="2242493"/>
              <a:ext cx="56689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5942013" y="1344613"/>
            <a:ext cx="3635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247" name="组合 24"/>
          <p:cNvGrpSpPr/>
          <p:nvPr/>
        </p:nvGrpSpPr>
        <p:grpSpPr>
          <a:xfrm>
            <a:off x="5170488" y="3713163"/>
            <a:ext cx="720725" cy="260350"/>
            <a:chOff x="6006835" y="2142498"/>
            <a:chExt cx="1869020" cy="260303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7295387" y="2315504"/>
              <a:ext cx="580468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flipH="1">
              <a:off x="6010950" y="2318678"/>
              <a:ext cx="568116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5354638" y="3584575"/>
            <a:ext cx="3635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6822281" y="2064544"/>
            <a:ext cx="1141413" cy="717550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66900" y="1854200"/>
            <a:ext cx="1860550" cy="1141413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65313" y="1854200"/>
            <a:ext cx="1862138" cy="1858963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65313" y="2995613"/>
            <a:ext cx="72072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53" name="组合 34"/>
          <p:cNvGrpSpPr/>
          <p:nvPr/>
        </p:nvGrpSpPr>
        <p:grpSpPr>
          <a:xfrm>
            <a:off x="1858963" y="1600200"/>
            <a:ext cx="1868487" cy="260350"/>
            <a:chOff x="6006835" y="2142498"/>
            <a:chExt cx="1869020" cy="26030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7294664" y="2242493"/>
              <a:ext cx="581191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flipH="1">
              <a:off x="6010011" y="2242493"/>
              <a:ext cx="56689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2636838" y="1344613"/>
            <a:ext cx="365125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255" name="组合 40"/>
          <p:cNvGrpSpPr/>
          <p:nvPr/>
        </p:nvGrpSpPr>
        <p:grpSpPr>
          <a:xfrm>
            <a:off x="1865313" y="3713163"/>
            <a:ext cx="720725" cy="260350"/>
            <a:chOff x="6006835" y="2142498"/>
            <a:chExt cx="1869020" cy="260303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>
              <a:off x="7295387" y="2315504"/>
              <a:ext cx="580468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 flipH="1">
              <a:off x="6010950" y="2318678"/>
              <a:ext cx="568116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049463" y="3584575"/>
            <a:ext cx="3635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138" y="4181475"/>
            <a:ext cx="6957354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阴影部分的面积相等：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6138" y="423863"/>
            <a:ext cx="7273925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对于阴影部分的面积，你还有其他计算方法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02544" y="1846581"/>
            <a:ext cx="1860550" cy="1141413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00957" y="1846581"/>
            <a:ext cx="1862138" cy="1858963"/>
          </a:xfrm>
          <a:prstGeom prst="rect">
            <a:avLst/>
          </a:prstGeom>
          <a:solidFill>
            <a:srgbClr val="C996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00957" y="2987994"/>
            <a:ext cx="72072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53" name="组合 34"/>
          <p:cNvGrpSpPr/>
          <p:nvPr/>
        </p:nvGrpSpPr>
        <p:grpSpPr>
          <a:xfrm>
            <a:off x="1294607" y="1592581"/>
            <a:ext cx="1868487" cy="260350"/>
            <a:chOff x="6006835" y="2142498"/>
            <a:chExt cx="1869020" cy="26030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7294664" y="2242493"/>
              <a:ext cx="581191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flipH="1">
              <a:off x="6010011" y="2242493"/>
              <a:ext cx="56689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2072482" y="1336994"/>
            <a:ext cx="365125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255" name="组合 40"/>
          <p:cNvGrpSpPr/>
          <p:nvPr/>
        </p:nvGrpSpPr>
        <p:grpSpPr>
          <a:xfrm>
            <a:off x="1300957" y="3705544"/>
            <a:ext cx="720725" cy="260350"/>
            <a:chOff x="6006835" y="2142498"/>
            <a:chExt cx="1869020" cy="260303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6006835" y="2142498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875855" y="2148847"/>
              <a:ext cx="0" cy="253954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>
              <a:off x="7295387" y="2315504"/>
              <a:ext cx="580468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 flipH="1">
              <a:off x="6010950" y="2318678"/>
              <a:ext cx="568116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1485107" y="3576956"/>
            <a:ext cx="363538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800" b="1" i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021682" y="1846581"/>
            <a:ext cx="1141412" cy="1141413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3568898" y="1011727"/>
            <a:ext cx="4870847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        把阴影部分分割成两个一样的直角梯形，如图所示。</a:t>
            </a:r>
            <a:endParaRPr kumimoji="0" lang="zh-CN" altLang="en-US" sz="2600" b="1" kern="1200" cap="none" spc="0" normalizeH="0" baseline="0" noProof="0" dirty="0">
              <a:solidFill>
                <a:srgbClr val="0070C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88070" y="4015494"/>
            <a:ext cx="513159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阴影部分的面积：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30001" y="1843146"/>
            <a:ext cx="3290062" cy="1669636"/>
            <a:chOff x="3345658" y="3050001"/>
            <a:chExt cx="3290062" cy="1669636"/>
          </a:xfrm>
        </p:grpSpPr>
        <p:grpSp>
          <p:nvGrpSpPr>
            <p:cNvPr id="8" name="组合 7"/>
            <p:cNvGrpSpPr/>
            <p:nvPr/>
          </p:nvGrpSpPr>
          <p:grpSpPr>
            <a:xfrm>
              <a:off x="3345658" y="3572401"/>
              <a:ext cx="2587403" cy="1147236"/>
              <a:chOff x="3345658" y="3572401"/>
              <a:chExt cx="2587403" cy="1147236"/>
            </a:xfrm>
          </p:grpSpPr>
          <p:sp>
            <p:nvSpPr>
              <p:cNvPr id="2" name="任意多边形: 形状 1"/>
              <p:cNvSpPr/>
              <p:nvPr/>
            </p:nvSpPr>
            <p:spPr>
              <a:xfrm rot="5400000">
                <a:off x="3707165" y="3220446"/>
                <a:ext cx="1137684" cy="1860698"/>
              </a:xfrm>
              <a:custGeom>
                <a:avLst/>
                <a:gdLst>
                  <a:gd name="connsiteX0" fmla="*/ 0 w 1137684"/>
                  <a:gd name="connsiteY0" fmla="*/ 1137684 h 1860698"/>
                  <a:gd name="connsiteX1" fmla="*/ 0 w 1137684"/>
                  <a:gd name="connsiteY1" fmla="*/ 1860698 h 1860698"/>
                  <a:gd name="connsiteX2" fmla="*/ 1137684 w 1137684"/>
                  <a:gd name="connsiteY2" fmla="*/ 1860698 h 1860698"/>
                  <a:gd name="connsiteX3" fmla="*/ 1137684 w 1137684"/>
                  <a:gd name="connsiteY3" fmla="*/ 0 h 186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684" h="1860698">
                    <a:moveTo>
                      <a:pt x="0" y="1137684"/>
                    </a:moveTo>
                    <a:lnTo>
                      <a:pt x="0" y="1860698"/>
                    </a:lnTo>
                    <a:lnTo>
                      <a:pt x="1137684" y="1860698"/>
                    </a:lnTo>
                    <a:lnTo>
                      <a:pt x="1137684" y="0"/>
                    </a:lnTo>
                  </a:path>
                </a:pathLst>
              </a:custGeom>
              <a:solidFill>
                <a:srgbClr val="C996F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 rot="5400000" flipH="1" flipV="1">
                <a:off x="4433870" y="3220446"/>
                <a:ext cx="1137684" cy="1860698"/>
              </a:xfrm>
              <a:custGeom>
                <a:avLst/>
                <a:gdLst>
                  <a:gd name="connsiteX0" fmla="*/ 0 w 1137684"/>
                  <a:gd name="connsiteY0" fmla="*/ 1137684 h 1860698"/>
                  <a:gd name="connsiteX1" fmla="*/ 0 w 1137684"/>
                  <a:gd name="connsiteY1" fmla="*/ 1860698 h 1860698"/>
                  <a:gd name="connsiteX2" fmla="*/ 1137684 w 1137684"/>
                  <a:gd name="connsiteY2" fmla="*/ 1860698 h 1860698"/>
                  <a:gd name="connsiteX3" fmla="*/ 1137684 w 1137684"/>
                  <a:gd name="connsiteY3" fmla="*/ 0 h 186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684" h="1860698">
                    <a:moveTo>
                      <a:pt x="0" y="1137684"/>
                    </a:moveTo>
                    <a:lnTo>
                      <a:pt x="0" y="1860698"/>
                    </a:lnTo>
                    <a:lnTo>
                      <a:pt x="1137684" y="1860698"/>
                    </a:lnTo>
                    <a:lnTo>
                      <a:pt x="1137684" y="0"/>
                    </a:lnTo>
                  </a:path>
                </a:pathLst>
              </a:custGeom>
              <a:solidFill>
                <a:srgbClr val="C996F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>
                <a:stCxn id="23" idx="0"/>
              </p:cNvCxnSpPr>
              <p:nvPr/>
            </p:nvCxnSpPr>
            <p:spPr>
              <a:xfrm flipH="1" flipV="1">
                <a:off x="4072365" y="3572401"/>
                <a:ext cx="1137682" cy="1147236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34"/>
            <p:cNvGrpSpPr/>
            <p:nvPr/>
          </p:nvGrpSpPr>
          <p:grpSpPr>
            <a:xfrm>
              <a:off x="3345658" y="3262023"/>
              <a:ext cx="2587403" cy="335402"/>
              <a:chOff x="6006835" y="2142498"/>
              <a:chExt cx="1869020" cy="260303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6006835" y="2142498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7875855" y="2148847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箭头连接符 30"/>
              <p:cNvCxnSpPr/>
              <p:nvPr/>
            </p:nvCxnSpPr>
            <p:spPr>
              <a:xfrm>
                <a:off x="7294664" y="2242493"/>
                <a:ext cx="581191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箭头连接符 34"/>
              <p:cNvCxnSpPr/>
              <p:nvPr/>
            </p:nvCxnSpPr>
            <p:spPr>
              <a:xfrm flipH="1">
                <a:off x="6010011" y="2242493"/>
                <a:ext cx="566899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文本框 47"/>
            <p:cNvSpPr txBox="1"/>
            <p:nvPr/>
          </p:nvSpPr>
          <p:spPr>
            <a:xfrm>
              <a:off x="4134849" y="3050001"/>
              <a:ext cx="748923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 err="1">
                  <a:latin typeface="+mj-lt"/>
                  <a:ea typeface="黑体" panose="02010609060101010101" pitchFamily="49" charset="-122"/>
                  <a:cs typeface="+mn-cs"/>
                </a:rPr>
                <a:t>a+b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9" name="组合 34"/>
            <p:cNvGrpSpPr/>
            <p:nvPr/>
          </p:nvGrpSpPr>
          <p:grpSpPr>
            <a:xfrm rot="5400000">
              <a:off x="5558126" y="4005635"/>
              <a:ext cx="1137684" cy="271217"/>
              <a:chOff x="6006835" y="2142498"/>
              <a:chExt cx="1869020" cy="260303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6006835" y="2142498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875855" y="2148847"/>
                <a:ext cx="0" cy="253954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/>
              <p:cNvCxnSpPr/>
              <p:nvPr/>
            </p:nvCxnSpPr>
            <p:spPr>
              <a:xfrm>
                <a:off x="7294664" y="2242493"/>
                <a:ext cx="581191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箭头连接符 52"/>
              <p:cNvCxnSpPr/>
              <p:nvPr/>
            </p:nvCxnSpPr>
            <p:spPr>
              <a:xfrm flipH="1">
                <a:off x="6010011" y="2242493"/>
                <a:ext cx="566899" cy="0"/>
              </a:xfrm>
              <a:prstGeom prst="straightConnector1">
                <a:avLst/>
              </a:prstGeom>
              <a:ln w="19050">
                <a:solidFill>
                  <a:srgbClr val="00B0F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/>
            <p:cNvSpPr txBox="1"/>
            <p:nvPr/>
          </p:nvSpPr>
          <p:spPr>
            <a:xfrm>
              <a:off x="5910842" y="3769720"/>
              <a:ext cx="724878" cy="559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latin typeface="+mj-ea"/>
                  <a:ea typeface="+mj-ea"/>
                  <a:cs typeface="+mn-cs"/>
                </a:rPr>
                <a:t>-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箭头: 右 9"/>
          <p:cNvSpPr/>
          <p:nvPr/>
        </p:nvSpPr>
        <p:spPr>
          <a:xfrm>
            <a:off x="3561858" y="2684577"/>
            <a:ext cx="904790" cy="240330"/>
          </a:xfrm>
          <a:prstGeom prst="rightArrow">
            <a:avLst/>
          </a:prstGeom>
          <a:solidFill>
            <a:srgbClr val="C996FC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713" y="1195961"/>
            <a:ext cx="4298950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）计算下列各组算式：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09638" y="1791010"/>
            <a:ext cx="2170113" cy="1074737"/>
            <a:chOff x="869232" y="2858962"/>
            <a:chExt cx="2169602" cy="1074971"/>
          </a:xfrm>
        </p:grpSpPr>
        <p:sp>
          <p:nvSpPr>
            <p:cNvPr id="4" name="矩形 3"/>
            <p:cNvSpPr/>
            <p:nvPr/>
          </p:nvSpPr>
          <p:spPr>
            <a:xfrm>
              <a:off x="869232" y="2858962"/>
              <a:ext cx="2169602" cy="1074971"/>
            </a:xfrm>
            <a:prstGeom prst="rect">
              <a:avLst/>
            </a:prstGeom>
            <a:solidFill>
              <a:srgbClr val="FDE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02540" y="2858962"/>
              <a:ext cx="1126967" cy="10069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7×9 =</a:t>
              </a:r>
              <a:endParaRPr kumimoji="0" lang="en-US" altLang="zh-CN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8×8 =</a:t>
              </a:r>
              <a:endParaRPr kumimoji="0" lang="zh-CN" altLang="en-US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75038" y="1789423"/>
            <a:ext cx="2168525" cy="1074738"/>
            <a:chOff x="3433677" y="2857105"/>
            <a:chExt cx="2169602" cy="1075373"/>
          </a:xfrm>
        </p:grpSpPr>
        <p:sp>
          <p:nvSpPr>
            <p:cNvPr id="14" name="矩形 13"/>
            <p:cNvSpPr/>
            <p:nvPr/>
          </p:nvSpPr>
          <p:spPr>
            <a:xfrm>
              <a:off x="3433677" y="2857105"/>
              <a:ext cx="2169602" cy="1075373"/>
            </a:xfrm>
            <a:prstGeom prst="rect">
              <a:avLst/>
            </a:prstGeom>
            <a:solidFill>
              <a:srgbClr val="FDE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522621" y="2857105"/>
              <a:ext cx="1461381" cy="1007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11×13 =</a:t>
              </a:r>
              <a:endParaRPr kumimoji="0" lang="en-US" altLang="zh-CN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12×12 =</a:t>
              </a:r>
              <a:endParaRPr kumimoji="0" lang="zh-CN" altLang="en-US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38851" y="1791011"/>
            <a:ext cx="2430462" cy="1074737"/>
            <a:chOff x="5998122" y="2858962"/>
            <a:chExt cx="2430858" cy="1075372"/>
          </a:xfrm>
        </p:grpSpPr>
        <p:sp>
          <p:nvSpPr>
            <p:cNvPr id="15" name="矩形 14"/>
            <p:cNvSpPr/>
            <p:nvPr/>
          </p:nvSpPr>
          <p:spPr>
            <a:xfrm>
              <a:off x="5998122" y="2858962"/>
              <a:ext cx="2430858" cy="1075372"/>
            </a:xfrm>
            <a:prstGeom prst="rect">
              <a:avLst/>
            </a:prstGeom>
            <a:solidFill>
              <a:srgbClr val="FDE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66395" y="2858962"/>
              <a:ext cx="1460894" cy="1007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79×81 =</a:t>
              </a:r>
              <a:endParaRPr kumimoji="0" lang="en-US" altLang="zh-CN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80×80 =</a:t>
              </a:r>
              <a:endParaRPr kumimoji="0" lang="zh-CN" altLang="en-US" sz="26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214563" y="1784661"/>
            <a:ext cx="542925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63</a:t>
            </a:r>
            <a:endParaRPr kumimoji="0" lang="zh-CN" altLang="en-US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32026" y="2286311"/>
            <a:ext cx="542925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64</a:t>
            </a:r>
            <a:endParaRPr kumimoji="0" lang="zh-CN" altLang="en-US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48238" y="1784661"/>
            <a:ext cx="72390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143</a:t>
            </a:r>
            <a:endParaRPr kumimoji="0" lang="zh-CN" altLang="en-US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38713" y="2286311"/>
            <a:ext cx="722313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144</a:t>
            </a:r>
            <a:endParaRPr kumimoji="0" lang="zh-CN" altLang="en-US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10463" y="1784661"/>
            <a:ext cx="903288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6399</a:t>
            </a:r>
            <a:endParaRPr kumimoji="0" lang="zh-CN" altLang="en-US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00938" y="2286311"/>
            <a:ext cx="901700" cy="530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6400</a:t>
            </a:r>
            <a:endParaRPr kumimoji="0" lang="zh-CN" altLang="en-US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7199" y="2890909"/>
            <a:ext cx="7051930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）观察上述算式及其结果，你发现了什么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35354" y="4258515"/>
            <a:ext cx="3454792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– 1</a:t>
            </a:r>
            <a:r>
              <a:rPr lang="en-US" altLang="zh-CN" sz="26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)(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+ 1</a:t>
            </a:r>
            <a:r>
              <a:rPr lang="en-US" altLang="zh-CN" sz="2600" b="1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) </a:t>
            </a: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kumimoji="0" lang="zh-CN" altLang="en-US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kumimoji="0" lang="en-US" altLang="zh-CN" sz="26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kumimoji="0" lang="en-US" altLang="zh-CN" sz="26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kumimoji="0" lang="en-US" altLang="zh-CN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– 1</a:t>
            </a:r>
            <a:r>
              <a:rPr kumimoji="0" lang="zh-CN" altLang="en-US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kumimoji="0" lang="en-US" altLang="zh-CN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0" name="矩形: 圆角 29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47199" y="3816933"/>
            <a:ext cx="4706738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）请用字母表示这一规律。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4795" y="3353921"/>
            <a:ext cx="2864887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符合平方差公式。</a:t>
            </a:r>
            <a:endParaRPr kumimoji="0" lang="en-US" altLang="zh-CN" sz="26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  <p:bldP spid="22" grpId="0"/>
      <p:bldP spid="23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2813" y="731837"/>
            <a:ext cx="6389688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用平方差公式进行计算：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2813" y="1292225"/>
            <a:ext cx="6450035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103×97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		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118×122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517" y="1818779"/>
            <a:ext cx="3842719" cy="19709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解：（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）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103×97 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=(100 + 3)(100 – 3)</a:t>
            </a:r>
            <a:endParaRPr lang="en-US" altLang="zh-CN" sz="2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100</a:t>
            </a:r>
            <a:r>
              <a:rPr kumimoji="0" lang="en-US" altLang="zh-CN" sz="26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– 3</a:t>
            </a:r>
            <a:r>
              <a:rPr kumimoji="0" lang="en-US" altLang="zh-CN" sz="26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kumimoji="0" lang="en-US" altLang="zh-CN" sz="2600" b="1" kern="1200" cap="none" spc="0" normalizeH="0" baseline="3000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6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9 991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0" y="1762036"/>
            <a:ext cx="3679212" cy="2115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118×122 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(120 – 2)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cs"/>
              </a:rPr>
              <a:t>(120 + 2)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120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endParaRPr kumimoji="0" lang="en-US" altLang="zh-CN" sz="2800" b="1" kern="1200" cap="none" spc="0" normalizeH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14 396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82203" y="1925561"/>
            <a:ext cx="1456994" cy="831719"/>
            <a:chOff x="1650537" y="2004551"/>
            <a:chExt cx="1456994" cy="831719"/>
          </a:xfrm>
        </p:grpSpPr>
        <p:sp>
          <p:nvSpPr>
            <p:cNvPr id="7" name="矩形 6"/>
            <p:cNvSpPr/>
            <p:nvPr/>
          </p:nvSpPr>
          <p:spPr>
            <a:xfrm>
              <a:off x="1843088" y="2004551"/>
              <a:ext cx="1264443" cy="368602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650537" y="2467668"/>
              <a:ext cx="585787" cy="368602"/>
            </a:xfrm>
            <a:prstGeom prst="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07338" y="1919181"/>
            <a:ext cx="1339453" cy="831719"/>
            <a:chOff x="5375672" y="1998171"/>
            <a:chExt cx="1339453" cy="831719"/>
          </a:xfrm>
        </p:grpSpPr>
        <p:sp>
          <p:nvSpPr>
            <p:cNvPr id="10" name="矩形 9"/>
            <p:cNvSpPr/>
            <p:nvPr/>
          </p:nvSpPr>
          <p:spPr>
            <a:xfrm>
              <a:off x="5375672" y="1998171"/>
              <a:ext cx="1339453" cy="368602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407819" y="2461288"/>
              <a:ext cx="521493" cy="368602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18655" y="3960445"/>
            <a:ext cx="293258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+mj-lt"/>
                <a:ea typeface="黑体" panose="02010609060101010101" pitchFamily="49" charset="-122"/>
              </a:rPr>
              <a:t>(103+97)÷2=100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5122" y="3910889"/>
            <a:ext cx="316609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B0F0"/>
                </a:solidFill>
                <a:latin typeface="+mj-lt"/>
                <a:ea typeface="黑体" panose="02010609060101010101" pitchFamily="49" charset="-122"/>
              </a:rPr>
              <a:t>(118+122)÷2=120</a:t>
            </a:r>
            <a:endParaRPr lang="zh-CN" altLang="en-US" sz="2800" b="1" dirty="0">
              <a:solidFill>
                <a:srgbClr val="00B0F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50782" y="307181"/>
            <a:ext cx="1967706" cy="1145581"/>
            <a:chOff x="6250782" y="307181"/>
            <a:chExt cx="1967706" cy="1145581"/>
          </a:xfrm>
        </p:grpSpPr>
        <p:sp>
          <p:nvSpPr>
            <p:cNvPr id="15" name="思想气泡: 云 14"/>
            <p:cNvSpPr/>
            <p:nvPr/>
          </p:nvSpPr>
          <p:spPr>
            <a:xfrm>
              <a:off x="6250782" y="307181"/>
              <a:ext cx="1967706" cy="1145581"/>
            </a:xfrm>
            <a:prstGeom prst="cloudCallout">
              <a:avLst>
                <a:gd name="adj1" fmla="val -85426"/>
                <a:gd name="adj2" fmla="val 4699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21538" y="355878"/>
              <a:ext cx="1490316" cy="9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黑体" panose="02010609060101010101" pitchFamily="49" charset="-122"/>
                </a:rPr>
                <a:t>你有什么发现</a:t>
              </a:r>
              <a:r>
                <a:rPr lang="en-US" altLang="zh-CN" sz="2400" b="1" dirty="0">
                  <a:latin typeface="+mj-lt"/>
                  <a:ea typeface="黑体" panose="02010609060101010101" pitchFamily="49" charset="-122"/>
                </a:rPr>
                <a:t>?</a:t>
              </a:r>
              <a:endParaRPr lang="zh-CN" altLang="en-US" sz="24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2425</Words>
  <Application>WPS 演示</Application>
  <PresentationFormat>全屏显示(16:9)</PresentationFormat>
  <Paragraphs>258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等线</vt:lpstr>
      <vt:lpstr>Cambria Math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408</cp:revision>
  <dcterms:created xsi:type="dcterms:W3CDTF">2016-01-14T07:05:00Z</dcterms:created>
  <dcterms:modified xsi:type="dcterms:W3CDTF">2025-01-18T09:25:46Z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8ECB665EFDB843B2B043CB8806E5B988</vt:lpwstr>
  </property>
  <property fmtid="{D5CDD505-2E9C-101B-9397-08002B2CF9AE}" pid="3" name="KSOProductBuildVer">
    <vt:lpwstr>2052-12.1.0.19770</vt:lpwstr>
  </property>
</Properties>
</file>