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6" r:id="rId4"/>
  </p:sldMasterIdLst>
  <p:notesMasterIdLst>
    <p:notesMasterId r:id="rId31"/>
  </p:notesMasterIdLst>
  <p:sldIdLst>
    <p:sldId id="256" r:id="rId5"/>
    <p:sldId id="362" r:id="rId6"/>
    <p:sldId id="409" r:id="rId7"/>
    <p:sldId id="403" r:id="rId8"/>
    <p:sldId id="404" r:id="rId9"/>
    <p:sldId id="410" r:id="rId10"/>
    <p:sldId id="405" r:id="rId11"/>
    <p:sldId id="406" r:id="rId12"/>
    <p:sldId id="411" r:id="rId13"/>
    <p:sldId id="407" r:id="rId14"/>
    <p:sldId id="402" r:id="rId15"/>
    <p:sldId id="412" r:id="rId16"/>
    <p:sldId id="350" r:id="rId17"/>
    <p:sldId id="413" r:id="rId18"/>
    <p:sldId id="389" r:id="rId19"/>
    <p:sldId id="391" r:id="rId20"/>
    <p:sldId id="414" r:id="rId21"/>
    <p:sldId id="392" r:id="rId22"/>
    <p:sldId id="408" r:id="rId23"/>
    <p:sldId id="415" r:id="rId24"/>
    <p:sldId id="390" r:id="rId25"/>
    <p:sldId id="394" r:id="rId26"/>
    <p:sldId id="395" r:id="rId27"/>
    <p:sldId id="385" r:id="rId28"/>
    <p:sldId id="386" r:id="rId29"/>
    <p:sldId id="343" r:id="rId30"/>
  </p:sldIdLst>
  <p:sldSz cx="9144000" cy="5143500" type="screen16x9"/>
  <p:notesSz cx="6858000" cy="9144000"/>
  <p:custDataLst>
    <p:tags r:id="rId3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9" userDrawn="1">
          <p15:clr>
            <a:srgbClr val="A4A3A4"/>
          </p15:clr>
        </p15:guide>
        <p15:guide id="2" pos="29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F2F"/>
    <a:srgbClr val="F69679"/>
    <a:srgbClr val="FF00FF"/>
    <a:srgbClr val="0000FF"/>
    <a:srgbClr val="FFFFFF"/>
    <a:srgbClr val="C59EE2"/>
    <a:srgbClr val="F5B395"/>
    <a:srgbClr val="F29B76"/>
    <a:srgbClr val="4877C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/>
    <p:restoredTop sz="95250"/>
  </p:normalViewPr>
  <p:slideViewPr>
    <p:cSldViewPr snapToGrid="0" showGuides="1">
      <p:cViewPr>
        <p:scale>
          <a:sx n="100" d="100"/>
          <a:sy n="100" d="100"/>
        </p:scale>
        <p:origin x="108" y="846"/>
      </p:cViewPr>
      <p:guideLst>
        <p:guide orient="horz" pos="1599"/>
        <p:guide pos="29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10.vml.rels><?xml version="1.0" encoding="UTF-8" standalone="yes"?>
<Relationships xmlns="http://schemas.openxmlformats.org/package/2006/relationships"><Relationship Id="rId4" Type="http://schemas.openxmlformats.org/officeDocument/2006/relationships/image" Target="../media/image46.wmf"/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12.vml.rels><?xml version="1.0" encoding="UTF-8" standalone="yes"?>
<Relationships xmlns="http://schemas.openxmlformats.org/package/2006/relationships"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</a:rPr>
            </a:fld>
            <a:endParaRPr lang="zh-CN" altLang="en-US" sz="1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h13"/>
          <p:cNvPicPr>
            <a:picLocks noChangeAspect="1"/>
          </p:cNvPicPr>
          <p:nvPr userDrawn="1"/>
        </p:nvPicPr>
        <p:blipFill>
          <a:blip r:embed="rId2"/>
          <a:srcRect t="27060" r="66656"/>
          <a:stretch>
            <a:fillRect/>
          </a:stretch>
        </p:blipFill>
        <p:spPr>
          <a:xfrm>
            <a:off x="0" y="2941638"/>
            <a:ext cx="2147888" cy="2201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h233"/>
          <p:cNvPicPr>
            <a:picLocks noChangeAspect="1"/>
          </p:cNvPicPr>
          <p:nvPr userDrawn="1"/>
        </p:nvPicPr>
        <p:blipFill>
          <a:blip r:embed="rId3"/>
          <a:srcRect l="81303" b="70255"/>
          <a:stretch>
            <a:fillRect/>
          </a:stretch>
        </p:blipFill>
        <p:spPr>
          <a:xfrm>
            <a:off x="7027863" y="0"/>
            <a:ext cx="2116137" cy="157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 descr="h233"/>
          <p:cNvPicPr>
            <a:picLocks noChangeAspect="1"/>
          </p:cNvPicPr>
          <p:nvPr userDrawn="1"/>
        </p:nvPicPr>
        <p:blipFill>
          <a:blip r:embed="rId3"/>
          <a:srcRect l="69957" t="62254" b="-449"/>
          <a:stretch>
            <a:fillRect/>
          </a:stretch>
        </p:blipFill>
        <p:spPr>
          <a:xfrm>
            <a:off x="5970588" y="3267075"/>
            <a:ext cx="3173412" cy="1890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 descr="h233"/>
          <p:cNvPicPr>
            <a:picLocks noChangeAspect="1"/>
          </p:cNvPicPr>
          <p:nvPr userDrawn="1"/>
        </p:nvPicPr>
        <p:blipFill>
          <a:blip r:embed="rId3"/>
          <a:srcRect l="9528" r="41428" b="61018"/>
          <a:stretch>
            <a:fillRect/>
          </a:stretch>
        </p:blipFill>
        <p:spPr>
          <a:xfrm>
            <a:off x="125413" y="0"/>
            <a:ext cx="3683000" cy="1373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38625" y="125413"/>
            <a:ext cx="51435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4"/>
          <a:srcRect l="18167" r="45837" b="68622"/>
          <a:stretch>
            <a:fillRect/>
          </a:stretch>
        </p:blipFill>
        <p:spPr>
          <a:xfrm>
            <a:off x="115888" y="3543300"/>
            <a:ext cx="1851025" cy="1614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图片 7"/>
          <p:cNvPicPr>
            <a:picLocks noChangeAspect="1"/>
          </p:cNvPicPr>
          <p:nvPr userDrawn="1"/>
        </p:nvPicPr>
        <p:blipFill>
          <a:blip r:embed="rId4"/>
          <a:srcRect l="40750" r="44295" b="67458"/>
          <a:stretch>
            <a:fillRect/>
          </a:stretch>
        </p:blipFill>
        <p:spPr>
          <a:xfrm rot="-2601789">
            <a:off x="960438" y="161925"/>
            <a:ext cx="769937" cy="167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3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图片 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502025" y="1752600"/>
            <a:ext cx="2139950" cy="1638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"/>
          <p:cNvGrpSpPr/>
          <p:nvPr userDrawn="1"/>
        </p:nvGrpSpPr>
        <p:grpSpPr>
          <a:xfrm>
            <a:off x="0" y="0"/>
            <a:ext cx="9144000" cy="5226050"/>
            <a:chOff x="0" y="0"/>
            <a:chExt cx="12192000" cy="6968490"/>
          </a:xfrm>
        </p:grpSpPr>
        <p:sp>
          <p:nvSpPr>
            <p:cNvPr id="3" name="矩形 2"/>
            <p:cNvSpPr/>
            <p:nvPr/>
          </p:nvSpPr>
          <p:spPr>
            <a:xfrm>
              <a:off x="372533" y="336571"/>
              <a:ext cx="11449051" cy="61852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079" name="图片 3" descr="h233"/>
            <p:cNvPicPr>
              <a:picLocks noChangeAspect="1"/>
            </p:cNvPicPr>
            <p:nvPr userDrawn="1"/>
          </p:nvPicPr>
          <p:blipFill>
            <a:blip r:embed="rId2"/>
            <a:srcRect l="34192" r="41428" b="61018"/>
            <a:stretch>
              <a:fillRect/>
            </a:stretch>
          </p:blipFill>
          <p:spPr>
            <a:xfrm>
              <a:off x="0" y="0"/>
              <a:ext cx="2069465" cy="15513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0" name="图片 4" descr="h233"/>
            <p:cNvPicPr>
              <a:picLocks noChangeAspect="1"/>
            </p:cNvPicPr>
            <p:nvPr userDrawn="1"/>
          </p:nvPicPr>
          <p:blipFill>
            <a:blip r:embed="rId3"/>
            <a:srcRect l="70787" t="62704" r="8138" b="-899"/>
            <a:stretch>
              <a:fillRect/>
            </a:stretch>
          </p:blipFill>
          <p:spPr>
            <a:xfrm>
              <a:off x="10224135" y="5296535"/>
              <a:ext cx="1967865" cy="167195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075" name="图片 5" descr="h30"/>
          <p:cNvPicPr>
            <a:picLocks noChangeAspect="1"/>
          </p:cNvPicPr>
          <p:nvPr userDrawn="1"/>
        </p:nvPicPr>
        <p:blipFill>
          <a:blip r:embed="rId4"/>
          <a:srcRect l="43230" t="49467" r="23219" b="15163"/>
          <a:stretch>
            <a:fillRect/>
          </a:stretch>
        </p:blipFill>
        <p:spPr>
          <a:xfrm rot="-7613506" flipH="1">
            <a:off x="7424738" y="4203700"/>
            <a:ext cx="1577975" cy="779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02025" y="1752600"/>
            <a:ext cx="2139950" cy="163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1588"/>
            <a:ext cx="9131300" cy="5140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241300"/>
            <a:ext cx="8429625" cy="466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63500"/>
            <a:ext cx="9009062" cy="503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63500"/>
            <a:ext cx="9009062" cy="503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175"/>
            <a:ext cx="9144000" cy="5137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6.vml"/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33.wmf"/><Relationship Id="rId6" Type="http://schemas.openxmlformats.org/officeDocument/2006/relationships/oleObject" Target="../embeddings/oleObject17.bin"/><Relationship Id="rId5" Type="http://schemas.openxmlformats.org/officeDocument/2006/relationships/image" Target="../media/image32.wmf"/><Relationship Id="rId4" Type="http://schemas.openxmlformats.org/officeDocument/2006/relationships/oleObject" Target="../embeddings/oleObject16.bin"/><Relationship Id="rId3" Type="http://schemas.openxmlformats.org/officeDocument/2006/relationships/image" Target="../media/image31.wmf"/><Relationship Id="rId2" Type="http://schemas.openxmlformats.org/officeDocument/2006/relationships/oleObject" Target="../embeddings/oleObject15.bin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35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34.wmf"/><Relationship Id="rId1" Type="http://schemas.openxmlformats.org/officeDocument/2006/relationships/oleObject" Target="../embeddings/oleObject18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40.wmf"/><Relationship Id="rId6" Type="http://schemas.openxmlformats.org/officeDocument/2006/relationships/oleObject" Target="../embeddings/oleObject23.bin"/><Relationship Id="rId5" Type="http://schemas.openxmlformats.org/officeDocument/2006/relationships/image" Target="../media/image39.wmf"/><Relationship Id="rId4" Type="http://schemas.openxmlformats.org/officeDocument/2006/relationships/oleObject" Target="../embeddings/oleObject22.bin"/><Relationship Id="rId3" Type="http://schemas.openxmlformats.org/officeDocument/2006/relationships/image" Target="../media/image38.wmf"/><Relationship Id="rId2" Type="http://schemas.openxmlformats.org/officeDocument/2006/relationships/oleObject" Target="../embeddings/oleObject21.bin"/><Relationship Id="rId1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41.wmf"/><Relationship Id="rId3" Type="http://schemas.openxmlformats.org/officeDocument/2006/relationships/oleObject" Target="../embeddings/oleObject24.bin"/><Relationship Id="rId2" Type="http://schemas.openxmlformats.org/officeDocument/2006/relationships/image" Target="../media/image30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wmf"/><Relationship Id="rId8" Type="http://schemas.openxmlformats.org/officeDocument/2006/relationships/oleObject" Target="../embeddings/oleObject29.bin"/><Relationship Id="rId7" Type="http://schemas.openxmlformats.org/officeDocument/2006/relationships/image" Target="../media/image45.wmf"/><Relationship Id="rId6" Type="http://schemas.openxmlformats.org/officeDocument/2006/relationships/oleObject" Target="../embeddings/oleObject28.bin"/><Relationship Id="rId5" Type="http://schemas.openxmlformats.org/officeDocument/2006/relationships/image" Target="../media/image44.wmf"/><Relationship Id="rId4" Type="http://schemas.openxmlformats.org/officeDocument/2006/relationships/oleObject" Target="../embeddings/oleObject27.bin"/><Relationship Id="rId3" Type="http://schemas.openxmlformats.org/officeDocument/2006/relationships/image" Target="../media/image43.wmf"/><Relationship Id="rId2" Type="http://schemas.openxmlformats.org/officeDocument/2006/relationships/oleObject" Target="../embeddings/oleObject26.bin"/><Relationship Id="rId11" Type="http://schemas.openxmlformats.org/officeDocument/2006/relationships/vmlDrawing" Target="../drawings/vmlDrawing10.vml"/><Relationship Id="rId10" Type="http://schemas.openxmlformats.org/officeDocument/2006/relationships/slideLayout" Target="../slideLayouts/slideLayout6.xml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1.v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48.wmf"/><Relationship Id="rId3" Type="http://schemas.openxmlformats.org/officeDocument/2006/relationships/oleObject" Target="../embeddings/oleObject31.bin"/><Relationship Id="rId2" Type="http://schemas.openxmlformats.org/officeDocument/2006/relationships/image" Target="../media/image47.wmf"/><Relationship Id="rId1" Type="http://schemas.openxmlformats.org/officeDocument/2006/relationships/oleObject" Target="../embeddings/oleObject30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7.bin"/><Relationship Id="rId8" Type="http://schemas.openxmlformats.org/officeDocument/2006/relationships/image" Target="../media/image53.wmf"/><Relationship Id="rId7" Type="http://schemas.openxmlformats.org/officeDocument/2006/relationships/oleObject" Target="../embeddings/oleObject36.bin"/><Relationship Id="rId6" Type="http://schemas.openxmlformats.org/officeDocument/2006/relationships/image" Target="../media/image52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51.wmf"/><Relationship Id="rId3" Type="http://schemas.openxmlformats.org/officeDocument/2006/relationships/oleObject" Target="../embeddings/oleObject34.bin"/><Relationship Id="rId2" Type="http://schemas.openxmlformats.org/officeDocument/2006/relationships/image" Target="../media/image50.wmf"/><Relationship Id="rId14" Type="http://schemas.openxmlformats.org/officeDocument/2006/relationships/vmlDrawing" Target="../drawings/vmlDrawing12.vml"/><Relationship Id="rId13" Type="http://schemas.openxmlformats.org/officeDocument/2006/relationships/slideLayout" Target="../slideLayouts/slideLayout6.xml"/><Relationship Id="rId12" Type="http://schemas.openxmlformats.org/officeDocument/2006/relationships/image" Target="../media/image55.wmf"/><Relationship Id="rId11" Type="http://schemas.openxmlformats.org/officeDocument/2006/relationships/oleObject" Target="../embeddings/oleObject38.bin"/><Relationship Id="rId10" Type="http://schemas.openxmlformats.org/officeDocument/2006/relationships/image" Target="../media/image54.wmf"/><Relationship Id="rId1" Type="http://schemas.openxmlformats.org/officeDocument/2006/relationships/oleObject" Target="../embeddings/oleObject33.bin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3.vml"/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58.emf"/><Relationship Id="rId6" Type="http://schemas.openxmlformats.org/officeDocument/2006/relationships/oleObject" Target="../embeddings/oleObject41.bin"/><Relationship Id="rId5" Type="http://schemas.openxmlformats.org/officeDocument/2006/relationships/image" Target="../media/image57.wmf"/><Relationship Id="rId4" Type="http://schemas.openxmlformats.org/officeDocument/2006/relationships/oleObject" Target="../embeddings/oleObject40.bin"/><Relationship Id="rId3" Type="http://schemas.openxmlformats.org/officeDocument/2006/relationships/image" Target="../media/image56.wmf"/><Relationship Id="rId2" Type="http://schemas.openxmlformats.org/officeDocument/2006/relationships/oleObject" Target="../embeddings/oleObject39.bin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4.v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45.bin"/><Relationship Id="rId4" Type="http://schemas.openxmlformats.org/officeDocument/2006/relationships/oleObject" Target="../embeddings/oleObject44.bin"/><Relationship Id="rId3" Type="http://schemas.openxmlformats.org/officeDocument/2006/relationships/oleObject" Target="../embeddings/oleObject43.bin"/><Relationship Id="rId2" Type="http://schemas.openxmlformats.org/officeDocument/2006/relationships/image" Target="../media/image59.wmf"/><Relationship Id="rId1" Type="http://schemas.openxmlformats.org/officeDocument/2006/relationships/oleObject" Target="../embeddings/oleObject42.bin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5.v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61.wmf"/><Relationship Id="rId2" Type="http://schemas.openxmlformats.org/officeDocument/2006/relationships/oleObject" Target="../embeddings/oleObject46.bin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6.v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62.wmf"/><Relationship Id="rId2" Type="http://schemas.openxmlformats.org/officeDocument/2006/relationships/oleObject" Target="../embeddings/oleObject47.bin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19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6.wmf"/><Relationship Id="rId10" Type="http://schemas.openxmlformats.org/officeDocument/2006/relationships/vmlDrawing" Target="../drawings/vmlDrawing1.vml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0.wmf"/><Relationship Id="rId1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21.wmf"/><Relationship Id="rId1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24.wmf"/><Relationship Id="rId1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27.wmf"/><Relationship Id="rId1" Type="http://schemas.openxmlformats.org/officeDocument/2006/relationships/oleObject" Target="../embeddings/oleObject1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4"/>
          <p:cNvSpPr txBox="1"/>
          <p:nvPr/>
        </p:nvSpPr>
        <p:spPr>
          <a:xfrm>
            <a:off x="2846388" y="3651250"/>
            <a:ext cx="34512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北师版七年级数学下册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2055335" y="1557997"/>
            <a:ext cx="5098086" cy="162877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习题 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3.3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6535" y="519734"/>
            <a:ext cx="7696709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6. </a:t>
            </a:r>
            <a:r>
              <a:rPr lang="zh-CN" altLang="en-US" dirty="0"/>
              <a:t>任意掷一枚质地均匀的骰子，掷出的点数为 </a:t>
            </a:r>
            <a:r>
              <a:rPr lang="en-US" altLang="zh-CN" dirty="0"/>
              <a:t>6 </a:t>
            </a:r>
            <a:r>
              <a:rPr lang="zh-CN" altLang="en-US" dirty="0"/>
              <a:t>的  </a:t>
            </a:r>
            <a:endParaRPr lang="en-US" altLang="zh-CN" dirty="0"/>
          </a:p>
          <a:p>
            <a:r>
              <a:rPr lang="en-US" altLang="zh-CN" dirty="0"/>
              <a:t>    </a:t>
            </a:r>
            <a:r>
              <a:rPr lang="zh-CN" altLang="en-US" dirty="0"/>
              <a:t>概率是    。请通过改变骰子每个面上的点数，使 </a:t>
            </a:r>
            <a:endParaRPr lang="en-US" altLang="zh-CN" dirty="0"/>
          </a:p>
          <a:p>
            <a:r>
              <a:rPr lang="en-US" altLang="zh-CN" dirty="0"/>
              <a:t>    </a:t>
            </a:r>
            <a:r>
              <a:rPr lang="zh-CN" altLang="en-US" dirty="0"/>
              <a:t>掷出的点数为 </a:t>
            </a:r>
            <a:r>
              <a:rPr lang="en-US" altLang="zh-CN" dirty="0"/>
              <a:t>6 </a:t>
            </a:r>
            <a:r>
              <a:rPr lang="zh-CN" altLang="en-US" dirty="0"/>
              <a:t>的概率是     。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4790051" y="1716612"/>
            <a:ext cx="285503" cy="720725"/>
            <a:chOff x="1988523" y="3991313"/>
            <a:chExt cx="285503" cy="72072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88523" y="4210014"/>
              <a:ext cx="281964" cy="297206"/>
            </a:xfrm>
            <a:prstGeom prst="rect">
              <a:avLst/>
            </a:prstGeom>
          </p:spPr>
        </p:pic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004151" y="3991313"/>
            <a:ext cx="269875" cy="720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06" name="Equation" r:id="rId2" imgW="3657600" imgH="9753600" progId="Equation.DSMT4">
                    <p:embed/>
                  </p:oleObj>
                </mc:Choice>
                <mc:Fallback>
                  <p:oleObj name="Equation" r:id="rId2" imgW="3657600" imgH="9753600" progId="Equation.DSMT4">
                    <p:embed/>
                    <p:pic>
                      <p:nvPicPr>
                        <p:cNvPr id="0" name="对象 26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2004151" y="3991313"/>
                          <a:ext cx="269875" cy="7207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组合 5"/>
          <p:cNvGrpSpPr/>
          <p:nvPr/>
        </p:nvGrpSpPr>
        <p:grpSpPr>
          <a:xfrm>
            <a:off x="2129182" y="1105339"/>
            <a:ext cx="281964" cy="720725"/>
            <a:chOff x="1988523" y="3990734"/>
            <a:chExt cx="281964" cy="7207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88523" y="4210014"/>
              <a:ext cx="281964" cy="297206"/>
            </a:xfrm>
            <a:prstGeom prst="rect">
              <a:avLst/>
            </a:prstGeom>
          </p:spPr>
        </p:pic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007987" y="3990734"/>
            <a:ext cx="247650" cy="720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07" name="Equation" r:id="rId4" imgW="3352800" imgH="9753600" progId="Equation.DSMT4">
                    <p:embed/>
                  </p:oleObj>
                </mc:Choice>
                <mc:Fallback>
                  <p:oleObj name="Equation" r:id="rId4" imgW="3352800" imgH="9753600" progId="Equation.DSMT4">
                    <p:embed/>
                    <p:pic>
                      <p:nvPicPr>
                        <p:cNvPr id="0" name="对象 4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007987" y="3990734"/>
                          <a:ext cx="247650" cy="7207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" name="组合 8"/>
          <p:cNvGrpSpPr/>
          <p:nvPr/>
        </p:nvGrpSpPr>
        <p:grpSpPr>
          <a:xfrm>
            <a:off x="1003681" y="2360418"/>
            <a:ext cx="7136637" cy="1873445"/>
            <a:chOff x="1003681" y="1994223"/>
            <a:chExt cx="7136637" cy="1873445"/>
          </a:xfrm>
        </p:grpSpPr>
        <p:sp>
          <p:nvSpPr>
            <p:cNvPr id="10" name="文本框 9"/>
            <p:cNvSpPr txBox="1"/>
            <p:nvPr/>
          </p:nvSpPr>
          <p:spPr>
            <a:xfrm>
              <a:off x="1003681" y="1994223"/>
              <a:ext cx="7136637" cy="1712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解：可以将点数为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1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，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2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，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3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，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4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，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5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中任意一个改为点数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6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，即可使掷出的点数为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6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的概率是   。</a:t>
              </a:r>
              <a:endPara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449388" y="3029468"/>
            <a:ext cx="314325" cy="838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08" name="Equation" r:id="rId6" imgW="3657600" imgH="9753600" progId="Equation.DSMT4">
                    <p:embed/>
                  </p:oleObj>
                </mc:Choice>
                <mc:Fallback>
                  <p:oleObj name="Equation" r:id="rId6" imgW="3657600" imgH="97536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449388" y="3029468"/>
                          <a:ext cx="314325" cy="838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90685" y="336850"/>
            <a:ext cx="7935859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7. </a:t>
            </a:r>
            <a:r>
              <a:rPr lang="zh-CN" altLang="en-US" dirty="0"/>
              <a:t>如图所示的是三个可以自由转动的转盘。转动转盘， </a:t>
            </a:r>
            <a:endParaRPr lang="en-US" altLang="zh-CN" dirty="0"/>
          </a:p>
          <a:p>
            <a:r>
              <a:rPr lang="en-US" altLang="zh-CN" dirty="0"/>
              <a:t>    </a:t>
            </a:r>
            <a:r>
              <a:rPr lang="zh-CN" altLang="en-US" dirty="0"/>
              <a:t>分别计算转盘停止时，指针落在红色区域的概率。</a:t>
            </a:r>
            <a:endParaRPr lang="zh-CN" altLang="en-US" dirty="0"/>
          </a:p>
        </p:txBody>
      </p:sp>
      <p:sp>
        <p:nvSpPr>
          <p:cNvPr id="89" name="文本框 88"/>
          <p:cNvSpPr txBox="1"/>
          <p:nvPr/>
        </p:nvSpPr>
        <p:spPr>
          <a:xfrm>
            <a:off x="1261085" y="4188314"/>
            <a:ext cx="930150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endParaRPr lang="zh-CN" altLang="en-US" dirty="0"/>
          </a:p>
        </p:txBody>
      </p:sp>
      <p:sp>
        <p:nvSpPr>
          <p:cNvPr id="90" name="文本框 89"/>
          <p:cNvSpPr txBox="1"/>
          <p:nvPr/>
        </p:nvSpPr>
        <p:spPr>
          <a:xfrm>
            <a:off x="4109792" y="4188314"/>
            <a:ext cx="930150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endParaRPr lang="zh-CN" altLang="en-US" dirty="0"/>
          </a:p>
        </p:txBody>
      </p:sp>
      <p:sp>
        <p:nvSpPr>
          <p:cNvPr id="91" name="文本框 90"/>
          <p:cNvSpPr txBox="1"/>
          <p:nvPr/>
        </p:nvSpPr>
        <p:spPr>
          <a:xfrm>
            <a:off x="6810789" y="4188314"/>
            <a:ext cx="930150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endParaRPr lang="zh-CN" altLang="en-US" dirty="0"/>
          </a:p>
        </p:txBody>
      </p:sp>
      <p:grpSp>
        <p:nvGrpSpPr>
          <p:cNvPr id="111" name="组合 110"/>
          <p:cNvGrpSpPr/>
          <p:nvPr/>
        </p:nvGrpSpPr>
        <p:grpSpPr>
          <a:xfrm>
            <a:off x="620543" y="1792199"/>
            <a:ext cx="2439179" cy="2437663"/>
            <a:chOff x="620543" y="1820335"/>
            <a:chExt cx="2439179" cy="2437663"/>
          </a:xfrm>
        </p:grpSpPr>
        <p:grpSp>
          <p:nvGrpSpPr>
            <p:cNvPr id="6" name="组合 5"/>
            <p:cNvGrpSpPr/>
            <p:nvPr/>
          </p:nvGrpSpPr>
          <p:grpSpPr>
            <a:xfrm>
              <a:off x="620543" y="1820335"/>
              <a:ext cx="2439179" cy="2437663"/>
              <a:chOff x="5860759" y="1091125"/>
              <a:chExt cx="2672861" cy="2671200"/>
            </a:xfrm>
          </p:grpSpPr>
          <p:sp>
            <p:nvSpPr>
              <p:cNvPr id="7" name="不完整圆 6"/>
              <p:cNvSpPr/>
              <p:nvPr/>
            </p:nvSpPr>
            <p:spPr>
              <a:xfrm>
                <a:off x="5862420" y="1091125"/>
                <a:ext cx="2671200" cy="2671200"/>
              </a:xfrm>
              <a:prstGeom prst="pie">
                <a:avLst>
                  <a:gd name="adj1" fmla="val 16194054"/>
                  <a:gd name="adj2" fmla="val 21579947"/>
                </a:avLst>
              </a:prstGeom>
              <a:solidFill>
                <a:srgbClr val="FF2F2F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不完整圆 7"/>
              <p:cNvSpPr/>
              <p:nvPr/>
            </p:nvSpPr>
            <p:spPr>
              <a:xfrm>
                <a:off x="5860759" y="1091125"/>
                <a:ext cx="2671200" cy="2671200"/>
              </a:xfrm>
              <a:prstGeom prst="pie">
                <a:avLst>
                  <a:gd name="adj1" fmla="val 21577887"/>
                  <a:gd name="adj2" fmla="val 16204036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6246144" y="2275402"/>
                <a:ext cx="633046" cy="52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白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7396759" y="1567674"/>
                <a:ext cx="633046" cy="52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红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1839374" y="2855098"/>
              <a:ext cx="182880" cy="182880"/>
              <a:chOff x="4074550" y="3213705"/>
              <a:chExt cx="182880" cy="182880"/>
            </a:xfrm>
          </p:grpSpPr>
          <p:cxnSp>
            <p:nvCxnSpPr>
              <p:cNvPr id="59" name="直接连接符 58"/>
              <p:cNvCxnSpPr/>
              <p:nvPr/>
            </p:nvCxnSpPr>
            <p:spPr>
              <a:xfrm>
                <a:off x="4074550" y="3220738"/>
                <a:ext cx="182880" cy="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rot="5400000">
                <a:off x="4158956" y="3305145"/>
                <a:ext cx="182880" cy="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" name="组合 101"/>
            <p:cNvGrpSpPr/>
            <p:nvPr/>
          </p:nvGrpSpPr>
          <p:grpSpPr>
            <a:xfrm rot="8910887">
              <a:off x="1872000" y="2892312"/>
              <a:ext cx="194947" cy="628661"/>
              <a:chOff x="6301740" y="2979420"/>
              <a:chExt cx="228600" cy="737185"/>
            </a:xfrm>
          </p:grpSpPr>
          <p:sp>
            <p:nvSpPr>
              <p:cNvPr id="103" name="箭头: 上 102"/>
              <p:cNvSpPr/>
              <p:nvPr/>
            </p:nvSpPr>
            <p:spPr>
              <a:xfrm>
                <a:off x="6301740" y="2979420"/>
                <a:ext cx="228600" cy="624840"/>
              </a:xfrm>
              <a:prstGeom prst="upArrow">
                <a:avLst>
                  <a:gd name="adj1" fmla="val 50000"/>
                  <a:gd name="adj2" fmla="val 273333"/>
                </a:avLst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6301740" y="3488005"/>
                <a:ext cx="228600" cy="228600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3316407" y="1791605"/>
            <a:ext cx="2521735" cy="2437663"/>
            <a:chOff x="3330475" y="1819741"/>
            <a:chExt cx="2521735" cy="2437663"/>
          </a:xfrm>
        </p:grpSpPr>
        <p:grpSp>
          <p:nvGrpSpPr>
            <p:cNvPr id="63" name="组合 62"/>
            <p:cNvGrpSpPr/>
            <p:nvPr/>
          </p:nvGrpSpPr>
          <p:grpSpPr>
            <a:xfrm>
              <a:off x="3330475" y="1819741"/>
              <a:ext cx="2437663" cy="2437663"/>
              <a:chOff x="5862847" y="1090474"/>
              <a:chExt cx="2671201" cy="2671200"/>
            </a:xfrm>
          </p:grpSpPr>
          <p:sp>
            <p:nvSpPr>
              <p:cNvPr id="64" name="不完整圆 63"/>
              <p:cNvSpPr/>
              <p:nvPr/>
            </p:nvSpPr>
            <p:spPr>
              <a:xfrm>
                <a:off x="5862848" y="1090474"/>
                <a:ext cx="2671200" cy="2671200"/>
              </a:xfrm>
              <a:prstGeom prst="pie">
                <a:avLst>
                  <a:gd name="adj1" fmla="val 16178508"/>
                  <a:gd name="adj2" fmla="val 21579947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不完整圆 64"/>
              <p:cNvSpPr/>
              <p:nvPr/>
            </p:nvSpPr>
            <p:spPr>
              <a:xfrm>
                <a:off x="5862848" y="1090474"/>
                <a:ext cx="2671200" cy="2671200"/>
              </a:xfrm>
              <a:prstGeom prst="pie">
                <a:avLst>
                  <a:gd name="adj1" fmla="val 21577887"/>
                  <a:gd name="adj2" fmla="val 8099621"/>
                </a:avLst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6836917" y="2970528"/>
                <a:ext cx="633046" cy="5526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蓝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7371163" y="1479639"/>
                <a:ext cx="633046" cy="5526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白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9" name="不完整圆 68"/>
              <p:cNvSpPr/>
              <p:nvPr/>
            </p:nvSpPr>
            <p:spPr>
              <a:xfrm>
                <a:off x="5862847" y="1090474"/>
                <a:ext cx="2671200" cy="2671200"/>
              </a:xfrm>
              <a:prstGeom prst="pie">
                <a:avLst>
                  <a:gd name="adj1" fmla="val 8102773"/>
                  <a:gd name="adj2" fmla="val 16192355"/>
                </a:avLst>
              </a:prstGeom>
              <a:solidFill>
                <a:srgbClr val="FF2F2F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6350527" y="1395778"/>
                <a:ext cx="633046" cy="5526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红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4550441" y="2855097"/>
              <a:ext cx="182880" cy="182880"/>
              <a:chOff x="4074550" y="3213705"/>
              <a:chExt cx="182880" cy="182880"/>
            </a:xfrm>
          </p:grpSpPr>
          <p:cxnSp>
            <p:nvCxnSpPr>
              <p:cNvPr id="93" name="直接连接符 92"/>
              <p:cNvCxnSpPr/>
              <p:nvPr/>
            </p:nvCxnSpPr>
            <p:spPr>
              <a:xfrm>
                <a:off x="4074550" y="3220738"/>
                <a:ext cx="182880" cy="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rot="5400000">
                <a:off x="4158956" y="3305145"/>
                <a:ext cx="182880" cy="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文本框 94"/>
            <p:cNvSpPr txBox="1"/>
            <p:nvPr/>
          </p:nvSpPr>
          <p:spPr>
            <a:xfrm>
              <a:off x="3608865" y="2619092"/>
              <a:ext cx="969253" cy="520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135°</a:t>
              </a:r>
              <a:endParaRPr lang="zh-CN" altLang="en-US" sz="2400" b="1" dirty="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4882957" y="3054110"/>
              <a:ext cx="969253" cy="520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135°</a:t>
              </a:r>
              <a:endParaRPr lang="zh-CN" altLang="en-US" sz="2400" b="1" dirty="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97" name="弧形 96"/>
            <p:cNvSpPr/>
            <p:nvPr/>
          </p:nvSpPr>
          <p:spPr>
            <a:xfrm rot="14820121">
              <a:off x="4436842" y="2871693"/>
              <a:ext cx="351913" cy="435175"/>
            </a:xfrm>
            <a:prstGeom prst="arc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弧形 97"/>
            <p:cNvSpPr/>
            <p:nvPr/>
          </p:nvSpPr>
          <p:spPr>
            <a:xfrm rot="6203936">
              <a:off x="4316343" y="2766691"/>
              <a:ext cx="351913" cy="435175"/>
            </a:xfrm>
            <a:prstGeom prst="arc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5" name="组合 104"/>
            <p:cNvGrpSpPr/>
            <p:nvPr/>
          </p:nvGrpSpPr>
          <p:grpSpPr>
            <a:xfrm rot="8910887">
              <a:off x="4587065" y="2913415"/>
              <a:ext cx="194947" cy="628661"/>
              <a:chOff x="6301740" y="2979420"/>
              <a:chExt cx="228600" cy="737185"/>
            </a:xfrm>
          </p:grpSpPr>
          <p:sp>
            <p:nvSpPr>
              <p:cNvPr id="106" name="箭头: 上 105"/>
              <p:cNvSpPr/>
              <p:nvPr/>
            </p:nvSpPr>
            <p:spPr>
              <a:xfrm>
                <a:off x="6301740" y="2979420"/>
                <a:ext cx="228600" cy="624840"/>
              </a:xfrm>
              <a:prstGeom prst="upArrow">
                <a:avLst>
                  <a:gd name="adj1" fmla="val 50000"/>
                  <a:gd name="adj2" fmla="val 273333"/>
                </a:avLst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6301740" y="3488005"/>
                <a:ext cx="228600" cy="228600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3" name="组合 112"/>
          <p:cNvGrpSpPr/>
          <p:nvPr/>
        </p:nvGrpSpPr>
        <p:grpSpPr>
          <a:xfrm>
            <a:off x="6017404" y="1791605"/>
            <a:ext cx="2437663" cy="2437663"/>
            <a:chOff x="6017404" y="1819741"/>
            <a:chExt cx="2437663" cy="2437663"/>
          </a:xfrm>
        </p:grpSpPr>
        <p:grpSp>
          <p:nvGrpSpPr>
            <p:cNvPr id="75" name="组合 74"/>
            <p:cNvGrpSpPr/>
            <p:nvPr/>
          </p:nvGrpSpPr>
          <p:grpSpPr>
            <a:xfrm>
              <a:off x="6017404" y="1819741"/>
              <a:ext cx="2437663" cy="2437663"/>
              <a:chOff x="5862847" y="1090474"/>
              <a:chExt cx="2671201" cy="2671200"/>
            </a:xfrm>
          </p:grpSpPr>
          <p:sp>
            <p:nvSpPr>
              <p:cNvPr id="76" name="不完整圆 75"/>
              <p:cNvSpPr/>
              <p:nvPr/>
            </p:nvSpPr>
            <p:spPr>
              <a:xfrm>
                <a:off x="5862848" y="1090474"/>
                <a:ext cx="2671200" cy="2671200"/>
              </a:xfrm>
              <a:prstGeom prst="pie">
                <a:avLst>
                  <a:gd name="adj1" fmla="val 14723694"/>
                  <a:gd name="adj2" fmla="val 21579947"/>
                </a:avLst>
              </a:prstGeom>
              <a:solidFill>
                <a:srgbClr val="FF2F2F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不完整圆 76"/>
              <p:cNvSpPr/>
              <p:nvPr/>
            </p:nvSpPr>
            <p:spPr>
              <a:xfrm>
                <a:off x="5862848" y="1090474"/>
                <a:ext cx="2671200" cy="2671200"/>
              </a:xfrm>
              <a:prstGeom prst="pie">
                <a:avLst>
                  <a:gd name="adj1" fmla="val 21577887"/>
                  <a:gd name="adj2" fmla="val 10021899"/>
                </a:avLst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6414746" y="2837915"/>
                <a:ext cx="633046" cy="5526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蓝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6997799" y="1187669"/>
                <a:ext cx="633046" cy="52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红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7180384" y="1708174"/>
                <a:ext cx="1062111" cy="5707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</a:rPr>
                  <a:t>115°</a:t>
                </a:r>
                <a:endParaRPr lang="zh-CN" altLang="en-US" sz="2400" b="1" dirty="0">
                  <a:latin typeface="+mn-lt"/>
                  <a:ea typeface="楷体" panose="02010609060101010101" pitchFamily="49" charset="-122"/>
                </a:endParaRPr>
              </a:p>
            </p:txBody>
          </p:sp>
          <p:sp>
            <p:nvSpPr>
              <p:cNvPr id="81" name="不完整圆 80"/>
              <p:cNvSpPr/>
              <p:nvPr/>
            </p:nvSpPr>
            <p:spPr>
              <a:xfrm>
                <a:off x="5862847" y="1090474"/>
                <a:ext cx="2671200" cy="2671200"/>
              </a:xfrm>
              <a:prstGeom prst="pie">
                <a:avLst>
                  <a:gd name="adj1" fmla="val 10025565"/>
                  <a:gd name="adj2" fmla="val 14726782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6139523" y="1445726"/>
                <a:ext cx="633046" cy="52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白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3" name="文本框 82"/>
              <p:cNvSpPr txBox="1"/>
              <p:nvPr/>
            </p:nvSpPr>
            <p:spPr>
              <a:xfrm>
                <a:off x="7404008" y="2621833"/>
                <a:ext cx="1062111" cy="5707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</a:rPr>
                  <a:t>167°</a:t>
                </a:r>
                <a:endParaRPr lang="zh-CN" altLang="en-US" sz="2400" b="1" dirty="0">
                  <a:latin typeface="+mn-lt"/>
                  <a:ea typeface="楷体" panose="02010609060101010101" pitchFamily="49" charset="-122"/>
                </a:endParaRPr>
              </a:p>
            </p:txBody>
          </p:sp>
          <p:sp>
            <p:nvSpPr>
              <p:cNvPr id="84" name="文本框 83"/>
              <p:cNvSpPr txBox="1"/>
              <p:nvPr/>
            </p:nvSpPr>
            <p:spPr>
              <a:xfrm>
                <a:off x="6039639" y="1908575"/>
                <a:ext cx="1062111" cy="5707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</a:rPr>
                  <a:t>78°</a:t>
                </a:r>
                <a:endParaRPr lang="zh-CN" altLang="en-US" sz="2400" b="1" dirty="0">
                  <a:latin typeface="+mn-lt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99" name="弧形 98"/>
            <p:cNvSpPr/>
            <p:nvPr/>
          </p:nvSpPr>
          <p:spPr>
            <a:xfrm rot="7576796">
              <a:off x="7038337" y="2724623"/>
              <a:ext cx="351913" cy="435175"/>
            </a:xfrm>
            <a:prstGeom prst="arc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弧形 99"/>
            <p:cNvSpPr/>
            <p:nvPr/>
          </p:nvSpPr>
          <p:spPr>
            <a:xfrm rot="19965855">
              <a:off x="7106331" y="2891090"/>
              <a:ext cx="351913" cy="435175"/>
            </a:xfrm>
            <a:prstGeom prst="arc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弧形 100"/>
            <p:cNvSpPr/>
            <p:nvPr/>
          </p:nvSpPr>
          <p:spPr>
            <a:xfrm rot="15138506">
              <a:off x="7035992" y="2799649"/>
              <a:ext cx="351913" cy="435175"/>
            </a:xfrm>
            <a:prstGeom prst="arc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8" name="组合 107"/>
            <p:cNvGrpSpPr/>
            <p:nvPr/>
          </p:nvGrpSpPr>
          <p:grpSpPr>
            <a:xfrm rot="10483933">
              <a:off x="7140348" y="2920449"/>
              <a:ext cx="194947" cy="628661"/>
              <a:chOff x="6301740" y="2979420"/>
              <a:chExt cx="228600" cy="737185"/>
            </a:xfrm>
          </p:grpSpPr>
          <p:sp>
            <p:nvSpPr>
              <p:cNvPr id="109" name="箭头: 上 108"/>
              <p:cNvSpPr/>
              <p:nvPr/>
            </p:nvSpPr>
            <p:spPr>
              <a:xfrm>
                <a:off x="6301740" y="2979420"/>
                <a:ext cx="228600" cy="624840"/>
              </a:xfrm>
              <a:prstGeom prst="upArrow">
                <a:avLst>
                  <a:gd name="adj1" fmla="val 50000"/>
                  <a:gd name="adj2" fmla="val 273333"/>
                </a:avLst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6301740" y="3488005"/>
                <a:ext cx="228600" cy="228600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92328" y="398268"/>
            <a:ext cx="6484747" cy="1456946"/>
            <a:chOff x="592328" y="398268"/>
            <a:chExt cx="6484747" cy="1456946"/>
          </a:xfrm>
        </p:grpSpPr>
        <p:sp>
          <p:nvSpPr>
            <p:cNvPr id="2" name="文本框 1"/>
            <p:cNvSpPr txBox="1"/>
            <p:nvPr/>
          </p:nvSpPr>
          <p:spPr>
            <a:xfrm>
              <a:off x="592328" y="398268"/>
              <a:ext cx="6484747" cy="1303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解：（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1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）由于红色区域圆心角为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90°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，所以</a:t>
              </a:r>
              <a:endPara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1512114" y="1055114"/>
            <a:ext cx="4851400" cy="800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40" name="Equation" r:id="rId1" imgW="116433600" imgH="19202400" progId="Equation.DSMT4">
                    <p:embed/>
                  </p:oleObj>
                </mc:Choice>
                <mc:Fallback>
                  <p:oleObj name="Equation" r:id="rId1" imgW="116433600" imgH="19202400" progId="Equation.DSMT4">
                    <p:embed/>
                    <p:pic>
                      <p:nvPicPr>
                        <p:cNvPr id="0" name="对象 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512114" y="1055114"/>
                          <a:ext cx="4851400" cy="800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组合 3"/>
          <p:cNvGrpSpPr/>
          <p:nvPr/>
        </p:nvGrpSpPr>
        <p:grpSpPr>
          <a:xfrm>
            <a:off x="6756846" y="227427"/>
            <a:ext cx="1643070" cy="1642049"/>
            <a:chOff x="620543" y="1820335"/>
            <a:chExt cx="2439179" cy="2437663"/>
          </a:xfrm>
        </p:grpSpPr>
        <p:grpSp>
          <p:nvGrpSpPr>
            <p:cNvPr id="5" name="组合 4"/>
            <p:cNvGrpSpPr/>
            <p:nvPr/>
          </p:nvGrpSpPr>
          <p:grpSpPr>
            <a:xfrm>
              <a:off x="620543" y="1820335"/>
              <a:ext cx="2439179" cy="2437663"/>
              <a:chOff x="5860759" y="1091125"/>
              <a:chExt cx="2672861" cy="2671200"/>
            </a:xfrm>
          </p:grpSpPr>
          <p:sp>
            <p:nvSpPr>
              <p:cNvPr id="12" name="不完整圆 11"/>
              <p:cNvSpPr/>
              <p:nvPr/>
            </p:nvSpPr>
            <p:spPr>
              <a:xfrm>
                <a:off x="5862420" y="1091125"/>
                <a:ext cx="2671200" cy="2671200"/>
              </a:xfrm>
              <a:prstGeom prst="pie">
                <a:avLst>
                  <a:gd name="adj1" fmla="val 16194054"/>
                  <a:gd name="adj2" fmla="val 21579947"/>
                </a:avLst>
              </a:prstGeom>
              <a:solidFill>
                <a:srgbClr val="FF2F2F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不完整圆 12"/>
              <p:cNvSpPr/>
              <p:nvPr/>
            </p:nvSpPr>
            <p:spPr>
              <a:xfrm>
                <a:off x="5860759" y="1091125"/>
                <a:ext cx="2671200" cy="2671200"/>
              </a:xfrm>
              <a:prstGeom prst="pie">
                <a:avLst>
                  <a:gd name="adj1" fmla="val 21577887"/>
                  <a:gd name="adj2" fmla="val 16204036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246144" y="2275402"/>
                <a:ext cx="633046" cy="820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白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7396759" y="1567674"/>
                <a:ext cx="633046" cy="820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红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1839374" y="2855098"/>
              <a:ext cx="182880" cy="182880"/>
              <a:chOff x="4074550" y="3213705"/>
              <a:chExt cx="182880" cy="182880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4074550" y="3220738"/>
                <a:ext cx="182880" cy="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rot="5400000">
                <a:off x="4158956" y="3305145"/>
                <a:ext cx="182880" cy="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 rot="8910887">
              <a:off x="1872000" y="2892312"/>
              <a:ext cx="194947" cy="628661"/>
              <a:chOff x="6301740" y="2979420"/>
              <a:chExt cx="228600" cy="737185"/>
            </a:xfrm>
          </p:grpSpPr>
          <p:sp>
            <p:nvSpPr>
              <p:cNvPr id="8" name="箭头: 上 7"/>
              <p:cNvSpPr/>
              <p:nvPr/>
            </p:nvSpPr>
            <p:spPr>
              <a:xfrm>
                <a:off x="6301740" y="2979420"/>
                <a:ext cx="228600" cy="624840"/>
              </a:xfrm>
              <a:prstGeom prst="upArrow">
                <a:avLst>
                  <a:gd name="adj1" fmla="val 50000"/>
                  <a:gd name="adj2" fmla="val 273333"/>
                </a:avLst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6301740" y="3488005"/>
                <a:ext cx="228600" cy="228600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2288789" y="1765212"/>
            <a:ext cx="6018022" cy="1456946"/>
            <a:chOff x="592328" y="398268"/>
            <a:chExt cx="6018022" cy="1456946"/>
          </a:xfrm>
        </p:grpSpPr>
        <p:sp>
          <p:nvSpPr>
            <p:cNvPr id="18" name="文本框 17"/>
            <p:cNvSpPr txBox="1"/>
            <p:nvPr/>
          </p:nvSpPr>
          <p:spPr>
            <a:xfrm>
              <a:off x="592328" y="398268"/>
              <a:ext cx="6018022" cy="1303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（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2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）由于红色区域圆心角为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135°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，所以</a:t>
              </a:r>
              <a:endPara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1512114" y="1055114"/>
            <a:ext cx="4851400" cy="800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41" name="Equation" r:id="rId3" imgW="116433600" imgH="19202400" progId="Equation.DSMT4">
                    <p:embed/>
                  </p:oleObj>
                </mc:Choice>
                <mc:Fallback>
                  <p:oleObj name="Equation" r:id="rId3" imgW="116433600" imgH="19202400" progId="Equation.DSMT4">
                    <p:embed/>
                    <p:pic>
                      <p:nvPicPr>
                        <p:cNvPr id="0" name="对象 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512114" y="1055114"/>
                          <a:ext cx="4851400" cy="800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组合 19"/>
          <p:cNvGrpSpPr/>
          <p:nvPr/>
        </p:nvGrpSpPr>
        <p:grpSpPr>
          <a:xfrm>
            <a:off x="365554" y="1751086"/>
            <a:ext cx="1899248" cy="1717208"/>
            <a:chOff x="3156133" y="1819741"/>
            <a:chExt cx="2696078" cy="2437663"/>
          </a:xfrm>
        </p:grpSpPr>
        <p:grpSp>
          <p:nvGrpSpPr>
            <p:cNvPr id="21" name="组合 20"/>
            <p:cNvGrpSpPr/>
            <p:nvPr/>
          </p:nvGrpSpPr>
          <p:grpSpPr>
            <a:xfrm>
              <a:off x="3330475" y="1819741"/>
              <a:ext cx="2437663" cy="2437663"/>
              <a:chOff x="5862847" y="1090474"/>
              <a:chExt cx="2671201" cy="2671200"/>
            </a:xfrm>
          </p:grpSpPr>
          <p:sp>
            <p:nvSpPr>
              <p:cNvPr id="32" name="不完整圆 31"/>
              <p:cNvSpPr/>
              <p:nvPr/>
            </p:nvSpPr>
            <p:spPr>
              <a:xfrm>
                <a:off x="5862848" y="1090474"/>
                <a:ext cx="2671200" cy="2671200"/>
              </a:xfrm>
              <a:prstGeom prst="pie">
                <a:avLst>
                  <a:gd name="adj1" fmla="val 16178508"/>
                  <a:gd name="adj2" fmla="val 21579947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不完整圆 32"/>
              <p:cNvSpPr/>
              <p:nvPr/>
            </p:nvSpPr>
            <p:spPr>
              <a:xfrm>
                <a:off x="5862848" y="1090474"/>
                <a:ext cx="2671200" cy="2671200"/>
              </a:xfrm>
              <a:prstGeom prst="pie">
                <a:avLst>
                  <a:gd name="adj1" fmla="val 21577887"/>
                  <a:gd name="adj2" fmla="val 8099621"/>
                </a:avLst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6836918" y="2970528"/>
                <a:ext cx="633046" cy="784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蓝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7371163" y="1479640"/>
                <a:ext cx="633046" cy="784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白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不完整圆 35"/>
              <p:cNvSpPr/>
              <p:nvPr/>
            </p:nvSpPr>
            <p:spPr>
              <a:xfrm>
                <a:off x="5862847" y="1090474"/>
                <a:ext cx="2671200" cy="2671200"/>
              </a:xfrm>
              <a:prstGeom prst="pie">
                <a:avLst>
                  <a:gd name="adj1" fmla="val 8102773"/>
                  <a:gd name="adj2" fmla="val 16192355"/>
                </a:avLst>
              </a:prstGeom>
              <a:solidFill>
                <a:srgbClr val="FF2F2F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6350527" y="1395778"/>
                <a:ext cx="633046" cy="784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红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550441" y="2855097"/>
              <a:ext cx="182880" cy="182880"/>
              <a:chOff x="4074550" y="3213705"/>
              <a:chExt cx="182880" cy="182880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4074550" y="3220738"/>
                <a:ext cx="182880" cy="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5400000">
                <a:off x="4158956" y="3305145"/>
                <a:ext cx="182880" cy="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文本框 22"/>
            <p:cNvSpPr txBox="1"/>
            <p:nvPr/>
          </p:nvSpPr>
          <p:spPr>
            <a:xfrm>
              <a:off x="3156133" y="2619093"/>
              <a:ext cx="1421986" cy="755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135</a:t>
              </a:r>
              <a:r>
                <a:rPr lang="en-US" altLang="zh-CN" sz="2400" b="1" dirty="0">
                  <a:latin typeface="等线" panose="02010600030101010101" pitchFamily="2" charset="-122"/>
                  <a:ea typeface="等线" panose="02010600030101010101" pitchFamily="2" charset="-122"/>
                </a:rPr>
                <a:t>°</a:t>
              </a:r>
              <a:endParaRPr lang="zh-CN" altLang="en-US" sz="2400" b="1" dirty="0"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682019" y="3054108"/>
              <a:ext cx="1170192" cy="755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135</a:t>
              </a:r>
              <a:r>
                <a:rPr lang="en-US" altLang="zh-CN" sz="2400" b="1" dirty="0">
                  <a:latin typeface="等线" panose="02010600030101010101" pitchFamily="2" charset="-122"/>
                  <a:ea typeface="等线" panose="02010600030101010101" pitchFamily="2" charset="-122"/>
                </a:rPr>
                <a:t>°</a:t>
              </a:r>
              <a:endParaRPr lang="zh-CN" altLang="en-US" sz="2400" b="1" dirty="0"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  <p:sp>
          <p:nvSpPr>
            <p:cNvPr id="25" name="弧形 24"/>
            <p:cNvSpPr/>
            <p:nvPr/>
          </p:nvSpPr>
          <p:spPr>
            <a:xfrm rot="14820121">
              <a:off x="4436842" y="2871693"/>
              <a:ext cx="351913" cy="435175"/>
            </a:xfrm>
            <a:prstGeom prst="arc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弧形 25"/>
            <p:cNvSpPr/>
            <p:nvPr/>
          </p:nvSpPr>
          <p:spPr>
            <a:xfrm rot="6203936">
              <a:off x="4316343" y="2766691"/>
              <a:ext cx="351913" cy="435175"/>
            </a:xfrm>
            <a:prstGeom prst="arc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 rot="8910887">
              <a:off x="4587065" y="2913415"/>
              <a:ext cx="194947" cy="628661"/>
              <a:chOff x="6301740" y="2979420"/>
              <a:chExt cx="228600" cy="737185"/>
            </a:xfrm>
          </p:grpSpPr>
          <p:sp>
            <p:nvSpPr>
              <p:cNvPr id="28" name="箭头: 上 27"/>
              <p:cNvSpPr/>
              <p:nvPr/>
            </p:nvSpPr>
            <p:spPr>
              <a:xfrm>
                <a:off x="6301740" y="2979420"/>
                <a:ext cx="228600" cy="624840"/>
              </a:xfrm>
              <a:prstGeom prst="upArrow">
                <a:avLst>
                  <a:gd name="adj1" fmla="val 50000"/>
                  <a:gd name="adj2" fmla="val 273333"/>
                </a:avLst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6301740" y="3488005"/>
                <a:ext cx="228600" cy="228600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7136080" y="3265809"/>
            <a:ext cx="1786719" cy="1752496"/>
            <a:chOff x="6017403" y="1819741"/>
            <a:chExt cx="2485266" cy="2437663"/>
          </a:xfrm>
        </p:grpSpPr>
        <p:grpSp>
          <p:nvGrpSpPr>
            <p:cNvPr id="39" name="组合 38"/>
            <p:cNvGrpSpPr/>
            <p:nvPr/>
          </p:nvGrpSpPr>
          <p:grpSpPr>
            <a:xfrm>
              <a:off x="6017403" y="1819741"/>
              <a:ext cx="2485266" cy="2437663"/>
              <a:chOff x="5862847" y="1090474"/>
              <a:chExt cx="2723365" cy="2671200"/>
            </a:xfrm>
          </p:grpSpPr>
          <p:sp>
            <p:nvSpPr>
              <p:cNvPr id="46" name="不完整圆 45"/>
              <p:cNvSpPr/>
              <p:nvPr/>
            </p:nvSpPr>
            <p:spPr>
              <a:xfrm>
                <a:off x="5862848" y="1090474"/>
                <a:ext cx="2671200" cy="2671200"/>
              </a:xfrm>
              <a:prstGeom prst="pie">
                <a:avLst>
                  <a:gd name="adj1" fmla="val 14723694"/>
                  <a:gd name="adj2" fmla="val 21579947"/>
                </a:avLst>
              </a:prstGeom>
              <a:solidFill>
                <a:srgbClr val="FF2F2F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不完整圆 46"/>
              <p:cNvSpPr/>
              <p:nvPr/>
            </p:nvSpPr>
            <p:spPr>
              <a:xfrm>
                <a:off x="5862848" y="1090474"/>
                <a:ext cx="2671200" cy="2671200"/>
              </a:xfrm>
              <a:prstGeom prst="pie">
                <a:avLst>
                  <a:gd name="adj1" fmla="val 21577887"/>
                  <a:gd name="adj2" fmla="val 10021899"/>
                </a:avLst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6615865" y="2732386"/>
                <a:ext cx="633046" cy="5526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蓝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6997799" y="1187669"/>
                <a:ext cx="633046" cy="52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红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7180384" y="1708176"/>
                <a:ext cx="1229042" cy="8115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</a:rPr>
                  <a:t>115</a:t>
                </a:r>
                <a:r>
                  <a:rPr lang="en-US" altLang="zh-CN" sz="2400" b="1" dirty="0">
                    <a:latin typeface="等线" panose="02010600030101010101" pitchFamily="2" charset="-122"/>
                    <a:ea typeface="等线" panose="02010600030101010101" pitchFamily="2" charset="-122"/>
                  </a:rPr>
                  <a:t>°</a:t>
                </a:r>
                <a:endParaRPr lang="zh-CN" altLang="en-US" sz="2400" b="1" dirty="0"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51" name="不完整圆 50"/>
              <p:cNvSpPr/>
              <p:nvPr/>
            </p:nvSpPr>
            <p:spPr>
              <a:xfrm>
                <a:off x="5862847" y="1090474"/>
                <a:ext cx="2671200" cy="2671200"/>
              </a:xfrm>
              <a:prstGeom prst="pie">
                <a:avLst>
                  <a:gd name="adj1" fmla="val 10025565"/>
                  <a:gd name="adj2" fmla="val 14726782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6139523" y="1445726"/>
                <a:ext cx="633046" cy="52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白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7404009" y="2621833"/>
                <a:ext cx="1182203" cy="7615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</a:rPr>
                  <a:t>167</a:t>
                </a:r>
                <a:r>
                  <a:rPr lang="en-US" altLang="zh-CN" sz="2400" b="1" dirty="0">
                    <a:latin typeface="等线" panose="02010600030101010101" pitchFamily="2" charset="-122"/>
                    <a:ea typeface="等线" panose="02010600030101010101" pitchFamily="2" charset="-122"/>
                  </a:rPr>
                  <a:t>°</a:t>
                </a:r>
                <a:endParaRPr lang="zh-CN" altLang="en-US" sz="2400" b="1" dirty="0"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6039639" y="1908575"/>
                <a:ext cx="1062111" cy="7615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</a:rPr>
                  <a:t>78</a:t>
                </a:r>
                <a:r>
                  <a:rPr lang="en-US" altLang="zh-CN" sz="2400" b="1" dirty="0">
                    <a:latin typeface="等线" panose="02010600030101010101" pitchFamily="2" charset="-122"/>
                    <a:ea typeface="等线" panose="02010600030101010101" pitchFamily="2" charset="-122"/>
                  </a:rPr>
                  <a:t>°</a:t>
                </a:r>
                <a:endParaRPr lang="zh-CN" altLang="en-US" sz="2400" b="1" dirty="0"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40" name="弧形 39"/>
            <p:cNvSpPr/>
            <p:nvPr/>
          </p:nvSpPr>
          <p:spPr>
            <a:xfrm rot="7576796">
              <a:off x="7038337" y="2724623"/>
              <a:ext cx="351913" cy="435175"/>
            </a:xfrm>
            <a:prstGeom prst="arc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弧形 40"/>
            <p:cNvSpPr/>
            <p:nvPr/>
          </p:nvSpPr>
          <p:spPr>
            <a:xfrm rot="19965855">
              <a:off x="7106331" y="2891090"/>
              <a:ext cx="351913" cy="435175"/>
            </a:xfrm>
            <a:prstGeom prst="arc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弧形 41"/>
            <p:cNvSpPr/>
            <p:nvPr/>
          </p:nvSpPr>
          <p:spPr>
            <a:xfrm rot="15138506">
              <a:off x="7035992" y="2799649"/>
              <a:ext cx="351913" cy="435175"/>
            </a:xfrm>
            <a:prstGeom prst="arc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 rot="10483933">
              <a:off x="7140348" y="2920449"/>
              <a:ext cx="194947" cy="628661"/>
              <a:chOff x="6301740" y="2979420"/>
              <a:chExt cx="228600" cy="737185"/>
            </a:xfrm>
          </p:grpSpPr>
          <p:sp>
            <p:nvSpPr>
              <p:cNvPr id="44" name="箭头: 上 43"/>
              <p:cNvSpPr/>
              <p:nvPr/>
            </p:nvSpPr>
            <p:spPr>
              <a:xfrm>
                <a:off x="6301740" y="2979420"/>
                <a:ext cx="228600" cy="624840"/>
              </a:xfrm>
              <a:prstGeom prst="upArrow">
                <a:avLst>
                  <a:gd name="adj1" fmla="val 50000"/>
                  <a:gd name="adj2" fmla="val 273333"/>
                </a:avLst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6301740" y="3488005"/>
                <a:ext cx="228600" cy="228600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766251" y="3472420"/>
            <a:ext cx="6018022" cy="1456768"/>
            <a:chOff x="592328" y="398268"/>
            <a:chExt cx="6018022" cy="1456768"/>
          </a:xfrm>
        </p:grpSpPr>
        <p:sp>
          <p:nvSpPr>
            <p:cNvPr id="56" name="文本框 55"/>
            <p:cNvSpPr txBox="1"/>
            <p:nvPr/>
          </p:nvSpPr>
          <p:spPr>
            <a:xfrm>
              <a:off x="592328" y="398268"/>
              <a:ext cx="6018022" cy="1303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（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3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）由于红色区域圆心角为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115°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，所以</a:t>
              </a:r>
              <a:endPara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graphicFrame>
          <p:nvGraphicFramePr>
            <p:cNvPr id="57" name="对象 56"/>
            <p:cNvGraphicFramePr>
              <a:graphicFrameLocks noChangeAspect="1"/>
            </p:cNvGraphicFramePr>
            <p:nvPr/>
          </p:nvGraphicFramePr>
          <p:xfrm>
            <a:off x="1429452" y="1054936"/>
            <a:ext cx="5016500" cy="800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42" name="Equation" r:id="rId5" imgW="120396000" imgH="19202400" progId="Equation.DSMT4">
                    <p:embed/>
                  </p:oleObj>
                </mc:Choice>
                <mc:Fallback>
                  <p:oleObj name="Equation" r:id="rId5" imgW="120396000" imgH="19202400" progId="Equation.DSMT4">
                    <p:embed/>
                    <p:pic>
                      <p:nvPicPr>
                        <p:cNvPr id="0" name="对象 1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429452" y="1054936"/>
                          <a:ext cx="5016500" cy="800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1737" y="295550"/>
            <a:ext cx="6535758" cy="4361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2400"/>
              <a:t>8. </a:t>
            </a:r>
            <a:r>
              <a:rPr lang="zh-CN" altLang="en-US" sz="2400"/>
              <a:t>如图，此为计算机“扫雷”游戏的画面，在 </a:t>
            </a:r>
            <a:r>
              <a:rPr lang="en-US" altLang="zh-CN" sz="2400"/>
              <a:t>9×9 </a:t>
            </a:r>
            <a:r>
              <a:rPr lang="zh-CN" altLang="en-US" sz="2400"/>
              <a:t>个小方格的“雷区”中，随机埋藏着 </a:t>
            </a:r>
            <a:r>
              <a:rPr lang="en-US" altLang="zh-CN" sz="2400"/>
              <a:t>10 </a:t>
            </a:r>
            <a:r>
              <a:rPr lang="zh-CN" altLang="en-US" sz="2400"/>
              <a:t>颗“地雷”，每个小方格最多能埋藏 </a:t>
            </a:r>
            <a:r>
              <a:rPr lang="en-US" altLang="zh-CN" sz="2400"/>
              <a:t>1 </a:t>
            </a:r>
            <a:r>
              <a:rPr lang="zh-CN" altLang="en-US" sz="2400"/>
              <a:t>颗“地雷”。小明游戏时先踩中一个小方格，显示数字 </a:t>
            </a:r>
            <a:r>
              <a:rPr lang="en-US" altLang="zh-CN" sz="2400"/>
              <a:t>3 </a:t>
            </a:r>
            <a:r>
              <a:rPr lang="zh-CN" altLang="en-US" sz="2400"/>
              <a:t>，它表示与这个方格相邻的 </a:t>
            </a:r>
            <a:r>
              <a:rPr lang="en-US" altLang="zh-CN" sz="2400"/>
              <a:t>8 </a:t>
            </a:r>
            <a:r>
              <a:rPr lang="zh-CN" altLang="en-US" sz="2400"/>
              <a:t>个小方格（图中黑框所围区域，设为 </a:t>
            </a:r>
            <a:r>
              <a:rPr lang="en-US" altLang="zh-CN" sz="2400"/>
              <a:t>A </a:t>
            </a:r>
            <a:r>
              <a:rPr lang="zh-CN" altLang="en-US" sz="2400"/>
              <a:t>区域）中埋藏着 </a:t>
            </a:r>
            <a:r>
              <a:rPr lang="en-US" altLang="zh-CN" sz="2400"/>
              <a:t>3 </a:t>
            </a:r>
            <a:r>
              <a:rPr lang="zh-CN" altLang="en-US" sz="2400"/>
              <a:t>颗“地雷”。为了尽可能不踩中“地雷”，小明的第二步应踩在 </a:t>
            </a:r>
            <a:r>
              <a:rPr lang="en-US" altLang="zh-CN" sz="2400"/>
              <a:t>A </a:t>
            </a:r>
            <a:r>
              <a:rPr lang="zh-CN" altLang="en-US" sz="2400"/>
              <a:t>区域内小方格上还是应踩在 </a:t>
            </a:r>
            <a:r>
              <a:rPr lang="en-US" altLang="zh-CN" sz="2400"/>
              <a:t>A </a:t>
            </a:r>
            <a:r>
              <a:rPr lang="zh-CN" altLang="en-US" sz="2400"/>
              <a:t>区域外的小方格上？</a:t>
            </a:r>
            <a:endParaRPr lang="zh-CN" altLang="en-US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340" y="1142619"/>
            <a:ext cx="1947768" cy="285826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61250" y="2476500"/>
            <a:ext cx="552450" cy="5524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340" y="1142619"/>
            <a:ext cx="1947768" cy="28582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1250" y="2476500"/>
            <a:ext cx="552450" cy="5524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92328" y="581117"/>
            <a:ext cx="6941947" cy="3943166"/>
            <a:chOff x="592328" y="398268"/>
            <a:chExt cx="6941947" cy="3943166"/>
          </a:xfrm>
        </p:grpSpPr>
        <p:sp>
          <p:nvSpPr>
            <p:cNvPr id="5" name="文本框 4"/>
            <p:cNvSpPr txBox="1"/>
            <p:nvPr/>
          </p:nvSpPr>
          <p:spPr>
            <a:xfrm>
              <a:off x="592328" y="398268"/>
              <a:ext cx="6484747" cy="13844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解：应踩在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A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区域之外的小方格上。</a:t>
              </a:r>
              <a:endPara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  <a:p>
              <a:pPr algn="l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因为</a:t>
              </a:r>
              <a:endPara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403350" y="1143000"/>
            <a:ext cx="4102100" cy="800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60" name="Equation" r:id="rId2" imgW="98450400" imgH="19202400" progId="Equation.DSMT4">
                    <p:embed/>
                  </p:oleObj>
                </mc:Choice>
                <mc:Fallback>
                  <p:oleObj name="Equation" r:id="rId2" imgW="98450400" imgH="19202400" progId="Equation.DSMT4">
                    <p:embed/>
                    <p:pic>
                      <p:nvPicPr>
                        <p:cNvPr id="0" name="对象 2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403350" y="1143000"/>
                          <a:ext cx="4102100" cy="800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686641" y="1952625"/>
            <a:ext cx="5918201" cy="800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61" name="Equation" r:id="rId4" imgW="142036800" imgH="19202400" progId="Equation.DSMT4">
                    <p:embed/>
                  </p:oleObj>
                </mc:Choice>
                <mc:Fallback>
                  <p:oleObj name="Equation" r:id="rId4" imgW="142036800" imgH="19202400" progId="Equation.DSMT4">
                    <p:embed/>
                    <p:pic>
                      <p:nvPicPr>
                        <p:cNvPr id="0" name="对象 5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686641" y="1952625"/>
                          <a:ext cx="5918201" cy="800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685800" y="2855913"/>
            <a:ext cx="1435100" cy="800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62" name="Equation" r:id="rId6" imgW="34442400" imgH="19202400" progId="Equation.DSMT4">
                    <p:embed/>
                  </p:oleObj>
                </mc:Choice>
                <mc:Fallback>
                  <p:oleObj name="Equation" r:id="rId6" imgW="34442400" imgH="19202400" progId="Equation.DSMT4">
                    <p:embed/>
                    <p:pic>
                      <p:nvPicPr>
                        <p:cNvPr id="0" name="对象 6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685800" y="2855913"/>
                          <a:ext cx="1435100" cy="800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文本框 8"/>
            <p:cNvSpPr txBox="1"/>
            <p:nvPr/>
          </p:nvSpPr>
          <p:spPr>
            <a:xfrm>
              <a:off x="2120900" y="2884488"/>
              <a:ext cx="4956175" cy="656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所以为了尽可能不踩中地雷，</a:t>
              </a:r>
              <a:endPara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2328" y="3684588"/>
              <a:ext cx="6941947" cy="656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小明的第二步应踩在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A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区域外的小方格上。</a:t>
              </a:r>
              <a:endPara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53224" y="169445"/>
            <a:ext cx="2575693" cy="659784"/>
            <a:chOff x="1455353" y="2389568"/>
            <a:chExt cx="2575693" cy="659784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数学理解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992779" y="1217350"/>
            <a:ext cx="6997674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4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/>
              <a:t>9. </a:t>
            </a:r>
            <a:r>
              <a:rPr lang="zh-CN" altLang="en-US" dirty="0"/>
              <a:t>请举出一些事件，它们发生的概率都是     。</a:t>
            </a:r>
            <a:endParaRPr lang="zh-CN" altLang="en-US" dirty="0"/>
          </a:p>
        </p:txBody>
      </p:sp>
      <p:grpSp>
        <p:nvGrpSpPr>
          <p:cNvPr id="31" name="组合 30"/>
          <p:cNvGrpSpPr/>
          <p:nvPr/>
        </p:nvGrpSpPr>
        <p:grpSpPr>
          <a:xfrm>
            <a:off x="7139358" y="1182040"/>
            <a:ext cx="285503" cy="720725"/>
            <a:chOff x="1988523" y="3991313"/>
            <a:chExt cx="285503" cy="7207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88523" y="4210014"/>
              <a:ext cx="281964" cy="297206"/>
            </a:xfrm>
            <a:prstGeom prst="rect">
              <a:avLst/>
            </a:prstGeom>
          </p:spPr>
        </p:pic>
        <p:graphicFrame>
          <p:nvGraphicFramePr>
            <p:cNvPr id="34" name="对象 33"/>
            <p:cNvGraphicFramePr>
              <a:graphicFrameLocks noChangeAspect="1"/>
            </p:cNvGraphicFramePr>
            <p:nvPr/>
          </p:nvGraphicFramePr>
          <p:xfrm>
            <a:off x="2004151" y="3991313"/>
            <a:ext cx="269875" cy="720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4" name="Equation" r:id="rId3" imgW="3657600" imgH="9753600" progId="Equation.DSMT4">
                    <p:embed/>
                  </p:oleObj>
                </mc:Choice>
                <mc:Fallback>
                  <p:oleObj name="Equation" r:id="rId3" imgW="3657600" imgH="9753600" progId="Equation.DSMT4">
                    <p:embed/>
                    <p:pic>
                      <p:nvPicPr>
                        <p:cNvPr id="0" name="对象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004151" y="3991313"/>
                          <a:ext cx="269875" cy="7207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" name="文本框 8"/>
          <p:cNvSpPr txBox="1"/>
          <p:nvPr/>
        </p:nvSpPr>
        <p:spPr>
          <a:xfrm>
            <a:off x="992779" y="1881338"/>
            <a:ext cx="7294372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解：答案不唯一，如：随机从甲、乙、丙、丁四名同学中选一名同学参加竞赛，则选不到甲、选不到乙、选不到丙、选不到丁的概率都是</a:t>
            </a:r>
            <a:endParaRPr lang="en-US" altLang="zh-CN" sz="2800" b="1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156226" y="3780938"/>
          <a:ext cx="3937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5" name="Equation" r:id="rId5" imgW="9448800" imgH="18897600" progId="Equation.DSMT4">
                  <p:embed/>
                </p:oleObj>
              </mc:Choice>
              <mc:Fallback>
                <p:oleObj name="Equation" r:id="rId5" imgW="9448800" imgH="18897600" progId="Equation.DSMT4">
                  <p:embed/>
                  <p:pic>
                    <p:nvPicPr>
                      <p:cNvPr id="0" name="图片 313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56226" y="3780938"/>
                        <a:ext cx="393700" cy="78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29473" y="740778"/>
            <a:ext cx="7616649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4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/>
              <a:t>10. </a:t>
            </a:r>
            <a:r>
              <a:rPr lang="zh-CN" altLang="en-US" dirty="0"/>
              <a:t>用 </a:t>
            </a:r>
            <a:r>
              <a:rPr lang="en-US" altLang="zh-CN" dirty="0"/>
              <a:t>10 </a:t>
            </a:r>
            <a:r>
              <a:rPr lang="zh-CN" altLang="en-US" dirty="0"/>
              <a:t>个除颜色外完全相同的球设计摸球游戏。  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   </a:t>
            </a: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）使得摸到红球的概率是      ，摸到白球的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     </a:t>
            </a:r>
            <a:r>
              <a:rPr lang="zh-CN" altLang="en-US" dirty="0"/>
              <a:t>概率也是     ；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231930" y="2618815"/>
            <a:ext cx="6976572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4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）使得摸到红球的概率是      ，摸到白球和黄球的概率都是     。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5627082" y="1364920"/>
            <a:ext cx="285503" cy="720725"/>
            <a:chOff x="1988523" y="3991313"/>
            <a:chExt cx="285503" cy="7207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88523" y="4210014"/>
              <a:ext cx="281964" cy="297206"/>
            </a:xfrm>
            <a:prstGeom prst="rect">
              <a:avLst/>
            </a:prstGeom>
          </p:spPr>
        </p:pic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004151" y="3991313"/>
            <a:ext cx="269875" cy="720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22" name="Equation" r:id="rId2" imgW="3657600" imgH="9753600" progId="Equation.DSMT4">
                    <p:embed/>
                  </p:oleObj>
                </mc:Choice>
                <mc:Fallback>
                  <p:oleObj name="Equation" r:id="rId2" imgW="3657600" imgH="9753600" progId="Equation.DSMT4">
                    <p:embed/>
                    <p:pic>
                      <p:nvPicPr>
                        <p:cNvPr id="0" name="对象 33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2004151" y="3991313"/>
                          <a:ext cx="269875" cy="7207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组合 7"/>
          <p:cNvGrpSpPr/>
          <p:nvPr/>
        </p:nvGrpSpPr>
        <p:grpSpPr>
          <a:xfrm>
            <a:off x="2919052" y="1955762"/>
            <a:ext cx="285503" cy="720725"/>
            <a:chOff x="1988523" y="3991313"/>
            <a:chExt cx="285503" cy="7207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88523" y="4210014"/>
              <a:ext cx="281964" cy="297206"/>
            </a:xfrm>
            <a:prstGeom prst="rect">
              <a:avLst/>
            </a:prstGeom>
          </p:spPr>
        </p:pic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004151" y="3991313"/>
            <a:ext cx="269875" cy="720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23" name="Equation" r:id="rId4" imgW="3657600" imgH="9753600" progId="Equation.DSMT4">
                    <p:embed/>
                  </p:oleObj>
                </mc:Choice>
                <mc:Fallback>
                  <p:oleObj name="Equation" r:id="rId4" imgW="3657600" imgH="9753600" progId="Equation.DSMT4">
                    <p:embed/>
                    <p:pic>
                      <p:nvPicPr>
                        <p:cNvPr id="0" name="对象 6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004151" y="3991313"/>
                          <a:ext cx="269875" cy="7207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5570812" y="2659063"/>
            <a:ext cx="281964" cy="720725"/>
            <a:chOff x="1988523" y="3991230"/>
            <a:chExt cx="281964" cy="7207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88523" y="4210014"/>
              <a:ext cx="281964" cy="297206"/>
            </a:xfrm>
            <a:prstGeom prst="rect">
              <a:avLst/>
            </a:prstGeom>
          </p:spPr>
        </p:pic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015236" y="3991230"/>
            <a:ext cx="247650" cy="720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24" name="Equation" r:id="rId6" imgW="3352800" imgH="9753600" progId="Equation.DSMT4">
                    <p:embed/>
                  </p:oleObj>
                </mc:Choice>
                <mc:Fallback>
                  <p:oleObj name="Equation" r:id="rId6" imgW="3352800" imgH="9753600" progId="Equation.DSMT4">
                    <p:embed/>
                    <p:pic>
                      <p:nvPicPr>
                        <p:cNvPr id="0" name="对象 9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015236" y="3991230"/>
                          <a:ext cx="247650" cy="7207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" name="组合 13"/>
          <p:cNvGrpSpPr/>
          <p:nvPr/>
        </p:nvGrpSpPr>
        <p:grpSpPr>
          <a:xfrm>
            <a:off x="3699809" y="3257550"/>
            <a:ext cx="286404" cy="720725"/>
            <a:chOff x="1988523" y="3991840"/>
            <a:chExt cx="286404" cy="7207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88523" y="4210014"/>
              <a:ext cx="281964" cy="297206"/>
            </a:xfrm>
            <a:prstGeom prst="rect">
              <a:avLst/>
            </a:prstGeom>
          </p:spPr>
        </p:pic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2003464" y="3991840"/>
            <a:ext cx="271463" cy="720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25" name="Equation" r:id="rId8" imgW="3657600" imgH="9753600" progId="Equation.DSMT4">
                    <p:embed/>
                  </p:oleObj>
                </mc:Choice>
                <mc:Fallback>
                  <p:oleObj name="Equation" r:id="rId8" imgW="3657600" imgH="9753600" progId="Equation.DSMT4">
                    <p:embed/>
                    <p:pic>
                      <p:nvPicPr>
                        <p:cNvPr id="0" name="对象 12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2003464" y="3991840"/>
                          <a:ext cx="271463" cy="7207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24814" y="747863"/>
            <a:ext cx="7294372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解：（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）在不透明的袋中放红球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个，白球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个，则摸到红球和摸到白球的概率都是</a:t>
            </a:r>
            <a:endParaRPr lang="en-US" altLang="zh-CN" sz="2800" b="1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107936" y="1399451"/>
          <a:ext cx="3937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1" name="Equation" r:id="rId1" imgW="9448800" imgH="18897600" progId="Equation.DSMT4">
                  <p:embed/>
                </p:oleObj>
              </mc:Choice>
              <mc:Fallback>
                <p:oleObj name="Equation" r:id="rId1" imgW="9448800" imgH="188976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107936" y="1399451"/>
                        <a:ext cx="393700" cy="78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924814" y="2221052"/>
            <a:ext cx="7294372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）在不透明的袋中放红球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个，白球和黄球各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个，则摸到红球的概率是     ，摸到白球和黄球的概率都是</a:t>
            </a:r>
            <a:endParaRPr lang="en-US" altLang="zh-CN" sz="2800" b="1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939135" y="2843213"/>
          <a:ext cx="2540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2" name="Equation" r:id="rId3" imgW="6096000" imgH="19202400" progId="Equation.DSMT4">
                  <p:embed/>
                </p:oleObj>
              </mc:Choice>
              <mc:Fallback>
                <p:oleObj name="Equation" r:id="rId3" imgW="6096000" imgH="192024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39135" y="2843213"/>
                        <a:ext cx="254000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883323" y="3497263"/>
          <a:ext cx="3937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3" name="Equation" r:id="rId5" imgW="9448800" imgH="19202400" progId="Equation.DSMT4">
                  <p:embed/>
                </p:oleObj>
              </mc:Choice>
              <mc:Fallback>
                <p:oleObj name="Equation" r:id="rId5" imgW="9448800" imgH="192024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83323" y="3497263"/>
                        <a:ext cx="393700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53"/>
          <p:cNvSpPr txBox="1"/>
          <p:nvPr/>
        </p:nvSpPr>
        <p:spPr>
          <a:xfrm>
            <a:off x="791811" y="487559"/>
            <a:ext cx="7616649" cy="4217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4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/>
              <a:t>11. </a:t>
            </a:r>
            <a:r>
              <a:rPr lang="zh-CN" altLang="en-US" dirty="0"/>
              <a:t>小明和小颖用一副去掉大王、小王的扑克牌做抽牌游戏：小明从中任意抽取一张牌（不放回），小颖从剩余的牌中任意抽取一张，谁抽到的牌面大谁就获胜（规定牌面从小到大的顺序为：</a:t>
            </a:r>
            <a:r>
              <a:rPr lang="en-US" altLang="zh-CN" dirty="0"/>
              <a:t>2</a:t>
            </a:r>
            <a:r>
              <a:rPr lang="zh-CN" altLang="en-US" dirty="0"/>
              <a:t>，</a:t>
            </a:r>
            <a:r>
              <a:rPr lang="en-US" altLang="zh-CN" dirty="0"/>
              <a:t>3</a:t>
            </a:r>
            <a:r>
              <a:rPr lang="zh-CN" altLang="en-US" dirty="0"/>
              <a:t>，</a:t>
            </a:r>
            <a:r>
              <a:rPr lang="en-US" altLang="zh-CN" dirty="0"/>
              <a:t>4</a:t>
            </a:r>
            <a:r>
              <a:rPr lang="zh-CN" altLang="en-US" dirty="0"/>
              <a:t>，</a:t>
            </a:r>
            <a:r>
              <a:rPr lang="en-US" altLang="zh-CN" dirty="0"/>
              <a:t>5</a:t>
            </a:r>
            <a:r>
              <a:rPr lang="zh-CN" altLang="en-US" dirty="0"/>
              <a:t>，</a:t>
            </a:r>
            <a:r>
              <a:rPr lang="en-US" altLang="zh-CN" dirty="0"/>
              <a:t>6</a:t>
            </a:r>
            <a:r>
              <a:rPr lang="zh-CN" altLang="en-US" dirty="0"/>
              <a:t>，</a:t>
            </a:r>
            <a:r>
              <a:rPr lang="en-US" altLang="zh-CN" dirty="0"/>
              <a:t>7</a:t>
            </a:r>
            <a:r>
              <a:rPr lang="zh-CN" altLang="en-US" dirty="0"/>
              <a:t>，</a:t>
            </a:r>
            <a:r>
              <a:rPr lang="en-US" altLang="zh-CN" dirty="0"/>
              <a:t>8</a:t>
            </a:r>
            <a:r>
              <a:rPr lang="zh-CN" altLang="en-US" dirty="0"/>
              <a:t>，</a:t>
            </a:r>
            <a:r>
              <a:rPr lang="en-US" altLang="zh-CN" dirty="0"/>
              <a:t>9</a:t>
            </a:r>
            <a:r>
              <a:rPr lang="zh-CN" altLang="en-US" dirty="0"/>
              <a:t>，</a:t>
            </a:r>
            <a:r>
              <a:rPr lang="en-US" altLang="zh-CN" dirty="0"/>
              <a:t>10</a:t>
            </a:r>
            <a:r>
              <a:rPr lang="zh-CN" altLang="en-US" dirty="0"/>
              <a:t>，</a:t>
            </a:r>
            <a:r>
              <a:rPr lang="en-US" altLang="zh-CN" dirty="0"/>
              <a:t>J</a:t>
            </a:r>
            <a:r>
              <a:rPr lang="zh-CN" altLang="en-US" dirty="0"/>
              <a:t>，</a:t>
            </a:r>
            <a:r>
              <a:rPr lang="en-US" altLang="zh-CN" dirty="0"/>
              <a:t>Q</a:t>
            </a:r>
            <a:r>
              <a:rPr lang="zh-CN" altLang="en-US" dirty="0"/>
              <a:t>，</a:t>
            </a:r>
            <a:r>
              <a:rPr lang="en-US" altLang="zh-CN" dirty="0"/>
              <a:t>K</a:t>
            </a:r>
            <a:r>
              <a:rPr lang="zh-CN" altLang="en-US" dirty="0"/>
              <a:t>，</a:t>
            </a:r>
            <a:r>
              <a:rPr lang="en-US" altLang="zh-CN" dirty="0"/>
              <a:t>A</a:t>
            </a:r>
            <a:r>
              <a:rPr lang="zh-CN" altLang="en-US" dirty="0"/>
              <a:t>，且牌面的大小与花色无关）。然后两人把抽到的牌都放回，重新开始游戏。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6218" y="761876"/>
            <a:ext cx="7616649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4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）现小明已经抽到的牌面为 </a:t>
            </a:r>
            <a:r>
              <a:rPr lang="en-US" altLang="zh-CN" dirty="0"/>
              <a:t>4</a:t>
            </a:r>
            <a:r>
              <a:rPr lang="zh-CN" altLang="en-US" dirty="0"/>
              <a:t>，然后小颖抽牌，那么小明获胜的概率是多少？小颖获胜的概率又是多少？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876218" y="2710251"/>
            <a:ext cx="7437789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4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）若小明已经抽到的牌面为 </a:t>
            </a:r>
            <a:r>
              <a:rPr lang="en-US" altLang="zh-CN" dirty="0"/>
              <a:t>2</a:t>
            </a:r>
            <a:r>
              <a:rPr lang="zh-CN" altLang="en-US" dirty="0"/>
              <a:t>，情况又如何？若小明已经抽到的牌面为 </a:t>
            </a:r>
            <a:r>
              <a:rPr lang="en-US" altLang="zh-CN" dirty="0"/>
              <a:t>A </a:t>
            </a:r>
            <a:r>
              <a:rPr lang="zh-CN" altLang="en-US" dirty="0"/>
              <a:t>呢？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53224" y="169445"/>
            <a:ext cx="2575693" cy="659784"/>
            <a:chOff x="1455353" y="2389568"/>
            <a:chExt cx="2575693" cy="65978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知识技能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828316" y="829229"/>
            <a:ext cx="4572000" cy="6206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1. </a:t>
            </a:r>
            <a:r>
              <a:rPr lang="zh-CN" altLang="en-US" dirty="0"/>
              <a:t>任意掷一枚质地均匀的骰子。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926791" y="1617020"/>
            <a:ext cx="6247733" cy="24170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）掷出的点数小于 </a:t>
            </a:r>
            <a:r>
              <a:rPr lang="en-US" altLang="zh-CN" dirty="0"/>
              <a:t>4 </a:t>
            </a:r>
            <a:r>
              <a:rPr lang="zh-CN" altLang="en-US" dirty="0"/>
              <a:t>的概率是多少？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）掷出的点数是奇数的概率是多少？</a:t>
            </a:r>
            <a:endParaRPr lang="zh-CN" altLang="en-US" dirty="0"/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）掷出的点数是 </a:t>
            </a:r>
            <a:r>
              <a:rPr lang="en-US" altLang="zh-CN" dirty="0"/>
              <a:t>7 </a:t>
            </a:r>
            <a:r>
              <a:rPr lang="zh-CN" altLang="en-US" dirty="0"/>
              <a:t>的概率是多少？</a:t>
            </a:r>
            <a:endParaRPr lang="zh-CN" altLang="en-US" dirty="0"/>
          </a:p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）掷出的点数小于 </a:t>
            </a:r>
            <a:r>
              <a:rPr lang="en-US" altLang="zh-CN" dirty="0"/>
              <a:t>7 </a:t>
            </a:r>
            <a:r>
              <a:rPr lang="zh-CN" altLang="en-US" dirty="0"/>
              <a:t>的概率是多少？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06628" y="769743"/>
            <a:ext cx="7111810" cy="800295"/>
            <a:chOff x="592328" y="398268"/>
            <a:chExt cx="7111810" cy="800295"/>
          </a:xfrm>
        </p:grpSpPr>
        <p:sp>
          <p:nvSpPr>
            <p:cNvPr id="3" name="文本框 2"/>
            <p:cNvSpPr txBox="1"/>
            <p:nvPr/>
          </p:nvSpPr>
          <p:spPr>
            <a:xfrm>
              <a:off x="592328" y="398268"/>
              <a:ext cx="6484747" cy="656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解：（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1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）</a:t>
              </a:r>
              <a:endPara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217738" y="398463"/>
            <a:ext cx="2641600" cy="800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24" name="Equation" r:id="rId1" imgW="63398400" imgH="19202400" progId="Equation.DSMT4">
                    <p:embed/>
                  </p:oleObj>
                </mc:Choice>
                <mc:Fallback>
                  <p:oleObj name="Equation" r:id="rId1" imgW="63398400" imgH="19202400" progId="Equation.DSMT4">
                    <p:embed/>
                    <p:pic>
                      <p:nvPicPr>
                        <p:cNvPr id="0" name="对象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217738" y="398463"/>
                          <a:ext cx="2641600" cy="800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5011738" y="398463"/>
            <a:ext cx="2692400" cy="800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25" name="Equation" r:id="rId3" imgW="64617600" imgH="19202400" progId="Equation.DSMT4">
                    <p:embed/>
                  </p:oleObj>
                </mc:Choice>
                <mc:Fallback>
                  <p:oleObj name="Equation" r:id="rId3" imgW="64617600" imgH="192024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011738" y="398463"/>
                          <a:ext cx="2692400" cy="800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组合 5"/>
          <p:cNvGrpSpPr/>
          <p:nvPr/>
        </p:nvGrpSpPr>
        <p:grpSpPr>
          <a:xfrm>
            <a:off x="1449578" y="1665288"/>
            <a:ext cx="6484747" cy="2740025"/>
            <a:chOff x="592328" y="398268"/>
            <a:chExt cx="6484747" cy="2740025"/>
          </a:xfrm>
        </p:grpSpPr>
        <p:sp>
          <p:nvSpPr>
            <p:cNvPr id="7" name="文本框 6"/>
            <p:cNvSpPr txBox="1"/>
            <p:nvPr/>
          </p:nvSpPr>
          <p:spPr>
            <a:xfrm>
              <a:off x="592328" y="398268"/>
              <a:ext cx="6484747" cy="656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（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2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）若小明已经抽到的牌面为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2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，则</a:t>
              </a:r>
              <a:endPara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014413" y="1214243"/>
            <a:ext cx="2400300" cy="482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26" name="Equation" r:id="rId5" imgW="57607200" imgH="11582400" progId="Equation.DSMT4">
                    <p:embed/>
                  </p:oleObj>
                </mc:Choice>
                <mc:Fallback>
                  <p:oleObj name="Equation" r:id="rId5" imgW="57607200" imgH="115824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014413" y="1214243"/>
                          <a:ext cx="2400300" cy="482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522663" y="1055493"/>
            <a:ext cx="3327400" cy="800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27" name="Equation" r:id="rId7" imgW="79857600" imgH="19202400" progId="Equation.DSMT4">
                    <p:embed/>
                  </p:oleObj>
                </mc:Choice>
                <mc:Fallback>
                  <p:oleObj name="Equation" r:id="rId7" imgW="79857600" imgH="19202400" progId="Equation.DSMT4">
                    <p:embed/>
                    <p:pic>
                      <p:nvPicPr>
                        <p:cNvPr id="0" name="对象 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522663" y="1055493"/>
                          <a:ext cx="3327400" cy="800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文本框 10"/>
            <p:cNvSpPr txBox="1"/>
            <p:nvPr/>
          </p:nvSpPr>
          <p:spPr>
            <a:xfrm>
              <a:off x="592328" y="1696843"/>
              <a:ext cx="6484747" cy="656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若小明已经抽到的牌面为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A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，则</a:t>
              </a:r>
              <a:endPara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4424363" y="2512818"/>
            <a:ext cx="2425700" cy="482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28" name="Equation" r:id="rId9" imgW="58216800" imgH="11582400" progId="Equation.DSMT4">
                    <p:embed/>
                  </p:oleObj>
                </mc:Choice>
                <mc:Fallback>
                  <p:oleObj name="Equation" r:id="rId9" imgW="58216800" imgH="11582400" progId="Equation.DSMT4">
                    <p:embed/>
                    <p:pic>
                      <p:nvPicPr>
                        <p:cNvPr id="0" name="对象 7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424363" y="2512818"/>
                          <a:ext cx="2425700" cy="482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014413" y="2338193"/>
            <a:ext cx="3289300" cy="800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29" name="Equation" r:id="rId11" imgW="78943200" imgH="19202400" progId="Equation.DSMT4">
                    <p:embed/>
                  </p:oleObj>
                </mc:Choice>
                <mc:Fallback>
                  <p:oleObj name="Equation" r:id="rId11" imgW="78943200" imgH="19202400" progId="Equation.DSMT4">
                    <p:embed/>
                    <p:pic>
                      <p:nvPicPr>
                        <p:cNvPr id="0" name="对象 8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014413" y="2338193"/>
                          <a:ext cx="3289300" cy="800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6582" y="353911"/>
            <a:ext cx="8056767" cy="24170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4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/>
              <a:t>12.</a:t>
            </a: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）请设计一个转盘：自由转动这个转盘，当它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               停止时，指针落在红色区域的概率为    ，落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              </a:t>
            </a:r>
            <a:r>
              <a:rPr lang="zh-CN" altLang="en-US" dirty="0"/>
              <a:t>在白色区域的概率为       ，落在黄色区域的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               概率为     。</a:t>
            </a:r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2940152" y="2135454"/>
            <a:ext cx="284061" cy="720725"/>
            <a:chOff x="1988523" y="3991111"/>
            <a:chExt cx="284061" cy="7207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88523" y="4210014"/>
              <a:ext cx="281964" cy="297206"/>
            </a:xfrm>
            <a:prstGeom prst="rect">
              <a:avLst/>
            </a:prstGeom>
          </p:spPr>
        </p:pic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2004296" y="3991111"/>
            <a:ext cx="268288" cy="720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91" name="Equation" r:id="rId2" imgW="3657600" imgH="9753600" progId="Equation.DSMT4">
                    <p:embed/>
                  </p:oleObj>
                </mc:Choice>
                <mc:Fallback>
                  <p:oleObj name="Equation" r:id="rId2" imgW="3657600" imgH="9753600" progId="Equation.DSMT4">
                    <p:embed/>
                    <p:pic>
                      <p:nvPicPr>
                        <p:cNvPr id="0" name="对象 12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2004296" y="3991111"/>
                          <a:ext cx="268288" cy="7207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" name="组合 22"/>
          <p:cNvGrpSpPr/>
          <p:nvPr/>
        </p:nvGrpSpPr>
        <p:grpSpPr>
          <a:xfrm>
            <a:off x="4979967" y="1530543"/>
            <a:ext cx="284061" cy="720725"/>
            <a:chOff x="1988523" y="3991111"/>
            <a:chExt cx="284061" cy="7207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88523" y="4210014"/>
              <a:ext cx="281964" cy="297206"/>
            </a:xfrm>
            <a:prstGeom prst="rect">
              <a:avLst/>
            </a:prstGeom>
          </p:spPr>
        </p:pic>
        <p:graphicFrame>
          <p:nvGraphicFramePr>
            <p:cNvPr id="26" name="对象 25"/>
            <p:cNvGraphicFramePr>
              <a:graphicFrameLocks noChangeAspect="1"/>
            </p:cNvGraphicFramePr>
            <p:nvPr/>
          </p:nvGraphicFramePr>
          <p:xfrm>
            <a:off x="2004296" y="3991111"/>
            <a:ext cx="268288" cy="720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92" name="Equation" r:id="rId4" imgW="3657600" imgH="9753600" progId="Equation.DSMT4">
                    <p:embed/>
                  </p:oleObj>
                </mc:Choice>
                <mc:Fallback>
                  <p:oleObj name="Equation" r:id="rId4" imgW="3657600" imgH="9753600" progId="Equation.DSMT4">
                    <p:embed/>
                    <p:pic>
                      <p:nvPicPr>
                        <p:cNvPr id="0" name="对象 16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004296" y="3991111"/>
                          <a:ext cx="268288" cy="7207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205663" y="968396"/>
          <a:ext cx="23812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3" name="Equation" r:id="rId6" imgW="233045" imgH="681355" progId="Equation.DSMT4">
                  <p:embed/>
                </p:oleObj>
              </mc:Choice>
              <mc:Fallback>
                <p:oleObj name="Equation" r:id="rId6" imgW="233045" imgH="681355" progId="Equation.DSMT4">
                  <p:embed/>
                  <p:pic>
                    <p:nvPicPr>
                      <p:cNvPr id="0" name="图片 519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05663" y="968396"/>
                        <a:ext cx="238125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3482127" y="2354357"/>
            <a:ext cx="2437662" cy="2437663"/>
            <a:chOff x="3330475" y="1819741"/>
            <a:chExt cx="2437662" cy="2437663"/>
          </a:xfrm>
        </p:grpSpPr>
        <p:grpSp>
          <p:nvGrpSpPr>
            <p:cNvPr id="18" name="组合 17"/>
            <p:cNvGrpSpPr/>
            <p:nvPr/>
          </p:nvGrpSpPr>
          <p:grpSpPr>
            <a:xfrm>
              <a:off x="3330475" y="1819741"/>
              <a:ext cx="2437662" cy="2437663"/>
              <a:chOff x="5862847" y="1090474"/>
              <a:chExt cx="2671200" cy="2671200"/>
            </a:xfrm>
          </p:grpSpPr>
          <p:sp>
            <p:nvSpPr>
              <p:cNvPr id="32" name="不完整圆 31"/>
              <p:cNvSpPr/>
              <p:nvPr/>
            </p:nvSpPr>
            <p:spPr>
              <a:xfrm>
                <a:off x="5862847" y="1090474"/>
                <a:ext cx="2671200" cy="2671200"/>
              </a:xfrm>
              <a:prstGeom prst="pie">
                <a:avLst>
                  <a:gd name="adj1" fmla="val 16178508"/>
                  <a:gd name="adj2" fmla="val 9010300"/>
                </a:avLst>
              </a:prstGeom>
              <a:solidFill>
                <a:srgbClr val="FF2F2F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不完整圆 32"/>
              <p:cNvSpPr/>
              <p:nvPr/>
            </p:nvSpPr>
            <p:spPr>
              <a:xfrm>
                <a:off x="5862847" y="1090474"/>
                <a:ext cx="2671200" cy="2671200"/>
              </a:xfrm>
              <a:prstGeom prst="pie">
                <a:avLst>
                  <a:gd name="adj1" fmla="val 4217157"/>
                  <a:gd name="adj2" fmla="val 9008889"/>
                </a:avLst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不完整圆 35"/>
              <p:cNvSpPr/>
              <p:nvPr/>
            </p:nvSpPr>
            <p:spPr>
              <a:xfrm>
                <a:off x="5862847" y="1090474"/>
                <a:ext cx="2671200" cy="2671200"/>
              </a:xfrm>
              <a:prstGeom prst="pie">
                <a:avLst>
                  <a:gd name="adj1" fmla="val 4205653"/>
                  <a:gd name="adj2" fmla="val 16192355"/>
                </a:avLst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8910887">
              <a:off x="4338130" y="2537767"/>
              <a:ext cx="334096" cy="591108"/>
              <a:chOff x="6157939" y="3505702"/>
              <a:chExt cx="391769" cy="693149"/>
            </a:xfrm>
          </p:grpSpPr>
          <p:sp>
            <p:nvSpPr>
              <p:cNvPr id="28" name="箭头: 上 27"/>
              <p:cNvSpPr/>
              <p:nvPr/>
            </p:nvSpPr>
            <p:spPr>
              <a:xfrm rot="12689113">
                <a:off x="6157939" y="3574011"/>
                <a:ext cx="228600" cy="624840"/>
              </a:xfrm>
              <a:prstGeom prst="upArrow">
                <a:avLst>
                  <a:gd name="adj1" fmla="val 50000"/>
                  <a:gd name="adj2" fmla="val 273333"/>
                </a:avLst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6321108" y="3505702"/>
                <a:ext cx="228600" cy="2286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3" name="文本框 42"/>
          <p:cNvSpPr txBox="1"/>
          <p:nvPr/>
        </p:nvSpPr>
        <p:spPr>
          <a:xfrm>
            <a:off x="6143968" y="2749100"/>
            <a:ext cx="2847086" cy="1380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解：如图所示。</a:t>
            </a:r>
            <a:endParaRPr lang="en-US" altLang="zh-CN" sz="2800" b="1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答案不唯一。</a:t>
            </a:r>
            <a:endParaRPr lang="en-US" altLang="zh-CN" sz="2800" b="1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43616" y="346877"/>
            <a:ext cx="8056767" cy="24170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4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）请设计一个转盘：自由转动这个转盘，当它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          停止时，指针落在红色区域的概率为    ，落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         </a:t>
            </a:r>
            <a:r>
              <a:rPr lang="zh-CN" altLang="en-US" dirty="0"/>
              <a:t>在白色区域的概率</a:t>
            </a:r>
            <a:r>
              <a:rPr lang="zh-CN" altLang="en-US"/>
              <a:t>为    ，</a:t>
            </a:r>
            <a:r>
              <a:rPr lang="zh-CN" altLang="en-US" dirty="0"/>
              <a:t>落在黄色区域的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          概率</a:t>
            </a:r>
            <a:r>
              <a:rPr lang="zh-CN" altLang="en-US"/>
              <a:t>为    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799696" y="941243"/>
          <a:ext cx="230909" cy="7273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5" name="Equation" r:id="rId1" imgW="6096000" imgH="19202400" progId="Equation.DSMT4">
                  <p:embed/>
                </p:oleObj>
              </mc:Choice>
              <mc:Fallback>
                <p:oleObj name="Equation" r:id="rId1" imgW="6096000" imgH="19202400" progId="Equation.DSMT4">
                  <p:embed/>
                  <p:pic>
                    <p:nvPicPr>
                      <p:cNvPr id="0" name="图片 617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799696" y="941243"/>
                        <a:ext cx="230909" cy="7273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4456544" y="1538095"/>
          <a:ext cx="230909" cy="7273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6" name="Equation" r:id="rId3" imgW="6096000" imgH="19202400" progId="Equation.DSMT4">
                  <p:embed/>
                </p:oleObj>
              </mc:Choice>
              <mc:Fallback>
                <p:oleObj name="Equation" r:id="rId3" imgW="6096000" imgH="192024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56544" y="1538095"/>
                        <a:ext cx="230909" cy="7273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494392" y="2134947"/>
          <a:ext cx="230909" cy="7273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" name="Equation" r:id="rId4" imgW="6096000" imgH="19202400" progId="Equation.DSMT4">
                  <p:embed/>
                </p:oleObj>
              </mc:Choice>
              <mc:Fallback>
                <p:oleObj name="Equation" r:id="rId4" imgW="6096000" imgH="19202400" progId="Equation.DSMT4">
                  <p:embed/>
                  <p:pic>
                    <p:nvPicPr>
                      <p:cNvPr id="0" name="对象 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94392" y="2134947"/>
                        <a:ext cx="230909" cy="7273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1533524" y="2862311"/>
            <a:ext cx="5029201" cy="1313692"/>
            <a:chOff x="1533524" y="2862311"/>
            <a:chExt cx="5029201" cy="1313692"/>
          </a:xfrm>
        </p:grpSpPr>
        <p:sp>
          <p:nvSpPr>
            <p:cNvPr id="17" name="文本框 16"/>
            <p:cNvSpPr txBox="1"/>
            <p:nvPr/>
          </p:nvSpPr>
          <p:spPr>
            <a:xfrm>
              <a:off x="1533525" y="2862311"/>
              <a:ext cx="4619079" cy="656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解：因为</a:t>
              </a:r>
              <a:endPara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097213" y="2862311"/>
            <a:ext cx="1803400" cy="800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78" name="Equation" r:id="rId5" imgW="43281600" imgH="19202400" progId="Equation.DSMT4">
                    <p:embed/>
                  </p:oleObj>
                </mc:Choice>
                <mc:Fallback>
                  <p:oleObj name="Equation" r:id="rId5" imgW="43281600" imgH="19202400" progId="Equation.DSMT4">
                    <p:embed/>
                    <p:pic>
                      <p:nvPicPr>
                        <p:cNvPr id="0" name="图片 617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097213" y="2862311"/>
                          <a:ext cx="1803400" cy="800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文本框 18"/>
            <p:cNvSpPr txBox="1"/>
            <p:nvPr/>
          </p:nvSpPr>
          <p:spPr>
            <a:xfrm>
              <a:off x="1533524" y="3519157"/>
              <a:ext cx="5029201" cy="656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所以不能设计出这样的转盘。</a:t>
              </a:r>
              <a:endPara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6523" y="190547"/>
            <a:ext cx="2519428" cy="659784"/>
            <a:chOff x="1511618" y="2389568"/>
            <a:chExt cx="2519428" cy="6597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rcRect l="2185"/>
            <a:stretch>
              <a:fillRect/>
            </a:stretch>
          </p:blipFill>
          <p:spPr>
            <a:xfrm>
              <a:off x="1511618" y="2389568"/>
              <a:ext cx="2519428" cy="65978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问题交流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00995" y="754842"/>
            <a:ext cx="7859195" cy="15968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dirty="0"/>
              <a:t>13. </a:t>
            </a:r>
            <a:r>
              <a:rPr lang="zh-CN" altLang="en-US" dirty="0"/>
              <a:t>小明所在的班有 </a:t>
            </a:r>
            <a:r>
              <a:rPr lang="en-US" altLang="zh-CN" dirty="0"/>
              <a:t>40 </a:t>
            </a:r>
            <a:r>
              <a:rPr lang="zh-CN" altLang="en-US" dirty="0"/>
              <a:t>名同学，从中选出一名同学为家长会做准备工作。请你设计一种方案，使每一名同学被选中的概率都相同。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700995" y="2351689"/>
            <a:ext cx="7859195" cy="2520513"/>
            <a:chOff x="835350" y="2529469"/>
            <a:chExt cx="7859195" cy="2520513"/>
          </a:xfrm>
        </p:grpSpPr>
        <p:sp>
          <p:nvSpPr>
            <p:cNvPr id="8" name="文本框 7"/>
            <p:cNvSpPr txBox="1"/>
            <p:nvPr/>
          </p:nvSpPr>
          <p:spPr>
            <a:xfrm>
              <a:off x="835350" y="2529469"/>
              <a:ext cx="7859195" cy="2423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  <a:spcAft>
                  <a:spcPts val="60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解：答案不唯一，如：用 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40 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个分别标有数字 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1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，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2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，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3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，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…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，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40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的小球一一对应小明所在班的 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40 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名同学，这些小球除数字外都相同，把这 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40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个小球放在不透明的袋子中，摇匀后，从中随机摸出一个小球，任意一个小球被摸出的概率都是</a:t>
              </a:r>
              <a:endPara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7415213" y="4322618"/>
            <a:ext cx="508000" cy="7273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16" name="Equation" r:id="rId2" imgW="13411200" imgH="19202400" progId="Equation.DSMT4">
                    <p:embed/>
                  </p:oleObj>
                </mc:Choice>
                <mc:Fallback>
                  <p:oleObj name="Equation" r:id="rId2" imgW="13411200" imgH="19202400" progId="Equation.DSMT4">
                    <p:embed/>
                    <p:pic>
                      <p:nvPicPr>
                        <p:cNvPr id="0" name="对象 4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7415213" y="4322618"/>
                          <a:ext cx="508000" cy="72736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4307918" y="2340625"/>
            <a:ext cx="2500327" cy="2500327"/>
            <a:chOff x="2549183" y="1451110"/>
            <a:chExt cx="2751409" cy="2751409"/>
          </a:xfrm>
        </p:grpSpPr>
        <p:sp>
          <p:nvSpPr>
            <p:cNvPr id="64" name="不完整圆 63"/>
            <p:cNvSpPr/>
            <p:nvPr/>
          </p:nvSpPr>
          <p:spPr>
            <a:xfrm rot="5400000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不完整圆 64"/>
            <p:cNvSpPr/>
            <p:nvPr/>
          </p:nvSpPr>
          <p:spPr>
            <a:xfrm rot="3562393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34970"/>
              </a:avLst>
            </a:prstGeom>
            <a:solidFill>
              <a:srgbClr val="FF2F2F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不完整圆 65"/>
            <p:cNvSpPr/>
            <p:nvPr/>
          </p:nvSpPr>
          <p:spPr>
            <a:xfrm rot="1793527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不完整圆 66"/>
            <p:cNvSpPr/>
            <p:nvPr/>
          </p:nvSpPr>
          <p:spPr>
            <a:xfrm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不完整圆 67"/>
            <p:cNvSpPr/>
            <p:nvPr/>
          </p:nvSpPr>
          <p:spPr>
            <a:xfrm rot="19833329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rgbClr val="FF2F2F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不完整圆 68"/>
            <p:cNvSpPr/>
            <p:nvPr/>
          </p:nvSpPr>
          <p:spPr>
            <a:xfrm rot="18020748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不完整圆 69"/>
            <p:cNvSpPr/>
            <p:nvPr/>
          </p:nvSpPr>
          <p:spPr>
            <a:xfrm rot="16200000">
              <a:off x="2549183" y="1451111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不完整圆 70"/>
            <p:cNvSpPr/>
            <p:nvPr/>
          </p:nvSpPr>
          <p:spPr>
            <a:xfrm rot="14387049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不完整圆 71"/>
            <p:cNvSpPr/>
            <p:nvPr/>
          </p:nvSpPr>
          <p:spPr>
            <a:xfrm rot="12590348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rgbClr val="FF2F2F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不完整圆 72"/>
            <p:cNvSpPr/>
            <p:nvPr/>
          </p:nvSpPr>
          <p:spPr>
            <a:xfrm rot="10800000">
              <a:off x="2549184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不完整圆 73"/>
            <p:cNvSpPr/>
            <p:nvPr/>
          </p:nvSpPr>
          <p:spPr>
            <a:xfrm rot="9015345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不完整圆 74"/>
            <p:cNvSpPr/>
            <p:nvPr/>
          </p:nvSpPr>
          <p:spPr>
            <a:xfrm rot="7215023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rgbClr val="FF2F2F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37688" y="302548"/>
            <a:ext cx="7859195" cy="24170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14. </a:t>
            </a:r>
            <a:r>
              <a:rPr lang="zh-CN" altLang="en-US" dirty="0"/>
              <a:t>如图所</a:t>
            </a:r>
            <a:r>
              <a:rPr lang="zh-CN" altLang="en-US"/>
              <a:t>示，一个转盘</a:t>
            </a:r>
            <a:r>
              <a:rPr lang="zh-CN" altLang="en-US" dirty="0"/>
              <a:t>被等分成 </a:t>
            </a:r>
            <a:r>
              <a:rPr lang="en-US" altLang="zh-CN"/>
              <a:t>12 </a:t>
            </a:r>
            <a:r>
              <a:rPr lang="zh-CN" altLang="en-US"/>
              <a:t>个扇形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en-US" dirty="0"/>
              <a:t>   （</a:t>
            </a:r>
            <a:r>
              <a:rPr lang="en-US" altLang="zh-CN" dirty="0"/>
              <a:t>1</a:t>
            </a:r>
            <a:r>
              <a:rPr lang="zh-CN" altLang="en-US"/>
              <a:t>）请为该转盘设计一个涂色方案，</a:t>
            </a:r>
            <a:r>
              <a:rPr lang="zh-CN" altLang="en-US" dirty="0"/>
              <a:t>使得自由    </a:t>
            </a:r>
            <a:endParaRPr lang="en-US" altLang="zh-CN" dirty="0"/>
          </a:p>
          <a:p>
            <a:r>
              <a:rPr lang="en-US" altLang="zh-CN" dirty="0"/>
              <a:t>             </a:t>
            </a:r>
            <a:r>
              <a:rPr lang="zh-CN" altLang="en-US" dirty="0"/>
              <a:t>转动这个转盘，当它停止时，指针落在红色   </a:t>
            </a:r>
            <a:endParaRPr lang="en-US" altLang="zh-CN" dirty="0"/>
          </a:p>
          <a:p>
            <a:r>
              <a:rPr lang="en-US" altLang="zh-CN" dirty="0"/>
              <a:t>             </a:t>
            </a:r>
            <a:r>
              <a:rPr lang="zh-CN" altLang="en-US" dirty="0"/>
              <a:t>区域的概率为     。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3868616" y="2142486"/>
            <a:ext cx="284061" cy="720725"/>
            <a:chOff x="1988523" y="3991111"/>
            <a:chExt cx="284061" cy="72072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88523" y="4210014"/>
              <a:ext cx="281964" cy="297206"/>
            </a:xfrm>
            <a:prstGeom prst="rect">
              <a:avLst/>
            </a:prstGeom>
          </p:spPr>
        </p:pic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004296" y="3991111"/>
            <a:ext cx="268288" cy="720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80" name="Equation" r:id="rId2" imgW="3657600" imgH="9753600" progId="Equation.DSMT4">
                    <p:embed/>
                  </p:oleObj>
                </mc:Choice>
                <mc:Fallback>
                  <p:oleObj name="Equation" r:id="rId2" imgW="3657600" imgH="9753600" progId="Equation.DSMT4">
                    <p:embed/>
                    <p:pic>
                      <p:nvPicPr>
                        <p:cNvPr id="0" name="对象 25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2004296" y="3991111"/>
                          <a:ext cx="268288" cy="7207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7" name="组合 46"/>
          <p:cNvGrpSpPr/>
          <p:nvPr/>
        </p:nvGrpSpPr>
        <p:grpSpPr>
          <a:xfrm>
            <a:off x="4305341" y="2340624"/>
            <a:ext cx="2500327" cy="2500327"/>
            <a:chOff x="2549183" y="1451110"/>
            <a:chExt cx="2751409" cy="2751409"/>
          </a:xfrm>
        </p:grpSpPr>
        <p:sp>
          <p:nvSpPr>
            <p:cNvPr id="48" name="不完整圆 47"/>
            <p:cNvSpPr/>
            <p:nvPr/>
          </p:nvSpPr>
          <p:spPr>
            <a:xfrm rot="5400000">
              <a:off x="2549183" y="1451111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不完整圆 48"/>
            <p:cNvSpPr/>
            <p:nvPr/>
          </p:nvSpPr>
          <p:spPr>
            <a:xfrm rot="3562393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38177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不完整圆 49"/>
            <p:cNvSpPr/>
            <p:nvPr/>
          </p:nvSpPr>
          <p:spPr>
            <a:xfrm rot="1793527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不完整圆 50"/>
            <p:cNvSpPr/>
            <p:nvPr/>
          </p:nvSpPr>
          <p:spPr>
            <a:xfrm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不完整圆 51"/>
            <p:cNvSpPr/>
            <p:nvPr/>
          </p:nvSpPr>
          <p:spPr>
            <a:xfrm rot="19833329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不完整圆 52"/>
            <p:cNvSpPr/>
            <p:nvPr/>
          </p:nvSpPr>
          <p:spPr>
            <a:xfrm rot="18020748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不完整圆 53"/>
            <p:cNvSpPr/>
            <p:nvPr/>
          </p:nvSpPr>
          <p:spPr>
            <a:xfrm rot="16200000">
              <a:off x="2549184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不完整圆 54"/>
            <p:cNvSpPr/>
            <p:nvPr/>
          </p:nvSpPr>
          <p:spPr>
            <a:xfrm rot="14387049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不完整圆 55"/>
            <p:cNvSpPr/>
            <p:nvPr/>
          </p:nvSpPr>
          <p:spPr>
            <a:xfrm rot="12590348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不完整圆 56"/>
            <p:cNvSpPr/>
            <p:nvPr/>
          </p:nvSpPr>
          <p:spPr>
            <a:xfrm rot="10800000">
              <a:off x="2549184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不完整圆 57"/>
            <p:cNvSpPr/>
            <p:nvPr/>
          </p:nvSpPr>
          <p:spPr>
            <a:xfrm rot="9015345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不完整圆 58"/>
            <p:cNvSpPr/>
            <p:nvPr/>
          </p:nvSpPr>
          <p:spPr>
            <a:xfrm rot="7215023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443781" y="2965242"/>
            <a:ext cx="228600" cy="737185"/>
            <a:chOff x="6301740" y="2979420"/>
            <a:chExt cx="228600" cy="737185"/>
          </a:xfrm>
        </p:grpSpPr>
        <p:sp>
          <p:nvSpPr>
            <p:cNvPr id="61" name="箭头: 上 60"/>
            <p:cNvSpPr/>
            <p:nvPr/>
          </p:nvSpPr>
          <p:spPr>
            <a:xfrm>
              <a:off x="6301740" y="2979420"/>
              <a:ext cx="228600" cy="624840"/>
            </a:xfrm>
            <a:prstGeom prst="upArrow">
              <a:avLst>
                <a:gd name="adj1" fmla="val 50000"/>
                <a:gd name="adj2" fmla="val 273333"/>
              </a:avLst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6301740" y="3488005"/>
              <a:ext cx="228600" cy="22860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26807" y="752009"/>
            <a:ext cx="7690386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）对于（</a:t>
            </a:r>
            <a:r>
              <a:rPr lang="en-US" altLang="zh-CN" dirty="0"/>
              <a:t>1</a:t>
            </a:r>
            <a:r>
              <a:rPr lang="zh-CN" altLang="en-US" dirty="0"/>
              <a:t>），你还有其他的涂色方案吗？你是怎样设计这些涂色方案的？</a:t>
            </a:r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762186" y="2234185"/>
            <a:ext cx="4680040" cy="100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解：有。设计时，只要使涂上红色的扇形为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个即可。</a:t>
            </a:r>
            <a:endParaRPr lang="en-US" altLang="zh-CN" sz="2800" b="1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881487" y="1683399"/>
            <a:ext cx="2500327" cy="2500327"/>
            <a:chOff x="2549183" y="1451110"/>
            <a:chExt cx="2751409" cy="2751409"/>
          </a:xfrm>
        </p:grpSpPr>
        <p:sp>
          <p:nvSpPr>
            <p:cNvPr id="41" name="不完整圆 40"/>
            <p:cNvSpPr/>
            <p:nvPr/>
          </p:nvSpPr>
          <p:spPr>
            <a:xfrm rot="5400000">
              <a:off x="2549183" y="1451111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不完整圆 41"/>
            <p:cNvSpPr/>
            <p:nvPr/>
          </p:nvSpPr>
          <p:spPr>
            <a:xfrm rot="3562393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38177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不完整圆 42"/>
            <p:cNvSpPr/>
            <p:nvPr/>
          </p:nvSpPr>
          <p:spPr>
            <a:xfrm rot="1793527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不完整圆 43"/>
            <p:cNvSpPr/>
            <p:nvPr/>
          </p:nvSpPr>
          <p:spPr>
            <a:xfrm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不完整圆 44"/>
            <p:cNvSpPr/>
            <p:nvPr/>
          </p:nvSpPr>
          <p:spPr>
            <a:xfrm rot="19833329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不完整圆 45"/>
            <p:cNvSpPr/>
            <p:nvPr/>
          </p:nvSpPr>
          <p:spPr>
            <a:xfrm rot="18020748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不完整圆 46"/>
            <p:cNvSpPr/>
            <p:nvPr/>
          </p:nvSpPr>
          <p:spPr>
            <a:xfrm rot="16200000">
              <a:off x="2549184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不完整圆 47"/>
            <p:cNvSpPr/>
            <p:nvPr/>
          </p:nvSpPr>
          <p:spPr>
            <a:xfrm rot="14387049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不完整圆 48"/>
            <p:cNvSpPr/>
            <p:nvPr/>
          </p:nvSpPr>
          <p:spPr>
            <a:xfrm rot="12590348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不完整圆 49"/>
            <p:cNvSpPr/>
            <p:nvPr/>
          </p:nvSpPr>
          <p:spPr>
            <a:xfrm rot="10800000">
              <a:off x="2549184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不完整圆 50"/>
            <p:cNvSpPr/>
            <p:nvPr/>
          </p:nvSpPr>
          <p:spPr>
            <a:xfrm rot="9015345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不完整圆 51"/>
            <p:cNvSpPr/>
            <p:nvPr/>
          </p:nvSpPr>
          <p:spPr>
            <a:xfrm rot="7215023">
              <a:off x="2549183" y="1451110"/>
              <a:ext cx="2751408" cy="2751408"/>
            </a:xfrm>
            <a:prstGeom prst="pie">
              <a:avLst>
                <a:gd name="adj1" fmla="val 14400283"/>
                <a:gd name="adj2" fmla="val 1620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019927" y="2308017"/>
            <a:ext cx="228600" cy="737185"/>
            <a:chOff x="6301740" y="2979420"/>
            <a:chExt cx="228600" cy="737185"/>
          </a:xfrm>
        </p:grpSpPr>
        <p:sp>
          <p:nvSpPr>
            <p:cNvPr id="54" name="箭头: 上 53"/>
            <p:cNvSpPr/>
            <p:nvPr/>
          </p:nvSpPr>
          <p:spPr>
            <a:xfrm>
              <a:off x="6301740" y="2979420"/>
              <a:ext cx="228600" cy="624840"/>
            </a:xfrm>
            <a:prstGeom prst="upArrow">
              <a:avLst>
                <a:gd name="adj1" fmla="val 50000"/>
                <a:gd name="adj2" fmla="val 273333"/>
              </a:avLst>
            </a:prstGeom>
            <a:solidFill>
              <a:srgbClr val="00B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6301740" y="3488005"/>
              <a:ext cx="228600" cy="22860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835943" y="1648557"/>
            <a:ext cx="5472113" cy="1657350"/>
          </a:xfrm>
          <a:prstGeom prst="rect">
            <a:avLst/>
          </a:prstGeom>
          <a:noFill/>
        </p:spPr>
        <p:txBody>
          <a:bodyPr lIns="68580" tIns="34290" rIns="68580" bIns="34290"/>
          <a:lstStyle/>
          <a:p>
            <a:pPr marL="257175" marR="0" indent="-257175" defTabSz="3429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1.</a:t>
            </a:r>
            <a:r>
              <a:rPr kumimoji="0" lang="zh-CN" altLang="en-US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从教材习题</a:t>
            </a:r>
            <a:r>
              <a:rPr kumimoji="0" lang="zh-CN" altLang="en-US" sz="3200" b="1" kern="0" cap="none" spc="0" normalizeH="0" baseline="0" noProof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中选取；</a:t>
            </a:r>
            <a:endParaRPr kumimoji="0" lang="zh-CN" altLang="en-US" sz="3200" b="1" kern="0" cap="none" spc="0" normalizeH="0" baseline="0" noProof="0" dirty="0">
              <a:solidFill>
                <a:prstClr val="black"/>
              </a:solidFill>
              <a:latin typeface="Times New Roman" panose="02020603050405020304"/>
              <a:ea typeface="+mn-ea"/>
              <a:cs typeface="+mn-cs"/>
            </a:endParaRPr>
          </a:p>
          <a:p>
            <a:pPr marL="257175" marR="0" indent="-257175" defTabSz="3429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2.</a:t>
            </a:r>
            <a:r>
              <a:rPr kumimoji="0" lang="zh-CN" altLang="en-US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完成练习册本课时</a:t>
            </a:r>
            <a:r>
              <a:rPr kumimoji="0" lang="zh-CN" altLang="en-US" sz="3200" b="1" kern="0" cap="none" spc="0" normalizeH="0" baseline="0" noProof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的习题。</a:t>
            </a:r>
            <a:endParaRPr kumimoji="0" lang="en-US" altLang="zh-CN" sz="3200" b="1" kern="0" cap="none" spc="0" normalizeH="0" baseline="0" noProof="0" dirty="0">
              <a:solidFill>
                <a:prstClr val="black"/>
              </a:solidFill>
              <a:latin typeface="Times New Roman" panose="02020603050405020304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23031" y="605541"/>
            <a:ext cx="2575693" cy="659784"/>
            <a:chOff x="1455353" y="2389568"/>
            <a:chExt cx="2575693" cy="65978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课后练习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6"/>
          <p:cNvGraphicFramePr>
            <a:graphicFrameLocks noChangeAspect="1"/>
          </p:cNvGraphicFramePr>
          <p:nvPr/>
        </p:nvGraphicFramePr>
        <p:xfrm>
          <a:off x="2097768" y="708708"/>
          <a:ext cx="4713337" cy="90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" r:id="rId1" imgW="2120900" imgH="406400" progId="Equation.DSMT4">
                  <p:embed/>
                </p:oleObj>
              </mc:Choice>
              <mc:Fallback>
                <p:oleObj name="" r:id="rId1" imgW="2120900" imgH="4064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97768" y="708708"/>
                        <a:ext cx="4713337" cy="905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6"/>
          <p:cNvGraphicFramePr>
            <a:graphicFrameLocks noChangeAspect="1"/>
          </p:cNvGraphicFramePr>
          <p:nvPr/>
        </p:nvGraphicFramePr>
        <p:xfrm>
          <a:off x="2080596" y="1771569"/>
          <a:ext cx="4911225" cy="90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" r:id="rId3" imgW="2209800" imgH="406400" progId="Equation.DSMT4">
                  <p:embed/>
                </p:oleObj>
              </mc:Choice>
              <mc:Fallback>
                <p:oleObj name="" r:id="rId3" imgW="2209800" imgH="4064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80596" y="1771569"/>
                        <a:ext cx="4911225" cy="905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6"/>
          <p:cNvGraphicFramePr>
            <a:graphicFrameLocks noChangeAspect="1"/>
          </p:cNvGraphicFramePr>
          <p:nvPr/>
        </p:nvGraphicFramePr>
        <p:xfrm>
          <a:off x="2176170" y="2863916"/>
          <a:ext cx="3809847" cy="565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" r:id="rId5" imgW="1714500" imgH="254000" progId="Equation.DSMT4">
                  <p:embed/>
                </p:oleObj>
              </mc:Choice>
              <mc:Fallback>
                <p:oleObj name="" r:id="rId5" imgW="1714500" imgH="2540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76170" y="2863916"/>
                        <a:ext cx="3809847" cy="56568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149283" y="3646121"/>
          <a:ext cx="4119672" cy="563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" r:id="rId7" imgW="1854200" imgH="254000" progId="Equation.DSMT4">
                  <p:embed/>
                </p:oleObj>
              </mc:Choice>
              <mc:Fallback>
                <p:oleObj name="" r:id="rId7" imgW="1854200" imgH="2540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49283" y="3646121"/>
                        <a:ext cx="4119672" cy="56368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7213" y="611176"/>
            <a:ext cx="7823315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2. </a:t>
            </a:r>
            <a:r>
              <a:rPr lang="zh-CN" altLang="en-US" dirty="0"/>
              <a:t>一道单项选择题有 </a:t>
            </a:r>
            <a:r>
              <a:rPr lang="en-US" altLang="zh-CN" dirty="0"/>
              <a:t>A</a:t>
            </a:r>
            <a:r>
              <a:rPr lang="zh-CN" altLang="en-US" dirty="0"/>
              <a:t>，</a:t>
            </a:r>
            <a:r>
              <a:rPr lang="en-US" altLang="zh-CN" dirty="0"/>
              <a:t>B</a:t>
            </a:r>
            <a:r>
              <a:rPr lang="zh-CN" altLang="en-US" dirty="0"/>
              <a:t>，</a:t>
            </a:r>
            <a:r>
              <a:rPr lang="en-US" altLang="zh-CN" dirty="0"/>
              <a:t>C</a:t>
            </a:r>
            <a:r>
              <a:rPr lang="zh-CN" altLang="en-US" dirty="0"/>
              <a:t>，</a:t>
            </a:r>
            <a:r>
              <a:rPr lang="en-US" altLang="zh-CN" dirty="0"/>
              <a:t>D </a:t>
            </a:r>
            <a:r>
              <a:rPr lang="zh-CN" altLang="en-US" dirty="0"/>
              <a:t>四个备选答案， </a:t>
            </a:r>
            <a:endParaRPr lang="en-US" altLang="zh-CN" dirty="0"/>
          </a:p>
          <a:p>
            <a:r>
              <a:rPr lang="zh-CN" altLang="en-US" dirty="0"/>
              <a:t>    从中任意选一个答案，答案正确的概率为多少？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003681" y="1994223"/>
            <a:ext cx="7136637" cy="1321359"/>
            <a:chOff x="1003681" y="1994223"/>
            <a:chExt cx="7136637" cy="1321359"/>
          </a:xfrm>
        </p:grpSpPr>
        <p:sp>
          <p:nvSpPr>
            <p:cNvPr id="3" name="文本框 2"/>
            <p:cNvSpPr txBox="1"/>
            <p:nvPr/>
          </p:nvSpPr>
          <p:spPr>
            <a:xfrm>
              <a:off x="1003681" y="1994223"/>
              <a:ext cx="7136637" cy="1152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解：一共有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4</a:t>
              </a: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种等可能情况，其中只有一个正确答案，则                           。</a:t>
              </a:r>
              <a:endPara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3286124" y="2477703"/>
            <a:ext cx="2356535" cy="8378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01" name="Equation" r:id="rId1" imgW="27432000" imgH="9753600" progId="Equation.DSMT4">
                    <p:embed/>
                  </p:oleObj>
                </mc:Choice>
                <mc:Fallback>
                  <p:oleObj name="Equation" r:id="rId1" imgW="27432000" imgH="9753600" progId="Equation.DSMT4">
                    <p:embed/>
                    <p:pic>
                      <p:nvPicPr>
                        <p:cNvPr id="0" name="图片 820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286124" y="2477703"/>
                          <a:ext cx="2356535" cy="83787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6195" y="540836"/>
            <a:ext cx="7942892" cy="301723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3</a:t>
            </a:r>
            <a:r>
              <a:rPr lang="en-US" altLang="zh-CN"/>
              <a:t>. </a:t>
            </a:r>
            <a:r>
              <a:rPr lang="zh-CN" altLang="en-US"/>
              <a:t>在</a:t>
            </a:r>
            <a:r>
              <a:rPr lang="en-US" altLang="zh-CN"/>
              <a:t>7</a:t>
            </a:r>
            <a:r>
              <a:rPr lang="zh-CN" altLang="en-US"/>
              <a:t>张完全相同的卡片上分别写上数字 </a:t>
            </a:r>
            <a:r>
              <a:rPr lang="en-US" altLang="zh-CN" dirty="0"/>
              <a:t>1</a:t>
            </a:r>
            <a:r>
              <a:rPr lang="zh-CN" altLang="en-US" dirty="0"/>
              <a:t>，</a:t>
            </a:r>
            <a:r>
              <a:rPr lang="en-US" altLang="zh-CN" dirty="0"/>
              <a:t>1</a:t>
            </a:r>
            <a:r>
              <a:rPr lang="zh-CN" altLang="en-US" dirty="0"/>
              <a:t>，</a:t>
            </a:r>
            <a:r>
              <a:rPr lang="en-US" altLang="zh-CN" dirty="0"/>
              <a:t>2</a:t>
            </a:r>
            <a:r>
              <a:rPr lang="zh-CN" altLang="en-US" dirty="0"/>
              <a:t>，</a:t>
            </a:r>
            <a:r>
              <a:rPr lang="en-US" altLang="zh-CN" dirty="0"/>
              <a:t>2</a:t>
            </a:r>
            <a:r>
              <a:rPr lang="zh-CN" altLang="en-US" dirty="0"/>
              <a:t>，</a:t>
            </a:r>
            <a:r>
              <a:rPr lang="en-US" altLang="zh-CN" dirty="0"/>
              <a:t>3</a:t>
            </a:r>
            <a:r>
              <a:rPr lang="zh-CN" altLang="en-US" dirty="0"/>
              <a:t>，</a:t>
            </a:r>
            <a:r>
              <a:rPr lang="en-US" altLang="zh-CN" dirty="0"/>
              <a:t>4</a:t>
            </a:r>
            <a:r>
              <a:rPr lang="zh-CN" altLang="en-US" dirty="0"/>
              <a:t>，</a:t>
            </a:r>
            <a:r>
              <a:rPr lang="en-US" altLang="zh-CN"/>
              <a:t>5</a:t>
            </a:r>
            <a:r>
              <a:rPr lang="zh-CN" altLang="en-US"/>
              <a:t>，从中</a:t>
            </a:r>
            <a:r>
              <a:rPr lang="zh-CN" altLang="en-US" dirty="0"/>
              <a:t>任意抽出一张。求：</a:t>
            </a:r>
            <a:endParaRPr lang="en-US" altLang="zh-CN" dirty="0"/>
          </a:p>
          <a:p>
            <a:r>
              <a:rPr lang="zh-CN" altLang="en-US" dirty="0"/>
              <a:t> （</a:t>
            </a:r>
            <a:r>
              <a:rPr lang="en-US" altLang="zh-CN" dirty="0"/>
              <a:t>1</a:t>
            </a:r>
            <a:r>
              <a:rPr lang="zh-CN" altLang="en-US" dirty="0"/>
              <a:t>）抽出标有数字 </a:t>
            </a:r>
            <a:r>
              <a:rPr lang="en-US" altLang="zh-CN"/>
              <a:t>3 </a:t>
            </a:r>
            <a:r>
              <a:rPr lang="zh-CN" altLang="en-US"/>
              <a:t>的卡片的</a:t>
            </a:r>
            <a:r>
              <a:rPr lang="zh-CN" altLang="en-US" dirty="0"/>
              <a:t>概率；</a:t>
            </a:r>
            <a:endParaRPr lang="en-US" altLang="zh-CN" dirty="0"/>
          </a:p>
          <a:p>
            <a:r>
              <a:rPr lang="zh-CN" altLang="en-US" dirty="0"/>
              <a:t> （</a:t>
            </a:r>
            <a:r>
              <a:rPr lang="en-US" altLang="zh-CN" dirty="0"/>
              <a:t>2</a:t>
            </a:r>
            <a:r>
              <a:rPr lang="zh-CN" altLang="en-US" dirty="0"/>
              <a:t>）抽出标有数字 </a:t>
            </a:r>
            <a:r>
              <a:rPr lang="en-US" altLang="zh-CN"/>
              <a:t>1 </a:t>
            </a:r>
            <a:r>
              <a:rPr lang="zh-CN" altLang="en-US"/>
              <a:t>的卡片的</a:t>
            </a:r>
            <a:r>
              <a:rPr lang="zh-CN" altLang="en-US" dirty="0"/>
              <a:t>概率；</a:t>
            </a:r>
            <a:endParaRPr lang="en-US" altLang="zh-CN" dirty="0"/>
          </a:p>
          <a:p>
            <a:r>
              <a:rPr lang="zh-CN" altLang="en-US" dirty="0"/>
              <a:t> （</a:t>
            </a:r>
            <a:r>
              <a:rPr lang="en-US" altLang="zh-CN" dirty="0"/>
              <a:t>3</a:t>
            </a:r>
            <a:r>
              <a:rPr lang="zh-CN" altLang="en-US" dirty="0"/>
              <a:t>）抽出标有数字为</a:t>
            </a:r>
            <a:r>
              <a:rPr lang="zh-CN" altLang="en-US"/>
              <a:t>奇数的卡片的</a:t>
            </a:r>
            <a:r>
              <a:rPr lang="zh-CN" altLang="en-US" dirty="0"/>
              <a:t>概率。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6"/>
          <p:cNvGraphicFramePr>
            <a:graphicFrameLocks noChangeAspect="1"/>
          </p:cNvGraphicFramePr>
          <p:nvPr/>
        </p:nvGraphicFramePr>
        <p:xfrm>
          <a:off x="1765300" y="1166813"/>
          <a:ext cx="4881563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" name="Equation" r:id="rId1" imgW="52730400" imgH="9753600" progId="Equation.DSMT4">
                  <p:embed/>
                </p:oleObj>
              </mc:Choice>
              <mc:Fallback>
                <p:oleObj name="Equation" r:id="rId1" imgW="52730400" imgH="97536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65300" y="1166813"/>
                        <a:ext cx="4881563" cy="904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6"/>
          <p:cNvGraphicFramePr>
            <a:graphicFrameLocks noChangeAspect="1"/>
          </p:cNvGraphicFramePr>
          <p:nvPr/>
        </p:nvGraphicFramePr>
        <p:xfrm>
          <a:off x="1765300" y="2229367"/>
          <a:ext cx="4911225" cy="90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" name="Equation" r:id="rId3" imgW="53035200" imgH="9753600" progId="Equation.DSMT4">
                  <p:embed/>
                </p:oleObj>
              </mc:Choice>
              <mc:Fallback>
                <p:oleObj name="Equation" r:id="rId3" imgW="53035200" imgH="97536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65300" y="2229367"/>
                        <a:ext cx="4911225" cy="905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6"/>
          <p:cNvGraphicFramePr>
            <a:graphicFrameLocks noChangeAspect="1"/>
          </p:cNvGraphicFramePr>
          <p:nvPr/>
        </p:nvGraphicFramePr>
        <p:xfrm>
          <a:off x="1765300" y="3134854"/>
          <a:ext cx="5786437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2" name="Equation" r:id="rId5" imgW="62484000" imgH="9753600" progId="Equation.DSMT4">
                  <p:embed/>
                </p:oleObj>
              </mc:Choice>
              <mc:Fallback>
                <p:oleObj name="Equation" r:id="rId5" imgW="62484000" imgH="9753600" progId="Equation.DSMT4">
                  <p:embed/>
                  <p:pic>
                    <p:nvPicPr>
                      <p:cNvPr id="0" name="对象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65300" y="3134854"/>
                        <a:ext cx="5786437" cy="906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629" y="788056"/>
            <a:ext cx="7942892" cy="3567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4. </a:t>
            </a:r>
            <a:r>
              <a:rPr lang="zh-CN" altLang="en-US" dirty="0"/>
              <a:t>一个</a:t>
            </a:r>
            <a:r>
              <a:rPr lang="zh-CN" altLang="en-US"/>
              <a:t>袋中装有 </a:t>
            </a:r>
            <a:r>
              <a:rPr lang="en-US" altLang="zh-CN" dirty="0"/>
              <a:t>5 </a:t>
            </a:r>
            <a:r>
              <a:rPr lang="zh-CN" altLang="en-US" dirty="0"/>
              <a:t>个红球、</a:t>
            </a:r>
            <a:r>
              <a:rPr lang="en-US" altLang="zh-CN" dirty="0"/>
              <a:t>4 </a:t>
            </a:r>
            <a:r>
              <a:rPr lang="zh-CN" altLang="en-US" dirty="0"/>
              <a:t>个白球和 </a:t>
            </a:r>
            <a:r>
              <a:rPr lang="en-US" altLang="zh-CN" dirty="0"/>
              <a:t>3 </a:t>
            </a:r>
            <a:r>
              <a:rPr lang="zh-CN" altLang="en-US" dirty="0"/>
              <a:t>个黄球</a:t>
            </a:r>
            <a:r>
              <a:rPr lang="zh-CN" altLang="en-US"/>
              <a:t>，每个球</a:t>
            </a:r>
            <a:r>
              <a:rPr lang="zh-CN" altLang="en-US" dirty="0"/>
              <a:t>除颜色外都相同。从中任意摸出一个球，则：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en-US" altLang="zh-CN" i="1" dirty="0"/>
              <a:t>   P</a:t>
            </a:r>
            <a:r>
              <a:rPr lang="zh-CN" altLang="en-US" dirty="0"/>
              <a:t>（摸到红球）</a:t>
            </a:r>
            <a:r>
              <a:rPr lang="en-US" altLang="zh-CN" dirty="0"/>
              <a:t>=_________</a:t>
            </a:r>
            <a:r>
              <a:rPr lang="zh-CN" altLang="en-US" dirty="0"/>
              <a:t>；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en-US" altLang="zh-CN" i="1" dirty="0"/>
              <a:t>   P</a:t>
            </a:r>
            <a:r>
              <a:rPr lang="zh-CN" altLang="en-US" dirty="0"/>
              <a:t>（摸到白球）</a:t>
            </a:r>
            <a:r>
              <a:rPr lang="en-US" altLang="zh-CN" dirty="0"/>
              <a:t>=_________</a:t>
            </a:r>
            <a:r>
              <a:rPr lang="zh-CN" altLang="en-US" dirty="0"/>
              <a:t>；</a:t>
            </a:r>
            <a:endParaRPr lang="zh-CN" altLang="en-US" dirty="0"/>
          </a:p>
          <a:p>
            <a:pPr>
              <a:lnSpc>
                <a:spcPct val="200000"/>
              </a:lnSpc>
            </a:pPr>
            <a:r>
              <a:rPr lang="en-US" altLang="zh-CN" i="1" dirty="0"/>
              <a:t>   P</a:t>
            </a:r>
            <a:r>
              <a:rPr lang="zh-CN" altLang="en-US" dirty="0"/>
              <a:t>（摸到黄球）</a:t>
            </a:r>
            <a:r>
              <a:rPr lang="en-US" altLang="zh-CN" dirty="0"/>
              <a:t>=_________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029075" y="1925199"/>
          <a:ext cx="3810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5" name="Equation" r:id="rId1" imgW="10058400" imgH="20116800" progId="Equation.DSMT4">
                  <p:embed/>
                </p:oleObj>
              </mc:Choice>
              <mc:Fallback>
                <p:oleObj name="Equation" r:id="rId1" imgW="10058400" imgH="20116800" progId="Equation.DSMT4">
                  <p:embed/>
                  <p:pic>
                    <p:nvPicPr>
                      <p:cNvPr id="0" name="图片 112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29075" y="1925199"/>
                        <a:ext cx="381000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097338" y="2712388"/>
          <a:ext cx="242887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6" name="Equation" r:id="rId3" imgW="6400800" imgH="20116800" progId="Equation.DSMT4">
                  <p:embed/>
                </p:oleObj>
              </mc:Choice>
              <mc:Fallback>
                <p:oleObj name="Equation" r:id="rId3" imgW="6400800" imgH="20116800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97338" y="2712388"/>
                        <a:ext cx="242887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097338" y="3498201"/>
          <a:ext cx="242887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7" name="Equation" r:id="rId5" imgW="6400800" imgH="20116800" progId="Equation.DSMT4">
                  <p:embed/>
                </p:oleObj>
              </mc:Choice>
              <mc:Fallback>
                <p:oleObj name="Equation" r:id="rId5" imgW="6400800" imgH="20116800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97338" y="3498201"/>
                        <a:ext cx="242887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9113" y="1052399"/>
            <a:ext cx="8125774" cy="24170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5. </a:t>
            </a:r>
            <a:r>
              <a:rPr lang="zh-CN" altLang="en-US" dirty="0"/>
              <a:t>一个袋中装有 </a:t>
            </a:r>
            <a:r>
              <a:rPr lang="en-US" altLang="zh-CN" dirty="0"/>
              <a:t>3 </a:t>
            </a:r>
            <a:r>
              <a:rPr lang="zh-CN" altLang="en-US" dirty="0"/>
              <a:t>个红球和 </a:t>
            </a:r>
            <a:r>
              <a:rPr lang="en-US" altLang="zh-CN" dirty="0"/>
              <a:t>5 </a:t>
            </a:r>
            <a:r>
              <a:rPr lang="zh-CN" altLang="en-US" dirty="0"/>
              <a:t>个白球，每个球除颜色  </a:t>
            </a:r>
            <a:endParaRPr lang="en-US" altLang="zh-CN" dirty="0"/>
          </a:p>
          <a:p>
            <a:r>
              <a:rPr lang="en-US" altLang="zh-CN" dirty="0"/>
              <a:t>   </a:t>
            </a:r>
            <a:r>
              <a:rPr lang="zh-CN" altLang="en-US" dirty="0"/>
              <a:t>外相同。从中任意摸出一个球，摸到红球和摸到白   </a:t>
            </a:r>
            <a:endParaRPr lang="en-US" altLang="zh-CN" dirty="0"/>
          </a:p>
          <a:p>
            <a:r>
              <a:rPr lang="en-US" altLang="zh-CN" dirty="0"/>
              <a:t>  </a:t>
            </a:r>
            <a:r>
              <a:rPr lang="zh-CN" altLang="en-US" dirty="0"/>
              <a:t>球的概率相等吗？如果不相等，请通过改变袋中红 </a:t>
            </a:r>
            <a:endParaRPr lang="en-US" altLang="zh-CN" dirty="0"/>
          </a:p>
          <a:p>
            <a:r>
              <a:rPr lang="en-US" altLang="zh-CN" dirty="0"/>
              <a:t>  </a:t>
            </a:r>
            <a:r>
              <a:rPr lang="zh-CN" altLang="en-US" dirty="0"/>
              <a:t>球或白球的数量，使摸到红球和摸到白球的概率相等。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44703" y="941193"/>
            <a:ext cx="8683244" cy="1380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Aft>
                <a:spcPts val="600"/>
              </a:spcAft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</a:t>
            </a:r>
            <a:endParaRPr lang="en-US" altLang="zh-CN" sz="2800" b="1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因为  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，所以摸到红球和摸到白球的概率不相等。</a:t>
            </a:r>
            <a:endParaRPr lang="zh-CN" altLang="en-US" sz="2800" b="1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304735" y="893568"/>
          <a:ext cx="33528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6" name="Equation" r:id="rId1" imgW="80467200" imgH="19202400" progId="Equation.DSMT4">
                  <p:embed/>
                </p:oleObj>
              </mc:Choice>
              <mc:Fallback>
                <p:oleObj name="Equation" r:id="rId1" imgW="80467200" imgH="19202400" progId="Equation.DSMT4">
                  <p:embed/>
                  <p:pic>
                    <p:nvPicPr>
                      <p:cNvPr id="0" name="图片 1231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04735" y="893568"/>
                        <a:ext cx="3352800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714685" y="893763"/>
          <a:ext cx="33909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7" name="Equation" r:id="rId3" imgW="81381600" imgH="19202400" progId="Equation.DSMT4">
                  <p:embed/>
                </p:oleObj>
              </mc:Choice>
              <mc:Fallback>
                <p:oleObj name="Equation" r:id="rId3" imgW="81381600" imgH="192024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14685" y="893763"/>
                        <a:ext cx="3390900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421896" y="1536066"/>
          <a:ext cx="8128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8" name="Equation" r:id="rId5" imgW="19507200" imgH="19202400" progId="Equation.DSMT4">
                  <p:embed/>
                </p:oleObj>
              </mc:Choice>
              <mc:Fallback>
                <p:oleObj name="Equation" r:id="rId5" imgW="19507200" imgH="192024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21896" y="1536066"/>
                        <a:ext cx="812800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544703" y="2336166"/>
            <a:ext cx="8054594" cy="1712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能通过改变袋中红球或白球的数量，使摸到红球和摸到白球的概率相等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只要袋中红球和白球的数量相等，就能使摸到红球和摸到白球的概率相等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COMMONDATA" val="eyJoZGlkIjoiMjlmNzU0NmQ1YjY2ZDkyM2MwOTlkZWZkZDdlZGQ0MTc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上课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240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上课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240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2395</Words>
  <Application>WPS 演示</Application>
  <PresentationFormat>全屏显示(16:9)</PresentationFormat>
  <Paragraphs>185</Paragraphs>
  <Slides>26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47</vt:i4>
      </vt:variant>
      <vt:variant>
        <vt:lpstr>幻灯片标题</vt:lpstr>
      </vt:variant>
      <vt:variant>
        <vt:i4>26</vt:i4>
      </vt:variant>
    </vt:vector>
  </HeadingPairs>
  <TitlesOfParts>
    <vt:vector size="88" baseType="lpstr">
      <vt:lpstr>Arial</vt:lpstr>
      <vt:lpstr>宋体</vt:lpstr>
      <vt:lpstr>Wingdings</vt:lpstr>
      <vt:lpstr>Times New Roman</vt:lpstr>
      <vt:lpstr>黑体</vt:lpstr>
      <vt:lpstr>楷体</vt:lpstr>
      <vt:lpstr>Calibri</vt:lpstr>
      <vt:lpstr>幼圆</vt:lpstr>
      <vt:lpstr>微软雅黑</vt:lpstr>
      <vt:lpstr>Arial Unicode MS</vt:lpstr>
      <vt:lpstr>等线</vt:lpstr>
      <vt:lpstr>Times New Roman</vt:lpstr>
      <vt:lpstr>1_Office 主题​​</vt:lpstr>
      <vt:lpstr>2_自定义设计方案</vt:lpstr>
      <vt:lpstr>1_自定义设计方案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lastModifiedBy>慢慢来</cp:lastModifiedBy>
  <cp:revision>480</cp:revision>
  <dcterms:created xsi:type="dcterms:W3CDTF">2016-01-14T05:53:00Z</dcterms:created>
  <dcterms:modified xsi:type="dcterms:W3CDTF">2025-01-20T00:19:31Z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3A0ABFCD91454FEA838ADAB4605318BF</vt:lpwstr>
  </property>
</Properties>
</file>