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24"/>
  </p:notesMasterIdLst>
  <p:sldIdLst>
    <p:sldId id="256" r:id="rId5"/>
    <p:sldId id="362" r:id="rId6"/>
    <p:sldId id="403" r:id="rId7"/>
    <p:sldId id="404" r:id="rId8"/>
    <p:sldId id="409" r:id="rId9"/>
    <p:sldId id="405" r:id="rId10"/>
    <p:sldId id="406" r:id="rId11"/>
    <p:sldId id="407" r:id="rId12"/>
    <p:sldId id="410" r:id="rId13"/>
    <p:sldId id="416" r:id="rId14"/>
    <p:sldId id="411" r:id="rId15"/>
    <p:sldId id="412" r:id="rId16"/>
    <p:sldId id="413" r:id="rId17"/>
    <p:sldId id="417" r:id="rId18"/>
    <p:sldId id="414" r:id="rId19"/>
    <p:sldId id="415" r:id="rId20"/>
    <p:sldId id="350" r:id="rId21"/>
    <p:sldId id="392" r:id="rId22"/>
    <p:sldId id="343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 userDrawn="1">
          <p15:clr>
            <a:srgbClr val="A4A3A4"/>
          </p15:clr>
        </p15:guide>
        <p15:guide id="2" pos="2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7878"/>
    <a:srgbClr val="0000FF"/>
    <a:srgbClr val="A1C6E7"/>
    <a:srgbClr val="F69679"/>
    <a:srgbClr val="FF00FF"/>
    <a:srgbClr val="FFFFFF"/>
    <a:srgbClr val="C59EE2"/>
    <a:srgbClr val="F5B395"/>
    <a:srgbClr val="F29B76"/>
    <a:srgbClr val="4877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/>
    <p:restoredTop sz="95250"/>
  </p:normalViewPr>
  <p:slideViewPr>
    <p:cSldViewPr snapToGrid="0" showGuides="1">
      <p:cViewPr varScale="1">
        <p:scale>
          <a:sx n="101" d="100"/>
          <a:sy n="101" d="100"/>
        </p:scale>
        <p:origin x="108" y="846"/>
      </p:cViewPr>
      <p:guideLst>
        <p:guide orient="horz" pos="1599"/>
        <p:guide pos="2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h13"/>
          <p:cNvPicPr>
            <a:picLocks noChangeAspect="1"/>
          </p:cNvPicPr>
          <p:nvPr userDrawn="1"/>
        </p:nvPicPr>
        <p:blipFill>
          <a:blip r:embed="rId2"/>
          <a:srcRect t="27060" r="66656"/>
          <a:stretch>
            <a:fillRect/>
          </a:stretch>
        </p:blipFill>
        <p:spPr>
          <a:xfrm>
            <a:off x="0" y="2941638"/>
            <a:ext cx="2147888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 descr="h233"/>
          <p:cNvPicPr>
            <a:picLocks noChangeAspect="1"/>
          </p:cNvPicPr>
          <p:nvPr userDrawn="1"/>
        </p:nvPicPr>
        <p:blipFill>
          <a:blip r:embed="rId3"/>
          <a:srcRect l="81303" b="70255"/>
          <a:stretch>
            <a:fillRect/>
          </a:stretch>
        </p:blipFill>
        <p:spPr>
          <a:xfrm>
            <a:off x="7027863" y="0"/>
            <a:ext cx="2116137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3" descr="h233"/>
          <p:cNvPicPr>
            <a:picLocks noChangeAspect="1"/>
          </p:cNvPicPr>
          <p:nvPr userDrawn="1"/>
        </p:nvPicPr>
        <p:blipFill>
          <a:blip r:embed="rId3"/>
          <a:srcRect l="69957" t="62254" b="-449"/>
          <a:stretch>
            <a:fillRect/>
          </a:stretch>
        </p:blipFill>
        <p:spPr>
          <a:xfrm>
            <a:off x="5970588" y="3267075"/>
            <a:ext cx="3173412" cy="1890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 descr="h233"/>
          <p:cNvPicPr>
            <a:picLocks noChangeAspect="1"/>
          </p:cNvPicPr>
          <p:nvPr userDrawn="1"/>
        </p:nvPicPr>
        <p:blipFill>
          <a:blip r:embed="rId3"/>
          <a:srcRect l="9528" r="41428" b="61018"/>
          <a:stretch>
            <a:fillRect/>
          </a:stretch>
        </p:blipFill>
        <p:spPr>
          <a:xfrm>
            <a:off x="125413" y="0"/>
            <a:ext cx="368300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38625" y="125413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4"/>
          <a:srcRect l="18167" r="45837" b="68622"/>
          <a:stretch>
            <a:fillRect/>
          </a:stretch>
        </p:blipFill>
        <p:spPr>
          <a:xfrm>
            <a:off x="115888" y="3543300"/>
            <a:ext cx="1851025" cy="1614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4"/>
          <a:srcRect l="40750" r="44295" b="67458"/>
          <a:stretch>
            <a:fillRect/>
          </a:stretch>
        </p:blipFill>
        <p:spPr>
          <a:xfrm rot="-2601789">
            <a:off x="960438" y="161925"/>
            <a:ext cx="769937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 userDrawn="1"/>
        </p:nvGrpSpPr>
        <p:grpSpPr>
          <a:xfrm>
            <a:off x="0" y="0"/>
            <a:ext cx="9144000" cy="5226050"/>
            <a:chOff x="0" y="0"/>
            <a:chExt cx="12192000" cy="6968490"/>
          </a:xfrm>
        </p:grpSpPr>
        <p:sp>
          <p:nvSpPr>
            <p:cNvPr id="3" name="矩形 2"/>
            <p:cNvSpPr/>
            <p:nvPr/>
          </p:nvSpPr>
          <p:spPr>
            <a:xfrm>
              <a:off x="372533" y="336571"/>
              <a:ext cx="11449051" cy="6185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79" name="图片 3" descr="h233"/>
            <p:cNvPicPr>
              <a:picLocks noChangeAspect="1"/>
            </p:cNvPicPr>
            <p:nvPr userDrawn="1"/>
          </p:nvPicPr>
          <p:blipFill>
            <a:blip r:embed="rId2"/>
            <a:srcRect l="34192" r="41428" b="61018"/>
            <a:stretch>
              <a:fillRect/>
            </a:stretch>
          </p:blipFill>
          <p:spPr>
            <a:xfrm>
              <a:off x="0" y="0"/>
              <a:ext cx="2069465" cy="15513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图片 4" descr="h233"/>
            <p:cNvPicPr>
              <a:picLocks noChangeAspect="1"/>
            </p:cNvPicPr>
            <p:nvPr userDrawn="1"/>
          </p:nvPicPr>
          <p:blipFill>
            <a:blip r:embed="rId3"/>
            <a:srcRect l="70787" t="62704" r="8138" b="-899"/>
            <a:stretch>
              <a:fillRect/>
            </a:stretch>
          </p:blipFill>
          <p:spPr>
            <a:xfrm>
              <a:off x="10224135" y="5296535"/>
              <a:ext cx="1967865" cy="16719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75" name="图片 5" descr="h30"/>
          <p:cNvPicPr>
            <a:picLocks noChangeAspect="1"/>
          </p:cNvPicPr>
          <p:nvPr userDrawn="1"/>
        </p:nvPicPr>
        <p:blipFill>
          <a:blip r:embed="rId4"/>
          <a:srcRect l="43230" t="49467" r="23219" b="15163"/>
          <a:stretch>
            <a:fillRect/>
          </a:stretch>
        </p:blipFill>
        <p:spPr>
          <a:xfrm rot="-7613506" flipH="1">
            <a:off x="7424738" y="4203700"/>
            <a:ext cx="1577975" cy="77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02025" y="1752600"/>
            <a:ext cx="213995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" y="1588"/>
            <a:ext cx="91313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241300"/>
            <a:ext cx="8429625" cy="466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788" y="63500"/>
            <a:ext cx="9009062" cy="503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 userDrawn="1"/>
        </p:nvPicPr>
        <p:blipFill>
          <a:blip r:embed="rId2"/>
          <a:srcRect b="176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70208" y="53792"/>
            <a:ext cx="720000" cy="7057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6.wmf"/><Relationship Id="rId2" Type="http://schemas.openxmlformats.org/officeDocument/2006/relationships/oleObject" Target="../embeddings/oleObject10.bin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29.wmf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2.bin"/><Relationship Id="rId3" Type="http://schemas.openxmlformats.org/officeDocument/2006/relationships/image" Target="../media/image27.e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14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3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1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4.wmf"/><Relationship Id="rId7" Type="http://schemas.openxmlformats.org/officeDocument/2006/relationships/oleObject" Target="../embeddings/oleObject9.bin"/><Relationship Id="rId6" Type="http://schemas.openxmlformats.org/officeDocument/2006/relationships/oleObject" Target="../embeddings/oleObject8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22.wmf"/><Relationship Id="rId2" Type="http://schemas.openxmlformats.org/officeDocument/2006/relationships/oleObject" Target="../embeddings/oleObject6.bin"/><Relationship Id="rId10" Type="http://schemas.openxmlformats.org/officeDocument/2006/relationships/vmlDrawing" Target="../drawings/vmlDrawing5.v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 txBox="1"/>
          <p:nvPr/>
        </p:nvSpPr>
        <p:spPr>
          <a:xfrm>
            <a:off x="2846388" y="3651250"/>
            <a:ext cx="3451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北师版七年级数学下册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055335" y="1557997"/>
            <a:ext cx="5098086" cy="16287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章末复习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577" y="638725"/>
            <a:ext cx="1931175" cy="21254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4703" y="941193"/>
            <a:ext cx="654189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解：（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）由题意知有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个面标有“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”，因此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97000" y="1592781"/>
          <a:ext cx="31750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2" imgW="76200000" imgH="19202400" progId="Equation.DSMT4">
                  <p:embed/>
                </p:oleObj>
              </mc:Choice>
              <mc:Fallback>
                <p:oleObj name="Equation" r:id="rId2" imgW="76200000" imgH="192024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97000" y="1592781"/>
                        <a:ext cx="31750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44703" y="2375937"/>
            <a:ext cx="654189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）标有“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”“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”的面最多，所以掷出数字“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”“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”的概率最大。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462" y="734001"/>
            <a:ext cx="6196304" cy="26371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/>
              <a:t>5</a:t>
            </a:r>
            <a:r>
              <a:rPr lang="en-US" altLang="zh-CN"/>
              <a:t>. </a:t>
            </a:r>
            <a:r>
              <a:rPr lang="zh-CN" altLang="en-US"/>
              <a:t>如图所示，一个转盘被</a:t>
            </a:r>
            <a:r>
              <a:rPr lang="zh-CN" altLang="en-US" dirty="0"/>
              <a:t>等分成 </a:t>
            </a:r>
            <a:r>
              <a:rPr lang="en-US" altLang="zh-CN" dirty="0"/>
              <a:t>4 </a:t>
            </a:r>
            <a:r>
              <a:rPr lang="zh-CN" altLang="en-US"/>
              <a:t>个扇形。小</a:t>
            </a:r>
            <a:r>
              <a:rPr lang="zh-CN" altLang="en-US" dirty="0"/>
              <a:t>颖</a:t>
            </a:r>
            <a:r>
              <a:rPr lang="zh-CN" altLang="en-US"/>
              <a:t>认为：这个转盘</a:t>
            </a:r>
            <a:r>
              <a:rPr lang="zh-CN" altLang="en-US" dirty="0"/>
              <a:t>上共有 </a:t>
            </a:r>
            <a:r>
              <a:rPr lang="en-US" altLang="zh-CN" dirty="0"/>
              <a:t>3 </a:t>
            </a:r>
            <a:r>
              <a:rPr lang="zh-CN" altLang="en-US" dirty="0"/>
              <a:t>种不同的颜色，所以自由转动这个转盘，当它停止时，指针落在红色、黄色或蓝色区域的概率都是     。你认为呢？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数学理解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55855" y="1161014"/>
            <a:ext cx="2108353" cy="2110337"/>
            <a:chOff x="3560691" y="1839504"/>
            <a:chExt cx="2439179" cy="2441474"/>
          </a:xfrm>
        </p:grpSpPr>
        <p:grpSp>
          <p:nvGrpSpPr>
            <p:cNvPr id="4" name="组合 3"/>
            <p:cNvGrpSpPr/>
            <p:nvPr/>
          </p:nvGrpSpPr>
          <p:grpSpPr>
            <a:xfrm>
              <a:off x="3560691" y="1839504"/>
              <a:ext cx="2439179" cy="2441474"/>
              <a:chOff x="5860759" y="1086950"/>
              <a:chExt cx="2672861" cy="2675375"/>
            </a:xfrm>
          </p:grpSpPr>
          <p:sp>
            <p:nvSpPr>
              <p:cNvPr id="14" name="不完整圆 13"/>
              <p:cNvSpPr/>
              <p:nvPr/>
            </p:nvSpPr>
            <p:spPr>
              <a:xfrm>
                <a:off x="5862420" y="1091125"/>
                <a:ext cx="2671200" cy="2671200"/>
              </a:xfrm>
              <a:prstGeom prst="pie">
                <a:avLst>
                  <a:gd name="adj1" fmla="val 16194054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不完整圆 14"/>
              <p:cNvSpPr/>
              <p:nvPr/>
            </p:nvSpPr>
            <p:spPr>
              <a:xfrm>
                <a:off x="5860759" y="1086950"/>
                <a:ext cx="2671200" cy="2671200"/>
              </a:xfrm>
              <a:prstGeom prst="pie">
                <a:avLst>
                  <a:gd name="adj1" fmla="val 5396463"/>
                  <a:gd name="adj2" fmla="val 16204036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6261560" y="2627754"/>
                <a:ext cx="633046" cy="552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红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396759" y="1567674"/>
                <a:ext cx="633046" cy="552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黄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不完整圆 22"/>
              <p:cNvSpPr/>
              <p:nvPr/>
            </p:nvSpPr>
            <p:spPr>
              <a:xfrm rot="5400000">
                <a:off x="5862418" y="1087589"/>
                <a:ext cx="2671201" cy="2671200"/>
              </a:xfrm>
              <a:prstGeom prst="pie">
                <a:avLst>
                  <a:gd name="adj1" fmla="val 16194054"/>
                  <a:gd name="adj2" fmla="val 21579947"/>
                </a:avLst>
              </a:prstGeom>
              <a:solidFill>
                <a:srgbClr val="A1C6E7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389052" y="2608216"/>
                <a:ext cx="633046" cy="552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3560762" y="3061969"/>
              <a:ext cx="1219518" cy="0"/>
            </a:xfrm>
            <a:prstGeom prst="line">
              <a:avLst/>
            </a:prstGeom>
            <a:ln w="19050">
              <a:solidFill>
                <a:srgbClr val="0000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/>
            <p:cNvGrpSpPr/>
            <p:nvPr/>
          </p:nvGrpSpPr>
          <p:grpSpPr>
            <a:xfrm rot="11561218">
              <a:off x="4588786" y="2543156"/>
              <a:ext cx="333224" cy="589679"/>
              <a:chOff x="8133846" y="3142512"/>
              <a:chExt cx="333224" cy="589679"/>
            </a:xfrm>
          </p:grpSpPr>
          <p:sp>
            <p:nvSpPr>
              <p:cNvPr id="29" name="箭头: 上 28"/>
              <p:cNvSpPr/>
              <p:nvPr/>
            </p:nvSpPr>
            <p:spPr>
              <a:xfrm rot="8910887">
                <a:off x="8272123" y="3199336"/>
                <a:ext cx="194947" cy="532855"/>
              </a:xfrm>
              <a:prstGeom prst="upArrow">
                <a:avLst>
                  <a:gd name="adj1" fmla="val 50000"/>
                  <a:gd name="adj2" fmla="val 273333"/>
                </a:avLst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 rot="8910887">
                <a:off x="8133846" y="3142512"/>
                <a:ext cx="194947" cy="19494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52763" y="2653813"/>
          <a:ext cx="322707" cy="864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2" imgW="259715" imgH="681355" progId="Equation.DSMT4">
                  <p:embed/>
                </p:oleObj>
              </mc:Choice>
              <mc:Fallback>
                <p:oleObj name="Equation" r:id="rId2" imgW="259715" imgH="681355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2763" y="2653813"/>
                        <a:ext cx="322707" cy="8643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826268" y="3426782"/>
            <a:ext cx="7340600" cy="1424168"/>
            <a:chOff x="1160552" y="3632020"/>
            <a:chExt cx="7340600" cy="1424168"/>
          </a:xfrm>
        </p:grpSpPr>
        <p:sp>
          <p:nvSpPr>
            <p:cNvPr id="22" name="文本框 21"/>
            <p:cNvSpPr txBox="1"/>
            <p:nvPr/>
          </p:nvSpPr>
          <p:spPr>
            <a:xfrm>
              <a:off x="1160552" y="3632020"/>
              <a:ext cx="6541897" cy="65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解：我认为</a:t>
              </a:r>
              <a:endPara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3098800" y="3638550"/>
            <a:ext cx="4356100" cy="787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Equation" r:id="rId4" imgW="104546400" imgH="18897600" progId="Equation.DSMT4">
                    <p:embed/>
                  </p:oleObj>
                </mc:Choice>
                <mc:Fallback>
                  <p:oleObj name="Equation" r:id="rId4" imgW="104546400" imgH="18897600" progId="Equation.DSMT4">
                    <p:embed/>
                    <p:pic>
                      <p:nvPicPr>
                        <p:cNvPr id="0" name="对象 3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098800" y="3638550"/>
                          <a:ext cx="4356100" cy="787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1160552" y="4268788"/>
            <a:ext cx="7340600" cy="787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Equation" r:id="rId6" imgW="176174400" imgH="18897600" progId="Equation.DSMT4">
                    <p:embed/>
                  </p:oleObj>
                </mc:Choice>
                <mc:Fallback>
                  <p:oleObj name="Equation" r:id="rId6" imgW="176174400" imgH="18897600" progId="Equation.DSMT4">
                    <p:embed/>
                    <p:pic>
                      <p:nvPicPr>
                        <p:cNvPr id="0" name="对象 2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160552" y="4268788"/>
                          <a:ext cx="7340600" cy="787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8648" y="512701"/>
            <a:ext cx="7408324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6. </a:t>
            </a:r>
            <a:r>
              <a:rPr lang="zh-CN" altLang="en-US" dirty="0"/>
              <a:t>一只昆虫</a:t>
            </a:r>
            <a:r>
              <a:rPr lang="zh-CN" altLang="en-US"/>
              <a:t>自由自在地在空中</a:t>
            </a:r>
            <a:r>
              <a:rPr lang="zh-CN" altLang="en-US" dirty="0"/>
              <a:t>飞行，然后随意落在图中所示的某个方格中（每个方格除颜色外完全一样），分别计算昆虫停在白色方格中的概率。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2004646" y="2637691"/>
            <a:ext cx="1519309" cy="759656"/>
            <a:chOff x="1589649" y="2722097"/>
            <a:chExt cx="1519309" cy="759656"/>
          </a:xfrm>
        </p:grpSpPr>
        <p:sp>
          <p:nvSpPr>
            <p:cNvPr id="8" name="矩形 7"/>
            <p:cNvSpPr/>
            <p:nvPr/>
          </p:nvSpPr>
          <p:spPr>
            <a:xfrm>
              <a:off x="1589649" y="2722098"/>
              <a:ext cx="759655" cy="75965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349303" y="2722097"/>
              <a:ext cx="759655" cy="75965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32949" y="2637691"/>
            <a:ext cx="2278964" cy="759656"/>
            <a:chOff x="4375052" y="2722097"/>
            <a:chExt cx="2278964" cy="759656"/>
          </a:xfrm>
        </p:grpSpPr>
        <p:sp>
          <p:nvSpPr>
            <p:cNvPr id="10" name="矩形 9"/>
            <p:cNvSpPr/>
            <p:nvPr/>
          </p:nvSpPr>
          <p:spPr>
            <a:xfrm>
              <a:off x="4375052" y="2722098"/>
              <a:ext cx="759655" cy="75965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134706" y="2722097"/>
              <a:ext cx="759655" cy="75965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894361" y="2722097"/>
              <a:ext cx="759655" cy="75965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98648" y="2666907"/>
            <a:ext cx="1049727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4171988" y="2666907"/>
            <a:ext cx="1049727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292993" y="3426561"/>
            <a:ext cx="5566595" cy="1430968"/>
            <a:chOff x="1160552" y="3632020"/>
            <a:chExt cx="5566595" cy="1430968"/>
          </a:xfrm>
        </p:grpSpPr>
        <p:sp>
          <p:nvSpPr>
            <p:cNvPr id="18" name="文本框 17"/>
            <p:cNvSpPr txBox="1"/>
            <p:nvPr/>
          </p:nvSpPr>
          <p:spPr>
            <a:xfrm>
              <a:off x="1160552" y="3632020"/>
              <a:ext cx="1507357" cy="65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解：</a:t>
              </a:r>
              <a:r>
                <a:rPr lang="en-US" altLang="zh-CN" sz="28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(1)</a:t>
              </a:r>
              <a:endPara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548847" y="3639001"/>
            <a:ext cx="4178300" cy="787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0" name="Equation" r:id="rId1" imgW="100279200" imgH="18897600" progId="Equation.DSMT4">
                    <p:embed/>
                  </p:oleObj>
                </mc:Choice>
                <mc:Fallback>
                  <p:oleObj name="Equation" r:id="rId1" imgW="100279200" imgH="18897600" progId="Equation.DSMT4">
                    <p:embed/>
                    <p:pic>
                      <p:nvPicPr>
                        <p:cNvPr id="0" name="对象 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48847" y="3639001"/>
                          <a:ext cx="4178300" cy="787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253008" y="4262888"/>
            <a:ext cx="4648200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1" name="Equation" r:id="rId3" imgW="111556800" imgH="19202400" progId="Equation.DSMT4">
                    <p:embed/>
                  </p:oleObj>
                </mc:Choice>
                <mc:Fallback>
                  <p:oleObj name="Equation" r:id="rId3" imgW="111556800" imgH="19202400" progId="Equation.DSMT4">
                    <p:embed/>
                    <p:pic>
                      <p:nvPicPr>
                        <p:cNvPr id="0" name="对象 2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53008" y="4262888"/>
                          <a:ext cx="4648200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0260" y="498633"/>
            <a:ext cx="8139844" cy="4217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7. </a:t>
            </a:r>
            <a:r>
              <a:rPr lang="zh-CN" altLang="en-US" dirty="0"/>
              <a:t>分别写有数字 </a:t>
            </a:r>
            <a:r>
              <a:rPr lang="en-US" altLang="zh-CN" dirty="0"/>
              <a:t>1~10 </a:t>
            </a:r>
            <a:r>
              <a:rPr lang="zh-CN" altLang="en-US" dirty="0"/>
              <a:t>的 </a:t>
            </a:r>
            <a:r>
              <a:rPr lang="en-US" altLang="zh-CN" dirty="0"/>
              <a:t>10 </a:t>
            </a:r>
            <a:r>
              <a:rPr lang="zh-CN" altLang="en-US" dirty="0"/>
              <a:t>张卡片，它们除数字外完全相同。将它们背面朝上混合均匀后，从中任意抽出一张。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）求卡片上数字是 </a:t>
            </a:r>
            <a:r>
              <a:rPr lang="en-US" altLang="zh-CN" dirty="0"/>
              <a:t>3 </a:t>
            </a:r>
            <a:r>
              <a:rPr lang="zh-CN" altLang="en-US" dirty="0"/>
              <a:t>的倍数的概率和不是 </a:t>
            </a:r>
            <a:r>
              <a:rPr lang="en-US" altLang="zh-CN" dirty="0"/>
              <a:t>3 </a:t>
            </a:r>
            <a:r>
              <a:rPr lang="zh-CN" altLang="en-US" dirty="0"/>
              <a:t>的倍数的概率；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）求卡片上的数字是质数的概率和不是质数的概率；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）由（</a:t>
            </a:r>
            <a:r>
              <a:rPr lang="en-US" altLang="zh-CN" dirty="0"/>
              <a:t>1</a:t>
            </a:r>
            <a:r>
              <a:rPr lang="zh-CN" altLang="en-US" dirty="0"/>
              <a:t>）（</a:t>
            </a:r>
            <a:r>
              <a:rPr lang="en-US" altLang="zh-CN" dirty="0"/>
              <a:t>2</a:t>
            </a:r>
            <a:r>
              <a:rPr lang="zh-CN" altLang="en-US" dirty="0"/>
              <a:t>），你有什么发现？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5318" y="197586"/>
            <a:ext cx="150735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(1)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38363" y="265333"/>
          <a:ext cx="52070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Equation" r:id="rId1" imgW="124968000" imgH="40233600" progId="Equation.DSMT4">
                  <p:embed/>
                </p:oleObj>
              </mc:Choice>
              <mc:Fallback>
                <p:oleObj name="Equation" r:id="rId1" imgW="124968000" imgH="40233600" progId="Equation.DSMT4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8363" y="265333"/>
                        <a:ext cx="5207000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98996" y="1941733"/>
          <a:ext cx="54483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3" imgW="130759200" imgH="40233600" progId="Equation.DSMT4">
                  <p:embed/>
                </p:oleObj>
              </mc:Choice>
              <mc:Fallback>
                <p:oleObj name="Equation" r:id="rId3" imgW="130759200" imgH="40233600" progId="Equation.DSMT4">
                  <p:embed/>
                  <p:pic>
                    <p:nvPicPr>
                      <p:cNvPr id="0" name="对象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8996" y="1941733"/>
                        <a:ext cx="5448300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493018" y="3570630"/>
            <a:ext cx="6355582" cy="130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(3)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可以发现，在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(1)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和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中，两个概率之和都为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0260" y="498633"/>
            <a:ext cx="8139844" cy="4217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8. </a:t>
            </a:r>
            <a:r>
              <a:rPr lang="zh-CN" altLang="en-US" dirty="0"/>
              <a:t>如图，一个可自由转动的</a:t>
            </a:r>
            <a:r>
              <a:rPr lang="zh-CN" altLang="en-US"/>
              <a:t>转盘被等分成 </a:t>
            </a:r>
            <a:r>
              <a:rPr lang="en-US" altLang="zh-CN"/>
              <a:t>10 </a:t>
            </a:r>
            <a:r>
              <a:rPr lang="zh-CN" altLang="en-US"/>
              <a:t>个扇形，</a:t>
            </a:r>
            <a:r>
              <a:rPr lang="zh-CN" altLang="en-US" dirty="0"/>
              <a:t>分别标有 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2</a:t>
            </a:r>
            <a:r>
              <a:rPr lang="zh-CN" altLang="en-US" dirty="0"/>
              <a:t>，</a:t>
            </a:r>
            <a:r>
              <a:rPr lang="en-US" altLang="zh-CN" dirty="0"/>
              <a:t>3</a:t>
            </a:r>
            <a:r>
              <a:rPr lang="zh-CN" altLang="en-US" dirty="0"/>
              <a:t>，</a:t>
            </a:r>
            <a:r>
              <a:rPr lang="en-US" altLang="zh-CN" dirty="0"/>
              <a:t>4</a:t>
            </a:r>
            <a:r>
              <a:rPr lang="zh-CN" altLang="en-US" dirty="0"/>
              <a:t>，</a:t>
            </a:r>
            <a:r>
              <a:rPr lang="en-US" altLang="zh-CN" dirty="0"/>
              <a:t>5</a:t>
            </a:r>
            <a:r>
              <a:rPr lang="zh-CN" altLang="en-US" dirty="0"/>
              <a:t>，</a:t>
            </a:r>
            <a:r>
              <a:rPr lang="en-US" altLang="zh-CN" dirty="0"/>
              <a:t>6</a:t>
            </a:r>
            <a:r>
              <a:rPr lang="zh-CN" altLang="en-US" dirty="0"/>
              <a:t>，</a:t>
            </a:r>
            <a:r>
              <a:rPr lang="en-US" altLang="zh-CN" dirty="0"/>
              <a:t>7</a:t>
            </a:r>
            <a:r>
              <a:rPr lang="zh-CN" altLang="en-US" dirty="0"/>
              <a:t>，</a:t>
            </a:r>
            <a:r>
              <a:rPr lang="en-US" altLang="zh-CN" dirty="0"/>
              <a:t>8</a:t>
            </a:r>
            <a:r>
              <a:rPr lang="zh-CN" altLang="en-US" dirty="0"/>
              <a:t>，</a:t>
            </a:r>
            <a:r>
              <a:rPr lang="en-US" altLang="zh-CN"/>
              <a:t>9</a:t>
            </a:r>
            <a:r>
              <a:rPr lang="zh-CN" altLang="en-US"/>
              <a:t>，</a:t>
            </a:r>
            <a:endParaRPr lang="en-US" altLang="zh-CN"/>
          </a:p>
          <a:p>
            <a:r>
              <a:rPr lang="en-US" altLang="zh-CN"/>
              <a:t>10 </a:t>
            </a:r>
            <a:r>
              <a:rPr lang="zh-CN" altLang="en-US" dirty="0"/>
              <a:t>这 </a:t>
            </a:r>
            <a:r>
              <a:rPr lang="en-US" altLang="zh-CN" dirty="0"/>
              <a:t>10 </a:t>
            </a:r>
            <a:r>
              <a:rPr lang="zh-CN" altLang="en-US" dirty="0"/>
              <a:t>个数字。转动转盘，当</a:t>
            </a:r>
            <a:r>
              <a:rPr lang="zh-CN" altLang="en-US"/>
              <a:t>转盘停止</a:t>
            </a:r>
            <a:endParaRPr lang="en-US" altLang="zh-CN"/>
          </a:p>
          <a:p>
            <a:r>
              <a:rPr lang="zh-CN" altLang="en-US"/>
              <a:t>时</a:t>
            </a:r>
            <a:r>
              <a:rPr lang="zh-CN" altLang="en-US" dirty="0"/>
              <a:t>，指针指向的数字即为转出的数字。</a:t>
            </a:r>
            <a:endParaRPr lang="en-US" altLang="zh-CN" dirty="0"/>
          </a:p>
          <a:p>
            <a:r>
              <a:rPr lang="zh-CN" altLang="en-US" dirty="0"/>
              <a:t>两人参与游戏：一人转动转盘，另一人猜数，若所猜数字与转出的数字相符，则猜数的人获胜，否则转动转盘的人获胜。猜数的方法从下面三种中选一种：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7136" y="1111741"/>
            <a:ext cx="1967243" cy="186037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8474" y="467713"/>
            <a:ext cx="7767051" cy="3157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）猜“是奇数”或“是偶数”；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）猜“是 </a:t>
            </a:r>
            <a:r>
              <a:rPr lang="en-US" altLang="zh-CN" dirty="0"/>
              <a:t> 3 </a:t>
            </a:r>
            <a:r>
              <a:rPr lang="zh-CN" altLang="en-US" dirty="0"/>
              <a:t>的倍数”或“不是 </a:t>
            </a:r>
            <a:r>
              <a:rPr lang="en-US" altLang="zh-CN"/>
              <a:t>3 </a:t>
            </a:r>
            <a:r>
              <a:rPr lang="zh-CN" altLang="en-US"/>
              <a:t>的</a:t>
            </a:r>
            <a:endParaRPr lang="en-US" altLang="zh-CN"/>
          </a:p>
          <a:p>
            <a:pPr>
              <a:lnSpc>
                <a:spcPct val="130000"/>
              </a:lnSpc>
            </a:pPr>
            <a:r>
              <a:rPr lang="zh-CN" altLang="en-US"/>
              <a:t>倍数</a:t>
            </a:r>
            <a:r>
              <a:rPr lang="zh-CN" altLang="en-US" dirty="0"/>
              <a:t>”；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）猜“是大于 </a:t>
            </a:r>
            <a:r>
              <a:rPr lang="en-US" altLang="zh-CN" dirty="0"/>
              <a:t>6 </a:t>
            </a:r>
            <a:r>
              <a:rPr lang="zh-CN" altLang="en-US" dirty="0"/>
              <a:t>的数”或“不是大于 </a:t>
            </a:r>
            <a:r>
              <a:rPr lang="en-US" altLang="zh-CN" dirty="0"/>
              <a:t>6 </a:t>
            </a:r>
            <a:r>
              <a:rPr lang="zh-CN" altLang="en-US" dirty="0"/>
              <a:t>的数”。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如果轮到你猜数，那么为了尽可能获胜，你将选择哪一种猜数方法？怎样猜？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8282" y="258163"/>
            <a:ext cx="1967243" cy="186037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8474" y="3624988"/>
            <a:ext cx="8207876" cy="1152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解：若为了尽可能获胜，则选择第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种猜数方法，猜“不是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的倍数”。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699" y="612199"/>
            <a:ext cx="7928829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9. </a:t>
            </a:r>
            <a:r>
              <a:rPr lang="zh-CN" altLang="en-US" dirty="0"/>
              <a:t>小明掷一枚质地均匀的硬币。他掷了 </a:t>
            </a:r>
            <a:r>
              <a:rPr lang="en-US" altLang="zh-CN" dirty="0"/>
              <a:t>5 </a:t>
            </a:r>
            <a:r>
              <a:rPr lang="zh-CN" altLang="en-US" dirty="0"/>
              <a:t>次，其中有 </a:t>
            </a:r>
            <a:r>
              <a:rPr lang="en-US" altLang="zh-CN" dirty="0"/>
              <a:t>2 </a:t>
            </a:r>
            <a:r>
              <a:rPr lang="zh-CN" altLang="en-US" dirty="0"/>
              <a:t>次正面朝上、</a:t>
            </a:r>
            <a:r>
              <a:rPr lang="en-US" altLang="zh-CN" dirty="0"/>
              <a:t>3 </a:t>
            </a:r>
            <a:r>
              <a:rPr lang="zh-CN" altLang="en-US" dirty="0"/>
              <a:t>次正面朝下。他认为再掷一次，一定正面朝上。你同意他的观点吗？与同伴进行交流。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89199" y="2571750"/>
            <a:ext cx="7753827" cy="1152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解：不同意他的观点，再抛一次可能正面朝上，也可能正面朝下。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问题解决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01699" y="850324"/>
            <a:ext cx="7928829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10. </a:t>
            </a:r>
            <a:r>
              <a:rPr lang="zh-CN" altLang="en-US" dirty="0"/>
              <a:t>天气预报显示，某地明天降水概率为 </a:t>
            </a:r>
            <a:r>
              <a:rPr lang="en-US" altLang="zh-CN" dirty="0"/>
              <a:t>30%</a:t>
            </a:r>
            <a:r>
              <a:rPr lang="zh-CN" altLang="en-US" dirty="0"/>
              <a:t>，后天</a:t>
            </a:r>
            <a:r>
              <a:rPr lang="zh-CN" altLang="en-US"/>
              <a:t>降水概率是 </a:t>
            </a:r>
            <a:r>
              <a:rPr lang="en-US" altLang="zh-CN" dirty="0"/>
              <a:t>70%</a:t>
            </a:r>
            <a:r>
              <a:rPr lang="zh-CN" altLang="en-US" dirty="0"/>
              <a:t>，那么当地居民这两天中哪一天出门时更有可能会带伞？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95086" y="2809875"/>
            <a:ext cx="7753827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解：当地居民后天出门时更有可能会带伞。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835943" y="1648557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1.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从教材习题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中选取；</a:t>
            </a: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2.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完成练习册本课时</a:t>
            </a:r>
            <a:r>
              <a:rPr kumimoji="0" lang="zh-CN" altLang="en-US" sz="3200" b="1" kern="0" cap="none" spc="0" normalizeH="0" baseline="0" noProof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的习题。</a:t>
            </a:r>
            <a:endParaRPr kumimoji="0" lang="en-US" altLang="zh-CN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3031" y="605541"/>
            <a:ext cx="2575693" cy="659784"/>
            <a:chOff x="1455353" y="2389568"/>
            <a:chExt cx="2575693" cy="6597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课后练习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回顾思考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05688" y="1082449"/>
            <a:ext cx="4572000" cy="6206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1. </a:t>
            </a:r>
            <a:r>
              <a:rPr lang="zh-CN" altLang="en-US" dirty="0"/>
              <a:t>举例说明什么是随机事件。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05688" y="1935185"/>
            <a:ext cx="7851450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2. </a:t>
            </a:r>
            <a:r>
              <a:rPr lang="zh-CN" altLang="en-US" dirty="0"/>
              <a:t>随机事件发生的概率与频率有什么区别和联系？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05688" y="2674859"/>
            <a:ext cx="7373149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3. </a:t>
            </a:r>
            <a:r>
              <a:rPr lang="zh-CN" altLang="en-US" dirty="0"/>
              <a:t>游戏对双方公平是什么意思？你能设计一些对双方都公平的游戏吗？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3486" y="632278"/>
            <a:ext cx="7619336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4. </a:t>
            </a:r>
            <a:r>
              <a:rPr lang="zh-CN" altLang="en-US" dirty="0"/>
              <a:t>举例说明如何求随机事件的概率。在什么条件下  </a:t>
            </a:r>
            <a:endParaRPr lang="en-US" altLang="zh-CN" dirty="0"/>
          </a:p>
          <a:p>
            <a:r>
              <a:rPr lang="en-US" altLang="zh-CN" dirty="0"/>
              <a:t>    </a:t>
            </a:r>
            <a:r>
              <a:rPr lang="zh-CN" altLang="en-US" dirty="0"/>
              <a:t>适合用公式                      来求随机事件的概率？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991389" y="1219547"/>
            <a:ext cx="1721291" cy="720725"/>
            <a:chOff x="4188654" y="1885341"/>
            <a:chExt cx="1721291" cy="720725"/>
          </a:xfrm>
        </p:grpSpPr>
        <p:sp>
          <p:nvSpPr>
            <p:cNvPr id="4" name="文本框 3"/>
            <p:cNvSpPr txBox="1"/>
            <p:nvPr/>
          </p:nvSpPr>
          <p:spPr>
            <a:xfrm>
              <a:off x="4188654" y="1922427"/>
              <a:ext cx="1494698" cy="576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sz="2600" b="1" cap="none" spc="0" normalizeH="0">
                  <a:latin typeface="+mn-lt"/>
                  <a:ea typeface="楷体" panose="02010609060101010101" pitchFamily="49" charset="-122"/>
                </a:defRPr>
              </a:lvl1pPr>
            </a:lstStyle>
            <a:p>
              <a:pPr eaLnBrk="1" hangingPunct="1"/>
              <a:r>
                <a:rPr lang="en-US" altLang="zh-CN" sz="2400" i="1" dirty="0">
                  <a:solidFill>
                    <a:srgbClr val="FF0000"/>
                  </a:solidFill>
                </a:rPr>
                <a:t>P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（</a:t>
              </a:r>
              <a:r>
                <a:rPr lang="en-US" altLang="zh-CN" sz="2400" i="1" dirty="0">
                  <a:solidFill>
                    <a:srgbClr val="FF0000"/>
                  </a:solidFill>
                </a:rPr>
                <a:t>A</a:t>
              </a:r>
              <a:r>
                <a:rPr lang="zh-CN" altLang="en-US" sz="2400" dirty="0">
                  <a:solidFill>
                    <a:srgbClr val="FF0000"/>
                  </a:solidFill>
                </a:rPr>
                <a:t>）</a:t>
              </a:r>
              <a:r>
                <a:rPr lang="en-US" altLang="zh-CN" sz="2400" dirty="0">
                  <a:solidFill>
                    <a:srgbClr val="FF0000"/>
                  </a:solidFill>
                </a:rPr>
                <a:t>=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549583" y="1885341"/>
              <a:ext cx="360362" cy="720725"/>
              <a:chOff x="2557484" y="3991885"/>
              <a:chExt cx="360362" cy="720725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600466" y="4202980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2557484" y="3991885"/>
              <a:ext cx="360362" cy="720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9" name="Equation" r:id="rId2" imgW="4876800" imgH="9753600" progId="Equation.DSMT4">
                      <p:embed/>
                    </p:oleObj>
                  </mc:Choice>
                  <mc:Fallback>
                    <p:oleObj name="Equation" r:id="rId2" imgW="4876800" imgH="9753600" progId="Equation.DSMT4">
                      <p:embed/>
                      <p:pic>
                        <p:nvPicPr>
                          <p:cNvPr id="0" name="对象 10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2557484" y="3991885"/>
                            <a:ext cx="360362" cy="7207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8" name="文本框 7"/>
          <p:cNvSpPr txBox="1"/>
          <p:nvPr/>
        </p:nvSpPr>
        <p:spPr>
          <a:xfrm>
            <a:off x="863486" y="2114281"/>
            <a:ext cx="7619336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5. </a:t>
            </a:r>
            <a:r>
              <a:rPr lang="zh-CN" altLang="en-US" dirty="0"/>
              <a:t>举例说明研究随机事件发生概率的意义。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63486" y="2996120"/>
            <a:ext cx="7366116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6. </a:t>
            </a:r>
            <a:r>
              <a:rPr lang="zh-CN" altLang="en-US" dirty="0"/>
              <a:t>用自己的方式梳理本章的知识结构，并与同伴 </a:t>
            </a:r>
            <a:endParaRPr lang="en-US" altLang="zh-CN" dirty="0"/>
          </a:p>
          <a:p>
            <a:r>
              <a:rPr lang="en-US" altLang="zh-CN" dirty="0"/>
              <a:t>    </a:t>
            </a:r>
            <a:r>
              <a:rPr lang="zh-CN" altLang="en-US" dirty="0"/>
              <a:t>进行交流。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3229" y="751848"/>
            <a:ext cx="7942892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1. </a:t>
            </a:r>
            <a:r>
              <a:rPr lang="zh-CN" altLang="en-US" dirty="0"/>
              <a:t>五个可以自由转动的转盘如图所示。转动转盘，当转盘停止时，它们的指针落在黄色区域</a:t>
            </a:r>
            <a:r>
              <a:rPr lang="zh-CN" altLang="en-US"/>
              <a:t>的概率各不</a:t>
            </a:r>
            <a:r>
              <a:rPr lang="zh-CN" altLang="en-US" dirty="0"/>
              <a:t>相同，请按概率由大到小的顺序进行排列。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53224" y="169445"/>
            <a:ext cx="2575693" cy="659784"/>
            <a:chOff x="1455353" y="2389568"/>
            <a:chExt cx="2575693" cy="6597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5353" y="2389568"/>
              <a:ext cx="2575693" cy="65978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030445" y="2410236"/>
              <a:ext cx="19507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知识技能</a:t>
              </a:r>
              <a:endParaRPr lang="zh-CN" altLang="en-US" sz="28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0534" y="2771331"/>
            <a:ext cx="1415462" cy="1910240"/>
            <a:chOff x="720534" y="2771331"/>
            <a:chExt cx="1415462" cy="1910240"/>
          </a:xfrm>
        </p:grpSpPr>
        <p:grpSp>
          <p:nvGrpSpPr>
            <p:cNvPr id="16" name="组合 15"/>
            <p:cNvGrpSpPr/>
            <p:nvPr/>
          </p:nvGrpSpPr>
          <p:grpSpPr>
            <a:xfrm>
              <a:off x="720534" y="2771331"/>
              <a:ext cx="1415462" cy="1415462"/>
              <a:chOff x="2704076" y="1411630"/>
              <a:chExt cx="2437665" cy="2437665"/>
            </a:xfrm>
          </p:grpSpPr>
          <p:sp>
            <p:nvSpPr>
              <p:cNvPr id="6" name="不完整圆 5"/>
              <p:cNvSpPr/>
              <p:nvPr/>
            </p:nvSpPr>
            <p:spPr>
              <a:xfrm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不完整圆 8"/>
              <p:cNvSpPr/>
              <p:nvPr/>
            </p:nvSpPr>
            <p:spPr>
              <a:xfrm rot="18900015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不完整圆 9"/>
              <p:cNvSpPr/>
              <p:nvPr/>
            </p:nvSpPr>
            <p:spPr>
              <a:xfrm rot="16200000">
                <a:off x="2704076" y="1411630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不完整圆 10"/>
              <p:cNvSpPr/>
              <p:nvPr/>
            </p:nvSpPr>
            <p:spPr>
              <a:xfrm rot="13522708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不完整圆 11"/>
              <p:cNvSpPr/>
              <p:nvPr/>
            </p:nvSpPr>
            <p:spPr>
              <a:xfrm rot="10800000">
                <a:off x="2704078" y="1411630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不完整圆 12"/>
              <p:cNvSpPr/>
              <p:nvPr/>
            </p:nvSpPr>
            <p:spPr>
              <a:xfrm rot="8106637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不完整圆 13"/>
              <p:cNvSpPr/>
              <p:nvPr/>
            </p:nvSpPr>
            <p:spPr>
              <a:xfrm rot="54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不完整圆 14"/>
              <p:cNvSpPr/>
              <p:nvPr/>
            </p:nvSpPr>
            <p:spPr>
              <a:xfrm rot="2690256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1186426" y="4157004"/>
              <a:ext cx="5016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400" b="1" dirty="0">
                  <a:latin typeface="+mn-lt"/>
                  <a:ea typeface="+mn-ea"/>
                </a:rPr>
                <a:t>①</a:t>
              </a:r>
              <a:endParaRPr lang="zh-CN" altLang="en-US" sz="2400" b="1" dirty="0">
                <a:latin typeface="+mn-lt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267981" y="2771332"/>
            <a:ext cx="1415461" cy="1910239"/>
            <a:chOff x="2267981" y="2771332"/>
            <a:chExt cx="1415461" cy="1910239"/>
          </a:xfrm>
        </p:grpSpPr>
        <p:grpSp>
          <p:nvGrpSpPr>
            <p:cNvPr id="44" name="组合 43"/>
            <p:cNvGrpSpPr/>
            <p:nvPr/>
          </p:nvGrpSpPr>
          <p:grpSpPr>
            <a:xfrm>
              <a:off x="2267981" y="2771332"/>
              <a:ext cx="1415461" cy="1415461"/>
              <a:chOff x="2704078" y="1411632"/>
              <a:chExt cx="2437663" cy="2437663"/>
            </a:xfrm>
          </p:grpSpPr>
          <p:sp>
            <p:nvSpPr>
              <p:cNvPr id="45" name="不完整圆 44"/>
              <p:cNvSpPr/>
              <p:nvPr/>
            </p:nvSpPr>
            <p:spPr>
              <a:xfrm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不完整圆 45"/>
              <p:cNvSpPr/>
              <p:nvPr/>
            </p:nvSpPr>
            <p:spPr>
              <a:xfrm rot="18900015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不完整圆 46"/>
              <p:cNvSpPr/>
              <p:nvPr/>
            </p:nvSpPr>
            <p:spPr>
              <a:xfrm rot="162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不完整圆 47"/>
              <p:cNvSpPr/>
              <p:nvPr/>
            </p:nvSpPr>
            <p:spPr>
              <a:xfrm rot="13522708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不完整圆 48"/>
              <p:cNvSpPr/>
              <p:nvPr/>
            </p:nvSpPr>
            <p:spPr>
              <a:xfrm rot="108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不完整圆 49"/>
              <p:cNvSpPr/>
              <p:nvPr/>
            </p:nvSpPr>
            <p:spPr>
              <a:xfrm rot="8106637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不完整圆 50"/>
              <p:cNvSpPr/>
              <p:nvPr/>
            </p:nvSpPr>
            <p:spPr>
              <a:xfrm rot="54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不完整圆 51"/>
              <p:cNvSpPr/>
              <p:nvPr/>
            </p:nvSpPr>
            <p:spPr>
              <a:xfrm rot="2690256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2747940" y="4157004"/>
              <a:ext cx="5016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400" b="1" dirty="0">
                  <a:latin typeface="+mn-lt"/>
                  <a:ea typeface="+mn-ea"/>
                </a:rPr>
                <a:t>②</a:t>
              </a:r>
              <a:endParaRPr lang="zh-CN" altLang="en-US" sz="2400" b="1" dirty="0">
                <a:latin typeface="+mn-lt"/>
                <a:ea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15427" y="2771332"/>
            <a:ext cx="1415461" cy="1910239"/>
            <a:chOff x="3815427" y="2771332"/>
            <a:chExt cx="1415461" cy="1910239"/>
          </a:xfrm>
        </p:grpSpPr>
        <p:grpSp>
          <p:nvGrpSpPr>
            <p:cNvPr id="53" name="组合 52"/>
            <p:cNvGrpSpPr/>
            <p:nvPr/>
          </p:nvGrpSpPr>
          <p:grpSpPr>
            <a:xfrm>
              <a:off x="3815427" y="2771332"/>
              <a:ext cx="1415461" cy="1415461"/>
              <a:chOff x="2704078" y="1411632"/>
              <a:chExt cx="2437663" cy="2437663"/>
            </a:xfrm>
            <a:solidFill>
              <a:srgbClr val="FFFF00"/>
            </a:solidFill>
          </p:grpSpPr>
          <p:sp>
            <p:nvSpPr>
              <p:cNvPr id="54" name="不完整圆 53"/>
              <p:cNvSpPr/>
              <p:nvPr/>
            </p:nvSpPr>
            <p:spPr>
              <a:xfrm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不完整圆 54"/>
              <p:cNvSpPr/>
              <p:nvPr/>
            </p:nvSpPr>
            <p:spPr>
              <a:xfrm rot="18900015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不完整圆 55"/>
              <p:cNvSpPr/>
              <p:nvPr/>
            </p:nvSpPr>
            <p:spPr>
              <a:xfrm rot="162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不完整圆 56"/>
              <p:cNvSpPr/>
              <p:nvPr/>
            </p:nvSpPr>
            <p:spPr>
              <a:xfrm rot="13522708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不完整圆 57"/>
              <p:cNvSpPr/>
              <p:nvPr/>
            </p:nvSpPr>
            <p:spPr>
              <a:xfrm rot="108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不完整圆 58"/>
              <p:cNvSpPr/>
              <p:nvPr/>
            </p:nvSpPr>
            <p:spPr>
              <a:xfrm rot="8106637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不完整圆 59"/>
              <p:cNvSpPr/>
              <p:nvPr/>
            </p:nvSpPr>
            <p:spPr>
              <a:xfrm rot="54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不完整圆 60"/>
              <p:cNvSpPr/>
              <p:nvPr/>
            </p:nvSpPr>
            <p:spPr>
              <a:xfrm rot="2690256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4274285" y="4157004"/>
              <a:ext cx="5016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400" b="1" dirty="0">
                  <a:latin typeface="+mn-lt"/>
                  <a:ea typeface="+mn-ea"/>
                </a:rPr>
                <a:t>③</a:t>
              </a:r>
              <a:endParaRPr lang="zh-CN" altLang="en-US" sz="2400" b="1" dirty="0">
                <a:latin typeface="+mn-lt"/>
                <a:ea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62873" y="2771332"/>
            <a:ext cx="1415461" cy="1910239"/>
            <a:chOff x="5362873" y="2771332"/>
            <a:chExt cx="1415461" cy="1910239"/>
          </a:xfrm>
        </p:grpSpPr>
        <p:grpSp>
          <p:nvGrpSpPr>
            <p:cNvPr id="62" name="组合 61"/>
            <p:cNvGrpSpPr/>
            <p:nvPr/>
          </p:nvGrpSpPr>
          <p:grpSpPr>
            <a:xfrm>
              <a:off x="5362873" y="2771332"/>
              <a:ext cx="1415461" cy="1415461"/>
              <a:chOff x="2704078" y="1411632"/>
              <a:chExt cx="2437663" cy="2437663"/>
            </a:xfrm>
          </p:grpSpPr>
          <p:sp>
            <p:nvSpPr>
              <p:cNvPr id="63" name="不完整圆 62"/>
              <p:cNvSpPr/>
              <p:nvPr/>
            </p:nvSpPr>
            <p:spPr>
              <a:xfrm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不完整圆 63"/>
              <p:cNvSpPr/>
              <p:nvPr/>
            </p:nvSpPr>
            <p:spPr>
              <a:xfrm rot="18900015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不完整圆 64"/>
              <p:cNvSpPr/>
              <p:nvPr/>
            </p:nvSpPr>
            <p:spPr>
              <a:xfrm rot="162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不完整圆 65"/>
              <p:cNvSpPr/>
              <p:nvPr/>
            </p:nvSpPr>
            <p:spPr>
              <a:xfrm rot="13522708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不完整圆 66"/>
              <p:cNvSpPr/>
              <p:nvPr/>
            </p:nvSpPr>
            <p:spPr>
              <a:xfrm rot="108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不完整圆 67"/>
              <p:cNvSpPr/>
              <p:nvPr/>
            </p:nvSpPr>
            <p:spPr>
              <a:xfrm rot="8106637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不完整圆 68"/>
              <p:cNvSpPr/>
              <p:nvPr/>
            </p:nvSpPr>
            <p:spPr>
              <a:xfrm rot="54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不完整圆 69"/>
              <p:cNvSpPr/>
              <p:nvPr/>
            </p:nvSpPr>
            <p:spPr>
              <a:xfrm rot="2690256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5836974" y="4157004"/>
              <a:ext cx="5016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400" b="1" dirty="0">
                  <a:latin typeface="+mn-lt"/>
                  <a:ea typeface="+mn-ea"/>
                </a:rPr>
                <a:t>④</a:t>
              </a:r>
              <a:endParaRPr lang="zh-CN" altLang="en-US" sz="2400" b="1" dirty="0">
                <a:latin typeface="+mn-lt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10319" y="2771332"/>
            <a:ext cx="1415461" cy="1910239"/>
            <a:chOff x="6910319" y="2771332"/>
            <a:chExt cx="1415461" cy="1910239"/>
          </a:xfrm>
        </p:grpSpPr>
        <p:grpSp>
          <p:nvGrpSpPr>
            <p:cNvPr id="71" name="组合 70"/>
            <p:cNvGrpSpPr/>
            <p:nvPr/>
          </p:nvGrpSpPr>
          <p:grpSpPr>
            <a:xfrm>
              <a:off x="6910319" y="2771332"/>
              <a:ext cx="1415461" cy="1415461"/>
              <a:chOff x="2704078" y="1411632"/>
              <a:chExt cx="2437663" cy="2437663"/>
            </a:xfrm>
            <a:solidFill>
              <a:srgbClr val="FFFF00"/>
            </a:solidFill>
          </p:grpSpPr>
          <p:sp>
            <p:nvSpPr>
              <p:cNvPr id="72" name="不完整圆 71"/>
              <p:cNvSpPr/>
              <p:nvPr/>
            </p:nvSpPr>
            <p:spPr>
              <a:xfrm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不完整圆 72"/>
              <p:cNvSpPr/>
              <p:nvPr/>
            </p:nvSpPr>
            <p:spPr>
              <a:xfrm rot="18900015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solidFill>
                <a:srgbClr val="F69679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不完整圆 73"/>
              <p:cNvSpPr/>
              <p:nvPr/>
            </p:nvSpPr>
            <p:spPr>
              <a:xfrm rot="162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不完整圆 74"/>
              <p:cNvSpPr/>
              <p:nvPr/>
            </p:nvSpPr>
            <p:spPr>
              <a:xfrm rot="13522708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不完整圆 75"/>
              <p:cNvSpPr/>
              <p:nvPr/>
            </p:nvSpPr>
            <p:spPr>
              <a:xfrm rot="108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不完整圆 76"/>
              <p:cNvSpPr/>
              <p:nvPr/>
            </p:nvSpPr>
            <p:spPr>
              <a:xfrm rot="8106637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不完整圆 77"/>
              <p:cNvSpPr/>
              <p:nvPr/>
            </p:nvSpPr>
            <p:spPr>
              <a:xfrm rot="5400000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不完整圆 78"/>
              <p:cNvSpPr/>
              <p:nvPr/>
            </p:nvSpPr>
            <p:spPr>
              <a:xfrm rot="2690256">
                <a:off x="2704078" y="1411632"/>
                <a:ext cx="2437663" cy="2437663"/>
              </a:xfrm>
              <a:prstGeom prst="pie">
                <a:avLst>
                  <a:gd name="adj1" fmla="val 18879020"/>
                  <a:gd name="adj2" fmla="val 21579947"/>
                </a:avLst>
              </a:prstGeom>
              <a:grp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7377951" y="4157004"/>
              <a:ext cx="5016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400" b="1" dirty="0">
                  <a:latin typeface="+mn-lt"/>
                  <a:ea typeface="+mn-ea"/>
                </a:rPr>
                <a:t>⑤</a:t>
              </a:r>
              <a:endParaRPr lang="zh-CN" altLang="en-US" sz="2400" b="1" dirty="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71605E-6 L -0.33837 -2.71605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71605E-6 L -0.50782 -2.71605E-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3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71605E-6 L 0.33837 -2.71605E-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58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71605E-6 L 0.50781 -2.71605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2045" y="245411"/>
            <a:ext cx="7942892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2. </a:t>
            </a:r>
            <a:r>
              <a:rPr lang="zh-CN" altLang="en-US" dirty="0"/>
              <a:t>请将下列事件发生的概率标在图中：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029753" y="1160584"/>
            <a:ext cx="7235017" cy="1810894"/>
            <a:chOff x="1029753" y="1160584"/>
            <a:chExt cx="7235017" cy="1810894"/>
          </a:xfrm>
        </p:grpSpPr>
        <p:grpSp>
          <p:nvGrpSpPr>
            <p:cNvPr id="17" name="组合 16"/>
            <p:cNvGrpSpPr/>
            <p:nvPr/>
          </p:nvGrpSpPr>
          <p:grpSpPr>
            <a:xfrm>
              <a:off x="1575583" y="1899141"/>
              <a:ext cx="5535637" cy="180000"/>
              <a:chOff x="1856935" y="2398541"/>
              <a:chExt cx="5535637" cy="180000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1856935" y="2571750"/>
                <a:ext cx="553563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863969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2415423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2966877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518331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069785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4621239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172693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24147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6275601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7378507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6827055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/>
            <p:cNvSpPr txBox="1"/>
            <p:nvPr/>
          </p:nvSpPr>
          <p:spPr>
            <a:xfrm>
              <a:off x="1412128" y="1454813"/>
              <a:ext cx="34633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400" dirty="0"/>
                <a:t>0</a:t>
              </a:r>
              <a:endParaRPr lang="zh-CN" altLang="en-US" sz="2400" dirty="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018542" y="1160584"/>
              <a:ext cx="285503" cy="720725"/>
              <a:chOff x="1988523" y="3991313"/>
              <a:chExt cx="285503" cy="720725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988523" y="4210014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22" name="对象 21"/>
              <p:cNvGraphicFramePr>
                <a:graphicFrameLocks noChangeAspect="1"/>
              </p:cNvGraphicFramePr>
              <p:nvPr/>
            </p:nvGraphicFramePr>
            <p:xfrm>
              <a:off x="2004151" y="3991313"/>
              <a:ext cx="269875" cy="720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6" name="Equation" r:id="rId2" imgW="3657600" imgH="9753600" progId="Equation.DSMT4">
                      <p:embed/>
                    </p:oleObj>
                  </mc:Choice>
                  <mc:Fallback>
                    <p:oleObj name="Equation" r:id="rId2" imgW="3657600" imgH="9753600" progId="Equation.DSMT4">
                      <p:embed/>
                      <p:pic>
                        <p:nvPicPr>
                          <p:cNvPr id="0" name="对象 4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2004151" y="3991313"/>
                            <a:ext cx="269875" cy="7207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3" name="文本框 22"/>
            <p:cNvSpPr txBox="1"/>
            <p:nvPr/>
          </p:nvSpPr>
          <p:spPr>
            <a:xfrm>
              <a:off x="4202017" y="1317227"/>
              <a:ext cx="118590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400" dirty="0"/>
                <a:t>(50%)</a:t>
              </a:r>
              <a:endParaRPr lang="zh-CN" altLang="en-US" sz="2400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13101" y="1324261"/>
              <a:ext cx="155166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400" dirty="0"/>
                <a:t>1 (100%)</a:t>
              </a:r>
              <a:endParaRPr lang="zh-CN" altLang="en-US" sz="2400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29753" y="2140481"/>
              <a:ext cx="1143706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不可能</a:t>
              </a:r>
              <a:endParaRPr lang="en-US" altLang="zh-CN" sz="2400" dirty="0"/>
            </a:p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发生</a:t>
              </a:r>
              <a:endParaRPr lang="zh-CN" altLang="en-US" sz="2400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524605" y="2140481"/>
              <a:ext cx="1143706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必然</a:t>
              </a:r>
              <a:endParaRPr lang="en-US" altLang="zh-CN" sz="2400" dirty="0"/>
            </a:p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发生</a:t>
              </a:r>
              <a:endParaRPr lang="zh-CN" altLang="en-US" sz="2400" dirty="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72045" y="3237770"/>
            <a:ext cx="7675603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）当室外温度低于－</a:t>
            </a:r>
            <a:r>
              <a:rPr lang="en-US" altLang="zh-CN" dirty="0"/>
              <a:t>10 </a:t>
            </a:r>
            <a:r>
              <a:rPr lang="zh-CN" altLang="en-US" dirty="0"/>
              <a:t>℃ 时，将一碗清水放在室外，半小时后水会结冰；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6654020" y="923330"/>
            <a:ext cx="9144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(1)</a:t>
            </a:r>
            <a:endParaRPr lang="zh-CN" altLang="en-US" sz="2800" b="1">
              <a:solidFill>
                <a:srgbClr val="FF0000"/>
              </a:solidFill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2046" y="2345401"/>
            <a:ext cx="4847704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）任意掷两枚质地均匀的骰子，掷出的点数之和为 </a:t>
            </a:r>
            <a:r>
              <a:rPr lang="en-US" altLang="zh-CN" dirty="0"/>
              <a:t>1</a:t>
            </a:r>
            <a:r>
              <a:rPr lang="zh-CN" altLang="en-US" dirty="0"/>
              <a:t>；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72045" y="3632839"/>
            <a:ext cx="7675603" cy="1216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）自由转动如图所示的转盘（转盘被等分成 </a:t>
            </a:r>
            <a:r>
              <a:rPr lang="en-US" altLang="zh-CN" dirty="0"/>
              <a:t>6 </a:t>
            </a:r>
            <a:r>
              <a:rPr lang="zh-CN" altLang="en-US" dirty="0"/>
              <a:t>个扇形），当它停止时，指针落在红色区域。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029753" y="509668"/>
            <a:ext cx="7235017" cy="1810894"/>
            <a:chOff x="1029753" y="1160584"/>
            <a:chExt cx="7235017" cy="1810894"/>
          </a:xfrm>
        </p:grpSpPr>
        <p:grpSp>
          <p:nvGrpSpPr>
            <p:cNvPr id="6" name="组合 5"/>
            <p:cNvGrpSpPr/>
            <p:nvPr/>
          </p:nvGrpSpPr>
          <p:grpSpPr>
            <a:xfrm>
              <a:off x="1575583" y="1899141"/>
              <a:ext cx="5535637" cy="180000"/>
              <a:chOff x="1856935" y="2398541"/>
              <a:chExt cx="5535637" cy="1800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1856935" y="2571750"/>
                <a:ext cx="553563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863969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415423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966877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518331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4069785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4621239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172693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724147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275601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7378507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827055" y="2398541"/>
                <a:ext cx="0" cy="18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/>
            <p:cNvSpPr txBox="1"/>
            <p:nvPr/>
          </p:nvSpPr>
          <p:spPr>
            <a:xfrm>
              <a:off x="1412128" y="1454813"/>
              <a:ext cx="34633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400" dirty="0"/>
                <a:t>0</a:t>
              </a:r>
              <a:endParaRPr lang="zh-CN" altLang="en-US" sz="2400" dirty="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018542" y="1160584"/>
              <a:ext cx="285503" cy="720725"/>
              <a:chOff x="1988523" y="3991313"/>
              <a:chExt cx="285503" cy="720725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988523" y="4210014"/>
                <a:ext cx="281964" cy="297206"/>
              </a:xfrm>
              <a:prstGeom prst="rect">
                <a:avLst/>
              </a:prstGeom>
            </p:spPr>
          </p:pic>
          <p:graphicFrame>
            <p:nvGraphicFramePr>
              <p:cNvPr id="14" name="对象 13"/>
              <p:cNvGraphicFramePr>
                <a:graphicFrameLocks noChangeAspect="1"/>
              </p:cNvGraphicFramePr>
              <p:nvPr/>
            </p:nvGraphicFramePr>
            <p:xfrm>
              <a:off x="2004151" y="3991313"/>
              <a:ext cx="269875" cy="720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05" name="Equation" r:id="rId2" imgW="3657600" imgH="9753600" progId="Equation.DSMT4">
                      <p:embed/>
                    </p:oleObj>
                  </mc:Choice>
                  <mc:Fallback>
                    <p:oleObj name="Equation" r:id="rId2" imgW="3657600" imgH="9753600" progId="Equation.DSMT4">
                      <p:embed/>
                      <p:pic>
                        <p:nvPicPr>
                          <p:cNvPr id="0" name="对象 21"/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2004151" y="3991313"/>
                            <a:ext cx="269875" cy="7207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9" name="文本框 8"/>
            <p:cNvSpPr txBox="1"/>
            <p:nvPr/>
          </p:nvSpPr>
          <p:spPr>
            <a:xfrm>
              <a:off x="4202017" y="1317227"/>
              <a:ext cx="118590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400" dirty="0"/>
                <a:t>(50%)</a:t>
              </a:r>
              <a:endParaRPr lang="zh-CN" altLang="en-US" sz="24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713101" y="1324261"/>
              <a:ext cx="155166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400" dirty="0"/>
                <a:t>1 (100%)</a:t>
              </a:r>
              <a:endParaRPr lang="zh-CN" altLang="en-US" sz="24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29753" y="2140481"/>
              <a:ext cx="1143706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不可能</a:t>
              </a:r>
              <a:endParaRPr lang="en-US" altLang="zh-CN" sz="2400" dirty="0"/>
            </a:p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发生</a:t>
              </a:r>
              <a:endParaRPr lang="zh-CN" altLang="en-US" sz="24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24605" y="2140481"/>
              <a:ext cx="1143706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ct val="150000"/>
                </a:lnSpc>
                <a:defRPr sz="2600" b="1">
                  <a:latin typeface="+mn-lt"/>
                  <a:ea typeface="黑体" panose="02010609060101010101" pitchFamily="49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必然</a:t>
              </a:r>
              <a:endParaRPr lang="en-US" altLang="zh-CN" sz="2400" dirty="0"/>
            </a:p>
            <a:p>
              <a:pPr algn="ctr">
                <a:lnSpc>
                  <a:spcPct val="100000"/>
                </a:lnSpc>
              </a:pPr>
              <a:r>
                <a:rPr lang="zh-CN" altLang="en-US" sz="2400" dirty="0"/>
                <a:t>发生</a:t>
              </a:r>
              <a:endParaRPr lang="zh-CN" altLang="en-US" sz="2400" dirty="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654020" y="272414"/>
            <a:ext cx="9144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(1)</a:t>
            </a:r>
            <a:endParaRPr lang="zh-CN" altLang="en-US" sz="2800" b="1">
              <a:solidFill>
                <a:srgbClr val="FF0000"/>
              </a:solidFill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18380" y="367875"/>
            <a:ext cx="9144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(2)</a:t>
            </a:r>
            <a:endParaRPr lang="zh-CN" altLang="en-US" sz="2800" b="1">
              <a:solidFill>
                <a:srgbClr val="FF0000"/>
              </a:solidFill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19276" y="256710"/>
            <a:ext cx="9144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(3)</a:t>
            </a:r>
            <a:endParaRPr lang="zh-CN" altLang="en-US" sz="2800" b="1">
              <a:solidFill>
                <a:srgbClr val="FF0000"/>
              </a:solidFill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713101" y="2388692"/>
            <a:ext cx="1415461" cy="1415461"/>
            <a:chOff x="2705175" y="1412727"/>
            <a:chExt cx="2437663" cy="2437665"/>
          </a:xfrm>
          <a:solidFill>
            <a:srgbClr val="FFFF00"/>
          </a:solidFill>
        </p:grpSpPr>
        <p:sp>
          <p:nvSpPr>
            <p:cNvPr id="33" name="不完整圆 32"/>
            <p:cNvSpPr/>
            <p:nvPr/>
          </p:nvSpPr>
          <p:spPr>
            <a:xfrm rot="1800000">
              <a:off x="2705176" y="1412727"/>
              <a:ext cx="2437662" cy="2437663"/>
            </a:xfrm>
            <a:prstGeom prst="pie">
              <a:avLst>
                <a:gd name="adj1" fmla="val 16211049"/>
                <a:gd name="adj2" fmla="val 1977483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不完整圆 33"/>
            <p:cNvSpPr/>
            <p:nvPr/>
          </p:nvSpPr>
          <p:spPr>
            <a:xfrm rot="19800000">
              <a:off x="2705176" y="1412727"/>
              <a:ext cx="2437662" cy="2437663"/>
            </a:xfrm>
            <a:prstGeom prst="pie">
              <a:avLst>
                <a:gd name="adj1" fmla="val 16179309"/>
                <a:gd name="adj2" fmla="val 19816262"/>
              </a:avLst>
            </a:prstGeom>
            <a:solidFill>
              <a:srgbClr val="F8787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不完整圆 35"/>
            <p:cNvSpPr/>
            <p:nvPr/>
          </p:nvSpPr>
          <p:spPr>
            <a:xfrm rot="16200000">
              <a:off x="2705174" y="1412730"/>
              <a:ext cx="2437663" cy="2437662"/>
            </a:xfrm>
            <a:prstGeom prst="pie">
              <a:avLst>
                <a:gd name="adj1" fmla="val 16194436"/>
                <a:gd name="adj2" fmla="val 1976470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不完整圆 40"/>
            <p:cNvSpPr/>
            <p:nvPr/>
          </p:nvSpPr>
          <p:spPr>
            <a:xfrm rot="12608440">
              <a:off x="2705176" y="1412727"/>
              <a:ext cx="2437662" cy="2437663"/>
            </a:xfrm>
            <a:prstGeom prst="pie">
              <a:avLst>
                <a:gd name="adj1" fmla="val 16211049"/>
                <a:gd name="adj2" fmla="val 19774831"/>
              </a:avLst>
            </a:prstGeom>
            <a:solidFill>
              <a:srgbClr val="F8787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不完整圆 41"/>
            <p:cNvSpPr/>
            <p:nvPr/>
          </p:nvSpPr>
          <p:spPr>
            <a:xfrm rot="9008440">
              <a:off x="2705176" y="1412727"/>
              <a:ext cx="2437662" cy="2437663"/>
            </a:xfrm>
            <a:prstGeom prst="pie">
              <a:avLst>
                <a:gd name="adj1" fmla="val 16179309"/>
                <a:gd name="adj2" fmla="val 19816262"/>
              </a:avLst>
            </a:prstGeom>
            <a:solidFill>
              <a:srgbClr val="F8787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不完整圆 42"/>
            <p:cNvSpPr/>
            <p:nvPr/>
          </p:nvSpPr>
          <p:spPr>
            <a:xfrm rot="5408440">
              <a:off x="2705175" y="1412728"/>
              <a:ext cx="2437663" cy="2437662"/>
            </a:xfrm>
            <a:prstGeom prst="pie">
              <a:avLst>
                <a:gd name="adj1" fmla="val 16194436"/>
                <a:gd name="adj2" fmla="val 1976470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991" y="196170"/>
            <a:ext cx="8125774" cy="1816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3. </a:t>
            </a:r>
            <a:r>
              <a:rPr lang="zh-CN" altLang="en-US" dirty="0"/>
              <a:t>如图，分别写有数字 </a:t>
            </a:r>
            <a:r>
              <a:rPr lang="en-US" altLang="zh-CN" dirty="0"/>
              <a:t>1~9 </a:t>
            </a:r>
            <a:r>
              <a:rPr lang="zh-CN" altLang="en-US" dirty="0"/>
              <a:t>的 </a:t>
            </a:r>
            <a:r>
              <a:rPr lang="en-US" altLang="zh-CN" dirty="0"/>
              <a:t>9 </a:t>
            </a:r>
            <a:r>
              <a:rPr lang="zh-CN" altLang="en-US" dirty="0"/>
              <a:t>张卡片，它们除数字外完全相同。将它们背面朝上混合均匀后，从中任意抽出一张。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7858" y="2120325"/>
            <a:ext cx="5688012" cy="874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17295" y="3087084"/>
            <a:ext cx="6688575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i="1" dirty="0"/>
              <a:t>P</a:t>
            </a:r>
            <a:r>
              <a:rPr lang="zh-CN" altLang="en-US" dirty="0"/>
              <a:t>（抽到数字 </a:t>
            </a:r>
            <a:r>
              <a:rPr lang="en-US" altLang="zh-CN" dirty="0"/>
              <a:t>9</a:t>
            </a:r>
            <a:r>
              <a:rPr lang="zh-CN" altLang="en-US" dirty="0"/>
              <a:t>） </a:t>
            </a:r>
            <a:r>
              <a:rPr lang="en-US" altLang="zh-CN" dirty="0"/>
              <a:t>= ______</a:t>
            </a:r>
            <a:r>
              <a:rPr lang="zh-CN" altLang="en-US" dirty="0"/>
              <a:t>；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17295" y="3835185"/>
            <a:ext cx="6688575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i="1" dirty="0"/>
              <a:t>P</a:t>
            </a:r>
            <a:r>
              <a:rPr lang="zh-CN" altLang="en-US" dirty="0"/>
              <a:t>（抽到两位数） </a:t>
            </a:r>
            <a:r>
              <a:rPr lang="en-US" altLang="zh-CN" dirty="0"/>
              <a:t>= ______</a:t>
            </a:r>
            <a:r>
              <a:rPr lang="zh-CN" altLang="en-US" dirty="0"/>
              <a:t>；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77036" y="2955562"/>
          <a:ext cx="220414" cy="69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2" imgW="6400800" imgH="20116800" progId="Equation.DSMT4">
                  <p:embed/>
                </p:oleObj>
              </mc:Choice>
              <mc:Fallback>
                <p:oleObj name="Equation" r:id="rId2" imgW="6400800" imgH="20116800" progId="Equation.DSMT4">
                  <p:embed/>
                  <p:pic>
                    <p:nvPicPr>
                      <p:cNvPr id="0" name="图片 512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77036" y="2955562"/>
                        <a:ext cx="220414" cy="692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94250" y="4069044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4" imgW="4876800" imgH="7620000" progId="Equation.DSMT4">
                  <p:embed/>
                </p:oleObj>
              </mc:Choice>
              <mc:Fallback>
                <p:oleObj name="Equation" r:id="rId4" imgW="4876800" imgH="7620000" progId="Equation.DSMT4">
                  <p:embed/>
                  <p:pic>
                    <p:nvPicPr>
                      <p:cNvPr id="0" name="对象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4250" y="4069044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90089" y="1497431"/>
            <a:ext cx="6688575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i="1" dirty="0"/>
              <a:t>P</a:t>
            </a:r>
            <a:r>
              <a:rPr lang="zh-CN" altLang="en-US" dirty="0"/>
              <a:t>（抽到的数大于 </a:t>
            </a:r>
            <a:r>
              <a:rPr lang="en-US" altLang="zh-CN" dirty="0"/>
              <a:t>6</a:t>
            </a:r>
            <a:r>
              <a:rPr lang="zh-CN" altLang="en-US" dirty="0"/>
              <a:t>） </a:t>
            </a:r>
            <a:r>
              <a:rPr lang="en-US" altLang="zh-CN" dirty="0"/>
              <a:t>= ______</a:t>
            </a:r>
            <a:r>
              <a:rPr lang="zh-CN" altLang="en-US" dirty="0"/>
              <a:t>，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990090" y="3042703"/>
            <a:ext cx="6688575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i="1" dirty="0"/>
              <a:t>P</a:t>
            </a:r>
            <a:r>
              <a:rPr lang="zh-CN" altLang="en-US" dirty="0"/>
              <a:t>（抽到奇数） </a:t>
            </a:r>
            <a:r>
              <a:rPr lang="en-US" altLang="zh-CN" dirty="0"/>
              <a:t>= ______</a:t>
            </a:r>
            <a:r>
              <a:rPr lang="zh-CN" altLang="en-US" dirty="0"/>
              <a:t>，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820083" y="2270067"/>
            <a:ext cx="6688575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i="1" dirty="0"/>
              <a:t>P</a:t>
            </a:r>
            <a:r>
              <a:rPr lang="zh-CN" altLang="en-US" dirty="0"/>
              <a:t>（抽到的数小于 </a:t>
            </a:r>
            <a:r>
              <a:rPr lang="en-US" altLang="zh-CN" dirty="0"/>
              <a:t>6</a:t>
            </a:r>
            <a:r>
              <a:rPr lang="zh-CN" altLang="en-US" dirty="0"/>
              <a:t>） </a:t>
            </a:r>
            <a:r>
              <a:rPr lang="en-US" altLang="zh-CN" dirty="0"/>
              <a:t>= ______</a:t>
            </a:r>
            <a:r>
              <a:rPr lang="zh-CN" altLang="en-US" dirty="0"/>
              <a:t>；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841184" y="3815340"/>
            <a:ext cx="6688575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i="1" dirty="0"/>
              <a:t>P</a:t>
            </a:r>
            <a:r>
              <a:rPr lang="zh-CN" altLang="en-US" dirty="0"/>
              <a:t>（抽到偶数） </a:t>
            </a:r>
            <a:r>
              <a:rPr lang="en-US" altLang="zh-CN" dirty="0"/>
              <a:t>= ______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25" y="451449"/>
            <a:ext cx="5688012" cy="8747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757193" y="1353850"/>
          <a:ext cx="220414" cy="69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2" imgW="6400800" imgH="20116800" progId="Equation.DSMT4">
                  <p:embed/>
                </p:oleObj>
              </mc:Choice>
              <mc:Fallback>
                <p:oleObj name="Equation" r:id="rId2" imgW="6400800" imgH="20116800" progId="Equation.DSMT4">
                  <p:embed/>
                  <p:pic>
                    <p:nvPicPr>
                      <p:cNvPr id="0" name="图片 615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57193" y="1353850"/>
                        <a:ext cx="220414" cy="692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757193" y="2168237"/>
          <a:ext cx="220414" cy="69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4" imgW="6400800" imgH="20116800" progId="Equation.DSMT4">
                  <p:embed/>
                </p:oleObj>
              </mc:Choice>
              <mc:Fallback>
                <p:oleObj name="Equation" r:id="rId4" imgW="6400800" imgH="20116800" progId="Equation.DSMT4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57193" y="2168237"/>
                        <a:ext cx="220414" cy="692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804693" y="2922964"/>
          <a:ext cx="220414" cy="69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6" imgW="6400800" imgH="20116800" progId="Equation.DSMT4">
                  <p:embed/>
                </p:oleObj>
              </mc:Choice>
              <mc:Fallback>
                <p:oleObj name="Equation" r:id="rId6" imgW="6400800" imgH="20116800" progId="Equation.DSMT4">
                  <p:embed/>
                  <p:pic>
                    <p:nvPicPr>
                      <p:cNvPr id="0" name="对象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04693" y="2922964"/>
                        <a:ext cx="220414" cy="692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804693" y="3666456"/>
          <a:ext cx="220414" cy="69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7" imgW="6400800" imgH="20116800" progId="Equation.DSMT4">
                  <p:embed/>
                </p:oleObj>
              </mc:Choice>
              <mc:Fallback>
                <p:oleObj name="Equation" r:id="rId7" imgW="6400800" imgH="20116800" progId="Equation.DSMT4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04693" y="3666456"/>
                        <a:ext cx="220414" cy="692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266" y="492896"/>
            <a:ext cx="6618334" cy="24170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4. </a:t>
            </a:r>
            <a:r>
              <a:rPr lang="zh-CN" altLang="en-US" dirty="0"/>
              <a:t>如图有一枚质地均匀正二十面体形状的骰子，其中的 </a:t>
            </a:r>
            <a:r>
              <a:rPr lang="en-US" altLang="zh-CN" dirty="0"/>
              <a:t>1 </a:t>
            </a:r>
            <a:r>
              <a:rPr lang="zh-CN" altLang="en-US" dirty="0"/>
              <a:t>个面标有“</a:t>
            </a:r>
            <a:r>
              <a:rPr lang="en-US" altLang="zh-CN" dirty="0"/>
              <a:t>1</a:t>
            </a:r>
            <a:r>
              <a:rPr lang="zh-CN" altLang="en-US" dirty="0"/>
              <a:t>”，</a:t>
            </a:r>
            <a:r>
              <a:rPr lang="en-US" altLang="zh-CN" dirty="0"/>
              <a:t>2 </a:t>
            </a:r>
            <a:r>
              <a:rPr lang="zh-CN" altLang="en-US" dirty="0"/>
              <a:t>个面标有“</a:t>
            </a:r>
            <a:r>
              <a:rPr lang="en-US" altLang="zh-CN" dirty="0"/>
              <a:t>2</a:t>
            </a:r>
            <a:r>
              <a:rPr lang="zh-CN" altLang="en-US" dirty="0"/>
              <a:t>”，</a:t>
            </a:r>
            <a:r>
              <a:rPr lang="en-US" altLang="zh-CN" dirty="0"/>
              <a:t>3 </a:t>
            </a:r>
            <a:r>
              <a:rPr lang="zh-CN" altLang="en-US" dirty="0"/>
              <a:t>个面标有“</a:t>
            </a:r>
            <a:r>
              <a:rPr lang="en-US" altLang="zh-CN" dirty="0"/>
              <a:t>3</a:t>
            </a:r>
            <a:r>
              <a:rPr lang="zh-CN" altLang="en-US" dirty="0"/>
              <a:t>”，</a:t>
            </a:r>
            <a:r>
              <a:rPr lang="en-US" altLang="zh-CN" dirty="0"/>
              <a:t>4 </a:t>
            </a:r>
            <a:r>
              <a:rPr lang="zh-CN" altLang="en-US" dirty="0"/>
              <a:t>个面标有“</a:t>
            </a:r>
            <a:r>
              <a:rPr lang="en-US" altLang="zh-CN" dirty="0"/>
              <a:t>4</a:t>
            </a:r>
            <a:r>
              <a:rPr lang="zh-CN" altLang="en-US" dirty="0"/>
              <a:t>”，</a:t>
            </a:r>
            <a:r>
              <a:rPr lang="en-US" altLang="zh-CN" dirty="0"/>
              <a:t>5 </a:t>
            </a:r>
            <a:r>
              <a:rPr lang="zh-CN" altLang="en-US" dirty="0"/>
              <a:t>个面标有“</a:t>
            </a:r>
            <a:r>
              <a:rPr lang="en-US" altLang="zh-CN" dirty="0"/>
              <a:t>5</a:t>
            </a:r>
            <a:r>
              <a:rPr lang="zh-CN" altLang="en-US" dirty="0"/>
              <a:t>”，其余的面标有“</a:t>
            </a:r>
            <a:r>
              <a:rPr lang="en-US" altLang="zh-CN" dirty="0"/>
              <a:t>6</a:t>
            </a:r>
            <a:r>
              <a:rPr lang="zh-CN" altLang="en-US" dirty="0"/>
              <a:t>”。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44441" y="2896156"/>
            <a:ext cx="7985098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）任意掷这枚骰子，掷出“</a:t>
            </a:r>
            <a:r>
              <a:rPr lang="en-US" altLang="zh-CN" dirty="0"/>
              <a:t>6</a:t>
            </a:r>
            <a:r>
              <a:rPr lang="zh-CN" altLang="en-US" dirty="0"/>
              <a:t>”的概率是多少？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44441" y="3474440"/>
            <a:ext cx="7985098" cy="61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26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）任意掷这枚骰子，掷出数字几的概率最大？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577" y="638725"/>
            <a:ext cx="1931175" cy="212541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lmNzU0NmQ1YjY2ZDkyM2MwOTlkZWZkZDdlZGQ0MTc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上课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40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1705</Words>
  <Application>WPS 演示</Application>
  <PresentationFormat>全屏显示(16:9)</PresentationFormat>
  <Paragraphs>157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19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幼圆</vt:lpstr>
      <vt:lpstr>times</vt:lpstr>
      <vt:lpstr>微软雅黑</vt:lpstr>
      <vt:lpstr>Arial Unicode MS</vt:lpstr>
      <vt:lpstr>Times New Roman</vt:lpstr>
      <vt:lpstr>1_Office 主题​​</vt:lpstr>
      <vt:lpstr>2_自定义设计方案</vt:lpstr>
      <vt:lpstr>1_自定义设计方案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lastModifiedBy>慢慢来</cp:lastModifiedBy>
  <cp:revision>461</cp:revision>
  <dcterms:created xsi:type="dcterms:W3CDTF">2016-01-14T05:53:00Z</dcterms:created>
  <dcterms:modified xsi:type="dcterms:W3CDTF">2025-01-20T00:20:18Z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3A0ABFCD91454FEA838ADAB4605318BF</vt:lpwstr>
  </property>
</Properties>
</file>