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1678" r:id="rId3"/>
    <p:sldId id="1723" r:id="rId5"/>
    <p:sldId id="1733" r:id="rId6"/>
    <p:sldId id="1734" r:id="rId7"/>
    <p:sldId id="1735" r:id="rId8"/>
    <p:sldId id="1736" r:id="rId9"/>
    <p:sldId id="1610" r:id="rId10"/>
    <p:sldId id="1612" r:id="rId11"/>
    <p:sldId id="1737" r:id="rId12"/>
    <p:sldId id="1738" r:id="rId13"/>
    <p:sldId id="1739" r:id="rId14"/>
    <p:sldId id="1740" r:id="rId15"/>
    <p:sldId id="1732" r:id="rId16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27"/>
    <a:srgbClr val="F97229"/>
    <a:srgbClr val="FCA726"/>
    <a:srgbClr val="F43308"/>
    <a:srgbClr val="000000"/>
    <a:srgbClr val="0000FF"/>
    <a:srgbClr val="FF3399"/>
    <a:srgbClr val="0060FF"/>
    <a:srgbClr val="0358D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6192" autoAdjust="0"/>
  </p:normalViewPr>
  <p:slideViewPr>
    <p:cSldViewPr showGuides="1">
      <p:cViewPr>
        <p:scale>
          <a:sx n="100" d="100"/>
          <a:sy n="100" d="100"/>
        </p:scale>
        <p:origin x="72" y="702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5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69171" y="2730239"/>
            <a:ext cx="3672408" cy="806671"/>
            <a:chOff x="3347864" y="2718202"/>
            <a:chExt cx="3672408" cy="806671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3347864" y="2718202"/>
              <a:ext cx="3672408" cy="806671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3491880" y="2874639"/>
              <a:ext cx="294703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习题  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2.1</a:t>
              </a:r>
              <a:endPara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两条直线的位置关系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76" y="515879"/>
            <a:ext cx="8352928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如图，要把水渠中的水引到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点，在渠岸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的什么地方开沟，才能使沟最短？画出图形，并说明理由。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0" y="3291830"/>
            <a:ext cx="31683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68144" y="2283718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15820" y="3029546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0352" y="2931790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9368" y="1928887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04148" y="2323168"/>
            <a:ext cx="0" cy="9686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568046" y="3245348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Group 87"/>
          <p:cNvGrpSpPr/>
          <p:nvPr/>
        </p:nvGrpSpPr>
        <p:grpSpPr>
          <a:xfrm>
            <a:off x="5928086" y="3122585"/>
            <a:ext cx="144462" cy="144463"/>
            <a:chOff x="1020" y="2024"/>
            <a:chExt cx="91" cy="91"/>
          </a:xfrm>
        </p:grpSpPr>
        <p:sp>
          <p:nvSpPr>
            <p:cNvPr id="15" name="Line 88"/>
            <p:cNvSpPr/>
            <p:nvPr/>
          </p:nvSpPr>
          <p:spPr>
            <a:xfrm>
              <a:off x="1020" y="2024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" name="Line 89"/>
            <p:cNvSpPr/>
            <p:nvPr/>
          </p:nvSpPr>
          <p:spPr>
            <a:xfrm>
              <a:off x="1111" y="2024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" name="文本框 16"/>
          <p:cNvSpPr txBox="1"/>
          <p:nvPr/>
        </p:nvSpPr>
        <p:spPr>
          <a:xfrm>
            <a:off x="140149" y="1826876"/>
            <a:ext cx="4145079" cy="196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解：如图，过点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，垂足为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，沿线段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开渠最短，依据是“垂线段最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短”。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2" y="966161"/>
            <a:ext cx="7992888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请举出一些日常生活中应用“垂线段最短”的实例。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7654"/>
            <a:ext cx="2607568" cy="1629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9592" y="3568744"/>
            <a:ext cx="165618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线路铺设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56885"/>
            <a:ext cx="2924175" cy="17145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96695" y="3568743"/>
            <a:ext cx="2880320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道路及桥梁的建造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059582"/>
            <a:ext cx="7200800" cy="1596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如图所示，当光线从空气斜射入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水中时，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光线的传播方向发生了改变，这就是光的折射现象。图中∠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是对顶角吗？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940152" y="3723878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40152" y="2787774"/>
            <a:ext cx="0" cy="9361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740352" y="2787774"/>
            <a:ext cx="0" cy="9361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40152" y="3435846"/>
            <a:ext cx="18002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30024" y="3255826"/>
            <a:ext cx="18002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40152" y="3061516"/>
            <a:ext cx="18002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40152" y="3579862"/>
            <a:ext cx="18002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67284" y="2643758"/>
            <a:ext cx="0" cy="9361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 rot="19381969">
            <a:off x="6787163" y="2732316"/>
            <a:ext cx="936104" cy="77694"/>
            <a:chOff x="3851920" y="2388887"/>
            <a:chExt cx="936104" cy="7769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851920" y="2427734"/>
              <a:ext cx="9361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等腰三角形 29"/>
            <p:cNvSpPr/>
            <p:nvPr/>
          </p:nvSpPr>
          <p:spPr>
            <a:xfrm rot="16200000">
              <a:off x="4312156" y="2396703"/>
              <a:ext cx="77694" cy="6206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151524">
            <a:off x="6399202" y="3193182"/>
            <a:ext cx="577644" cy="339731"/>
            <a:chOff x="4164349" y="2269937"/>
            <a:chExt cx="577644" cy="339731"/>
          </a:xfrm>
        </p:grpSpPr>
        <p:cxnSp>
          <p:nvCxnSpPr>
            <p:cNvPr id="33" name="直接连接符 32"/>
            <p:cNvCxnSpPr/>
            <p:nvPr/>
          </p:nvCxnSpPr>
          <p:spPr>
            <a:xfrm rot="3448476" flipV="1">
              <a:off x="4283305" y="2150981"/>
              <a:ext cx="339731" cy="57764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等腰三角形 33"/>
            <p:cNvSpPr/>
            <p:nvPr/>
          </p:nvSpPr>
          <p:spPr>
            <a:xfrm rot="16449001">
              <a:off x="4312385" y="2415144"/>
              <a:ext cx="77694" cy="6206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 flipV="1">
            <a:off x="6372200" y="3057224"/>
            <a:ext cx="505264" cy="36973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弧形 39"/>
          <p:cNvSpPr/>
          <p:nvPr/>
        </p:nvSpPr>
        <p:spPr>
          <a:xfrm rot="9078889" flipH="1" flipV="1">
            <a:off x="6789033" y="2822746"/>
            <a:ext cx="288032" cy="285905"/>
          </a:xfrm>
          <a:prstGeom prst="arc">
            <a:avLst>
              <a:gd name="adj1" fmla="val 16200000"/>
              <a:gd name="adj2" fmla="val 677394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弧形 40"/>
          <p:cNvSpPr/>
          <p:nvPr/>
        </p:nvSpPr>
        <p:spPr>
          <a:xfrm rot="19397280" flipH="1" flipV="1">
            <a:off x="6733447" y="3075205"/>
            <a:ext cx="288032" cy="285905"/>
          </a:xfrm>
          <a:prstGeom prst="arc">
            <a:avLst>
              <a:gd name="adj1" fmla="val 18762565"/>
              <a:gd name="adj2" fmla="val 677394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6898350" y="2503312"/>
            <a:ext cx="360040" cy="34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33200" y="3232242"/>
            <a:ext cx="360040" cy="34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6476" y="2771163"/>
            <a:ext cx="4792530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解：入射光线和折射光线并不在同一条直线上，不满足对顶角的定义所以∠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不是对顶角。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267494"/>
            <a:ext cx="2339752" cy="792088"/>
            <a:chOff x="251520" y="138345"/>
            <a:chExt cx="4377140" cy="76499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687948" y="195753"/>
              <a:ext cx="3504281" cy="505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+mn-lt"/>
                  <a:cs typeface="+mn-ea"/>
                  <a:sym typeface="+mn-lt"/>
                </a:rPr>
                <a:t>联系拓广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267494"/>
            <a:ext cx="2339752" cy="792088"/>
            <a:chOff x="251520" y="138345"/>
            <a:chExt cx="4377140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知识技能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5515" y="1057622"/>
            <a:ext cx="8052909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如图，直线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1=38°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的度数。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72200" y="1627308"/>
            <a:ext cx="2476846" cy="1677180"/>
            <a:chOff x="4982442" y="1469925"/>
            <a:chExt cx="2476846" cy="167718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367572" y="1994977"/>
              <a:ext cx="2016224" cy="11521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5292080" y="2571041"/>
              <a:ext cx="2167208" cy="7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弧形 10"/>
            <p:cNvSpPr/>
            <p:nvPr/>
          </p:nvSpPr>
          <p:spPr>
            <a:xfrm rot="21062287" flipV="1">
              <a:off x="6608734" y="2520431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 rot="2883805" flipH="1" flipV="1">
              <a:off x="5833883" y="2317763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6659794" flipH="1" flipV="1">
              <a:off x="6231668" y="2390941"/>
              <a:ext cx="288032" cy="285905"/>
            </a:xfrm>
            <a:prstGeom prst="arc">
              <a:avLst>
                <a:gd name="adj1" fmla="val 16200000"/>
                <a:gd name="adj2" fmla="val 4953556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 rot="17282058" flipH="1" flipV="1">
              <a:off x="6216986" y="2487712"/>
              <a:ext cx="288032" cy="285905"/>
            </a:xfrm>
            <a:prstGeom prst="arc">
              <a:avLst>
                <a:gd name="adj1" fmla="val 16200000"/>
                <a:gd name="adj2" fmla="val 4953556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82442" y="228729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112060" y="146992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59498" y="2085934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16280" y="189865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04995" y="2615428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42581" y="246071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6932" y="2127718"/>
            <a:ext cx="792089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12477" y="2159930"/>
            <a:ext cx="321369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 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1=38°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99193" y="2741868"/>
            <a:ext cx="2807380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1=38°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75797" y="3320669"/>
            <a:ext cx="397226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2=180°-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1=142°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99193" y="3938548"/>
            <a:ext cx="322698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142°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0551" y="771550"/>
            <a:ext cx="7085781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举出一些日常生活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中线段互相垂直的实例。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2" y="1785369"/>
            <a:ext cx="2607936" cy="17281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316" y="1657226"/>
            <a:ext cx="1440160" cy="2160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20" y="1687440"/>
            <a:ext cx="2752725" cy="192405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4349396" y="2115112"/>
            <a:ext cx="0" cy="13984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935996" y="3356599"/>
            <a:ext cx="1475764" cy="723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4349396" y="3514921"/>
            <a:ext cx="720080" cy="2809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012160" y="2450724"/>
            <a:ext cx="0" cy="10628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12160" y="2450724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547664" y="1989829"/>
            <a:ext cx="18202" cy="13740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4" y="274346"/>
            <a:ext cx="8352928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如图，如果把街道近似地看成直线，那么哪些街道互相平行？哪些街道互相垂直？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95553" y="845934"/>
            <a:ext cx="4363984" cy="2952328"/>
            <a:chOff x="4572000" y="1563637"/>
            <a:chExt cx="4363984" cy="295232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572000" y="1995686"/>
              <a:ext cx="4320480" cy="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572000" y="3867894"/>
              <a:ext cx="4363984" cy="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732240" y="1563637"/>
              <a:ext cx="0" cy="2952327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388424" y="1563638"/>
              <a:ext cx="0" cy="2952327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148064" y="1563638"/>
              <a:ext cx="0" cy="2952327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644008" y="2571750"/>
              <a:ext cx="504056" cy="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5148064" y="2571750"/>
              <a:ext cx="2016224" cy="784955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7135784" y="3354501"/>
              <a:ext cx="1800200" cy="147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868144" y="2842578"/>
              <a:ext cx="3067840" cy="147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832140" y="1755326"/>
              <a:ext cx="1800200" cy="367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工人体育场北路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20273" y="2632803"/>
              <a:ext cx="1152127" cy="367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朝阳北路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056277" y="3701323"/>
              <a:ext cx="828092" cy="367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建国路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18384" y="2731188"/>
              <a:ext cx="459357" cy="7920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东二环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16218" y="2413779"/>
              <a:ext cx="459357" cy="12860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东三环北路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172318" y="2427735"/>
              <a:ext cx="459357" cy="12860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+mj-ea"/>
                  <a:ea typeface="+mj-ea"/>
                  <a:cs typeface="Times New Roman" panose="02020603050405020304" pitchFamily="18" charset="0"/>
                </a:rPr>
                <a:t>东四环中路</a:t>
              </a:r>
              <a:endParaRPr lang="zh-CN" altLang="en-US" sz="16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55959" y="1146765"/>
            <a:ext cx="57606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9816" y="1669151"/>
            <a:ext cx="24598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互相平行的街道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3728" y="2120099"/>
            <a:ext cx="4544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工人体育场北路，朝阳北路与建国路；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6059" y="2532140"/>
            <a:ext cx="4544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东二环，东三环北路与东四环中路；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3707" y="3016893"/>
            <a:ext cx="24598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互相垂直的街道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4152" y="3401018"/>
            <a:ext cx="45445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东二环与工人体育场北路、朝阳北路、建国路分别垂直；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747" y="4067179"/>
            <a:ext cx="72129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东三环北路与工人体育场北路、朝阳北路、建国路分别垂直；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747" y="4455616"/>
            <a:ext cx="73066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东四环中路与工人体育场北路、朝阳北路、建国路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分别垂直。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67494"/>
            <a:ext cx="2339752" cy="792088"/>
            <a:chOff x="251520" y="138345"/>
            <a:chExt cx="4377140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数学理解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9512" y="1031964"/>
            <a:ext cx="8352928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互为补角的两个角可以都是锐角吗？为什么？可以都是直角吗？可以都是钝角吗？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12" y="2296924"/>
            <a:ext cx="8352928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根据补角的定义知，互补的两个角度数和为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，所以互为补角的两个角不可以都是锐角；可以都是直角；不可以都是钝角。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67494"/>
            <a:ext cx="2339752" cy="792088"/>
            <a:chOff x="251520" y="138345"/>
            <a:chExt cx="4377140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问题解决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9512" y="1031964"/>
            <a:ext cx="835292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如图，在长方形的台球桌面上，∠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504" y="1532402"/>
            <a:ext cx="561662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如果∠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2=58°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等于多少度？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504" y="2076152"/>
            <a:ext cx="727280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请你以台球桌面为背景，自编一道题并解答。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804934" y="773958"/>
            <a:ext cx="1240793" cy="1240793"/>
            <a:chOff x="10680697" y="1152994"/>
            <a:chExt cx="980313" cy="980313"/>
          </a:xfrm>
        </p:grpSpPr>
        <p:sp>
          <p:nvSpPr>
            <p:cNvPr id="12" name="任意多边形: 形状 11"/>
            <p:cNvSpPr/>
            <p:nvPr/>
          </p:nvSpPr>
          <p:spPr>
            <a:xfrm>
              <a:off x="10680697" y="1152994"/>
              <a:ext cx="980313" cy="980313"/>
            </a:xfrm>
            <a:custGeom>
              <a:avLst/>
              <a:gdLst>
                <a:gd name="connsiteX0" fmla="*/ 980313 w 980313"/>
                <a:gd name="connsiteY0" fmla="*/ 490157 h 980313"/>
                <a:gd name="connsiteX1" fmla="*/ 490157 w 980313"/>
                <a:gd name="connsiteY1" fmla="*/ 980313 h 980313"/>
                <a:gd name="connsiteX2" fmla="*/ 0 w 980313"/>
                <a:gd name="connsiteY2" fmla="*/ 490157 h 980313"/>
                <a:gd name="connsiteX3" fmla="*/ 490157 w 980313"/>
                <a:gd name="connsiteY3" fmla="*/ 0 h 980313"/>
                <a:gd name="connsiteX4" fmla="*/ 980313 w 980313"/>
                <a:gd name="connsiteY4" fmla="*/ 490157 h 98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13" h="980313">
                  <a:moveTo>
                    <a:pt x="980313" y="490157"/>
                  </a:moveTo>
                  <a:cubicBezTo>
                    <a:pt x="980313" y="760862"/>
                    <a:pt x="760862" y="980313"/>
                    <a:pt x="490157" y="980313"/>
                  </a:cubicBezTo>
                  <a:cubicBezTo>
                    <a:pt x="219451" y="980313"/>
                    <a:pt x="0" y="760862"/>
                    <a:pt x="0" y="490157"/>
                  </a:cubicBezTo>
                  <a:cubicBezTo>
                    <a:pt x="0" y="219451"/>
                    <a:pt x="219451" y="0"/>
                    <a:pt x="490157" y="0"/>
                  </a:cubicBezTo>
                  <a:cubicBezTo>
                    <a:pt x="760862" y="0"/>
                    <a:pt x="980313" y="219451"/>
                    <a:pt x="980313" y="490157"/>
                  </a:cubicBezTo>
                  <a:close/>
                </a:path>
              </a:pathLst>
            </a:custGeom>
            <a:solidFill>
              <a:srgbClr val="82CE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0680699" y="1464842"/>
              <a:ext cx="980311" cy="356616"/>
            </a:xfrm>
            <a:custGeom>
              <a:avLst/>
              <a:gdLst>
                <a:gd name="connsiteX0" fmla="*/ 946785 w 946785"/>
                <a:gd name="connsiteY0" fmla="*/ 178308 h 356616"/>
                <a:gd name="connsiteX1" fmla="*/ 473393 w 946785"/>
                <a:gd name="connsiteY1" fmla="*/ 356616 h 356616"/>
                <a:gd name="connsiteX2" fmla="*/ 0 w 946785"/>
                <a:gd name="connsiteY2" fmla="*/ 178308 h 356616"/>
                <a:gd name="connsiteX3" fmla="*/ 473393 w 946785"/>
                <a:gd name="connsiteY3" fmla="*/ 0 h 356616"/>
                <a:gd name="connsiteX4" fmla="*/ 946785 w 946785"/>
                <a:gd name="connsiteY4" fmla="*/ 178308 h 356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85" h="356616">
                  <a:moveTo>
                    <a:pt x="946785" y="178308"/>
                  </a:moveTo>
                  <a:cubicBezTo>
                    <a:pt x="946785" y="276785"/>
                    <a:pt x="734840" y="356616"/>
                    <a:pt x="473393" y="356616"/>
                  </a:cubicBezTo>
                  <a:cubicBezTo>
                    <a:pt x="211945" y="356616"/>
                    <a:pt x="0" y="276785"/>
                    <a:pt x="0" y="178308"/>
                  </a:cubicBezTo>
                  <a:cubicBezTo>
                    <a:pt x="0" y="79831"/>
                    <a:pt x="211945" y="0"/>
                    <a:pt x="473393" y="0"/>
                  </a:cubicBezTo>
                  <a:cubicBezTo>
                    <a:pt x="734840" y="0"/>
                    <a:pt x="946785" y="79831"/>
                    <a:pt x="946785" y="178308"/>
                  </a:cubicBezTo>
                  <a:close/>
                </a:path>
              </a:pathLst>
            </a:custGeom>
            <a:solidFill>
              <a:srgbClr val="5CAF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957334" y="926358"/>
            <a:ext cx="1240793" cy="1240793"/>
            <a:chOff x="10680697" y="1152994"/>
            <a:chExt cx="980313" cy="980313"/>
          </a:xfrm>
        </p:grpSpPr>
        <p:sp>
          <p:nvSpPr>
            <p:cNvPr id="15" name="任意多边形: 形状 14"/>
            <p:cNvSpPr/>
            <p:nvPr/>
          </p:nvSpPr>
          <p:spPr>
            <a:xfrm>
              <a:off x="10680697" y="1152994"/>
              <a:ext cx="980313" cy="980313"/>
            </a:xfrm>
            <a:custGeom>
              <a:avLst/>
              <a:gdLst>
                <a:gd name="connsiteX0" fmla="*/ 980313 w 980313"/>
                <a:gd name="connsiteY0" fmla="*/ 490157 h 980313"/>
                <a:gd name="connsiteX1" fmla="*/ 490157 w 980313"/>
                <a:gd name="connsiteY1" fmla="*/ 980313 h 980313"/>
                <a:gd name="connsiteX2" fmla="*/ 0 w 980313"/>
                <a:gd name="connsiteY2" fmla="*/ 490157 h 980313"/>
                <a:gd name="connsiteX3" fmla="*/ 490157 w 980313"/>
                <a:gd name="connsiteY3" fmla="*/ 0 h 980313"/>
                <a:gd name="connsiteX4" fmla="*/ 980313 w 980313"/>
                <a:gd name="connsiteY4" fmla="*/ 490157 h 98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313" h="980313">
                  <a:moveTo>
                    <a:pt x="980313" y="490157"/>
                  </a:moveTo>
                  <a:cubicBezTo>
                    <a:pt x="980313" y="760862"/>
                    <a:pt x="760862" y="980313"/>
                    <a:pt x="490157" y="980313"/>
                  </a:cubicBezTo>
                  <a:cubicBezTo>
                    <a:pt x="219451" y="980313"/>
                    <a:pt x="0" y="760862"/>
                    <a:pt x="0" y="490157"/>
                  </a:cubicBezTo>
                  <a:cubicBezTo>
                    <a:pt x="0" y="219451"/>
                    <a:pt x="219451" y="0"/>
                    <a:pt x="490157" y="0"/>
                  </a:cubicBezTo>
                  <a:cubicBezTo>
                    <a:pt x="760862" y="0"/>
                    <a:pt x="980313" y="219451"/>
                    <a:pt x="980313" y="490157"/>
                  </a:cubicBezTo>
                  <a:close/>
                </a:path>
              </a:pathLst>
            </a:custGeom>
            <a:solidFill>
              <a:srgbClr val="82CE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10680699" y="1464842"/>
              <a:ext cx="980311" cy="356616"/>
            </a:xfrm>
            <a:custGeom>
              <a:avLst/>
              <a:gdLst>
                <a:gd name="connsiteX0" fmla="*/ 946785 w 946785"/>
                <a:gd name="connsiteY0" fmla="*/ 178308 h 356616"/>
                <a:gd name="connsiteX1" fmla="*/ 473393 w 946785"/>
                <a:gd name="connsiteY1" fmla="*/ 356616 h 356616"/>
                <a:gd name="connsiteX2" fmla="*/ 0 w 946785"/>
                <a:gd name="connsiteY2" fmla="*/ 178308 h 356616"/>
                <a:gd name="connsiteX3" fmla="*/ 473393 w 946785"/>
                <a:gd name="connsiteY3" fmla="*/ 0 h 356616"/>
                <a:gd name="connsiteX4" fmla="*/ 946785 w 946785"/>
                <a:gd name="connsiteY4" fmla="*/ 178308 h 356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785" h="356616">
                  <a:moveTo>
                    <a:pt x="946785" y="178308"/>
                  </a:moveTo>
                  <a:cubicBezTo>
                    <a:pt x="946785" y="276785"/>
                    <a:pt x="734840" y="356616"/>
                    <a:pt x="473393" y="356616"/>
                  </a:cubicBezTo>
                  <a:cubicBezTo>
                    <a:pt x="211945" y="356616"/>
                    <a:pt x="0" y="276785"/>
                    <a:pt x="0" y="178308"/>
                  </a:cubicBezTo>
                  <a:cubicBezTo>
                    <a:pt x="0" y="79831"/>
                    <a:pt x="211945" y="0"/>
                    <a:pt x="473393" y="0"/>
                  </a:cubicBezTo>
                  <a:cubicBezTo>
                    <a:pt x="734840" y="0"/>
                    <a:pt x="946785" y="79831"/>
                    <a:pt x="946785" y="178308"/>
                  </a:cubicBezTo>
                  <a:close/>
                </a:path>
              </a:pathLst>
            </a:custGeom>
            <a:solidFill>
              <a:srgbClr val="5CAF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44260" y="2787774"/>
            <a:ext cx="3670828" cy="2054326"/>
            <a:chOff x="3347864" y="2931790"/>
            <a:chExt cx="3670828" cy="205432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2931790"/>
              <a:ext cx="3583657" cy="2054326"/>
            </a:xfrm>
            <a:prstGeom prst="rect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4956838" y="410492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657851" y="3120339"/>
              <a:ext cx="1066277" cy="1595997"/>
              <a:chOff x="4657851" y="3120339"/>
              <a:chExt cx="1066277" cy="1595997"/>
            </a:xfrm>
          </p:grpSpPr>
          <p:cxnSp>
            <p:nvCxnSpPr>
              <p:cNvPr id="23" name="直接箭头连接符 22"/>
              <p:cNvCxnSpPr/>
              <p:nvPr/>
            </p:nvCxnSpPr>
            <p:spPr>
              <a:xfrm flipV="1">
                <a:off x="4657851" y="3636216"/>
                <a:ext cx="741991" cy="108012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384568" y="3120339"/>
                <a:ext cx="339560" cy="53153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 rot="7121922">
              <a:off x="5744798" y="3141238"/>
              <a:ext cx="977933" cy="1569854"/>
              <a:chOff x="4880512" y="3120340"/>
              <a:chExt cx="843616" cy="1323618"/>
            </a:xfrm>
          </p:grpSpPr>
          <p:cxnSp>
            <p:nvCxnSpPr>
              <p:cNvPr id="29" name="直接箭头连接符 28"/>
              <p:cNvCxnSpPr/>
              <p:nvPr/>
            </p:nvCxnSpPr>
            <p:spPr>
              <a:xfrm flipV="1">
                <a:off x="4880512" y="3651870"/>
                <a:ext cx="504056" cy="79208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5384568" y="3120340"/>
                <a:ext cx="339560" cy="53153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直接连接符 33"/>
            <p:cNvCxnSpPr/>
            <p:nvPr/>
          </p:nvCxnSpPr>
          <p:spPr>
            <a:xfrm>
              <a:off x="5753314" y="3127891"/>
              <a:ext cx="0" cy="1388075"/>
            </a:xfrm>
            <a:prstGeom prst="line">
              <a:avLst/>
            </a:prstGeom>
            <a:ln w="2857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 rot="834600" flipH="1" flipV="1">
              <a:off x="5421214" y="3081411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086335" y="3054796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弧形 43"/>
            <p:cNvSpPr/>
            <p:nvPr/>
          </p:nvSpPr>
          <p:spPr>
            <a:xfrm rot="14499915" flipH="1" flipV="1">
              <a:off x="5789743" y="3081410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22061" y="306375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220072" y="372387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rot="6270768" flipH="1" flipV="1">
              <a:off x="6489006" y="4157028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89559" y="360463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76" y="515879"/>
            <a:ext cx="835292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如图，在长方形的台球桌面上，∠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80" y="1127314"/>
            <a:ext cx="561662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如果∠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2=58°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等于多少度？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48064" y="2211710"/>
            <a:ext cx="3670828" cy="2054326"/>
            <a:chOff x="3347864" y="2931790"/>
            <a:chExt cx="3670828" cy="205432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2931790"/>
              <a:ext cx="3583657" cy="2054326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4956838" y="410492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657851" y="3120339"/>
              <a:ext cx="1066277" cy="1595997"/>
              <a:chOff x="4657851" y="3120339"/>
              <a:chExt cx="1066277" cy="1595997"/>
            </a:xfrm>
          </p:grpSpPr>
          <p:cxnSp>
            <p:nvCxnSpPr>
              <p:cNvPr id="34" name="直接箭头连接符 33"/>
              <p:cNvCxnSpPr/>
              <p:nvPr/>
            </p:nvCxnSpPr>
            <p:spPr>
              <a:xfrm flipV="1">
                <a:off x="4657851" y="3636216"/>
                <a:ext cx="741991" cy="108012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5384568" y="3120339"/>
                <a:ext cx="339560" cy="53153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7121922">
              <a:off x="5744798" y="3141238"/>
              <a:ext cx="977933" cy="1569854"/>
              <a:chOff x="4880512" y="3120340"/>
              <a:chExt cx="843616" cy="1323618"/>
            </a:xfrm>
          </p:grpSpPr>
          <p:cxnSp>
            <p:nvCxnSpPr>
              <p:cNvPr id="32" name="直接箭头连接符 31"/>
              <p:cNvCxnSpPr/>
              <p:nvPr/>
            </p:nvCxnSpPr>
            <p:spPr>
              <a:xfrm flipV="1">
                <a:off x="4880512" y="3651870"/>
                <a:ext cx="504056" cy="79208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5384568" y="3120340"/>
                <a:ext cx="339560" cy="53153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直接连接符 23"/>
            <p:cNvCxnSpPr/>
            <p:nvPr/>
          </p:nvCxnSpPr>
          <p:spPr>
            <a:xfrm>
              <a:off x="5753314" y="3127891"/>
              <a:ext cx="0" cy="1388075"/>
            </a:xfrm>
            <a:prstGeom prst="line">
              <a:avLst/>
            </a:prstGeom>
            <a:ln w="2857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/>
            <p:cNvSpPr/>
            <p:nvPr/>
          </p:nvSpPr>
          <p:spPr>
            <a:xfrm rot="834600" flipH="1" flipV="1">
              <a:off x="5421214" y="3081411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86335" y="3054796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rot="14499915" flipH="1" flipV="1">
              <a:off x="5789743" y="3081410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22061" y="306375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220072" y="372387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 rot="6270768" flipH="1" flipV="1">
              <a:off x="6489006" y="4157028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389559" y="360463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05223" y="1717497"/>
            <a:ext cx="648072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0108" y="2232482"/>
            <a:ext cx="471595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5483" y="2779699"/>
            <a:ext cx="339437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2=90°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4840" y="3326916"/>
            <a:ext cx="339437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2=58°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1576" y="3881351"/>
            <a:ext cx="47414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1=90°- 58°=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4" y="273123"/>
            <a:ext cx="835292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如图，在长方形的台球桌面上，∠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214" y="848378"/>
            <a:ext cx="727280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请你以台球桌面为背景，自编一道题并解答。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60576" y="1409028"/>
            <a:ext cx="3670828" cy="2054326"/>
            <a:chOff x="3347864" y="2931790"/>
            <a:chExt cx="3670828" cy="20543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2931790"/>
              <a:ext cx="3583657" cy="205432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4956838" y="410492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657851" y="3120339"/>
              <a:ext cx="1066277" cy="1595997"/>
              <a:chOff x="4657851" y="3120339"/>
              <a:chExt cx="1066277" cy="1595997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 flipV="1">
                <a:off x="4657851" y="3636216"/>
                <a:ext cx="741991" cy="108012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5384568" y="3120339"/>
                <a:ext cx="339560" cy="53153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 rot="7121922">
              <a:off x="5744798" y="3141238"/>
              <a:ext cx="977933" cy="1569854"/>
              <a:chOff x="4880512" y="3120340"/>
              <a:chExt cx="843616" cy="1323618"/>
            </a:xfrm>
          </p:grpSpPr>
          <p:cxnSp>
            <p:nvCxnSpPr>
              <p:cNvPr id="17" name="直接箭头连接符 16"/>
              <p:cNvCxnSpPr/>
              <p:nvPr/>
            </p:nvCxnSpPr>
            <p:spPr>
              <a:xfrm flipV="1">
                <a:off x="4880512" y="3651870"/>
                <a:ext cx="504056" cy="79208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5384568" y="3120340"/>
                <a:ext cx="339560" cy="53153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/>
            <p:cNvCxnSpPr/>
            <p:nvPr/>
          </p:nvCxnSpPr>
          <p:spPr>
            <a:xfrm>
              <a:off x="5753314" y="3127891"/>
              <a:ext cx="0" cy="1388075"/>
            </a:xfrm>
            <a:prstGeom prst="line">
              <a:avLst/>
            </a:prstGeom>
            <a:ln w="2857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/>
            <p:cNvSpPr/>
            <p:nvPr/>
          </p:nvSpPr>
          <p:spPr>
            <a:xfrm rot="834600" flipH="1" flipV="1">
              <a:off x="5421214" y="3081411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86335" y="3054796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4499915" flipH="1" flipV="1">
              <a:off x="5789743" y="3081410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22061" y="306375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20072" y="372387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6270768" flipH="1" flipV="1">
              <a:off x="6489006" y="4157028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89559" y="360463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 rot="20173148" flipH="1" flipV="1">
              <a:off x="5527068" y="3320030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2283" y="3496544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13187" y="1576193"/>
            <a:ext cx="4908582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解：如图，构建∠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，如果∠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等于多少度？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4803" y="2632058"/>
            <a:ext cx="5282541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4=90°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4=40°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2362" y="3144198"/>
            <a:ext cx="518890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2=90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°-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40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5610" y="3637842"/>
            <a:ext cx="518890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3187" y="4135402"/>
            <a:ext cx="392676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1=90°- 50°=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76" y="515879"/>
            <a:ext cx="8352928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如图，一棵树生长在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的山坡上，树干与山坡所成的锐角是多少度？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81698" y="1529250"/>
            <a:ext cx="2421123" cy="1525827"/>
            <a:chOff x="5767261" y="1621987"/>
            <a:chExt cx="2421123" cy="152582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796136" y="3147814"/>
              <a:ext cx="237626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796136" y="2067694"/>
              <a:ext cx="2392248" cy="10801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32140" y="2607754"/>
              <a:ext cx="1836204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弧形 12"/>
            <p:cNvSpPr/>
            <p:nvPr/>
          </p:nvSpPr>
          <p:spPr>
            <a:xfrm rot="2287017" flipH="1" flipV="1">
              <a:off x="6264188" y="2325574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67261" y="2190394"/>
              <a:ext cx="648072" cy="4137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christmas-tree-with-a-star-on-top_15867"/>
            <p:cNvSpPr/>
            <p:nvPr/>
          </p:nvSpPr>
          <p:spPr>
            <a:xfrm>
              <a:off x="6668224" y="1621987"/>
              <a:ext cx="648072" cy="959760"/>
            </a:xfrm>
            <a:custGeom>
              <a:avLst/>
              <a:gdLst>
                <a:gd name="connsiteX0" fmla="*/ 234270 w 515511"/>
                <a:gd name="connsiteY0" fmla="*/ 514053 h 594428"/>
                <a:gd name="connsiteX1" fmla="*/ 257756 w 515511"/>
                <a:gd name="connsiteY1" fmla="*/ 516765 h 594428"/>
                <a:gd name="connsiteX2" fmla="*/ 280227 w 515511"/>
                <a:gd name="connsiteY2" fmla="*/ 514170 h 594428"/>
                <a:gd name="connsiteX3" fmla="*/ 293636 w 515511"/>
                <a:gd name="connsiteY3" fmla="*/ 594428 h 594428"/>
                <a:gd name="connsiteX4" fmla="*/ 221875 w 515511"/>
                <a:gd name="connsiteY4" fmla="*/ 594428 h 594428"/>
                <a:gd name="connsiteX5" fmla="*/ 257169 w 515511"/>
                <a:gd name="connsiteY5" fmla="*/ 326031 h 594428"/>
                <a:gd name="connsiteX6" fmla="*/ 515511 w 515511"/>
                <a:gd name="connsiteY6" fmla="*/ 456117 h 594428"/>
                <a:gd name="connsiteX7" fmla="*/ 389055 w 515511"/>
                <a:gd name="connsiteY7" fmla="*/ 501603 h 594428"/>
                <a:gd name="connsiteX8" fmla="*/ 280227 w 515511"/>
                <a:gd name="connsiteY8" fmla="*/ 514170 h 594428"/>
                <a:gd name="connsiteX9" fmla="*/ 278343 w 515511"/>
                <a:gd name="connsiteY9" fmla="*/ 502891 h 594428"/>
                <a:gd name="connsiteX10" fmla="*/ 235992 w 515511"/>
                <a:gd name="connsiteY10" fmla="*/ 502891 h 594428"/>
                <a:gd name="connsiteX11" fmla="*/ 234270 w 515511"/>
                <a:gd name="connsiteY11" fmla="*/ 514053 h 594428"/>
                <a:gd name="connsiteX12" fmla="*/ 126456 w 515511"/>
                <a:gd name="connsiteY12" fmla="*/ 501603 h 594428"/>
                <a:gd name="connsiteX13" fmla="*/ 0 w 515511"/>
                <a:gd name="connsiteY13" fmla="*/ 456117 h 594428"/>
                <a:gd name="connsiteX14" fmla="*/ 257169 w 515511"/>
                <a:gd name="connsiteY14" fmla="*/ 326031 h 594428"/>
                <a:gd name="connsiteX15" fmla="*/ 257165 w 515511"/>
                <a:gd name="connsiteY15" fmla="*/ 296649 h 594428"/>
                <a:gd name="connsiteX16" fmla="*/ 251257 w 515511"/>
                <a:gd name="connsiteY16" fmla="*/ 303618 h 594428"/>
                <a:gd name="connsiteX17" fmla="*/ 264253 w 515511"/>
                <a:gd name="connsiteY17" fmla="*/ 303618 h 594428"/>
                <a:gd name="connsiteX18" fmla="*/ 257165 w 515511"/>
                <a:gd name="connsiteY18" fmla="*/ 296649 h 594428"/>
                <a:gd name="connsiteX19" fmla="*/ 257169 w 515511"/>
                <a:gd name="connsiteY19" fmla="*/ 236754 h 594428"/>
                <a:gd name="connsiteX20" fmla="*/ 495546 w 515511"/>
                <a:gd name="connsiteY20" fmla="*/ 356339 h 594428"/>
                <a:gd name="connsiteX21" fmla="*/ 379293 w 515511"/>
                <a:gd name="connsiteY21" fmla="*/ 398545 h 594428"/>
                <a:gd name="connsiteX22" fmla="*/ 257169 w 515511"/>
                <a:gd name="connsiteY22" fmla="*/ 311788 h 594428"/>
                <a:gd name="connsiteX23" fmla="*/ 136218 w 515511"/>
                <a:gd name="connsiteY23" fmla="*/ 398545 h 594428"/>
                <a:gd name="connsiteX24" fmla="*/ 19965 w 515511"/>
                <a:gd name="connsiteY24" fmla="*/ 356339 h 594428"/>
                <a:gd name="connsiteX25" fmla="*/ 257169 w 515511"/>
                <a:gd name="connsiteY25" fmla="*/ 236754 h 594428"/>
                <a:gd name="connsiteX26" fmla="*/ 257191 w 515511"/>
                <a:gd name="connsiteY26" fmla="*/ 155953 h 594428"/>
                <a:gd name="connsiteX27" fmla="*/ 455616 w 515511"/>
                <a:gd name="connsiteY27" fmla="*/ 256741 h 594428"/>
                <a:gd name="connsiteX28" fmla="*/ 351120 w 515511"/>
                <a:gd name="connsiteY28" fmla="*/ 293071 h 594428"/>
                <a:gd name="connsiteX29" fmla="*/ 257191 w 515511"/>
                <a:gd name="connsiteY29" fmla="*/ 221582 h 594428"/>
                <a:gd name="connsiteX30" fmla="*/ 163261 w 515511"/>
                <a:gd name="connsiteY30" fmla="*/ 293071 h 594428"/>
                <a:gd name="connsiteX31" fmla="*/ 58765 w 515511"/>
                <a:gd name="connsiteY31" fmla="*/ 256741 h 594428"/>
                <a:gd name="connsiteX32" fmla="*/ 257191 w 515511"/>
                <a:gd name="connsiteY32" fmla="*/ 155953 h 594428"/>
                <a:gd name="connsiteX33" fmla="*/ 257169 w 515511"/>
                <a:gd name="connsiteY33" fmla="*/ 94928 h 594428"/>
                <a:gd name="connsiteX34" fmla="*/ 409848 w 515511"/>
                <a:gd name="connsiteY34" fmla="*/ 171135 h 594428"/>
                <a:gd name="connsiteX35" fmla="*/ 332334 w 515511"/>
                <a:gd name="connsiteY35" fmla="*/ 199273 h 594428"/>
                <a:gd name="connsiteX36" fmla="*/ 257169 w 515511"/>
                <a:gd name="connsiteY36" fmla="*/ 141825 h 594428"/>
                <a:gd name="connsiteX37" fmla="*/ 183178 w 515511"/>
                <a:gd name="connsiteY37" fmla="*/ 199273 h 594428"/>
                <a:gd name="connsiteX38" fmla="*/ 105664 w 515511"/>
                <a:gd name="connsiteY38" fmla="*/ 171135 h 594428"/>
                <a:gd name="connsiteX39" fmla="*/ 257169 w 515511"/>
                <a:gd name="connsiteY39" fmla="*/ 94928 h 594428"/>
                <a:gd name="connsiteX40" fmla="*/ 257191 w 515511"/>
                <a:gd name="connsiteY40" fmla="*/ 0 h 594428"/>
                <a:gd name="connsiteX41" fmla="*/ 271271 w 515511"/>
                <a:gd name="connsiteY41" fmla="*/ 26982 h 594428"/>
                <a:gd name="connsiteX42" fmla="*/ 300605 w 515511"/>
                <a:gd name="connsiteY42" fmla="*/ 31675 h 594428"/>
                <a:gd name="connsiteX43" fmla="*/ 279485 w 515511"/>
                <a:gd name="connsiteY43" fmla="*/ 52791 h 594428"/>
                <a:gd name="connsiteX44" fmla="*/ 284178 w 515511"/>
                <a:gd name="connsiteY44" fmla="*/ 82120 h 594428"/>
                <a:gd name="connsiteX45" fmla="*/ 257191 w 515511"/>
                <a:gd name="connsiteY45" fmla="*/ 68042 h 594428"/>
                <a:gd name="connsiteX46" fmla="*/ 231376 w 515511"/>
                <a:gd name="connsiteY46" fmla="*/ 82120 h 594428"/>
                <a:gd name="connsiteX47" fmla="*/ 236070 w 515511"/>
                <a:gd name="connsiteY47" fmla="*/ 52791 h 594428"/>
                <a:gd name="connsiteX48" fmla="*/ 213776 w 515511"/>
                <a:gd name="connsiteY48" fmla="*/ 31675 h 594428"/>
                <a:gd name="connsiteX49" fmla="*/ 244283 w 515511"/>
                <a:gd name="connsiteY49" fmla="*/ 26982 h 59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15511" h="594428">
                  <a:moveTo>
                    <a:pt x="234270" y="514053"/>
                  </a:moveTo>
                  <a:lnTo>
                    <a:pt x="257756" y="516765"/>
                  </a:lnTo>
                  <a:lnTo>
                    <a:pt x="280227" y="514170"/>
                  </a:lnTo>
                  <a:lnTo>
                    <a:pt x="293636" y="594428"/>
                  </a:lnTo>
                  <a:lnTo>
                    <a:pt x="221875" y="594428"/>
                  </a:lnTo>
                  <a:close/>
                  <a:moveTo>
                    <a:pt x="257169" y="326031"/>
                  </a:moveTo>
                  <a:cubicBezTo>
                    <a:pt x="319406" y="389316"/>
                    <a:pt x="407477" y="438538"/>
                    <a:pt x="515511" y="456117"/>
                  </a:cubicBezTo>
                  <a:cubicBezTo>
                    <a:pt x="474705" y="476333"/>
                    <a:pt x="432284" y="491495"/>
                    <a:pt x="389055" y="501603"/>
                  </a:cubicBezTo>
                  <a:lnTo>
                    <a:pt x="280227" y="514170"/>
                  </a:lnTo>
                  <a:lnTo>
                    <a:pt x="278343" y="502891"/>
                  </a:lnTo>
                  <a:lnTo>
                    <a:pt x="235992" y="502891"/>
                  </a:lnTo>
                  <a:lnTo>
                    <a:pt x="234270" y="514053"/>
                  </a:lnTo>
                  <a:lnTo>
                    <a:pt x="126456" y="501603"/>
                  </a:lnTo>
                  <a:cubicBezTo>
                    <a:pt x="83227" y="491495"/>
                    <a:pt x="40806" y="476333"/>
                    <a:pt x="0" y="456117"/>
                  </a:cubicBezTo>
                  <a:cubicBezTo>
                    <a:pt x="106860" y="438538"/>
                    <a:pt x="196105" y="389316"/>
                    <a:pt x="257169" y="326031"/>
                  </a:cubicBezTo>
                  <a:close/>
                  <a:moveTo>
                    <a:pt x="257165" y="296649"/>
                  </a:moveTo>
                  <a:cubicBezTo>
                    <a:pt x="255983" y="298972"/>
                    <a:pt x="253620" y="301295"/>
                    <a:pt x="251257" y="303618"/>
                  </a:cubicBezTo>
                  <a:cubicBezTo>
                    <a:pt x="254802" y="303618"/>
                    <a:pt x="259527" y="303618"/>
                    <a:pt x="264253" y="303618"/>
                  </a:cubicBezTo>
                  <a:cubicBezTo>
                    <a:pt x="261890" y="301295"/>
                    <a:pt x="259527" y="298972"/>
                    <a:pt x="257165" y="296649"/>
                  </a:cubicBezTo>
                  <a:close/>
                  <a:moveTo>
                    <a:pt x="257169" y="236754"/>
                  </a:moveTo>
                  <a:cubicBezTo>
                    <a:pt x="314708" y="295374"/>
                    <a:pt x="396907" y="341098"/>
                    <a:pt x="495546" y="356339"/>
                  </a:cubicBezTo>
                  <a:cubicBezTo>
                    <a:pt x="457969" y="375097"/>
                    <a:pt x="419218" y="389166"/>
                    <a:pt x="379293" y="398545"/>
                  </a:cubicBezTo>
                  <a:cubicBezTo>
                    <a:pt x="332322" y="375097"/>
                    <a:pt x="291223" y="345787"/>
                    <a:pt x="257169" y="311788"/>
                  </a:cubicBezTo>
                  <a:cubicBezTo>
                    <a:pt x="224288" y="345787"/>
                    <a:pt x="183189" y="375097"/>
                    <a:pt x="136218" y="398545"/>
                  </a:cubicBezTo>
                  <a:cubicBezTo>
                    <a:pt x="96293" y="389166"/>
                    <a:pt x="57542" y="375097"/>
                    <a:pt x="19965" y="356339"/>
                  </a:cubicBezTo>
                  <a:cubicBezTo>
                    <a:pt x="118604" y="341098"/>
                    <a:pt x="200803" y="295374"/>
                    <a:pt x="257169" y="236754"/>
                  </a:cubicBezTo>
                  <a:close/>
                  <a:moveTo>
                    <a:pt x="257191" y="155953"/>
                  </a:moveTo>
                  <a:cubicBezTo>
                    <a:pt x="305329" y="205175"/>
                    <a:pt x="373428" y="243849"/>
                    <a:pt x="455616" y="256741"/>
                  </a:cubicBezTo>
                  <a:cubicBezTo>
                    <a:pt x="422741" y="273148"/>
                    <a:pt x="387518" y="284867"/>
                    <a:pt x="351120" y="293071"/>
                  </a:cubicBezTo>
                  <a:cubicBezTo>
                    <a:pt x="315897" y="273148"/>
                    <a:pt x="284195" y="248537"/>
                    <a:pt x="257191" y="221582"/>
                  </a:cubicBezTo>
                  <a:cubicBezTo>
                    <a:pt x="231360" y="248537"/>
                    <a:pt x="199659" y="273148"/>
                    <a:pt x="163261" y="293071"/>
                  </a:cubicBezTo>
                  <a:cubicBezTo>
                    <a:pt x="128038" y="284867"/>
                    <a:pt x="92814" y="273148"/>
                    <a:pt x="58765" y="256741"/>
                  </a:cubicBezTo>
                  <a:cubicBezTo>
                    <a:pt x="142127" y="243849"/>
                    <a:pt x="210226" y="205175"/>
                    <a:pt x="257191" y="155953"/>
                  </a:cubicBezTo>
                  <a:close/>
                  <a:moveTo>
                    <a:pt x="257169" y="94928"/>
                  </a:moveTo>
                  <a:cubicBezTo>
                    <a:pt x="293577" y="132445"/>
                    <a:pt x="346428" y="161756"/>
                    <a:pt x="409848" y="171135"/>
                  </a:cubicBezTo>
                  <a:cubicBezTo>
                    <a:pt x="385185" y="184032"/>
                    <a:pt x="359347" y="193411"/>
                    <a:pt x="332334" y="199273"/>
                  </a:cubicBezTo>
                  <a:cubicBezTo>
                    <a:pt x="304147" y="182859"/>
                    <a:pt x="278309" y="162928"/>
                    <a:pt x="257169" y="141825"/>
                  </a:cubicBezTo>
                  <a:cubicBezTo>
                    <a:pt x="236028" y="162928"/>
                    <a:pt x="211365" y="182859"/>
                    <a:pt x="183178" y="199273"/>
                  </a:cubicBezTo>
                  <a:cubicBezTo>
                    <a:pt x="156165" y="193411"/>
                    <a:pt x="130327" y="184032"/>
                    <a:pt x="105664" y="171135"/>
                  </a:cubicBezTo>
                  <a:cubicBezTo>
                    <a:pt x="169084" y="161756"/>
                    <a:pt x="220760" y="132445"/>
                    <a:pt x="257169" y="94928"/>
                  </a:cubicBezTo>
                  <a:close/>
                  <a:moveTo>
                    <a:pt x="257191" y="0"/>
                  </a:moveTo>
                  <a:lnTo>
                    <a:pt x="271271" y="26982"/>
                  </a:lnTo>
                  <a:lnTo>
                    <a:pt x="300605" y="31675"/>
                  </a:lnTo>
                  <a:lnTo>
                    <a:pt x="279485" y="52791"/>
                  </a:lnTo>
                  <a:lnTo>
                    <a:pt x="284178" y="82120"/>
                  </a:lnTo>
                  <a:lnTo>
                    <a:pt x="257191" y="68042"/>
                  </a:lnTo>
                  <a:lnTo>
                    <a:pt x="231376" y="82120"/>
                  </a:lnTo>
                  <a:lnTo>
                    <a:pt x="236070" y="52791"/>
                  </a:lnTo>
                  <a:lnTo>
                    <a:pt x="213776" y="31675"/>
                  </a:lnTo>
                  <a:lnTo>
                    <a:pt x="244283" y="26982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992260" y="1281011"/>
            <a:ext cx="0" cy="17740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20"/>
          <p:cNvSpPr/>
          <p:nvPr/>
        </p:nvSpPr>
        <p:spPr>
          <a:xfrm rot="3882747" flipH="1" flipV="1">
            <a:off x="6820025" y="2320259"/>
            <a:ext cx="288032" cy="285905"/>
          </a:xfrm>
          <a:prstGeom prst="arc">
            <a:avLst>
              <a:gd name="adj1" fmla="val 18508023"/>
              <a:gd name="adj2" fmla="val 207707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6678211" y="1998257"/>
            <a:ext cx="356498" cy="4137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5223" y="1717497"/>
            <a:ext cx="522072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解：设树干与山坡所成角为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2282" y="2489010"/>
            <a:ext cx="438084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  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1+30°=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1600" y="3291830"/>
            <a:ext cx="532859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 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1=90°- 30°=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2342" y="4003303"/>
            <a:ext cx="6333914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答：树干与山坡所成的锐角为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4c197fd-c3b8-40f0-a1fc-3a4b220a4692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1217</Words>
  <Application>WPS 演示</Application>
  <PresentationFormat>全屏显示(16:9)</PresentationFormat>
  <Paragraphs>176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楷体</vt:lpstr>
      <vt:lpstr>微软雅黑</vt:lpstr>
      <vt:lpstr>Arial Unicode MS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646</cp:revision>
  <dcterms:created xsi:type="dcterms:W3CDTF">2015-07-09T08:14:00Z</dcterms:created>
  <dcterms:modified xsi:type="dcterms:W3CDTF">2025-01-20T00:13:08Z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