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3"/>
    <p:sldId id="299" r:id="rId4"/>
    <p:sldId id="367" r:id="rId5"/>
    <p:sldId id="368" r:id="rId6"/>
    <p:sldId id="313" r:id="rId7"/>
    <p:sldId id="372" r:id="rId8"/>
    <p:sldId id="369" r:id="rId9"/>
    <p:sldId id="370" r:id="rId10"/>
    <p:sldId id="314" r:id="rId11"/>
    <p:sldId id="315" r:id="rId12"/>
    <p:sldId id="371" r:id="rId13"/>
    <p:sldId id="301" r:id="rId14"/>
    <p:sldId id="276" r:id="rId15"/>
    <p:sldId id="278" r:id="rId16"/>
    <p:sldId id="295" r:id="rId17"/>
    <p:sldId id="297" r:id="rId18"/>
    <p:sldId id="373" r:id="rId19"/>
    <p:sldId id="374" r:id="rId20"/>
    <p:sldId id="364" r:id="rId21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FFCC"/>
    <a:srgbClr val="FF0066"/>
    <a:srgbClr val="0DB5E6"/>
    <a:srgbClr val="64D7AB"/>
    <a:srgbClr val="93DBFF"/>
    <a:srgbClr val="CCFF99"/>
    <a:srgbClr val="F263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0"/>
    <p:restoredTop sz="96370"/>
  </p:normalViewPr>
  <p:slideViewPr>
    <p:cSldViewPr snapToGrid="0" showGuides="1">
      <p:cViewPr>
        <p:scale>
          <a:sx n="100" d="100"/>
          <a:sy n="100" d="100"/>
        </p:scale>
        <p:origin x="612" y="82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945D60-25E8-4E7B-A660-8FF51D09E0C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1F355D-D716-4B0F-A472-C339950AA50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tags" Target="../tags/tag2.xml"/><Relationship Id="rId3" Type="http://schemas.openxmlformats.org/officeDocument/2006/relationships/image" Target="../media/image4.jpe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524125" y="2419350"/>
            <a:ext cx="42656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060700" y="2571750"/>
            <a:ext cx="30226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j-ea"/>
                <a:ea typeface="+mj-ea"/>
                <a:cs typeface="+mn-cs"/>
              </a:rPr>
              <a:t>北师大版七年级数学下册</a:t>
            </a:r>
            <a:endParaRPr kumimoji="0" lang="zh-CN" altLang="en-US" sz="20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10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3000375" y="1557338"/>
            <a:ext cx="314220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en-US" altLang="zh-CN" sz="4000" b="1" kern="1200" cap="none" spc="0" normalizeH="0" baseline="0" noProof="0" dirty="0">
                <a:latin typeface="+mj-lt"/>
                <a:ea typeface="+mj-ea"/>
                <a:cs typeface="+mn-cs"/>
              </a:rPr>
              <a:t>2 </a:t>
            </a:r>
            <a:r>
              <a:rPr lang="zh-CN" altLang="en-US" sz="4000" b="1" dirty="0">
                <a:latin typeface="+mj-lt"/>
                <a:ea typeface="+mj-ea"/>
              </a:rPr>
              <a:t>全等三角形</a:t>
            </a:r>
            <a:endParaRPr kumimoji="0" lang="zh-CN" altLang="en-US" sz="40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837" y="334876"/>
            <a:ext cx="7854891" cy="211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      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）如图所示，已知 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ABC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≌ 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A′B′C′ </a:t>
            </a:r>
            <a:r>
              <a:rPr lang="zh-CN" altLang="en-US" sz="2800" b="1" dirty="0">
                <a:latin typeface="+mj-lt"/>
                <a:ea typeface="+mj-ea"/>
              </a:rPr>
              <a:t>，点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D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E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分别在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BC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边、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AB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边上，请在 △</a:t>
            </a:r>
            <a:r>
              <a:rPr kumimoji="0" lang="en-US" altLang="zh-CN" sz="2800" b="1" i="1" kern="1200" cap="none" spc="0" normalizeH="0" baseline="0" noProof="0" dirty="0" err="1">
                <a:latin typeface="+mj-lt"/>
                <a:ea typeface="+mj-ea"/>
                <a:cs typeface="+mn-cs"/>
              </a:rPr>
              <a:t>A′B′C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′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中画出与线段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DE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相对应的线段。图中有哪些相等的线段、相等的角？与同伴进行交流。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01813" y="3740522"/>
            <a:ext cx="4079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D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27050" y="2287959"/>
            <a:ext cx="3376613" cy="1744663"/>
            <a:chOff x="727050" y="2287959"/>
            <a:chExt cx="3376613" cy="1744663"/>
          </a:xfrm>
        </p:grpSpPr>
        <p:sp>
          <p:nvSpPr>
            <p:cNvPr id="3" name="等腰三角形 2"/>
            <p:cNvSpPr/>
            <p:nvPr/>
          </p:nvSpPr>
          <p:spPr bwMode="auto">
            <a:xfrm>
              <a:off x="1109638" y="2697534"/>
              <a:ext cx="2630488" cy="1122363"/>
            </a:xfrm>
            <a:prstGeom prst="triangle">
              <a:avLst>
                <a:gd name="adj" fmla="val 82222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2201838" y="2949947"/>
              <a:ext cx="585788" cy="8699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097188" y="2287959"/>
              <a:ext cx="390525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27050" y="3564309"/>
              <a:ext cx="388938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B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714725" y="3570659"/>
              <a:ext cx="388938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C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484413" y="2575297"/>
              <a:ext cx="390525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E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18038" y="2281609"/>
            <a:ext cx="3168650" cy="1952626"/>
            <a:chOff x="4818038" y="2281609"/>
            <a:chExt cx="3168650" cy="1952626"/>
          </a:xfrm>
        </p:grpSpPr>
        <p:sp>
          <p:nvSpPr>
            <p:cNvPr id="4" name="等腰三角形 3"/>
            <p:cNvSpPr/>
            <p:nvPr/>
          </p:nvSpPr>
          <p:spPr bwMode="auto">
            <a:xfrm>
              <a:off x="5019650" y="2697534"/>
              <a:ext cx="2630488" cy="1122363"/>
            </a:xfrm>
            <a:prstGeom prst="triangle">
              <a:avLst>
                <a:gd name="adj" fmla="val 82222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997675" y="2281609"/>
              <a:ext cx="495300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A′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818038" y="3772272"/>
              <a:ext cx="493713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B′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492975" y="3759572"/>
              <a:ext cx="493713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C′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 flipV="1">
            <a:off x="6110263" y="2949947"/>
            <a:ext cx="587375" cy="86995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 bwMode="auto">
          <a:xfrm>
            <a:off x="6083275" y="3788147"/>
            <a:ext cx="71438" cy="73025"/>
          </a:xfrm>
          <a:prstGeom prst="ellipse">
            <a:avLst/>
          </a:prstGeom>
          <a:solidFill>
            <a:srgbClr val="FF0066"/>
          </a:solidFill>
          <a:ln w="19050">
            <a:solidFill>
              <a:srgbClr val="FF0066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02300" y="3810372"/>
            <a:ext cx="49371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D′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632550" y="2919784"/>
            <a:ext cx="73025" cy="71438"/>
          </a:xfrm>
          <a:prstGeom prst="ellipse">
            <a:avLst/>
          </a:prstGeom>
          <a:solidFill>
            <a:srgbClr val="FF0066"/>
          </a:solidFill>
          <a:ln w="19050">
            <a:solidFill>
              <a:srgbClr val="FF0066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46800" y="2530847"/>
            <a:ext cx="493713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E′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0108" y="4412599"/>
            <a:ext cx="8963892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在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B′C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′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边上取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B′D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′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，在 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B′A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′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边上取 </a:t>
            </a:r>
            <a:r>
              <a:rPr kumimoji="0" lang="en-US" altLang="zh-C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B′E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′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=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，连接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D′E′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86446" y="2311916"/>
            <a:ext cx="2465847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相等的线段：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88559" y="2825516"/>
            <a:ext cx="2119776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A′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endParaRPr lang="zh-CN" altLang="en-US" sz="26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6446" y="2808737"/>
            <a:ext cx="2001022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′B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 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endParaRPr lang="zh-CN" altLang="en-US" sz="26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6446" y="3339720"/>
            <a:ext cx="2001022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BC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B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C′ 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endParaRPr lang="zh-CN" altLang="en-US" sz="26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6446" y="3870703"/>
            <a:ext cx="1942550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AC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′C′ 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endParaRPr lang="zh-CN" altLang="en-US" sz="26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6446" y="4401687"/>
            <a:ext cx="1942550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AE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′E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′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endParaRPr lang="zh-CN" altLang="en-US" sz="26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12262" y="2802404"/>
            <a:ext cx="1942550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BE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B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′E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′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endParaRPr lang="zh-CN" altLang="en-US" sz="26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12262" y="3914641"/>
            <a:ext cx="2041644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CD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C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D′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endParaRPr lang="zh-CN" altLang="en-US" sz="26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312262" y="3377374"/>
            <a:ext cx="2041644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BD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B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D′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endParaRPr lang="zh-CN" altLang="en-US" sz="26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12262" y="4451908"/>
            <a:ext cx="2041644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DE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D</a:t>
            </a:r>
            <a:r>
              <a:rPr kumimoji="0" lang="en-US" altLang="zh-CN" sz="24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′</a:t>
            </a:r>
            <a:r>
              <a:rPr lang="en-US" altLang="zh-CN" sz="2400" b="1" i="1" dirty="0">
                <a:solidFill>
                  <a:srgbClr val="FF0000"/>
                </a:solidFill>
                <a:latin typeface="+mj-lt"/>
                <a:ea typeface="+mj-ea"/>
              </a:rPr>
              <a:t>E′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88559" y="3364076"/>
            <a:ext cx="2001022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B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B′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endParaRPr lang="zh-CN" altLang="en-US" sz="26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88559" y="3902636"/>
            <a:ext cx="2234159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C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C′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endParaRPr lang="zh-CN" altLang="en-US" sz="26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88559" y="4441195"/>
            <a:ext cx="3582326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AED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A′E′D′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endParaRPr lang="zh-CN" altLang="en-US" sz="26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250464" y="2891280"/>
            <a:ext cx="3164782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CDE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C′D′E′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endParaRPr lang="zh-CN" altLang="en-US" sz="26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250464" y="3412876"/>
            <a:ext cx="3164782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BED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B′E′D′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endParaRPr lang="zh-CN" altLang="en-US" sz="26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250464" y="3934472"/>
            <a:ext cx="3320256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BDE</a:t>
            </a:r>
            <a:r>
              <a:rPr lang="en-US" altLang="zh-CN" sz="2600" b="1" dirty="0">
                <a:solidFill>
                  <a:srgbClr val="FF0000"/>
                </a:solidFill>
                <a:latin typeface="+mj-lt"/>
                <a:ea typeface="+mj-ea"/>
              </a:rPr>
              <a:t>= </a:t>
            </a: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600" b="1" i="1" dirty="0">
                <a:solidFill>
                  <a:srgbClr val="FF0000"/>
                </a:solidFill>
                <a:latin typeface="+mj-lt"/>
                <a:ea typeface="+mj-ea"/>
              </a:rPr>
              <a:t>B′D′E′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475344" y="2341475"/>
            <a:ext cx="2465847" cy="526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+mj-lt"/>
                <a:ea typeface="+mj-ea"/>
              </a:rPr>
              <a:t>相等的角：</a:t>
            </a:r>
            <a:endParaRPr lang="zh-CN" altLang="en-US" sz="2600" b="1" dirty="0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986010" y="1809326"/>
            <a:ext cx="4079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D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11247" y="356763"/>
            <a:ext cx="3376613" cy="1744663"/>
            <a:chOff x="727050" y="2287959"/>
            <a:chExt cx="3376613" cy="1744663"/>
          </a:xfrm>
        </p:grpSpPr>
        <p:sp>
          <p:nvSpPr>
            <p:cNvPr id="42" name="等腰三角形 41"/>
            <p:cNvSpPr/>
            <p:nvPr/>
          </p:nvSpPr>
          <p:spPr bwMode="auto">
            <a:xfrm>
              <a:off x="1109638" y="2697534"/>
              <a:ext cx="2630488" cy="1122363"/>
            </a:xfrm>
            <a:prstGeom prst="triangle">
              <a:avLst>
                <a:gd name="adj" fmla="val 82222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 flipV="1">
              <a:off x="2201838" y="2949947"/>
              <a:ext cx="585788" cy="8699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>
              <a:off x="3097188" y="2287959"/>
              <a:ext cx="390525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727050" y="3564309"/>
              <a:ext cx="388938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B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714725" y="3570659"/>
              <a:ext cx="388938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C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484413" y="2575297"/>
              <a:ext cx="390525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E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802235" y="350413"/>
            <a:ext cx="3168650" cy="1952626"/>
            <a:chOff x="4818038" y="2281609"/>
            <a:chExt cx="3168650" cy="1952626"/>
          </a:xfrm>
        </p:grpSpPr>
        <p:sp>
          <p:nvSpPr>
            <p:cNvPr id="49" name="等腰三角形 48"/>
            <p:cNvSpPr/>
            <p:nvPr/>
          </p:nvSpPr>
          <p:spPr bwMode="auto">
            <a:xfrm>
              <a:off x="5019650" y="2697534"/>
              <a:ext cx="2630488" cy="1122363"/>
            </a:xfrm>
            <a:prstGeom prst="triangle">
              <a:avLst>
                <a:gd name="adj" fmla="val 82222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997675" y="2281609"/>
              <a:ext cx="495300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A′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818038" y="3772272"/>
              <a:ext cx="493713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B′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7492975" y="3759572"/>
              <a:ext cx="493713" cy="461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C′</a:t>
              </a:r>
              <a:endParaRPr kumimoji="0" lang="zh-CN" alt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53" name="直接连接符 52"/>
          <p:cNvCxnSpPr/>
          <p:nvPr/>
        </p:nvCxnSpPr>
        <p:spPr>
          <a:xfrm flipV="1">
            <a:off x="6094460" y="1018751"/>
            <a:ext cx="587375" cy="86995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 bwMode="auto">
          <a:xfrm>
            <a:off x="6067472" y="1856951"/>
            <a:ext cx="71438" cy="73025"/>
          </a:xfrm>
          <a:prstGeom prst="ellipse">
            <a:avLst/>
          </a:prstGeom>
          <a:solidFill>
            <a:srgbClr val="FF0066"/>
          </a:solidFill>
          <a:ln w="19050">
            <a:solidFill>
              <a:srgbClr val="FF0066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886497" y="1879176"/>
            <a:ext cx="49371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D′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椭圆 55"/>
          <p:cNvSpPr/>
          <p:nvPr/>
        </p:nvSpPr>
        <p:spPr bwMode="auto">
          <a:xfrm>
            <a:off x="6616747" y="988588"/>
            <a:ext cx="73025" cy="71438"/>
          </a:xfrm>
          <a:prstGeom prst="ellipse">
            <a:avLst/>
          </a:prstGeom>
          <a:solidFill>
            <a:srgbClr val="FF0066"/>
          </a:solidFill>
          <a:ln w="19050">
            <a:solidFill>
              <a:srgbClr val="FF0066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330997" y="599651"/>
            <a:ext cx="493713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E′</a:t>
            </a:r>
            <a:endParaRPr kumimoji="0" lang="zh-CN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52098" y="932204"/>
            <a:ext cx="8186738" cy="211109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+mj-lt"/>
                <a:ea typeface="+mj-ea"/>
              </a:rPr>
              <a:t>        准备一张等边三角形纸片，你能用折纸的办法把它分成两个全等三角形吗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r>
              <a:rPr lang="zh-CN" altLang="en-US" sz="2800" b="1" dirty="0">
                <a:latin typeface="+mj-lt"/>
                <a:ea typeface="+mj-ea"/>
              </a:rPr>
              <a:t>能把它分成三个全等三角形吗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r>
              <a:rPr lang="zh-CN" altLang="en-US" sz="2800" b="1" dirty="0">
                <a:latin typeface="+mj-lt"/>
                <a:ea typeface="+mj-ea"/>
              </a:rPr>
              <a:t>能把它分成四个全等三角形吗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r>
              <a:rPr lang="zh-CN" altLang="en-US" sz="2800" b="1" dirty="0">
                <a:latin typeface="+mj-lt"/>
                <a:ea typeface="+mj-ea"/>
              </a:rPr>
              <a:t>与同伴进行交流。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3" name="等腰三角形 2"/>
          <p:cNvSpPr/>
          <p:nvPr/>
        </p:nvSpPr>
        <p:spPr bwMode="auto">
          <a:xfrm>
            <a:off x="800567" y="2989681"/>
            <a:ext cx="1973263" cy="1701800"/>
          </a:xfrm>
          <a:prstGeom prst="triangle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1781642" y="3002381"/>
            <a:ext cx="6350" cy="169545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等腰三角形 15"/>
          <p:cNvSpPr/>
          <p:nvPr/>
        </p:nvSpPr>
        <p:spPr bwMode="auto">
          <a:xfrm>
            <a:off x="3448517" y="2989681"/>
            <a:ext cx="1974850" cy="1701800"/>
          </a:xfrm>
          <a:prstGeom prst="triangle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439324" y="3013810"/>
            <a:ext cx="0" cy="110013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451692" y="4117758"/>
            <a:ext cx="993775" cy="576263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428639" y="4113948"/>
            <a:ext cx="992188" cy="576263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等腰三角形 27"/>
          <p:cNvSpPr/>
          <p:nvPr/>
        </p:nvSpPr>
        <p:spPr bwMode="auto">
          <a:xfrm>
            <a:off x="6425079" y="2989681"/>
            <a:ext cx="1974850" cy="1701800"/>
          </a:xfrm>
          <a:prstGeom prst="triangle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9" name="直接连接符 28"/>
          <p:cNvCxnSpPr>
            <a:stCxn id="28" idx="1"/>
          </p:cNvCxnSpPr>
          <p:nvPr/>
        </p:nvCxnSpPr>
        <p:spPr>
          <a:xfrm>
            <a:off x="6918792" y="3840581"/>
            <a:ext cx="493713" cy="836613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endCxn id="28" idx="5"/>
          </p:cNvCxnSpPr>
          <p:nvPr/>
        </p:nvCxnSpPr>
        <p:spPr>
          <a:xfrm flipV="1">
            <a:off x="6918792" y="3840581"/>
            <a:ext cx="987425" cy="793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endCxn id="28" idx="5"/>
          </p:cNvCxnSpPr>
          <p:nvPr/>
        </p:nvCxnSpPr>
        <p:spPr>
          <a:xfrm flipV="1">
            <a:off x="7412504" y="3840581"/>
            <a:ext cx="493713" cy="836613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201301" y="246130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22" name="矩形: 圆角 21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尝试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741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6" name="矩形 15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</a:t>
              </a:r>
              <a:r>
                <a:rPr lang="zh-CN" altLang="en-US" sz="32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随堂演练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8" name="矩形 1"/>
          <p:cNvSpPr/>
          <p:nvPr/>
        </p:nvSpPr>
        <p:spPr>
          <a:xfrm>
            <a:off x="822325" y="919163"/>
            <a:ext cx="7710488" cy="3452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对于两个图形，给出下列结论：①两个图形的周长相等；②两个图形的面积相等；③两个图形的周长和面积都相等；④两个图形的形状相同，面积也相同。其中能获得这两个图形全等的结论共有（ 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B.2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C.3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D.4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87650" y="3162300"/>
            <a:ext cx="4445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946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949325" y="508657"/>
            <a:ext cx="7545318" cy="221483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+mj-lt"/>
                <a:ea typeface="+mj-ea"/>
                <a:cs typeface="Times New Roman" panose="02020603050405020304" pitchFamily="18" charset="0"/>
              </a:rPr>
              <a:t>     2.</a:t>
            </a:r>
            <a:r>
              <a:rPr lang="zh-CN" altLang="zh-CN" sz="3200" b="1" dirty="0">
                <a:latin typeface="+mj-lt"/>
                <a:ea typeface="+mj-ea"/>
                <a:cs typeface="Times New Roman" panose="02020603050405020304" pitchFamily="18" charset="0"/>
              </a:rPr>
              <a:t>如图，△</a:t>
            </a:r>
            <a:r>
              <a:rPr lang="zh-CN" altLang="zh-CN" sz="3200" b="1" i="1" dirty="0">
                <a:latin typeface="+mj-lt"/>
                <a:ea typeface="+mj-ea"/>
                <a:cs typeface="Times New Roman" panose="02020603050405020304" pitchFamily="18" charset="0"/>
              </a:rPr>
              <a:t>ABC</a:t>
            </a:r>
            <a:r>
              <a:rPr lang="zh-CN" altLang="zh-CN" sz="3200" b="1" dirty="0">
                <a:latin typeface="+mj-lt"/>
                <a:ea typeface="+mj-ea"/>
                <a:cs typeface="Times New Roman" panose="02020603050405020304" pitchFamily="18" charset="0"/>
              </a:rPr>
              <a:t>≌△</a:t>
            </a:r>
            <a:r>
              <a:rPr lang="zh-CN" altLang="zh-CN" sz="3200" b="1" i="1" dirty="0">
                <a:latin typeface="+mj-lt"/>
                <a:ea typeface="+mj-ea"/>
                <a:cs typeface="Times New Roman" panose="02020603050405020304" pitchFamily="18" charset="0"/>
              </a:rPr>
              <a:t>DEF</a:t>
            </a:r>
            <a:r>
              <a:rPr lang="zh-CN" altLang="zh-CN" sz="3200" b="1" dirty="0">
                <a:latin typeface="+mj-lt"/>
                <a:ea typeface="+mj-ea"/>
                <a:cs typeface="Times New Roman" panose="02020603050405020304" pitchFamily="18" charset="0"/>
              </a:rPr>
              <a:t>，</a:t>
            </a:r>
            <a:r>
              <a:rPr lang="zh-CN" altLang="zh-CN" sz="3200" b="1" i="1" dirty="0">
                <a:latin typeface="+mj-lt"/>
                <a:ea typeface="+mj-ea"/>
                <a:cs typeface="Times New Roman" panose="02020603050405020304" pitchFamily="18" charset="0"/>
              </a:rPr>
              <a:t>BE</a:t>
            </a:r>
            <a:r>
              <a:rPr lang="zh-CN" altLang="zh-CN" sz="3200" b="1" dirty="0">
                <a:latin typeface="+mj-lt"/>
                <a:ea typeface="+mj-ea"/>
                <a:cs typeface="Times New Roman" panose="02020603050405020304" pitchFamily="18" charset="0"/>
              </a:rPr>
              <a:t>=4，</a:t>
            </a:r>
            <a:r>
              <a:rPr lang="zh-CN" altLang="zh-CN" sz="3200" b="1" i="1" dirty="0">
                <a:latin typeface="+mj-lt"/>
                <a:ea typeface="+mj-ea"/>
                <a:cs typeface="Times New Roman" panose="02020603050405020304" pitchFamily="18" charset="0"/>
              </a:rPr>
              <a:t>AE</a:t>
            </a:r>
            <a:r>
              <a:rPr lang="zh-CN" altLang="zh-CN" sz="3200" b="1" dirty="0">
                <a:latin typeface="+mj-lt"/>
                <a:ea typeface="+mj-ea"/>
                <a:cs typeface="Times New Roman" panose="02020603050405020304" pitchFamily="18" charset="0"/>
              </a:rPr>
              <a:t>=1，则</a:t>
            </a:r>
            <a:r>
              <a:rPr lang="zh-CN" altLang="zh-CN" sz="3200" b="1" i="1" dirty="0">
                <a:latin typeface="+mj-lt"/>
                <a:ea typeface="+mj-ea"/>
                <a:cs typeface="Times New Roman" panose="02020603050405020304" pitchFamily="18" charset="0"/>
              </a:rPr>
              <a:t>DE</a:t>
            </a:r>
            <a:r>
              <a:rPr lang="zh-CN" altLang="zh-CN" sz="3200" b="1" dirty="0">
                <a:latin typeface="+mj-lt"/>
                <a:ea typeface="+mj-ea"/>
                <a:cs typeface="Times New Roman" panose="02020603050405020304" pitchFamily="18" charset="0"/>
              </a:rPr>
              <a:t>的长是（    ）</a:t>
            </a:r>
            <a:endParaRPr lang="zh-CN" altLang="zh-CN" sz="32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3200" b="1" dirty="0">
                <a:latin typeface="+mj-lt"/>
                <a:ea typeface="+mj-ea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+mj-lt"/>
                <a:ea typeface="+mj-ea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+mj-lt"/>
                <a:ea typeface="+mj-ea"/>
                <a:cs typeface="Times New Roman" panose="02020603050405020304" pitchFamily="18" charset="0"/>
              </a:rPr>
              <a:t>5          B</a:t>
            </a:r>
            <a:r>
              <a:rPr lang="en-US" altLang="zh-CN" sz="3200" b="1" dirty="0">
                <a:latin typeface="+mj-lt"/>
                <a:ea typeface="+mj-ea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+mj-lt"/>
                <a:ea typeface="+mj-ea"/>
                <a:cs typeface="Times New Roman" panose="02020603050405020304" pitchFamily="18" charset="0"/>
              </a:rPr>
              <a:t>4          C</a:t>
            </a:r>
            <a:r>
              <a:rPr lang="en-US" altLang="zh-CN" sz="3200" b="1" dirty="0">
                <a:latin typeface="+mj-lt"/>
                <a:ea typeface="+mj-ea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+mj-lt"/>
                <a:ea typeface="+mj-ea"/>
                <a:cs typeface="Times New Roman" panose="02020603050405020304" pitchFamily="18" charset="0"/>
              </a:rPr>
              <a:t>3             D</a:t>
            </a:r>
            <a:r>
              <a:rPr lang="en-US" altLang="zh-CN" sz="3200" b="1" dirty="0">
                <a:latin typeface="+mj-lt"/>
                <a:ea typeface="+mj-ea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+mj-lt"/>
                <a:ea typeface="+mj-ea"/>
                <a:cs typeface="Times New Roman" panose="02020603050405020304" pitchFamily="18" charset="0"/>
              </a:rPr>
              <a:t>2</a:t>
            </a:r>
            <a:endParaRPr lang="zh-CN" altLang="zh-CN" sz="3200" b="1" dirty="0">
              <a:latin typeface="+mj-lt"/>
              <a:ea typeface="+mj-ea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5702300" y="3070225"/>
            <a:ext cx="1717675" cy="928688"/>
          </a:xfrm>
          <a:prstGeom prst="triangle">
            <a:avLst/>
          </a:prstGeom>
          <a:ln w="19050">
            <a:solidFill>
              <a:schemeClr val="tx1"/>
            </a:solidFill>
          </a:ln>
        </p:spPr>
        <p:txBody>
          <a:bodyPr anchor="ctr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 kern="100" dirty="0">
              <a:latin typeface="+mj-ea"/>
              <a:ea typeface="+mj-ea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5235575" y="3579813"/>
            <a:ext cx="1716088" cy="928687"/>
          </a:xfrm>
          <a:prstGeom prst="triangle">
            <a:avLst/>
          </a:prstGeom>
          <a:ln w="19050">
            <a:solidFill>
              <a:schemeClr val="tx1"/>
            </a:solidFill>
          </a:ln>
        </p:spPr>
        <p:txBody>
          <a:bodyPr anchor="ctr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 kern="100" dirty="0"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32525" y="2813050"/>
            <a:ext cx="4826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i="1" dirty="0">
                <a:latin typeface="+mj-lt"/>
                <a:ea typeface="+mj-ea"/>
              </a:rPr>
              <a:t>D</a:t>
            </a:r>
            <a:endParaRPr lang="zh-CN" altLang="en-US" sz="2000" b="1" i="1" dirty="0">
              <a:latin typeface="+mj-lt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51513" y="3335338"/>
            <a:ext cx="481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i="1" dirty="0">
                <a:latin typeface="+mj-lt"/>
                <a:ea typeface="+mj-ea"/>
              </a:rPr>
              <a:t>A</a:t>
            </a:r>
            <a:endParaRPr lang="zh-CN" altLang="en-US" sz="2000" b="1" i="1" dirty="0">
              <a:latin typeface="+mj-lt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67338" y="3740150"/>
            <a:ext cx="4826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i="1" dirty="0">
                <a:latin typeface="+mj-lt"/>
                <a:ea typeface="+mj-ea"/>
              </a:rPr>
              <a:t>E</a:t>
            </a:r>
            <a:endParaRPr lang="zh-CN" altLang="en-US" sz="2000" b="1" i="1" dirty="0">
              <a:latin typeface="+mj-lt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85050" y="3870325"/>
            <a:ext cx="4810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i="1" dirty="0">
                <a:latin typeface="+mj-lt"/>
                <a:ea typeface="+mj-ea"/>
              </a:rPr>
              <a:t>F</a:t>
            </a:r>
            <a:endParaRPr lang="zh-CN" altLang="en-US" sz="2000" b="1" i="1" dirty="0">
              <a:latin typeface="+mj-lt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27600" y="4438650"/>
            <a:ext cx="4826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i="1" dirty="0">
                <a:latin typeface="+mj-lt"/>
                <a:ea typeface="+mj-ea"/>
              </a:rPr>
              <a:t>B</a:t>
            </a:r>
            <a:endParaRPr lang="zh-CN" altLang="en-US" sz="2000" b="1" i="1" dirty="0">
              <a:latin typeface="+mj-lt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77038" y="4446588"/>
            <a:ext cx="4826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i="1" dirty="0">
                <a:latin typeface="+mj-lt"/>
                <a:ea typeface="+mj-ea"/>
              </a:rPr>
              <a:t>C</a:t>
            </a:r>
            <a:endParaRPr lang="zh-CN" altLang="en-US" sz="2000" b="1" i="1" dirty="0">
              <a:latin typeface="+mj-lt"/>
              <a:ea typeface="+mj-ea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994275" y="1374775"/>
            <a:ext cx="4810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1150" y="204788"/>
            <a:ext cx="7745413" cy="1303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        3.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如图，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ABC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≌ 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AEC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∠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B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 = 30°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∠</a:t>
            </a:r>
            <a:r>
              <a:rPr kumimoji="0" lang="en-US" altLang="zh-CN" sz="2800" b="1" i="1" kern="1200" cap="none" spc="0" normalizeH="0" baseline="0" noProof="0" dirty="0" err="1">
                <a:latin typeface="+mj-lt"/>
                <a:ea typeface="+mj-ea"/>
                <a:cs typeface="+mn-cs"/>
              </a:rPr>
              <a:t>ACB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= 85°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，求出 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AEC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各内角的度数。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048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48157" y="1651794"/>
            <a:ext cx="6272213" cy="31956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解：因为∠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=30°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ACB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=85°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     △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ABC 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≌ △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AEC</a:t>
            </a:r>
            <a:r>
              <a:rPr kumimoji="0" lang="zh-CN" altLang="en-US" sz="2800" b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endParaRPr kumimoji="0" lang="zh-CN" altLang="en-US" sz="2800" b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  所以∠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E 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 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 30°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  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ACE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=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ACB 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 85°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 在三角形 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ACE 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中，</a:t>
            </a:r>
            <a:endParaRPr kumimoji="0" lang="zh-CN" altLang="en-US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 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CAE 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 180°-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E 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-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∠</a:t>
            </a:r>
            <a:r>
              <a:rPr kumimoji="0" lang="en-US" altLang="zh-CN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ACE 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 65°</a:t>
            </a:r>
            <a:r>
              <a:rPr kumimoji="0" lang="zh-CN" altLang="en-US" sz="2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0489" name="组合 6"/>
          <p:cNvGrpSpPr/>
          <p:nvPr/>
        </p:nvGrpSpPr>
        <p:grpSpPr>
          <a:xfrm>
            <a:off x="5730875" y="1936750"/>
            <a:ext cx="2565400" cy="1798638"/>
            <a:chOff x="5730313" y="2038352"/>
            <a:chExt cx="2565691" cy="1797684"/>
          </a:xfrm>
        </p:grpSpPr>
        <p:sp>
          <p:nvSpPr>
            <p:cNvPr id="6" name="任意多边形 5"/>
            <p:cNvSpPr/>
            <p:nvPr/>
          </p:nvSpPr>
          <p:spPr bwMode="auto">
            <a:xfrm rot="1035653">
              <a:off x="5730313" y="2342990"/>
              <a:ext cx="1474955" cy="1493046"/>
            </a:xfrm>
            <a:custGeom>
              <a:avLst/>
              <a:gdLst>
                <a:gd name="connsiteX0" fmla="*/ 0 w 1046830"/>
                <a:gd name="connsiteY0" fmla="*/ 1059443 h 1059443"/>
                <a:gd name="connsiteX1" fmla="*/ 1046830 w 1046830"/>
                <a:gd name="connsiteY1" fmla="*/ 592783 h 1059443"/>
                <a:gd name="connsiteX2" fmla="*/ 649539 w 1046830"/>
                <a:gd name="connsiteY2" fmla="*/ 0 h 1059443"/>
                <a:gd name="connsiteX3" fmla="*/ 0 w 1046830"/>
                <a:gd name="connsiteY3" fmla="*/ 1059443 h 105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6830" h="1059443">
                  <a:moveTo>
                    <a:pt x="0" y="1059443"/>
                  </a:moveTo>
                  <a:lnTo>
                    <a:pt x="1046830" y="592783"/>
                  </a:lnTo>
                  <a:lnTo>
                    <a:pt x="649539" y="0"/>
                  </a:lnTo>
                  <a:lnTo>
                    <a:pt x="0" y="1059443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任意多边形 9"/>
            <p:cNvSpPr/>
            <p:nvPr/>
          </p:nvSpPr>
          <p:spPr bwMode="auto">
            <a:xfrm rot="18581688" flipH="1">
              <a:off x="6811205" y="2029145"/>
              <a:ext cx="1475592" cy="1494006"/>
            </a:xfrm>
            <a:custGeom>
              <a:avLst/>
              <a:gdLst>
                <a:gd name="connsiteX0" fmla="*/ 0 w 1046830"/>
                <a:gd name="connsiteY0" fmla="*/ 1059443 h 1059443"/>
                <a:gd name="connsiteX1" fmla="*/ 1046830 w 1046830"/>
                <a:gd name="connsiteY1" fmla="*/ 592783 h 1059443"/>
                <a:gd name="connsiteX2" fmla="*/ 649539 w 1046830"/>
                <a:gd name="connsiteY2" fmla="*/ 0 h 1059443"/>
                <a:gd name="connsiteX3" fmla="*/ 0 w 1046830"/>
                <a:gd name="connsiteY3" fmla="*/ 1059443 h 105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6830" h="1059443">
                  <a:moveTo>
                    <a:pt x="0" y="1059443"/>
                  </a:moveTo>
                  <a:lnTo>
                    <a:pt x="1046830" y="592783"/>
                  </a:lnTo>
                  <a:lnTo>
                    <a:pt x="649539" y="0"/>
                  </a:lnTo>
                  <a:lnTo>
                    <a:pt x="0" y="1059443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6565900" y="1941513"/>
            <a:ext cx="3889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A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65725" y="3249613"/>
            <a:ext cx="3905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B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77063" y="3249613"/>
            <a:ext cx="3905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C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32813" y="2378075"/>
            <a:ext cx="3889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E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50" y="701675"/>
            <a:ext cx="7669214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      4.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如图，若△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ABC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≌ 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EFC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，且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CF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 = </a:t>
            </a:r>
            <a:r>
              <a:rPr kumimoji="0" lang="en-US" altLang="zh-CN" sz="2800" b="1" kern="1200" cap="none" spc="0" normalizeH="0" baseline="0" noProof="0" dirty="0" err="1">
                <a:latin typeface="+mj-lt"/>
                <a:ea typeface="+mj-ea"/>
                <a:cs typeface="+mn-cs"/>
              </a:rPr>
              <a:t>3cm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∠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EFC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= 64°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，则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BC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=____cm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∠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B 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=_____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。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 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65588" y="-307975"/>
            <a:ext cx="11826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4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4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-306387" y="1911350"/>
            <a:ext cx="2778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1200" kern="1200" cap="none" spc="0" normalizeH="0" baseline="0" noProof="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150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5143500"/>
            <a:ext cx="1063625" cy="32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2575" y="2041525"/>
            <a:ext cx="341313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图片 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8628063" y="4976813"/>
            <a:ext cx="544512" cy="166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12" name="组合 9"/>
          <p:cNvGrpSpPr/>
          <p:nvPr/>
        </p:nvGrpSpPr>
        <p:grpSpPr>
          <a:xfrm>
            <a:off x="5235575" y="2236788"/>
            <a:ext cx="3479800" cy="2505075"/>
            <a:chOff x="5148674" y="2162285"/>
            <a:chExt cx="3479389" cy="2505660"/>
          </a:xfrm>
        </p:grpSpPr>
        <p:sp>
          <p:nvSpPr>
            <p:cNvPr id="8" name="直角三角形 7"/>
            <p:cNvSpPr/>
            <p:nvPr/>
          </p:nvSpPr>
          <p:spPr bwMode="auto">
            <a:xfrm flipH="1">
              <a:off x="5493121" y="2522731"/>
              <a:ext cx="1039689" cy="1740306"/>
            </a:xfrm>
            <a:prstGeom prst="rtTriangle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" name="直角三角形 23"/>
            <p:cNvSpPr/>
            <p:nvPr/>
          </p:nvSpPr>
          <p:spPr bwMode="auto">
            <a:xfrm rot="5400000" flipH="1">
              <a:off x="6883425" y="2872369"/>
              <a:ext cx="1040055" cy="1741282"/>
            </a:xfrm>
            <a:prstGeom prst="rtTriangle">
              <a:avLst/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199475" y="2162285"/>
              <a:ext cx="390479" cy="4620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148674" y="3937524"/>
              <a:ext cx="390479" cy="4620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B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337572" y="4205874"/>
              <a:ext cx="390479" cy="4620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C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532811" y="2818075"/>
              <a:ext cx="390479" cy="4604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F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237584" y="4004215"/>
              <a:ext cx="390479" cy="4604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宋体" panose="02010600030101010101" pitchFamily="2" charset="-122"/>
                  <a:cs typeface="+mn-cs"/>
                </a:rPr>
                <a:t>E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618038" y="1471613"/>
            <a:ext cx="36512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67538" y="1465263"/>
            <a:ext cx="903288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64°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6302" y="764207"/>
            <a:ext cx="7770566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lt"/>
              </a:rPr>
              <a:t>      5.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如图，△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≌△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ADE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，则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AB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 _______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E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 _______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。若∠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BAE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 120°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BAD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 40°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，则∠</a:t>
            </a:r>
            <a:r>
              <a:rPr lang="en-US" altLang="zh-CN" sz="2800" b="1" i="1" dirty="0">
                <a:latin typeface="+mj-lt"/>
                <a:ea typeface="黑体" panose="02010609060101010101" pitchFamily="49" charset="-122"/>
              </a:rPr>
              <a:t>BAC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 = _______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+mj-lt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989447" y="817237"/>
            <a:ext cx="1055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17515" y="1518725"/>
            <a:ext cx="10556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915372" y="2180748"/>
            <a:ext cx="10556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80°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6" name="Picture 7" descr="E:\罗梦\人八数上\人八数导学案\AA069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18"/>
          <a:stretch>
            <a:fillRect/>
          </a:stretch>
        </p:blipFill>
        <p:spPr bwMode="auto">
          <a:xfrm>
            <a:off x="5573247" y="2441891"/>
            <a:ext cx="3024350" cy="235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29084" y="2306408"/>
            <a:ext cx="1764726" cy="461665"/>
          </a:xfrm>
          <a:prstGeom prst="rect">
            <a:avLst/>
          </a:prstGeom>
          <a:noFill/>
          <a:ln w="20320">
            <a:solidFill>
              <a:srgbClr val="3B3B3B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全等三角形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09888" y="1186264"/>
            <a:ext cx="5367460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定义：能够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完全重合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的两个三角形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74778" y="2294048"/>
            <a:ext cx="1614654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符号表示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74664" y="1447874"/>
            <a:ext cx="400114" cy="2208419"/>
            <a:chOff x="-152236" y="2373549"/>
            <a:chExt cx="700228" cy="1653703"/>
          </a:xfrm>
        </p:grpSpPr>
        <p:cxnSp>
          <p:nvCxnSpPr>
            <p:cNvPr id="13" name="直接箭头连接符 12"/>
            <p:cNvCxnSpPr/>
            <p:nvPr/>
          </p:nvCxnSpPr>
          <p:spPr>
            <a:xfrm>
              <a:off x="81064" y="2374134"/>
              <a:ext cx="466928" cy="0"/>
            </a:xfrm>
            <a:prstGeom prst="straightConnector1">
              <a:avLst/>
            </a:prstGeom>
            <a:ln w="20320">
              <a:solidFill>
                <a:srgbClr val="3B3B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7821" y="2373549"/>
              <a:ext cx="3244" cy="1653703"/>
            </a:xfrm>
            <a:prstGeom prst="line">
              <a:avLst/>
            </a:prstGeom>
            <a:ln w="2032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>
              <a:off x="68095" y="4027252"/>
              <a:ext cx="466927" cy="0"/>
            </a:xfrm>
            <a:prstGeom prst="straightConnector1">
              <a:avLst/>
            </a:prstGeom>
            <a:ln w="20320">
              <a:solidFill>
                <a:srgbClr val="3B3B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/>
          </p:nvCxnSpPr>
          <p:spPr>
            <a:xfrm>
              <a:off x="-152236" y="3212333"/>
              <a:ext cx="700228" cy="0"/>
            </a:xfrm>
            <a:prstGeom prst="straightConnector1">
              <a:avLst/>
            </a:prstGeom>
            <a:ln w="20320">
              <a:solidFill>
                <a:srgbClr val="3B3B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直接箭头连接符 16"/>
          <p:cNvCxnSpPr/>
          <p:nvPr/>
        </p:nvCxnSpPr>
        <p:spPr>
          <a:xfrm>
            <a:off x="4247604" y="2556868"/>
            <a:ext cx="466927" cy="0"/>
          </a:xfrm>
          <a:prstGeom prst="straightConnector1">
            <a:avLst/>
          </a:prstGeom>
          <a:ln w="20320">
            <a:solidFill>
              <a:srgbClr val="3B3B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663284" y="2294578"/>
            <a:ext cx="4480716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用“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≌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”连接两个全等三角形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05149" y="3390825"/>
            <a:ext cx="930067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3665464" y="3652435"/>
            <a:ext cx="466927" cy="0"/>
          </a:xfrm>
          <a:prstGeom prst="straightConnector1">
            <a:avLst/>
          </a:prstGeom>
          <a:ln w="20320">
            <a:solidFill>
              <a:srgbClr val="3B3B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132391" y="3046307"/>
            <a:ext cx="3908518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对应边相等，对应角相等。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28294" y="3660522"/>
            <a:ext cx="4480716" cy="919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全等三角形对应边的高、中线、角平分线分别相等。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8" grpId="0"/>
      <p:bldP spid="19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3" name="矩形 2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08175" y="1719263"/>
            <a:ext cx="5978525" cy="178831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完成课本的相应练习题，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完成练习册本课时的习题。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4834" y="1825703"/>
            <a:ext cx="2799395" cy="1862223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310356" y="983422"/>
            <a:ext cx="8523288" cy="5642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观察下面的图形，它们分别有什么特点？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8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9" name="矩形 8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  新课导入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6905" y="1783877"/>
            <a:ext cx="2287270" cy="2138680"/>
          </a:xfrm>
          <a:prstGeom prst="rect">
            <a:avLst/>
          </a:prstGeom>
        </p:spPr>
      </p:pic>
      <p:pic>
        <p:nvPicPr>
          <p:cNvPr id="27" name="图片 26"/>
          <p:cNvPicPr/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2708" y="1844519"/>
            <a:ext cx="1490980" cy="2017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矩形 28"/>
          <p:cNvSpPr/>
          <p:nvPr/>
        </p:nvSpPr>
        <p:spPr>
          <a:xfrm>
            <a:off x="1198843" y="2152609"/>
            <a:ext cx="702860" cy="14224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981043" y="2152609"/>
            <a:ext cx="702860" cy="14224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9"/>
          <p:cNvSpPr/>
          <p:nvPr/>
        </p:nvSpPr>
        <p:spPr>
          <a:xfrm>
            <a:off x="3702738" y="2025813"/>
            <a:ext cx="723748" cy="509284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-1" fmla="*/ 0 w 1190406"/>
              <a:gd name="connsiteY0-2" fmla="*/ 914400 h 914400"/>
              <a:gd name="connsiteX1-3" fmla="*/ 530352 w 1190406"/>
              <a:gd name="connsiteY1-4" fmla="*/ 0 h 914400"/>
              <a:gd name="connsiteX2-5" fmla="*/ 1190406 w 1190406"/>
              <a:gd name="connsiteY2-6" fmla="*/ 453958 h 914400"/>
              <a:gd name="connsiteX3-7" fmla="*/ 0 w 1190406"/>
              <a:gd name="connsiteY3-8" fmla="*/ 914400 h 914400"/>
              <a:gd name="connsiteX0-9" fmla="*/ 0 w 755904"/>
              <a:gd name="connsiteY0-10" fmla="*/ 466928 h 466928"/>
              <a:gd name="connsiteX1-11" fmla="*/ 95850 w 755904"/>
              <a:gd name="connsiteY1-12" fmla="*/ 0 h 466928"/>
              <a:gd name="connsiteX2-13" fmla="*/ 755904 w 755904"/>
              <a:gd name="connsiteY2-14" fmla="*/ 453958 h 466928"/>
              <a:gd name="connsiteX3-15" fmla="*/ 0 w 755904"/>
              <a:gd name="connsiteY3-16" fmla="*/ 466928 h 466928"/>
              <a:gd name="connsiteX0-17" fmla="*/ 33852 w 660054"/>
              <a:gd name="connsiteY0-18" fmla="*/ 434502 h 453958"/>
              <a:gd name="connsiteX1-19" fmla="*/ 0 w 660054"/>
              <a:gd name="connsiteY1-20" fmla="*/ 0 h 453958"/>
              <a:gd name="connsiteX2-21" fmla="*/ 660054 w 660054"/>
              <a:gd name="connsiteY2-22" fmla="*/ 453958 h 453958"/>
              <a:gd name="connsiteX3-23" fmla="*/ 33852 w 660054"/>
              <a:gd name="connsiteY3-24" fmla="*/ 434502 h 453958"/>
              <a:gd name="connsiteX0-25" fmla="*/ 0 w 736448"/>
              <a:gd name="connsiteY0-26" fmla="*/ 505839 h 505839"/>
              <a:gd name="connsiteX1-27" fmla="*/ 76394 w 736448"/>
              <a:gd name="connsiteY1-28" fmla="*/ 0 h 505839"/>
              <a:gd name="connsiteX2-29" fmla="*/ 736448 w 736448"/>
              <a:gd name="connsiteY2-30" fmla="*/ 453958 h 505839"/>
              <a:gd name="connsiteX3-31" fmla="*/ 0 w 736448"/>
              <a:gd name="connsiteY3-32" fmla="*/ 505839 h 505839"/>
              <a:gd name="connsiteX0-33" fmla="*/ 0 w 736448"/>
              <a:gd name="connsiteY0-34" fmla="*/ 518809 h 518809"/>
              <a:gd name="connsiteX1-35" fmla="*/ 50453 w 736448"/>
              <a:gd name="connsiteY1-36" fmla="*/ 0 h 518809"/>
              <a:gd name="connsiteX2-37" fmla="*/ 736448 w 736448"/>
              <a:gd name="connsiteY2-38" fmla="*/ 466928 h 518809"/>
              <a:gd name="connsiteX3-39" fmla="*/ 0 w 736448"/>
              <a:gd name="connsiteY3-40" fmla="*/ 518809 h 518809"/>
              <a:gd name="connsiteX0-41" fmla="*/ 0 w 695173"/>
              <a:gd name="connsiteY0-42" fmla="*/ 499759 h 499759"/>
              <a:gd name="connsiteX1-43" fmla="*/ 9178 w 695173"/>
              <a:gd name="connsiteY1-44" fmla="*/ 0 h 499759"/>
              <a:gd name="connsiteX2-45" fmla="*/ 695173 w 695173"/>
              <a:gd name="connsiteY2-46" fmla="*/ 466928 h 499759"/>
              <a:gd name="connsiteX3-47" fmla="*/ 0 w 695173"/>
              <a:gd name="connsiteY3-48" fmla="*/ 499759 h 499759"/>
              <a:gd name="connsiteX0-49" fmla="*/ 0 w 723748"/>
              <a:gd name="connsiteY0-50" fmla="*/ 509284 h 509284"/>
              <a:gd name="connsiteX1-51" fmla="*/ 37753 w 723748"/>
              <a:gd name="connsiteY1-52" fmla="*/ 0 h 509284"/>
              <a:gd name="connsiteX2-53" fmla="*/ 723748 w 723748"/>
              <a:gd name="connsiteY2-54" fmla="*/ 466928 h 509284"/>
              <a:gd name="connsiteX3-55" fmla="*/ 0 w 723748"/>
              <a:gd name="connsiteY3-56" fmla="*/ 509284 h 509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23748" h="509284">
                <a:moveTo>
                  <a:pt x="0" y="509284"/>
                </a:moveTo>
                <a:lnTo>
                  <a:pt x="37753" y="0"/>
                </a:lnTo>
                <a:lnTo>
                  <a:pt x="723748" y="466928"/>
                </a:lnTo>
                <a:lnTo>
                  <a:pt x="0" y="509284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9"/>
          <p:cNvSpPr/>
          <p:nvPr/>
        </p:nvSpPr>
        <p:spPr>
          <a:xfrm rot="11017569">
            <a:off x="4454801" y="2482811"/>
            <a:ext cx="736448" cy="519568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-1" fmla="*/ 0 w 1190406"/>
              <a:gd name="connsiteY0-2" fmla="*/ 914400 h 914400"/>
              <a:gd name="connsiteX1-3" fmla="*/ 530352 w 1190406"/>
              <a:gd name="connsiteY1-4" fmla="*/ 0 h 914400"/>
              <a:gd name="connsiteX2-5" fmla="*/ 1190406 w 1190406"/>
              <a:gd name="connsiteY2-6" fmla="*/ 453958 h 914400"/>
              <a:gd name="connsiteX3-7" fmla="*/ 0 w 1190406"/>
              <a:gd name="connsiteY3-8" fmla="*/ 914400 h 914400"/>
              <a:gd name="connsiteX0-9" fmla="*/ 0 w 755904"/>
              <a:gd name="connsiteY0-10" fmla="*/ 466928 h 466928"/>
              <a:gd name="connsiteX1-11" fmla="*/ 95850 w 755904"/>
              <a:gd name="connsiteY1-12" fmla="*/ 0 h 466928"/>
              <a:gd name="connsiteX2-13" fmla="*/ 755904 w 755904"/>
              <a:gd name="connsiteY2-14" fmla="*/ 453958 h 466928"/>
              <a:gd name="connsiteX3-15" fmla="*/ 0 w 755904"/>
              <a:gd name="connsiteY3-16" fmla="*/ 466928 h 466928"/>
              <a:gd name="connsiteX0-17" fmla="*/ 33852 w 660054"/>
              <a:gd name="connsiteY0-18" fmla="*/ 434502 h 453958"/>
              <a:gd name="connsiteX1-19" fmla="*/ 0 w 660054"/>
              <a:gd name="connsiteY1-20" fmla="*/ 0 h 453958"/>
              <a:gd name="connsiteX2-21" fmla="*/ 660054 w 660054"/>
              <a:gd name="connsiteY2-22" fmla="*/ 453958 h 453958"/>
              <a:gd name="connsiteX3-23" fmla="*/ 33852 w 660054"/>
              <a:gd name="connsiteY3-24" fmla="*/ 434502 h 453958"/>
              <a:gd name="connsiteX0-25" fmla="*/ 0 w 736448"/>
              <a:gd name="connsiteY0-26" fmla="*/ 505839 h 505839"/>
              <a:gd name="connsiteX1-27" fmla="*/ 76394 w 736448"/>
              <a:gd name="connsiteY1-28" fmla="*/ 0 h 505839"/>
              <a:gd name="connsiteX2-29" fmla="*/ 736448 w 736448"/>
              <a:gd name="connsiteY2-30" fmla="*/ 453958 h 505839"/>
              <a:gd name="connsiteX3-31" fmla="*/ 0 w 736448"/>
              <a:gd name="connsiteY3-32" fmla="*/ 505839 h 505839"/>
              <a:gd name="connsiteX0-33" fmla="*/ 0 w 736448"/>
              <a:gd name="connsiteY0-34" fmla="*/ 518809 h 518809"/>
              <a:gd name="connsiteX1-35" fmla="*/ 50453 w 736448"/>
              <a:gd name="connsiteY1-36" fmla="*/ 0 h 518809"/>
              <a:gd name="connsiteX2-37" fmla="*/ 736448 w 736448"/>
              <a:gd name="connsiteY2-38" fmla="*/ 466928 h 518809"/>
              <a:gd name="connsiteX3-39" fmla="*/ 0 w 736448"/>
              <a:gd name="connsiteY3-40" fmla="*/ 518809 h 518809"/>
              <a:gd name="connsiteX0-41" fmla="*/ 0 w 736448"/>
              <a:gd name="connsiteY0-42" fmla="*/ 519568 h 519568"/>
              <a:gd name="connsiteX1-43" fmla="*/ 12229 w 736448"/>
              <a:gd name="connsiteY1-44" fmla="*/ 0 h 519568"/>
              <a:gd name="connsiteX2-45" fmla="*/ 736448 w 736448"/>
              <a:gd name="connsiteY2-46" fmla="*/ 467687 h 519568"/>
              <a:gd name="connsiteX3-47" fmla="*/ 0 w 736448"/>
              <a:gd name="connsiteY3-48" fmla="*/ 519568 h 5195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36448" h="519568">
                <a:moveTo>
                  <a:pt x="0" y="519568"/>
                </a:moveTo>
                <a:lnTo>
                  <a:pt x="12229" y="0"/>
                </a:lnTo>
                <a:lnTo>
                  <a:pt x="736448" y="467687"/>
                </a:lnTo>
                <a:lnTo>
                  <a:pt x="0" y="519568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748089" y="1844519"/>
            <a:ext cx="1386442" cy="18434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134531" y="1844519"/>
            <a:ext cx="1399698" cy="18434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183668" y="4215827"/>
            <a:ext cx="5611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把它们重叠在一起就能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完全重合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79082" y="2258593"/>
            <a:ext cx="2135910" cy="1799648"/>
            <a:chOff x="1779082" y="2258593"/>
            <a:chExt cx="2135910" cy="1799648"/>
          </a:xfrm>
        </p:grpSpPr>
        <p:sp>
          <p:nvSpPr>
            <p:cNvPr id="21" name="等腰三角形 20"/>
            <p:cNvSpPr/>
            <p:nvPr/>
          </p:nvSpPr>
          <p:spPr bwMode="auto">
            <a:xfrm>
              <a:off x="2077098" y="2681445"/>
              <a:ext cx="1525444" cy="1202170"/>
            </a:xfrm>
            <a:prstGeom prst="triangle">
              <a:avLst>
                <a:gd name="adj" fmla="val 75668"/>
              </a:avLst>
            </a:prstGeom>
            <a:noFill/>
            <a:ln w="19050">
              <a:solidFill>
                <a:schemeClr val="tx1"/>
              </a:solidFill>
              <a:prstDash val="solid"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056298" y="2258593"/>
              <a:ext cx="350693" cy="466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779082" y="3592093"/>
              <a:ext cx="350694" cy="466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564299" y="3592093"/>
              <a:ext cx="350693" cy="466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C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27985" y="2258593"/>
            <a:ext cx="2236932" cy="1902114"/>
            <a:chOff x="5127985" y="2258593"/>
            <a:chExt cx="2236932" cy="1902114"/>
          </a:xfrm>
        </p:grpSpPr>
        <p:sp>
          <p:nvSpPr>
            <p:cNvPr id="13" name="等腰三角形 12"/>
            <p:cNvSpPr/>
            <p:nvPr/>
          </p:nvSpPr>
          <p:spPr bwMode="auto">
            <a:xfrm>
              <a:off x="5477235" y="2724740"/>
              <a:ext cx="1526886" cy="1202171"/>
            </a:xfrm>
            <a:prstGeom prst="triangle">
              <a:avLst>
                <a:gd name="adj" fmla="val 75668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494679" y="2258593"/>
              <a:ext cx="368011" cy="4661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D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127985" y="3694559"/>
              <a:ext cx="350694" cy="466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E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014224" y="3694559"/>
              <a:ext cx="350693" cy="4661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F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113654" y="4241236"/>
            <a:ext cx="7386003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能够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完全重合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的两个三角形叫做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全等三角形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grpSp>
        <p:nvGrpSpPr>
          <p:cNvPr id="17" name="组合 1"/>
          <p:cNvGrpSpPr/>
          <p:nvPr/>
        </p:nvGrpSpPr>
        <p:grpSpPr>
          <a:xfrm>
            <a:off x="2803525" y="239713"/>
            <a:ext cx="2649538" cy="635000"/>
            <a:chOff x="2803270" y="240279"/>
            <a:chExt cx="2649758" cy="634072"/>
          </a:xfrm>
        </p:grpSpPr>
        <p:sp>
          <p:nvSpPr>
            <p:cNvPr id="18" name="矩形 17"/>
            <p:cNvSpPr/>
            <p:nvPr/>
          </p:nvSpPr>
          <p:spPr>
            <a:xfrm>
              <a:off x="2803270" y="294175"/>
              <a:ext cx="2649758" cy="54688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  新课探究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909642" y="240279"/>
              <a:ext cx="654104" cy="634072"/>
            </a:xfrm>
            <a:prstGeom prst="rect">
              <a:avLst/>
            </a:prstGeom>
            <a:solidFill>
              <a:srgbClr val="FD8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1083837" y="1327939"/>
            <a:ext cx="697632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542080" y="823047"/>
            <a:ext cx="6059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探究点：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全等三角形的概念与性质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58919" y="1349571"/>
            <a:ext cx="7510921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      将两张纸重叠在一起，剪出两张三角形，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观察它们的特征，你有什么</a:t>
            </a:r>
            <a:r>
              <a:rPr lang="zh-CN" altLang="en-US" sz="2800" b="1" dirty="0">
                <a:latin typeface="+mj-lt"/>
                <a:ea typeface="+mj-ea"/>
              </a:rPr>
              <a:t>发现</a:t>
            </a:r>
            <a:r>
              <a:rPr lang="en-US" altLang="zh-CN" sz="2800" b="1" dirty="0">
                <a:latin typeface="+mj-lt"/>
                <a:ea typeface="+mj-ea"/>
              </a:rPr>
              <a:t>?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等腰三角形 20"/>
          <p:cNvSpPr/>
          <p:nvPr/>
        </p:nvSpPr>
        <p:spPr bwMode="auto">
          <a:xfrm>
            <a:off x="1589087" y="1085452"/>
            <a:ext cx="1677988" cy="1322387"/>
          </a:xfrm>
          <a:prstGeom prst="triangle">
            <a:avLst>
              <a:gd name="adj" fmla="val 75668"/>
            </a:avLst>
          </a:prstGeom>
          <a:noFill/>
          <a:ln w="19050">
            <a:solidFill>
              <a:schemeClr val="tx1"/>
            </a:solidFill>
            <a:prstDash val="solid"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等腰三角形 2"/>
          <p:cNvSpPr/>
          <p:nvPr/>
        </p:nvSpPr>
        <p:spPr bwMode="auto">
          <a:xfrm>
            <a:off x="1588134" y="1090051"/>
            <a:ext cx="1677988" cy="1322387"/>
          </a:xfrm>
          <a:prstGeom prst="triangle">
            <a:avLst>
              <a:gd name="adj" fmla="val 75668"/>
            </a:avLst>
          </a:prstGeom>
          <a:noFill/>
          <a:ln w="19050">
            <a:solidFill>
              <a:srgbClr val="000000"/>
            </a:solidFill>
            <a:prstDash val="sysDash"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6207" y="620315"/>
            <a:ext cx="385762" cy="5127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A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1269" y="2087165"/>
            <a:ext cx="385763" cy="5127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B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25007" y="2087165"/>
            <a:ext cx="385762" cy="5127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C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等腰三角形 12"/>
          <p:cNvSpPr/>
          <p:nvPr/>
        </p:nvSpPr>
        <p:spPr bwMode="auto">
          <a:xfrm>
            <a:off x="5329237" y="1133077"/>
            <a:ext cx="1679575" cy="1322388"/>
          </a:xfrm>
          <a:prstGeom prst="triangle">
            <a:avLst>
              <a:gd name="adj" fmla="val 75668"/>
            </a:avLst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48425" y="620315"/>
            <a:ext cx="404812" cy="5127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D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45062" y="2199877"/>
            <a:ext cx="385763" cy="5127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E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19925" y="2199877"/>
            <a:ext cx="385762" cy="5127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F</a:t>
            </a:r>
            <a:endParaRPr kumimoji="0" lang="zh-CN" altLang="en-US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4067" y="2974822"/>
            <a:ext cx="7295587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457200" marR="0" indent="-457200" defTabSz="914400">
              <a:lnSpc>
                <a:spcPct val="120000"/>
              </a:lnSpc>
              <a:buClr>
                <a:srgbClr val="009999"/>
              </a:buClr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顶点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，顶点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D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重合，它们是</a:t>
            </a:r>
            <a:r>
              <a:rPr kumimoji="0" lang="zh-CN" altLang="en-US" sz="28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对应顶点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7717" y="3627285"/>
            <a:ext cx="6580648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457200" marR="0" indent="-457200" defTabSz="914400">
              <a:lnSpc>
                <a:spcPct val="120000"/>
              </a:lnSpc>
              <a:buClr>
                <a:srgbClr val="0DB5E6"/>
              </a:buClr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AB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边与 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DE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边重合，它们是</a:t>
            </a:r>
            <a:r>
              <a:rPr kumimoji="0" lang="zh-CN" altLang="en-US" sz="28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对应边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；</a:t>
            </a:r>
            <a:endParaRPr kumimoji="0" lang="zh-CN" altLang="en-US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4067" y="4290860"/>
            <a:ext cx="6083140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457200" marR="0" indent="-457200" defTabSz="914400">
              <a:lnSpc>
                <a:spcPct val="120000"/>
              </a:lnSpc>
              <a:buClr>
                <a:srgbClr val="009999"/>
              </a:buClr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∠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与 ∠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D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重合，它们是</a:t>
            </a:r>
            <a:r>
              <a:rPr kumimoji="0" lang="zh-CN" altLang="en-US" sz="2800" b="1" kern="1200" cap="none" spc="0" normalizeH="0" baseline="0" noProof="0" dirty="0">
                <a:solidFill>
                  <a:srgbClr val="0070C0"/>
                </a:solidFill>
                <a:latin typeface="+mj-lt"/>
                <a:ea typeface="+mj-ea"/>
                <a:cs typeface="+mn-cs"/>
              </a:rPr>
              <a:t>对应角</a:t>
            </a:r>
            <a:r>
              <a:rPr lang="zh-CN" altLang="en-US" sz="2800" b="1" dirty="0">
                <a:latin typeface="+mj-lt"/>
                <a:ea typeface="+mj-ea"/>
              </a:rPr>
              <a:t>。</a:t>
            </a:r>
            <a:endParaRPr kumimoji="0" lang="zh-CN" altLang="en-US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91673" y="620315"/>
            <a:ext cx="3260725" cy="2017712"/>
            <a:chOff x="4218290" y="1781040"/>
            <a:chExt cx="3580506" cy="2214163"/>
          </a:xfrm>
        </p:grpSpPr>
        <p:sp>
          <p:nvSpPr>
            <p:cNvPr id="8" name="等腰三角形 7"/>
            <p:cNvSpPr/>
            <p:nvPr/>
          </p:nvSpPr>
          <p:spPr bwMode="auto">
            <a:xfrm>
              <a:off x="5131720" y="2355921"/>
              <a:ext cx="1842549" cy="1451139"/>
            </a:xfrm>
            <a:prstGeom prst="triangle">
              <a:avLst>
                <a:gd name="adj" fmla="val 75668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053866" y="1781040"/>
              <a:ext cx="923889" cy="5644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A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(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D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)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218290" y="3430774"/>
              <a:ext cx="902971" cy="5644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B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(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E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)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895825" y="3423806"/>
              <a:ext cx="902971" cy="5644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C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(</a:t>
              </a: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F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)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41868" y="2222347"/>
            <a:ext cx="3017361" cy="2068513"/>
            <a:chOff x="5034439" y="812800"/>
            <a:chExt cx="3017361" cy="2068513"/>
          </a:xfrm>
        </p:grpSpPr>
        <p:sp>
          <p:nvSpPr>
            <p:cNvPr id="23" name="思想气泡: 云 22"/>
            <p:cNvSpPr/>
            <p:nvPr/>
          </p:nvSpPr>
          <p:spPr bwMode="auto">
            <a:xfrm>
              <a:off x="5034439" y="812800"/>
              <a:ext cx="3017361" cy="2068513"/>
            </a:xfrm>
            <a:prstGeom prst="cloudCallout">
              <a:avLst>
                <a:gd name="adj1" fmla="val -56982"/>
                <a:gd name="adj2" fmla="val -56661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accent1">
                  <a:lumMod val="40000"/>
                  <a:lumOff val="60000"/>
                </a:schemeClr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532438" y="935684"/>
              <a:ext cx="2454911" cy="1822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latin typeface="+mj-lt"/>
                  <a:ea typeface="+mj-ea"/>
                </a:rPr>
                <a:t>从图中你还能找到其他的对应顶点、对应边和对应角吗</a:t>
              </a:r>
              <a:r>
                <a:rPr lang="en-US" altLang="zh-CN" sz="2400" b="1" dirty="0">
                  <a:latin typeface="+mj-lt"/>
                  <a:ea typeface="+mj-ea"/>
                </a:rPr>
                <a:t>?</a:t>
              </a:r>
              <a:endParaRPr lang="zh-CN" altLang="en-US" sz="2400" b="1" dirty="0">
                <a:latin typeface="+mj-lt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82716E-6 L 0.4099 0.009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86" y="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4" grpId="0"/>
      <p:bldP spid="15" grpId="0"/>
      <p:bldP spid="16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29020" y="2850224"/>
            <a:ext cx="8125814" cy="5598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>
                <a:srgbClr val="0DB5E6"/>
              </a:buClr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ABC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与 △</a:t>
            </a:r>
            <a:r>
              <a:rPr kumimoji="0" lang="en-US" altLang="zh-CN" sz="2800" b="1" i="1" kern="1200" cap="none" spc="0" normalizeH="0" baseline="0" noProof="0" dirty="0">
                <a:latin typeface="+mj-lt"/>
                <a:ea typeface="+mj-ea"/>
                <a:cs typeface="+mn-cs"/>
              </a:rPr>
              <a:t>DEF 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全等，记作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△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ABC 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≌ </a:t>
            </a: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△</a:t>
            </a:r>
            <a:r>
              <a:rPr kumimoji="0" lang="en-US" altLang="zh-CN" sz="2800" b="1" i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n-cs"/>
              </a:rPr>
              <a:t>DEF </a:t>
            </a:r>
            <a:r>
              <a:rPr kumimoji="0" lang="zh-CN" altLang="en-US" sz="2800" b="1" i="1" kern="1200" cap="none" spc="0" normalizeH="0" baseline="0" noProof="0" dirty="0">
                <a:latin typeface="+mj-lt"/>
                <a:ea typeface="+mj-ea"/>
                <a:cs typeface="+mn-cs"/>
              </a:rPr>
              <a:t>。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  </a:t>
            </a:r>
            <a:endParaRPr kumimoji="0" lang="zh-CN" altLang="en-US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21" name="矩形 1"/>
          <p:cNvSpPr/>
          <p:nvPr/>
        </p:nvSpPr>
        <p:spPr>
          <a:xfrm>
            <a:off x="824606" y="3836837"/>
            <a:ext cx="7108839" cy="10749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2600" b="1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注意：</a:t>
            </a:r>
            <a:r>
              <a:rPr lang="zh-CN" altLang="en-US" sz="2600" b="1" dirty="0">
                <a:latin typeface="Arial" panose="020B0604020202020204" pitchFamily="34" charset="0"/>
                <a:ea typeface="黑体" panose="02010609060101010101" pitchFamily="49" charset="-122"/>
              </a:rPr>
              <a:t>记两个三角形全等时，通常把表示对应顶点的字母写在对应的位置上。</a:t>
            </a:r>
            <a:endParaRPr lang="zh-CN" altLang="en-US" sz="2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43419" y="877869"/>
            <a:ext cx="2033576" cy="1704390"/>
            <a:chOff x="1643419" y="877869"/>
            <a:chExt cx="2033576" cy="1704390"/>
          </a:xfrm>
        </p:grpSpPr>
        <p:sp>
          <p:nvSpPr>
            <p:cNvPr id="22" name="等腰三角形 21"/>
            <p:cNvSpPr/>
            <p:nvPr/>
          </p:nvSpPr>
          <p:spPr bwMode="auto">
            <a:xfrm>
              <a:off x="2006182" y="1330626"/>
              <a:ext cx="1386767" cy="1092882"/>
            </a:xfrm>
            <a:prstGeom prst="triangle">
              <a:avLst>
                <a:gd name="adj" fmla="val 75668"/>
              </a:avLst>
            </a:prstGeom>
            <a:noFill/>
            <a:ln w="19050">
              <a:solidFill>
                <a:schemeClr val="tx1"/>
              </a:solidFill>
              <a:prstDash val="solid"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829002" y="877869"/>
              <a:ext cx="318812" cy="423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643419" y="2158488"/>
              <a:ext cx="318812" cy="423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358183" y="2158488"/>
              <a:ext cx="318812" cy="423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C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54134" y="877869"/>
            <a:ext cx="2059164" cy="1797540"/>
            <a:chOff x="4754134" y="877869"/>
            <a:chExt cx="2059164" cy="1797540"/>
          </a:xfrm>
        </p:grpSpPr>
        <p:sp>
          <p:nvSpPr>
            <p:cNvPr id="27" name="等腰三角形 26"/>
            <p:cNvSpPr/>
            <p:nvPr/>
          </p:nvSpPr>
          <p:spPr bwMode="auto">
            <a:xfrm>
              <a:off x="5097216" y="1369986"/>
              <a:ext cx="1388079" cy="1092883"/>
            </a:xfrm>
            <a:prstGeom prst="triangle">
              <a:avLst>
                <a:gd name="adj" fmla="val 75668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959721" y="877869"/>
              <a:ext cx="334555" cy="4237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D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754134" y="2161348"/>
              <a:ext cx="318812" cy="423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E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494486" y="2251638"/>
              <a:ext cx="318812" cy="423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F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矩形 1"/>
          <p:cNvSpPr/>
          <p:nvPr/>
        </p:nvSpPr>
        <p:spPr>
          <a:xfrm>
            <a:off x="700792" y="439624"/>
            <a:ext cx="4092396" cy="5942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全等三角形如何表示呢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zh-CN" altLang="en-US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86247" y="3436958"/>
            <a:ext cx="2090554" cy="493148"/>
            <a:chOff x="5698435" y="3346741"/>
            <a:chExt cx="2090554" cy="493148"/>
          </a:xfrm>
        </p:grpSpPr>
        <p:sp>
          <p:nvSpPr>
            <p:cNvPr id="2" name="对话气泡: 圆角矩形 1"/>
            <p:cNvSpPr/>
            <p:nvPr/>
          </p:nvSpPr>
          <p:spPr bwMode="auto">
            <a:xfrm>
              <a:off x="5698435" y="3411447"/>
              <a:ext cx="2054087" cy="396553"/>
            </a:xfrm>
            <a:prstGeom prst="wedgeRoundRectCallout">
              <a:avLst>
                <a:gd name="adj1" fmla="val -9485"/>
                <a:gd name="adj2" fmla="val -97909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chemeClr val="accent3">
                  <a:lumMod val="40000"/>
                  <a:lumOff val="60000"/>
                </a:schemeClr>
              </a:solidFill>
              <a:miter lim="800000"/>
            </a:ln>
          </p:spPr>
          <p:txBody>
            <a:bodyPr wrap="square" rtlCol="0" anchor="ctr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2800" b="1" dirty="0">
                <a:latin typeface="+mj-lt"/>
                <a:ea typeface="黑体" panose="02010609060101010101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734902" y="3346741"/>
              <a:ext cx="2054087" cy="493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 dirty="0">
                  <a:latin typeface="+mj-lt"/>
                  <a:ea typeface="+mj-ea"/>
                </a:rPr>
                <a:t>读作：</a:t>
              </a:r>
              <a:r>
                <a:rPr lang="zh-CN" altLang="en-US" sz="2400" b="1" dirty="0">
                  <a:solidFill>
                    <a:srgbClr val="FF0000"/>
                  </a:solidFill>
                  <a:latin typeface="+mj-lt"/>
                  <a:ea typeface="+mj-ea"/>
                </a:rPr>
                <a:t>全等于</a:t>
              </a:r>
              <a:endParaRPr lang="zh-CN" altLang="en-US" sz="2400" b="1" dirty="0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9" name="任意多边形: 形状 8"/>
          <p:cNvSpPr/>
          <p:nvPr/>
        </p:nvSpPr>
        <p:spPr bwMode="auto">
          <a:xfrm flipV="1">
            <a:off x="5786247" y="2758681"/>
            <a:ext cx="1630017" cy="262681"/>
          </a:xfrm>
          <a:custGeom>
            <a:avLst/>
            <a:gdLst>
              <a:gd name="connsiteX0" fmla="*/ 0 w 1630017"/>
              <a:gd name="connsiteY0" fmla="*/ 0 h 172278"/>
              <a:gd name="connsiteX1" fmla="*/ 0 w 1630017"/>
              <a:gd name="connsiteY1" fmla="*/ 172278 h 172278"/>
              <a:gd name="connsiteX2" fmla="*/ 1630017 w 1630017"/>
              <a:gd name="connsiteY2" fmla="*/ 172278 h 172278"/>
              <a:gd name="connsiteX3" fmla="*/ 1630017 w 1630017"/>
              <a:gd name="connsiteY3" fmla="*/ 13252 h 17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0017" h="172278">
                <a:moveTo>
                  <a:pt x="0" y="0"/>
                </a:moveTo>
                <a:lnTo>
                  <a:pt x="0" y="172278"/>
                </a:lnTo>
                <a:lnTo>
                  <a:pt x="1630017" y="172278"/>
                </a:lnTo>
                <a:lnTo>
                  <a:pt x="1630017" y="13252"/>
                </a:lnTo>
              </a:path>
            </a:pathLst>
          </a:custGeom>
          <a:noFill/>
          <a:ln w="28575">
            <a:solidFill>
              <a:srgbClr val="C00000"/>
            </a:solidFill>
            <a:miter lim="800000"/>
            <a:headEnd type="triangle" w="med" len="med"/>
            <a:tailEnd type="triangle" w="med" len="med"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/>
          <p:cNvSpPr/>
          <p:nvPr/>
        </p:nvSpPr>
        <p:spPr bwMode="auto">
          <a:xfrm flipV="1">
            <a:off x="5998281" y="2812034"/>
            <a:ext cx="1630017" cy="262681"/>
          </a:xfrm>
          <a:custGeom>
            <a:avLst/>
            <a:gdLst>
              <a:gd name="connsiteX0" fmla="*/ 0 w 1630017"/>
              <a:gd name="connsiteY0" fmla="*/ 0 h 172278"/>
              <a:gd name="connsiteX1" fmla="*/ 0 w 1630017"/>
              <a:gd name="connsiteY1" fmla="*/ 172278 h 172278"/>
              <a:gd name="connsiteX2" fmla="*/ 1630017 w 1630017"/>
              <a:gd name="connsiteY2" fmla="*/ 172278 h 172278"/>
              <a:gd name="connsiteX3" fmla="*/ 1630017 w 1630017"/>
              <a:gd name="connsiteY3" fmla="*/ 13252 h 17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0017" h="172278">
                <a:moveTo>
                  <a:pt x="0" y="0"/>
                </a:moveTo>
                <a:lnTo>
                  <a:pt x="0" y="172278"/>
                </a:lnTo>
                <a:lnTo>
                  <a:pt x="1630017" y="172278"/>
                </a:lnTo>
                <a:lnTo>
                  <a:pt x="1630017" y="13252"/>
                </a:lnTo>
              </a:path>
            </a:pathLst>
          </a:custGeom>
          <a:noFill/>
          <a:ln w="28575">
            <a:solidFill>
              <a:schemeClr val="accent3">
                <a:lumMod val="75000"/>
              </a:schemeClr>
            </a:solidFill>
            <a:miter lim="800000"/>
            <a:headEnd type="triangle" w="med" len="med"/>
            <a:tailEnd type="triangle" w="med" len="med"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/>
          <p:cNvSpPr/>
          <p:nvPr/>
        </p:nvSpPr>
        <p:spPr bwMode="auto">
          <a:xfrm flipV="1">
            <a:off x="6246784" y="2716737"/>
            <a:ext cx="1630017" cy="304625"/>
          </a:xfrm>
          <a:custGeom>
            <a:avLst/>
            <a:gdLst>
              <a:gd name="connsiteX0" fmla="*/ 0 w 1630017"/>
              <a:gd name="connsiteY0" fmla="*/ 0 h 172278"/>
              <a:gd name="connsiteX1" fmla="*/ 0 w 1630017"/>
              <a:gd name="connsiteY1" fmla="*/ 172278 h 172278"/>
              <a:gd name="connsiteX2" fmla="*/ 1630017 w 1630017"/>
              <a:gd name="connsiteY2" fmla="*/ 172278 h 172278"/>
              <a:gd name="connsiteX3" fmla="*/ 1630017 w 1630017"/>
              <a:gd name="connsiteY3" fmla="*/ 13252 h 17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0017" h="172278">
                <a:moveTo>
                  <a:pt x="0" y="0"/>
                </a:moveTo>
                <a:lnTo>
                  <a:pt x="0" y="172278"/>
                </a:lnTo>
                <a:lnTo>
                  <a:pt x="1630017" y="172278"/>
                </a:lnTo>
                <a:lnTo>
                  <a:pt x="1630017" y="13252"/>
                </a:lnTo>
              </a:path>
            </a:pathLst>
          </a:custGeom>
          <a:noFill/>
          <a:ln w="28575">
            <a:solidFill>
              <a:srgbClr val="0070C0"/>
            </a:solidFill>
            <a:miter lim="800000"/>
            <a:headEnd type="triangle" w="med" len="med"/>
            <a:tailEnd type="triangle" w="med" len="med"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9" grpId="0" animBg="1"/>
      <p:bldP spid="23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/>
          <p:nvPr/>
        </p:nvSpPr>
        <p:spPr bwMode="auto">
          <a:xfrm>
            <a:off x="460691" y="2177567"/>
            <a:ext cx="6359525" cy="2856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7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因为　△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ABC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≌△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</a:rPr>
              <a:t>DEF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 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ts val="37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所以　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AB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EF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DF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ts val="37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（全等三角形的对应边相等）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ts val="37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ts val="3700"/>
              </a:lnSpc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（全等三角形的对应角相等）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内容占位符 2"/>
          <p:cNvSpPr/>
          <p:nvPr/>
        </p:nvSpPr>
        <p:spPr bwMode="auto">
          <a:xfrm>
            <a:off x="460691" y="1579254"/>
            <a:ext cx="3435486" cy="48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用几何语言表述：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8263" y="613085"/>
            <a:ext cx="6676828" cy="5598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全等三角形的对应边相等，对应角相等。</a:t>
            </a:r>
            <a:endParaRPr kumimoji="0" lang="zh-CN" altLang="en-US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505268" y="1200219"/>
            <a:ext cx="2033576" cy="1704390"/>
            <a:chOff x="1643419" y="877869"/>
            <a:chExt cx="2033576" cy="1704390"/>
          </a:xfrm>
        </p:grpSpPr>
        <p:sp>
          <p:nvSpPr>
            <p:cNvPr id="17" name="等腰三角形 16"/>
            <p:cNvSpPr/>
            <p:nvPr/>
          </p:nvSpPr>
          <p:spPr bwMode="auto">
            <a:xfrm>
              <a:off x="2006182" y="1330626"/>
              <a:ext cx="1386767" cy="1092882"/>
            </a:xfrm>
            <a:prstGeom prst="triangle">
              <a:avLst>
                <a:gd name="adj" fmla="val 75668"/>
              </a:avLst>
            </a:prstGeom>
            <a:noFill/>
            <a:ln w="19050">
              <a:solidFill>
                <a:schemeClr val="tx1"/>
              </a:solidFill>
              <a:prstDash val="solid"/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829002" y="877869"/>
              <a:ext cx="318812" cy="423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A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643419" y="2158488"/>
              <a:ext cx="318812" cy="423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B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358183" y="2158488"/>
              <a:ext cx="318812" cy="423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C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29156" y="2949904"/>
            <a:ext cx="2059164" cy="1797540"/>
            <a:chOff x="4754134" y="877869"/>
            <a:chExt cx="2059164" cy="1797540"/>
          </a:xfrm>
        </p:grpSpPr>
        <p:sp>
          <p:nvSpPr>
            <p:cNvPr id="32" name="等腰三角形 31"/>
            <p:cNvSpPr/>
            <p:nvPr/>
          </p:nvSpPr>
          <p:spPr bwMode="auto">
            <a:xfrm>
              <a:off x="5097216" y="1369986"/>
              <a:ext cx="1388079" cy="1092883"/>
            </a:xfrm>
            <a:prstGeom prst="triangle">
              <a:avLst>
                <a:gd name="adj" fmla="val 75668"/>
              </a:avLst>
            </a:prstGeom>
            <a:noFill/>
            <a:ln w="19050">
              <a:solidFill>
                <a:srgbClr val="000000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959721" y="877869"/>
              <a:ext cx="334555" cy="4237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D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754134" y="2161348"/>
              <a:ext cx="318812" cy="423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E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494486" y="2251638"/>
              <a:ext cx="318812" cy="423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楷体" panose="02010609060101010101" pitchFamily="49" charset="-122"/>
                  <a:cs typeface="+mn-cs"/>
                </a:rPr>
                <a:t>F</a:t>
              </a:r>
              <a:endPara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374919" y="373723"/>
            <a:ext cx="1160463" cy="544513"/>
          </a:xfrm>
          <a:prstGeom prst="roundRect">
            <a:avLst/>
          </a:prstGeom>
          <a:noFill/>
          <a:ln>
            <a:solidFill>
              <a:srgbClr val="FD2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D239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D239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48390" y="918236"/>
            <a:ext cx="8320691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如图，△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AOD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≌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BOC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，写出其中相等的角。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130" y="1649455"/>
            <a:ext cx="3659951" cy="2903371"/>
          </a:xfrm>
          <a:prstGeom prst="rect">
            <a:avLst/>
          </a:prstGeom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17283" y="1742697"/>
            <a:ext cx="3217588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AOD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BOC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817283" y="2395840"/>
            <a:ext cx="1923550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A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，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817283" y="3048983"/>
            <a:ext cx="1923550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D 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  <a:ea typeface="+mj-ea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+mj-ea"/>
              </a:rPr>
              <a:t>。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2701" y="1367330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P96 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1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11654" y="760107"/>
            <a:ext cx="8320691" cy="15940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如图， △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ABC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 ≌ 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A'B'C'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，∠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=25°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=6cm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=4cm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，你能得出△</a:t>
            </a:r>
            <a:r>
              <a:rPr lang="en-US" altLang="zh-CN" sz="2800" b="1" i="1" dirty="0">
                <a:solidFill>
                  <a:srgbClr val="000000"/>
                </a:solidFill>
                <a:latin typeface="+mj-lt"/>
                <a:ea typeface="+mj-ea"/>
              </a:rPr>
              <a:t>A'B'C'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+mj-ea"/>
              </a:rPr>
              <a:t>中哪些角的大小、哪些边的长度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+mj-ea"/>
              </a:rPr>
              <a:t>?</a:t>
            </a:r>
            <a:endParaRPr kumimoji="0" lang="en-US" altLang="zh-CN" sz="2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0067" y="1875724"/>
            <a:ext cx="4138957" cy="2903371"/>
          </a:xfrm>
          <a:prstGeom prst="rect">
            <a:avLst/>
          </a:prstGeom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721037" y="2509419"/>
            <a:ext cx="3158813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C'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25°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kumimoji="0" lang="en-US" altLang="zh-CN" sz="2800" b="1" i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721037" y="3110795"/>
            <a:ext cx="2936563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B'C'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BC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6cm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kumimoji="0" lang="en-US" altLang="zh-CN" sz="2800" b="1" i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21037" y="3712172"/>
            <a:ext cx="2936563" cy="5598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A'C'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4cm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kumimoji="0" lang="en-US" altLang="zh-CN" sz="2800" b="1" i="1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89318" y="1875724"/>
            <a:ext cx="3254016" cy="39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【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课本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P96 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随堂练习 第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2</a:t>
            </a:r>
            <a:r>
              <a:rPr lang="zh-CN" altLang="en-US" b="1" dirty="0">
                <a:solidFill>
                  <a:srgbClr val="FFC000"/>
                </a:solidFill>
                <a:latin typeface="+mj-lt"/>
                <a:ea typeface="+mj-ea"/>
              </a:rPr>
              <a:t>题</a:t>
            </a:r>
            <a:r>
              <a:rPr lang="en-US" altLang="zh-CN" b="1" dirty="0">
                <a:solidFill>
                  <a:srgbClr val="FFC000"/>
                </a:solidFill>
                <a:latin typeface="+mj-lt"/>
                <a:ea typeface="+mj-ea"/>
              </a:rPr>
              <a:t>】</a:t>
            </a:r>
            <a:endParaRPr lang="zh-CN" altLang="en-US" b="1" dirty="0">
              <a:solidFill>
                <a:srgbClr val="FFC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83462" y="828481"/>
            <a:ext cx="8797131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   （</a:t>
            </a:r>
            <a:r>
              <a:rPr kumimoji="0" lang="en-US" altLang="zh-CN" sz="2800" b="1" kern="1200" cap="none" spc="0" normalizeH="0" baseline="0" noProof="0" dirty="0"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+mj-lt"/>
                <a:ea typeface="+mj-ea"/>
                <a:cs typeface="+mn-cs"/>
              </a:rPr>
              <a:t>）每人准备两张全等三角形纸片，并画出两张三角形纸片对应边的高。全等三角形对应边的高相等吗？对应边的中线呢？对应的角平分线呢？</a:t>
            </a:r>
            <a:endParaRPr kumimoji="0" lang="en-US" altLang="zh-CN" sz="2800" b="1" kern="1200" cap="none" spc="0" normalizeH="0" baseline="0" noProof="0" dirty="0">
              <a:latin typeface="+mj-lt"/>
              <a:ea typeface="+mj-ea"/>
              <a:cs typeface="+mn-cs"/>
            </a:endParaRPr>
          </a:p>
        </p:txBody>
      </p:sp>
      <p:sp>
        <p:nvSpPr>
          <p:cNvPr id="8" name="等腰三角形 7"/>
          <p:cNvSpPr/>
          <p:nvPr/>
        </p:nvSpPr>
        <p:spPr bwMode="auto">
          <a:xfrm>
            <a:off x="868363" y="2527580"/>
            <a:ext cx="2681288" cy="1374775"/>
          </a:xfrm>
          <a:prstGeom prst="triangle">
            <a:avLst>
              <a:gd name="adj" fmla="val 29059"/>
            </a:avLst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等腰三角形 8"/>
          <p:cNvSpPr/>
          <p:nvPr/>
        </p:nvSpPr>
        <p:spPr bwMode="auto">
          <a:xfrm>
            <a:off x="5289550" y="2527580"/>
            <a:ext cx="2679700" cy="1374775"/>
          </a:xfrm>
          <a:prstGeom prst="triangle">
            <a:avLst>
              <a:gd name="adj" fmla="val 29059"/>
            </a:avLst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30313" y="2270405"/>
            <a:ext cx="3905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A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6250" y="3607080"/>
            <a:ext cx="3889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B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14725" y="3645180"/>
            <a:ext cx="3905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C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56550" y="3600730"/>
            <a:ext cx="4778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C′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10138" y="3594380"/>
            <a:ext cx="4778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B′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73725" y="2240242"/>
            <a:ext cx="4762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A′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7" name="直接连接符 16"/>
          <p:cNvCxnSpPr>
            <a:endCxn id="8" idx="3"/>
          </p:cNvCxnSpPr>
          <p:nvPr/>
        </p:nvCxnSpPr>
        <p:spPr>
          <a:xfrm flipH="1">
            <a:off x="1647825" y="2546630"/>
            <a:ext cx="11113" cy="135572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 bwMode="auto">
          <a:xfrm>
            <a:off x="1647825" y="3781705"/>
            <a:ext cx="114300" cy="1143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6061075" y="2546630"/>
            <a:ext cx="11113" cy="135572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 bwMode="auto">
          <a:xfrm>
            <a:off x="6059488" y="3788055"/>
            <a:ext cx="114300" cy="1143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652588" y="2533930"/>
            <a:ext cx="569913" cy="136207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069013" y="2527580"/>
            <a:ext cx="568325" cy="136207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8" idx="2"/>
          </p:cNvCxnSpPr>
          <p:nvPr/>
        </p:nvCxnSpPr>
        <p:spPr>
          <a:xfrm flipH="1">
            <a:off x="868363" y="3073680"/>
            <a:ext cx="1532732" cy="828675"/>
          </a:xfrm>
          <a:prstGeom prst="line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5305425" y="3075267"/>
            <a:ext cx="1508125" cy="814388"/>
          </a:xfrm>
          <a:prstGeom prst="line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弧形 31"/>
          <p:cNvSpPr/>
          <p:nvPr/>
        </p:nvSpPr>
        <p:spPr>
          <a:xfrm rot="1291813">
            <a:off x="1046163" y="3756305"/>
            <a:ext cx="168275" cy="169863"/>
          </a:xfrm>
          <a:prstGeom prst="arc">
            <a:avLst>
              <a:gd name="adj1" fmla="val 16200000"/>
              <a:gd name="adj2" fmla="val 1976558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弧形 32"/>
          <p:cNvSpPr/>
          <p:nvPr/>
        </p:nvSpPr>
        <p:spPr>
          <a:xfrm rot="20845908">
            <a:off x="942975" y="3648355"/>
            <a:ext cx="168275" cy="171450"/>
          </a:xfrm>
          <a:prstGeom prst="arc">
            <a:avLst>
              <a:gd name="adj1" fmla="val 16200000"/>
              <a:gd name="adj2" fmla="val 1976558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弧形 33"/>
          <p:cNvSpPr/>
          <p:nvPr/>
        </p:nvSpPr>
        <p:spPr>
          <a:xfrm rot="20845908">
            <a:off x="5370513" y="3649942"/>
            <a:ext cx="168275" cy="169863"/>
          </a:xfrm>
          <a:prstGeom prst="arc">
            <a:avLst>
              <a:gd name="adj1" fmla="val 16200000"/>
              <a:gd name="adj2" fmla="val 1976558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弧形 34"/>
          <p:cNvSpPr/>
          <p:nvPr/>
        </p:nvSpPr>
        <p:spPr>
          <a:xfrm rot="1756238">
            <a:off x="5435600" y="3751542"/>
            <a:ext cx="168275" cy="169863"/>
          </a:xfrm>
          <a:prstGeom prst="arc">
            <a:avLst>
              <a:gd name="adj1" fmla="val 16200000"/>
              <a:gd name="adj2" fmla="val 1976558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6263" y="4340505"/>
            <a:ext cx="8518525" cy="563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" panose="02010609060101010101" pitchFamily="49" charset="-122"/>
                <a:cs typeface="+mn-cs"/>
              </a:rPr>
              <a:t>全等三角形对应边的高、中线、角平分线分别相等。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01301" y="246130"/>
            <a:ext cx="2054441" cy="641482"/>
            <a:chOff x="580779" y="438538"/>
            <a:chExt cx="2054441" cy="641482"/>
          </a:xfrm>
          <a:solidFill>
            <a:srgbClr val="02BDDE"/>
          </a:solidFill>
        </p:grpSpPr>
        <p:sp>
          <p:nvSpPr>
            <p:cNvPr id="31" name="矩形: 圆角 30"/>
            <p:cNvSpPr/>
            <p:nvPr/>
          </p:nvSpPr>
          <p:spPr>
            <a:xfrm>
              <a:off x="580779" y="438538"/>
              <a:ext cx="2054441" cy="6414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62940" y="497669"/>
              <a:ext cx="1972280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操作</a:t>
              </a:r>
              <a:r>
                <a:rPr lang="en-US" altLang="zh-CN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9" grpId="0" animBg="1"/>
      <p:bldP spid="21" grpId="0" animBg="1"/>
      <p:bldP spid="36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rgbClr val="000000"/>
          </a:solidFill>
          <a:miter lim="800000"/>
        </a:ln>
      </a:spPr>
      <a:bodyPr wrap="square" rtlCol="0" anchor="ctr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2800" b="1" dirty="0" smtClean="0">
            <a:latin typeface="+mj-lt"/>
            <a:ea typeface="黑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2800" b="1" dirty="0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1972</Words>
  <Application>WPS 演示</Application>
  <PresentationFormat>全屏显示(16:9)</PresentationFormat>
  <Paragraphs>327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黑体</vt:lpstr>
      <vt:lpstr>Times New Roman</vt:lpstr>
      <vt:lpstr>楷体</vt:lpstr>
      <vt:lpstr>Arial</vt:lpstr>
      <vt:lpstr>微软雅黑</vt:lpstr>
      <vt:lpstr>Arial Unicode MS</vt:lpstr>
      <vt:lpstr>等线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慢慢来</cp:lastModifiedBy>
  <cp:revision>522</cp:revision>
  <dcterms:created xsi:type="dcterms:W3CDTF">2016-01-14T07:05:00Z</dcterms:created>
  <dcterms:modified xsi:type="dcterms:W3CDTF">2025-01-20T00:22:22Z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55557519EFC64C8085073086288ABB73</vt:lpwstr>
  </property>
  <property fmtid="{D5CDD505-2E9C-101B-9397-08002B2CF9AE}" pid="3" name="KSOProductBuildVer">
    <vt:lpwstr>2052-12.1.0.19770</vt:lpwstr>
  </property>
</Properties>
</file>