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3"/>
    <p:sldId id="299" r:id="rId4"/>
    <p:sldId id="390" r:id="rId5"/>
    <p:sldId id="309" r:id="rId6"/>
    <p:sldId id="367" r:id="rId7"/>
    <p:sldId id="392" r:id="rId8"/>
    <p:sldId id="368" r:id="rId9"/>
    <p:sldId id="369" r:id="rId10"/>
    <p:sldId id="312" r:id="rId11"/>
    <p:sldId id="393" r:id="rId12"/>
    <p:sldId id="396" r:id="rId13"/>
    <p:sldId id="397" r:id="rId14"/>
    <p:sldId id="308" r:id="rId15"/>
    <p:sldId id="318" r:id="rId16"/>
    <p:sldId id="372" r:id="rId17"/>
    <p:sldId id="398" r:id="rId18"/>
    <p:sldId id="302" r:id="rId19"/>
    <p:sldId id="373" r:id="rId20"/>
    <p:sldId id="399" r:id="rId21"/>
    <p:sldId id="264" r:id="rId22"/>
    <p:sldId id="376" r:id="rId23"/>
    <p:sldId id="400" r:id="rId24"/>
    <p:sldId id="377" r:id="rId25"/>
    <p:sldId id="385" r:id="rId26"/>
    <p:sldId id="386" r:id="rId27"/>
    <p:sldId id="388" r:id="rId28"/>
    <p:sldId id="383" r:id="rId29"/>
    <p:sldId id="389" r:id="rId30"/>
    <p:sldId id="337" r:id="rId31"/>
    <p:sldId id="387" r:id="rId32"/>
    <p:sldId id="279" r:id="rId33"/>
    <p:sldId id="364" r:id="rId34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DDFFFF"/>
    <a:srgbClr val="CCFF99"/>
    <a:srgbClr val="93DBFF"/>
    <a:srgbClr val="F47F5A"/>
    <a:srgbClr val="66CCFF"/>
    <a:srgbClr val="F263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63" autoAdjust="0"/>
    <p:restoredTop sz="96370"/>
  </p:normalViewPr>
  <p:slideViewPr>
    <p:cSldViewPr snapToGrid="0" showGuides="1">
      <p:cViewPr varScale="1">
        <p:scale>
          <a:sx n="79" d="100"/>
          <a:sy n="79" d="100"/>
        </p:scale>
        <p:origin x="102" y="10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7" Type="http://schemas.openxmlformats.org/officeDocument/2006/relationships/image" Target="../media/image14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080F1C43-9B83-4567-B021-02CB906487C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A5E91ABF-1A13-4B48-89D7-D5EFC5F01067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23.wmf"/><Relationship Id="rId1" Type="http://schemas.openxmlformats.org/officeDocument/2006/relationships/oleObject" Target="../embeddings/oleObject10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25.wmf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9.wmf"/><Relationship Id="rId1" Type="http://schemas.openxmlformats.org/officeDocument/2006/relationships/oleObject" Target="../embeddings/oleObject12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8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37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39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37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1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50.wmf"/><Relationship Id="rId1" Type="http://schemas.openxmlformats.org/officeDocument/2006/relationships/oleObject" Target="../embeddings/oleObject20.bin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37.png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11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8.wmf"/><Relationship Id="rId16" Type="http://schemas.openxmlformats.org/officeDocument/2006/relationships/vmlDrawing" Target="../drawings/vmlDrawing1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4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13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12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oleObject" Target="../embeddings/oleObject9.bin"/><Relationship Id="rId2" Type="http://schemas.openxmlformats.org/officeDocument/2006/relationships/image" Target="../media/image15.wmf"/><Relationship Id="rId1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10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2272145" y="1969979"/>
            <a:ext cx="4620491" cy="1203541"/>
            <a:chOff x="2272145" y="2194072"/>
            <a:chExt cx="4620491" cy="1203541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2272145" y="2856634"/>
              <a:ext cx="462049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3060700" y="2997563"/>
              <a:ext cx="3022600" cy="4000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latin typeface="+mj-ea"/>
                  <a:ea typeface="+mj-ea"/>
                  <a:cs typeface="+mn-cs"/>
                </a:rPr>
                <a:t>北师大版七年级数学下册</a:t>
              </a:r>
              <a:endParaRPr kumimoji="0" lang="zh-CN" altLang="en-US" sz="2000" b="1" kern="1200" cap="none" spc="0" normalizeH="0" baseline="0" noProof="0" dirty="0"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186113" y="2194072"/>
              <a:ext cx="2552302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3200" b="1" kern="1200" cap="none" spc="0" normalizeH="0" baseline="0" noProof="0" dirty="0">
                  <a:latin typeface="+mj-lt"/>
                  <a:ea typeface="+mj-ea"/>
                  <a:cs typeface="+mn-cs"/>
                </a:rPr>
                <a:t>4 </a:t>
              </a:r>
              <a:r>
                <a:rPr kumimoji="0" lang="zh-CN" altLang="en-US" sz="3200" b="1" kern="1200" cap="none" spc="0" normalizeH="0" baseline="0" noProof="0" dirty="0">
                  <a:latin typeface="+mj-lt"/>
                  <a:ea typeface="+mj-ea"/>
                  <a:cs typeface="+mn-cs"/>
                </a:rPr>
                <a:t>整式的除法</a:t>
              </a:r>
              <a:endParaRPr kumimoji="0" lang="zh-CN" altLang="en-US" sz="32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3929" y="349836"/>
            <a:ext cx="2520315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计算：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680688" y="826505"/>
                <a:ext cx="4178300" cy="8870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（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1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）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3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÷3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y 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；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688" y="826505"/>
                <a:ext cx="4178300" cy="887038"/>
              </a:xfrm>
              <a:prstGeom prst="rect">
                <a:avLst/>
              </a:prstGeom>
              <a:blipFill rotWithShape="1">
                <a:blip r:embed="rId1"/>
                <a:stretch>
                  <a:fillRect l="-14" t="-4910" r="14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4090906" y="1067447"/>
            <a:ext cx="4724400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bc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0688" y="1762382"/>
            <a:ext cx="6651625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 14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0688" y="2457317"/>
            <a:ext cx="4613275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a+b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a+b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8909" y="3213269"/>
            <a:ext cx="1304925" cy="541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解：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042744" y="3017214"/>
                <a:ext cx="4176713" cy="8870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（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1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）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 </a:t>
                </a:r>
                <a:r>
                  <a:rPr kumimoji="0" lang="en-US" altLang="zh-CN" sz="28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i="0" u="none" strike="noStrike" kern="1200" cap="none" spc="0" normalizeH="0" baseline="30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kumimoji="0" lang="en-US" altLang="zh-CN" sz="2800" b="1" i="0" u="none" strike="noStrike" kern="1200" cap="none" spc="0" normalizeH="0" baseline="30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3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÷ </a:t>
                </a:r>
                <a:r>
                  <a:rPr kumimoji="0" lang="en-US" altLang="zh-CN" sz="28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3</a:t>
                </a:r>
                <a:r>
                  <a:rPr kumimoji="0" lang="en-US" altLang="zh-CN" sz="28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i="0" u="none" strike="noStrike" kern="1200" cap="none" spc="0" normalizeH="0" baseline="30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=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744" y="3017214"/>
                <a:ext cx="4176713" cy="887038"/>
              </a:xfrm>
              <a:prstGeom prst="rect">
                <a:avLst/>
              </a:prstGeom>
              <a:blipFill rotWithShape="1">
                <a:blip r:embed="rId2"/>
                <a:stretch>
                  <a:fillRect l="-2" t="-4905" r="9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4643194" y="3017214"/>
                <a:ext cx="3507288" cy="8870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(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÷3)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2-2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3-1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 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3194" y="3017214"/>
                <a:ext cx="3507288" cy="887038"/>
              </a:xfrm>
              <a:prstGeom prst="rect">
                <a:avLst/>
              </a:prstGeom>
              <a:blipFill rotWithShape="1">
                <a:blip r:embed="rId3"/>
                <a:stretch>
                  <a:fillRect l="-2" t="-4905" r="7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6965034" y="3017214"/>
                <a:ext cx="1760537" cy="8870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5</m:t>
                        </m:r>
                      </m:den>
                    </m:f>
                    <m:r>
                      <a:rPr kumimoji="0" lang="en-US" altLang="zh-CN" sz="28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黑体" panose="02010609060101010101" pitchFamily="49" charset="-122"/>
                        <a:cs typeface="+mn-cs"/>
                      </a:rPr>
                      <m:t> </m:t>
                    </m:r>
                  </m:oMath>
                </a14:m>
                <a:r>
                  <a:rPr kumimoji="0" lang="en-US" altLang="zh-CN" sz="28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kumimoji="0" lang="en-US" altLang="zh-CN" sz="2800" b="1" i="0" u="none" strike="noStrike" kern="1200" cap="none" spc="0" normalizeH="0" baseline="30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 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5034" y="3017214"/>
                <a:ext cx="1760537" cy="887038"/>
              </a:xfrm>
              <a:prstGeom prst="rect">
                <a:avLst/>
              </a:prstGeom>
              <a:blipFill rotWithShape="1">
                <a:blip r:embed="rId4"/>
                <a:stretch>
                  <a:fillRect l="-20" t="-4905" r="2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261376" y="4085933"/>
            <a:ext cx="4724400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bc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90906" y="4039290"/>
            <a:ext cx="3192463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(10÷5)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-1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94720" y="4089425"/>
            <a:ext cx="1493838" cy="5642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3929" y="349836"/>
            <a:ext cx="2520315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计算：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80688" y="826505"/>
                <a:ext cx="4178300" cy="8870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（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1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）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3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÷3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y 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；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688" y="826505"/>
                <a:ext cx="4178300" cy="887038"/>
              </a:xfrm>
              <a:prstGeom prst="rect">
                <a:avLst/>
              </a:prstGeom>
              <a:blipFill rotWithShape="1">
                <a:blip r:embed="rId1"/>
                <a:stretch>
                  <a:fillRect l="-14" t="-4910" r="14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4090906" y="1067447"/>
            <a:ext cx="4724400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bc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0688" y="1762382"/>
            <a:ext cx="6651625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 14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0688" y="2457317"/>
            <a:ext cx="4613275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a+b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a+b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0688" y="3074879"/>
            <a:ext cx="5999163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 14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7327" y="3720231"/>
            <a:ext cx="4968875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8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·(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 14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62552" y="3720231"/>
            <a:ext cx="3570434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56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 14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7327" y="4233767"/>
            <a:ext cx="2344738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05747" y="1636440"/>
            <a:ext cx="3827463" cy="1531888"/>
            <a:chOff x="4994695" y="2610242"/>
            <a:chExt cx="3827475" cy="153171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2" name="AutoShape 10"/>
            <p:cNvSpPr/>
            <p:nvPr/>
          </p:nvSpPr>
          <p:spPr>
            <a:xfrm>
              <a:off x="4994695" y="2610242"/>
              <a:ext cx="3827475" cy="1531717"/>
            </a:xfrm>
            <a:prstGeom prst="cloudCallout">
              <a:avLst>
                <a:gd name="adj1" fmla="val -52286"/>
                <a:gd name="adj2" fmla="val 43157"/>
              </a:avLst>
            </a:prstGeom>
            <a:grpFill/>
            <a:ln w="12700" cap="sq" cmpd="sng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340397" y="2943468"/>
              <a:ext cx="3265416" cy="87161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/>
                  <a:ea typeface="楷体" panose="02010609060101010101" pitchFamily="49" charset="-122"/>
                  <a:cs typeface="+mn-cs"/>
                </a:rPr>
                <a:t>注意运算顺序：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楷体" panose="02010609060101010101" pitchFamily="49" charset="-122"/>
                  <a:cs typeface="+mn-cs"/>
                </a:rPr>
                <a:t>先乘方，再乘除，最后算加减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/>
                  <a:ea typeface="楷体" panose="02010609060101010101" pitchFamily="49" charset="-122"/>
                  <a:cs typeface="+mn-cs"/>
                </a:rPr>
                <a:t>.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3929" y="349836"/>
            <a:ext cx="2520315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计算：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80688" y="826505"/>
                <a:ext cx="4178300" cy="8870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（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1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）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3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÷3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y 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；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688" y="826505"/>
                <a:ext cx="4178300" cy="887038"/>
              </a:xfrm>
              <a:prstGeom prst="rect">
                <a:avLst/>
              </a:prstGeom>
              <a:blipFill rotWithShape="1">
                <a:blip r:embed="rId1"/>
                <a:stretch>
                  <a:fillRect l="-14" t="-4910" r="14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680688" y="1762382"/>
            <a:ext cx="6651625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 14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0688" y="2457317"/>
            <a:ext cx="4613275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a+b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a+b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617785" y="2457317"/>
            <a:ext cx="1048043" cy="616474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3078903" y="2457317"/>
            <a:ext cx="1048043" cy="616474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89216" y="2322279"/>
            <a:ext cx="21664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看成一个整体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0687" y="3208829"/>
            <a:ext cx="4613275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a+b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a+b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09232" y="3208829"/>
            <a:ext cx="1878013" cy="5642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a+b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4-2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03717" y="3208829"/>
            <a:ext cx="2212975" cy="5642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a+b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22628" y="3903764"/>
            <a:ext cx="2994025" cy="5642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90906" y="1067447"/>
            <a:ext cx="4724400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bc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3054" y="1361041"/>
            <a:ext cx="1371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13173" y="2124232"/>
            <a:ext cx="3305175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423136" y="2060732"/>
            <a:ext cx="3562350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）  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÷    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240698" y="1973420"/>
          <a:ext cx="473075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" imgW="342900" imgH="469900" progId="Equation.DSMT4">
                  <p:embed/>
                </p:oleObj>
              </mc:Choice>
              <mc:Fallback>
                <p:oleObj name="" r:id="rId1" imgW="342900" imgH="4699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40698" y="1973420"/>
                        <a:ext cx="473075" cy="6048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620236" y="1986120"/>
          <a:ext cx="4603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330200" imgH="469900" progId="Equation.DSMT4">
                  <p:embed/>
                </p:oleObj>
              </mc:Choice>
              <mc:Fallback>
                <p:oleObj name="" r:id="rId3" imgW="330200" imgH="4699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20236" y="1986120"/>
                        <a:ext cx="460375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900473" y="3057682"/>
            <a:ext cx="3275013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÷(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mn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;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435836" y="3057682"/>
            <a:ext cx="3382963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÷6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9" name="矩形 8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95438" y="1087438"/>
            <a:ext cx="1660525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-2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574800" y="1619250"/>
            <a:ext cx="1138238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278438" y="1184275"/>
            <a:ext cx="3048000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= (      ×16 )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3-2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2-1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862638" y="1055688"/>
          <a:ext cx="47307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" imgW="342900" imgH="469900" progId="Equation.DSMT4">
                  <p:embed/>
                </p:oleObj>
              </mc:Choice>
              <mc:Fallback>
                <p:oleObj name="" r:id="rId1" imgW="342900" imgH="4699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62638" y="1055688"/>
                        <a:ext cx="473075" cy="603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278438" y="1854200"/>
            <a:ext cx="1176338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=    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xy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748338" y="1795463"/>
          <a:ext cx="315912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228600" imgH="469900" progId="Equation.DSMT4">
                  <p:embed/>
                </p:oleObj>
              </mc:Choice>
              <mc:Fallback>
                <p:oleObj name="" r:id="rId3" imgW="228600" imgH="4699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48338" y="1795463"/>
                        <a:ext cx="315912" cy="6048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06388" y="550863"/>
            <a:ext cx="3546475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解：（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876800" y="431800"/>
            <a:ext cx="3260725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）  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÷    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670550" y="382588"/>
          <a:ext cx="473075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5" imgW="342900" imgH="469900" progId="Equation.DSMT4">
                  <p:embed/>
                </p:oleObj>
              </mc:Choice>
              <mc:Fallback>
                <p:oleObj name="" r:id="rId5" imgW="342900" imgH="4699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70550" y="382588"/>
                        <a:ext cx="473075" cy="6048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7112000" y="376238"/>
          <a:ext cx="46196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7" imgW="330200" imgH="469900" progId="Equation.DSMT4">
                  <p:embed/>
                </p:oleObj>
              </mc:Choice>
              <mc:Fallback>
                <p:oleObj name="" r:id="rId7" imgW="330200" imgH="4699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12000" y="376238"/>
                        <a:ext cx="461963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009650" y="2671763"/>
            <a:ext cx="3275013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÷(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mn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592263" y="3235325"/>
            <a:ext cx="2519363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587500" y="3784600"/>
            <a:ext cx="1779588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-2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587500" y="4313238"/>
            <a:ext cx="858838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940300" y="2647950"/>
            <a:ext cx="3382963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÷6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614988" y="3216275"/>
            <a:ext cx="2446338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÷6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614988" y="3776663"/>
            <a:ext cx="2509838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= (8÷6)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-2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708650" y="4376738"/>
            <a:ext cx="1385888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=    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6173788" y="4324350"/>
          <a:ext cx="315912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9" imgW="228600" imgH="469900" progId="Equation.DSMT4">
                  <p:embed/>
                </p:oleObj>
              </mc:Choice>
              <mc:Fallback>
                <p:oleObj name="" r:id="rId9" imgW="228600" imgH="469900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73788" y="4324350"/>
                        <a:ext cx="315912" cy="6048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直接连接符 24"/>
          <p:cNvCxnSpPr/>
          <p:nvPr/>
        </p:nvCxnSpPr>
        <p:spPr>
          <a:xfrm>
            <a:off x="287338" y="2546350"/>
            <a:ext cx="84089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16450" y="500063"/>
            <a:ext cx="0" cy="45259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0" grpId="0"/>
      <p:bldP spid="11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37950" y="422087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5" name="矩形: 圆角 14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679450" y="1165543"/>
            <a:ext cx="5418455" cy="476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计算下列各式，说说你的理由。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4826" y="1725493"/>
            <a:ext cx="38766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ad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+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bd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)÷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74526" y="1725492"/>
            <a:ext cx="4326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a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2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+ 3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)÷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01312" y="1725491"/>
            <a:ext cx="35677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xy</a:t>
            </a:r>
            <a:r>
              <a:rPr kumimoji="0" lang="en-US" altLang="zh-CN" sz="2400" b="1" i="0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2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xy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)÷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xy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4826" y="2214167"/>
            <a:ext cx="44470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方法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：类比有理数的除法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23"/>
              <p:cNvSpPr txBox="1"/>
              <p:nvPr/>
            </p:nvSpPr>
            <p:spPr>
              <a:xfrm>
                <a:off x="3144865" y="2647696"/>
                <a:ext cx="2202032" cy="6886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(</a:t>
                </a: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ad </a:t>
                </a: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+ </a:t>
                </a: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bd</a:t>
                </a: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)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j-ea"/>
                            <a:sym typeface="+mn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4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+mj-lt"/>
                            <a:ea typeface="+mj-ea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  <a:sym typeface="+mn-ea"/>
                          </a:rPr>
                          <m:t>d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  <a:latin typeface="+mj-lt"/>
                  <a:ea typeface="+mj-ea"/>
                </a:endParaRPr>
              </a:p>
            </p:txBody>
          </p:sp>
        </mc:Choice>
        <mc:Fallback>
          <p:sp>
            <p:nvSpPr>
              <p:cNvPr id="24" name="文本框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4865" y="2647696"/>
                <a:ext cx="2202032" cy="688650"/>
              </a:xfrm>
              <a:prstGeom prst="rect">
                <a:avLst/>
              </a:prstGeom>
              <a:blipFill rotWithShape="1">
                <a:blip r:embed="rId1"/>
                <a:stretch>
                  <a:fillRect l="-16" t="-55" r="9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矩形 24"/>
          <p:cNvSpPr/>
          <p:nvPr/>
        </p:nvSpPr>
        <p:spPr>
          <a:xfrm>
            <a:off x="504826" y="2780482"/>
            <a:ext cx="38766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ad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+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bd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)÷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=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866499" y="2780482"/>
            <a:ext cx="13373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+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b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4826" y="3363622"/>
            <a:ext cx="4326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a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2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+ 3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)÷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=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矩形 27"/>
              <p:cNvSpPr/>
              <p:nvPr/>
            </p:nvSpPr>
            <p:spPr>
              <a:xfrm>
                <a:off x="3388677" y="3219919"/>
                <a:ext cx="2202032" cy="6847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(</a:t>
                </a: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a</a:t>
                </a:r>
                <a:r>
                  <a:rPr kumimoji="0" lang="en-US" altLang="zh-CN" sz="24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2</a:t>
                </a: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b </a:t>
                </a: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+ 3</a:t>
                </a: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ab</a:t>
                </a: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)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j-ea"/>
                            <a:sym typeface="+mn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4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+mj-lt"/>
                            <a:ea typeface="+mj-ea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  <a:sym typeface="+mn-ea"/>
                          </a:rPr>
                          <m:t>a</m:t>
                        </m:r>
                      </m:den>
                    </m:f>
                  </m:oMath>
                </a14:m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  <a:sym typeface="+mn-ea"/>
                </a:endParaRPr>
              </a:p>
            </p:txBody>
          </p:sp>
        </mc:Choice>
        <mc:Fallback>
          <p:sp>
            <p:nvSpPr>
              <p:cNvPr id="28" name="矩形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8677" y="3219919"/>
                <a:ext cx="2202032" cy="684739"/>
              </a:xfrm>
              <a:prstGeom prst="rect">
                <a:avLst/>
              </a:prstGeom>
              <a:blipFill rotWithShape="1">
                <a:blip r:embed="rId2"/>
                <a:stretch>
                  <a:fillRect l="-14" t="-4520" r="8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矩形 28"/>
          <p:cNvSpPr/>
          <p:nvPr/>
        </p:nvSpPr>
        <p:spPr>
          <a:xfrm>
            <a:off x="5346897" y="3345880"/>
            <a:ext cx="13373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ab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+3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b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8505" y="3931934"/>
            <a:ext cx="35677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xy</a:t>
            </a:r>
            <a:r>
              <a:rPr kumimoji="0" lang="en-US" altLang="zh-CN" sz="24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2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xy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)÷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xy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=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矩形 30"/>
              <p:cNvSpPr/>
              <p:nvPr/>
            </p:nvSpPr>
            <p:spPr>
              <a:xfrm>
                <a:off x="3439699" y="3788600"/>
                <a:ext cx="3567771" cy="7450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(</a:t>
                </a: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xy</a:t>
                </a:r>
                <a:r>
                  <a:rPr kumimoji="0" lang="en-US" altLang="zh-CN" sz="24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3</a:t>
                </a: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－</a:t>
                </a: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2</a:t>
                </a: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xy</a:t>
                </a: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  <a:sym typeface="+mn-ea"/>
                  </a:rPr>
                  <a:t>)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j-ea"/>
                            <a:sym typeface="+mn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4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+mj-lt"/>
                            <a:ea typeface="+mj-ea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  <a:sym typeface="+mn-ea"/>
                          </a:rPr>
                          <m:t>xy</m:t>
                        </m:r>
                      </m:den>
                    </m:f>
                  </m:oMath>
                </a14:m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  <a:sym typeface="+mn-ea"/>
                </a:endParaRPr>
              </a:p>
            </p:txBody>
          </p:sp>
        </mc:Choice>
        <mc:Fallback>
          <p:sp>
            <p:nvSpPr>
              <p:cNvPr id="31" name="矩形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9699" y="3788600"/>
                <a:ext cx="3567771" cy="745012"/>
              </a:xfrm>
              <a:prstGeom prst="rect">
                <a:avLst/>
              </a:prstGeom>
              <a:blipFill rotWithShape="1">
                <a:blip r:embed="rId3"/>
                <a:stretch>
                  <a:fillRect l="-15" t="-4117" r="7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矩形 31"/>
          <p:cNvSpPr/>
          <p:nvPr/>
        </p:nvSpPr>
        <p:spPr>
          <a:xfrm>
            <a:off x="5535175" y="3931934"/>
            <a:ext cx="13373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y</a:t>
            </a:r>
            <a:r>
              <a:rPr kumimoji="0" lang="en-US" altLang="zh-CN" sz="2400" b="1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2</a:t>
            </a:r>
            <a:r>
              <a:rPr kumimoji="0" lang="zh-CN" altLang="en-US" sz="24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－</a:t>
            </a:r>
            <a:r>
              <a:rPr kumimoji="0" lang="en-US" altLang="zh-CN" sz="24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2</a:t>
            </a:r>
            <a:endParaRPr kumimoji="0" lang="zh-CN" altLang="en-US" sz="2400" b="1" i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37950" y="422087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5" name="矩形: 圆角 14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679450" y="1165543"/>
            <a:ext cx="5418455" cy="476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计算下列各式，说说你的理由。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4826" y="1725493"/>
            <a:ext cx="38766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ad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+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bd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)÷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74526" y="1725492"/>
            <a:ext cx="4326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a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2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+ 3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)÷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01312" y="1725491"/>
            <a:ext cx="35677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xy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2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xy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)÷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xy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2239" y="2118270"/>
            <a:ext cx="12708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方法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：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2872" y="2591049"/>
            <a:ext cx="45169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）因为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  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)·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 ad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+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，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40393" y="2579935"/>
            <a:ext cx="7173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+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b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2871" y="3174189"/>
            <a:ext cx="46519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）因为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    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)·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b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+ 3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，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58589" y="3198864"/>
            <a:ext cx="9672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ab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+3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b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6551" y="3742501"/>
            <a:ext cx="47227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）因为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(           )·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xy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xy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xy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，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sym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32658" y="3747254"/>
            <a:ext cx="8931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y</a:t>
            </a:r>
            <a:r>
              <a:rPr kumimoji="0" lang="en-US" altLang="zh-CN" sz="2400" b="1" u="none" strike="noStrike" kern="1200" cap="none" spc="0" normalizeH="0" baseline="30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2</a:t>
            </a:r>
            <a:r>
              <a:rPr kumimoji="0" lang="zh-CN" altLang="en-US" sz="2400" b="1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－</a:t>
            </a:r>
            <a:r>
              <a:rPr kumimoji="0" lang="en-US" altLang="zh-CN" sz="2400" b="1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2</a:t>
            </a:r>
            <a:endParaRPr kumimoji="0" lang="zh-CN" altLang="en-US" sz="2400" b="1" i="1" u="none" strike="noStrike" kern="1200" cap="none" spc="0" normalizeH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534542" y="2597669"/>
            <a:ext cx="34883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所以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ad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+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bd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)÷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d=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+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47447" y="3188158"/>
            <a:ext cx="39755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所以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a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2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b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+ 3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)÷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a=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+3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  <a:sym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945159" y="3747124"/>
            <a:ext cx="39755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所以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xy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xy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)÷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xy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y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79450" y="4306090"/>
            <a:ext cx="58152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你能总结出多项式除以单项式的法则吗</a:t>
            </a:r>
            <a:r>
              <a:rPr lang="en-US" altLang="zh-CN" sz="2400" b="1" dirty="0">
                <a:solidFill>
                  <a:srgbClr val="0070C0"/>
                </a:solidFill>
                <a:latin typeface="+mj-lt"/>
                <a:ea typeface="+mj-ea"/>
              </a:rPr>
              <a:t>?</a:t>
            </a:r>
            <a:endParaRPr lang="zh-CN" altLang="en-US" sz="2400" b="1" dirty="0">
              <a:solidFill>
                <a:srgbClr val="0070C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27" grpId="0"/>
      <p:bldP spid="29" grpId="0"/>
      <p:bldP spid="30" grpId="0"/>
      <p:bldP spid="32" grpId="0"/>
      <p:bldP spid="34" grpId="0"/>
      <p:bldP spid="35" grpId="0"/>
      <p:bldP spid="36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4210" y="1137728"/>
            <a:ext cx="8691573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如何进行多项式除以单项式的运算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?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与同伴进行交流。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7950" y="422087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2" name="矩形: 圆角 11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2683" y="1752613"/>
            <a:ext cx="7398633" cy="1303177"/>
            <a:chOff x="685079" y="1898072"/>
            <a:chExt cx="7398633" cy="1303177"/>
          </a:xfrm>
        </p:grpSpPr>
        <p:sp>
          <p:nvSpPr>
            <p:cNvPr id="15" name="矩形: 圆角 14"/>
            <p:cNvSpPr/>
            <p:nvPr/>
          </p:nvSpPr>
          <p:spPr>
            <a:xfrm>
              <a:off x="685079" y="1898072"/>
              <a:ext cx="7398633" cy="1303177"/>
            </a:xfrm>
            <a:prstGeom prst="roundRect">
              <a:avLst/>
            </a:prstGeom>
            <a:solidFill>
              <a:srgbClr val="FFE5E5"/>
            </a:solidFill>
            <a:ln>
              <a:solidFill>
                <a:srgbClr val="FFD1D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6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23268" y="1953941"/>
              <a:ext cx="274078" cy="4745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文本框 16"/>
            <p:cNvSpPr txBox="1"/>
            <p:nvPr/>
          </p:nvSpPr>
          <p:spPr>
            <a:xfrm>
              <a:off x="685079" y="1938976"/>
              <a:ext cx="7257426" cy="12167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kumimoji="0" lang="zh-CN" altLang="en-US" sz="26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      多项式除以单项式，先把这个多项式的每一项分别除以单项式，再把所得的商相加。</a:t>
              </a:r>
              <a:endParaRPr kumimoji="0" lang="zh-CN" altLang="en-US" sz="26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74347" y="3008707"/>
            <a:ext cx="2182813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注意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61551" y="3051164"/>
            <a:ext cx="6896892" cy="1822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）</a:t>
            </a:r>
            <a:r>
              <a:rPr lang="zh-CN" altLang="en-US" sz="2400" b="1" dirty="0">
                <a:latin typeface="+mj-lt"/>
                <a:ea typeface="+mj-ea"/>
                <a:sym typeface="+mn-ea"/>
              </a:rPr>
              <a:t>多项式的各项要包括它前面的符号，注意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符号的变化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  <a:p>
            <a:pPr lvl="0">
              <a:lnSpc>
                <a:spcPct val="12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）</a:t>
            </a:r>
            <a:r>
              <a:rPr lang="zh-CN" altLang="en-US" sz="2400" b="1" dirty="0">
                <a:latin typeface="+mj-lt"/>
                <a:ea typeface="+mj-ea"/>
                <a:sym typeface="+mn-ea"/>
              </a:rPr>
              <a:t>（合并同类项之前）商的项数与多项式的项数相同，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不要漏项</a:t>
            </a:r>
            <a:r>
              <a:rPr lang="zh-CN" altLang="en-US" sz="2400" b="1" dirty="0">
                <a:latin typeface="+mj-lt"/>
                <a:ea typeface="+mj-ea"/>
                <a:sym typeface="+mn-ea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5105" y="565284"/>
            <a:ext cx="2520315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</a:rPr>
              <a:t>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计算：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3903" y="1182688"/>
            <a:ext cx="44196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(9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)÷3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/>
              <p:cNvSpPr txBox="1"/>
              <p:nvPr/>
            </p:nvSpPr>
            <p:spPr>
              <a:xfrm>
                <a:off x="743903" y="1629708"/>
                <a:ext cx="6015037" cy="7784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(3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y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－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baseline="30000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)÷(</a:t>
                </a: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en-US" altLang="zh-CN" sz="2800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i="1" dirty="0" err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) .</a:t>
                </a:r>
                <a:endPara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903" y="1629708"/>
                <a:ext cx="6015037" cy="778483"/>
              </a:xfrm>
              <a:prstGeom prst="rect">
                <a:avLst/>
              </a:prstGeom>
              <a:blipFill rotWithShape="1">
                <a:blip r:embed="rId1"/>
                <a:stretch>
                  <a:fillRect l="-5" t="-5585" b="35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/>
          <p:cNvSpPr txBox="1"/>
          <p:nvPr/>
        </p:nvSpPr>
        <p:spPr>
          <a:xfrm>
            <a:off x="1097914" y="2571750"/>
            <a:ext cx="5830423" cy="5598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)÷3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15453" y="3178175"/>
            <a:ext cx="4421187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9103" y="3816350"/>
            <a:ext cx="1684337" cy="608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5105" y="565284"/>
            <a:ext cx="2520315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</a:rPr>
              <a:t>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计算：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3903" y="1182688"/>
            <a:ext cx="44196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(9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)÷3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743903" y="1629708"/>
                <a:ext cx="6015037" cy="7784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(3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y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－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baseline="30000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)÷(</a:t>
                </a: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en-US" altLang="zh-CN" sz="2800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i="1" dirty="0" err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) .</a:t>
                </a:r>
                <a:endPara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903" y="1629708"/>
                <a:ext cx="6015037" cy="778483"/>
              </a:xfrm>
              <a:prstGeom prst="rect">
                <a:avLst/>
              </a:prstGeom>
              <a:blipFill rotWithShape="1">
                <a:blip r:embed="rId1"/>
                <a:stretch>
                  <a:fillRect l="-5" t="-5585" b="35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743903" y="2253254"/>
                <a:ext cx="7765670" cy="9106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解：（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(3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y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ea"/>
                    <a:ea typeface="+mj-ea"/>
                  </a:rPr>
                  <a:t>－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</a:t>
                </a:r>
                <a:r>
                  <a:rPr lang="en-US" altLang="zh-CN" sz="280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)÷(</a:t>
                </a:r>
                <a14:m>
                  <m:oMath xmlns:m="http://schemas.openxmlformats.org/officeDocument/2006/math">
                    <m:r>
                      <a:rPr lang="en-US" altLang="zh-CN" sz="2800" b="1" dirty="0">
                        <a:solidFill>
                          <a:srgbClr val="FF0000"/>
                        </a:solidFill>
                        <a:latin typeface="+mj-ea"/>
                        <a:ea typeface="+mj-ea"/>
                      </a:rPr>
                      <m:t>−</m:t>
                    </m:r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) 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903" y="2253254"/>
                <a:ext cx="7765670" cy="910634"/>
              </a:xfrm>
              <a:prstGeom prst="rect">
                <a:avLst/>
              </a:prstGeom>
              <a:blipFill rotWithShape="1">
                <a:blip r:embed="rId2"/>
                <a:stretch>
                  <a:fillRect l="-4" t="-4772" r="7" b="35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1227330" y="3178175"/>
                <a:ext cx="8160067" cy="881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= 3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y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÷(</a:t>
                </a:r>
                <a14:m>
                  <m:oMath xmlns:m="http://schemas.openxmlformats.org/officeDocument/2006/math">
                    <m:r>
                      <a:rPr lang="en-US" altLang="zh-CN" sz="2800" b="1" dirty="0">
                        <a:solidFill>
                          <a:srgbClr val="FF0000"/>
                        </a:solidFill>
                        <a:latin typeface="+mj-ea"/>
                        <a:ea typeface="+mj-ea"/>
                      </a:rPr>
                      <m:t>−</m:t>
                    </m:r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) 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ea"/>
                    <a:ea typeface="+mj-ea"/>
                  </a:rPr>
                  <a:t>－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÷(</a:t>
                </a:r>
                <a14:m>
                  <m:oMath xmlns:m="http://schemas.openxmlformats.org/officeDocument/2006/math">
                    <m:r>
                      <a:rPr lang="en-US" altLang="zh-CN" sz="2800" b="1" dirty="0">
                        <a:solidFill>
                          <a:srgbClr val="FF0000"/>
                        </a:solidFill>
                        <a:latin typeface="+mj-ea"/>
                        <a:ea typeface="+mj-ea"/>
                      </a:rPr>
                      <m:t>−</m:t>
                    </m:r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) +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÷(</a:t>
                </a:r>
                <a14:m>
                  <m:oMath xmlns:m="http://schemas.openxmlformats.org/officeDocument/2006/math">
                    <m:r>
                      <a:rPr lang="en-US" altLang="zh-CN" sz="2800" b="1" dirty="0">
                        <a:solidFill>
                          <a:srgbClr val="FF0000"/>
                        </a:solidFill>
                        <a:latin typeface="+mj-ea"/>
                        <a:ea typeface="+mj-ea"/>
                      </a:rPr>
                      <m:t>−</m:t>
                    </m:r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) 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7330" y="3178175"/>
                <a:ext cx="8160067" cy="881395"/>
              </a:xfrm>
              <a:prstGeom prst="rect">
                <a:avLst/>
              </a:prstGeom>
              <a:blipFill rotWithShape="1">
                <a:blip r:embed="rId3"/>
                <a:stretch>
                  <a:fillRect l="-6" t="-4899" r="2" b="2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1227330" y="4296087"/>
                <a:ext cx="2369310" cy="5642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r>
                      <a:rPr lang="en-US" altLang="zh-CN" sz="2800" b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6x+2y</a:t>
                </a:r>
                <a14:m>
                  <m:oMath xmlns:m="http://schemas.openxmlformats.org/officeDocument/2006/math">
                    <m:r>
                      <a:rPr lang="en-US" altLang="zh-CN" sz="2800" b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7330" y="4296087"/>
                <a:ext cx="2369310" cy="564257"/>
              </a:xfrm>
              <a:prstGeom prst="rect">
                <a:avLst/>
              </a:prstGeom>
              <a:blipFill rotWithShape="1">
                <a:blip r:embed="rId4"/>
                <a:stretch>
                  <a:fillRect l="-22" t="-55" b="10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770732" y="841375"/>
            <a:ext cx="2032794" cy="66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defRPr/>
            </a:pPr>
            <a:r>
              <a:rPr lang="zh-CN" altLang="en-US" sz="2800" b="1" noProof="0" dirty="0">
                <a:latin typeface="+mj-lt"/>
                <a:ea typeface="+mj-ea"/>
              </a:rPr>
              <a:t>快速口答：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10" name="组合 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1" name="矩形 10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80216" y="1502582"/>
            <a:ext cx="3129597" cy="66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defRPr/>
            </a:pPr>
            <a:r>
              <a:rPr lang="en-US" altLang="zh-CN" sz="2800" b="1" i="1" dirty="0">
                <a:latin typeface="+mj-lt"/>
                <a:ea typeface="+mj-ea"/>
              </a:rPr>
              <a:t>x</a:t>
            </a:r>
            <a:r>
              <a:rPr lang="en-US" altLang="zh-CN" sz="2800" b="1" baseline="30000" dirty="0">
                <a:latin typeface="+mj-lt"/>
                <a:ea typeface="+mj-ea"/>
              </a:rPr>
              <a:t>15</a:t>
            </a:r>
            <a:r>
              <a:rPr lang="en-US" altLang="zh-CN" sz="2800" b="1" dirty="0">
                <a:latin typeface="+mj-lt"/>
                <a:ea typeface="+mj-ea"/>
              </a:rPr>
              <a:t>÷</a:t>
            </a:r>
            <a:r>
              <a:rPr lang="en-US" altLang="zh-CN" sz="2800" b="1" i="1" dirty="0">
                <a:latin typeface="+mj-lt"/>
                <a:ea typeface="+mj-ea"/>
              </a:rPr>
              <a:t>x</a:t>
            </a:r>
            <a:r>
              <a:rPr lang="en-US" altLang="zh-CN" sz="2800" b="1" baseline="30000" dirty="0">
                <a:latin typeface="+mj-lt"/>
                <a:ea typeface="+mj-ea"/>
              </a:rPr>
              <a:t>10</a:t>
            </a:r>
            <a:r>
              <a:rPr lang="en-US" altLang="zh-CN" sz="2800" b="1" dirty="0">
                <a:latin typeface="+mj-lt"/>
                <a:ea typeface="+mj-ea"/>
              </a:rPr>
              <a:t>=______</a:t>
            </a:r>
            <a:r>
              <a:rPr lang="zh-CN" altLang="en-US" sz="2800" b="1" dirty="0">
                <a:latin typeface="+mj-ea"/>
                <a:ea typeface="+mj-ea"/>
              </a:rPr>
              <a:t>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35842" y="1502582"/>
            <a:ext cx="4118505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buClr>
                <a:srgbClr val="00B0F0"/>
              </a:buClr>
              <a:defRPr/>
            </a:pPr>
            <a:r>
              <a:rPr lang="en-US" altLang="zh-CN" sz="2800" b="1" dirty="0">
                <a:latin typeface="+mj-lt"/>
                <a:ea typeface="+mj-ea"/>
              </a:rPr>
              <a:t>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lt"/>
                <a:ea typeface="+mj-ea"/>
              </a:rPr>
              <a:t>)</a:t>
            </a:r>
            <a:r>
              <a:rPr lang="en-US" altLang="zh-CN" sz="2800" b="1" baseline="30000" dirty="0">
                <a:latin typeface="+mj-lt"/>
                <a:ea typeface="+mj-ea"/>
              </a:rPr>
              <a:t>13</a:t>
            </a:r>
            <a:r>
              <a:rPr lang="en-US" altLang="zh-CN" sz="2800" b="1" dirty="0">
                <a:latin typeface="+mj-lt"/>
                <a:ea typeface="+mj-ea"/>
              </a:rPr>
              <a:t>÷(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lt"/>
                <a:ea typeface="+mj-ea"/>
              </a:rPr>
              <a:t>)</a:t>
            </a:r>
            <a:r>
              <a:rPr lang="en-US" altLang="zh-CN" sz="2800" b="1" i="1" dirty="0">
                <a:latin typeface="+mj-lt"/>
                <a:ea typeface="+mj-ea"/>
              </a:rPr>
              <a:t> </a:t>
            </a:r>
            <a:r>
              <a:rPr lang="en-US" altLang="zh-CN" sz="2800" b="1" baseline="30000" dirty="0">
                <a:latin typeface="+mj-lt"/>
                <a:ea typeface="+mj-ea"/>
              </a:rPr>
              <a:t>11</a:t>
            </a:r>
            <a:r>
              <a:rPr lang="en-US" altLang="zh-CN" sz="2800" b="1" dirty="0">
                <a:latin typeface="+mj-lt"/>
                <a:ea typeface="+mj-ea"/>
              </a:rPr>
              <a:t>=______</a:t>
            </a:r>
            <a:r>
              <a:rPr lang="zh-CN" altLang="en-US" sz="2800" b="1" dirty="0">
                <a:latin typeface="+mj-ea"/>
                <a:ea typeface="+mj-ea"/>
              </a:rPr>
              <a:t>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35842" y="2492212"/>
            <a:ext cx="325151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buClr>
                <a:srgbClr val="00B0F0"/>
              </a:buClr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·2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baseline="30000" dirty="0">
                <a:latin typeface="+mj-lt"/>
                <a:ea typeface="+mj-ea"/>
              </a:rPr>
              <a:t>2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=______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80216" y="2463235"/>
            <a:ext cx="325151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buClr>
                <a:srgbClr val="00B0F0"/>
              </a:buClr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a</a:t>
            </a:r>
            <a:r>
              <a:rPr lang="en-US" altLang="zh-CN" sz="2800" b="1" i="1" dirty="0" err="1">
                <a:latin typeface="+mj-lt"/>
                <a:ea typeface="+mj-ea"/>
              </a:rPr>
              <a:t>bc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·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baseline="30000" dirty="0">
                <a:latin typeface="+mj-lt"/>
                <a:ea typeface="+mj-ea"/>
              </a:rPr>
              <a:t>2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=______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80547" y="1605604"/>
            <a:ext cx="5625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+mj-ea"/>
              </a:rPr>
              <a:t>5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31629" y="1636208"/>
            <a:ext cx="4879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c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53719" y="2596628"/>
            <a:ext cx="10161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ab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+mj-ea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c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46361" y="2574191"/>
            <a:ext cx="10852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10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+mj-ea"/>
              </a:rPr>
              <a:t>5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b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76445" y="3603263"/>
            <a:ext cx="3959397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buClr>
                <a:srgbClr val="00B0F0"/>
              </a:buClr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+mj-ea"/>
              </a:rPr>
              <a:t>a</a:t>
            </a:r>
            <a:r>
              <a:rPr lang="en-US" altLang="zh-CN" sz="2800" b="1" i="1" dirty="0">
                <a:solidFill>
                  <a:srgbClr val="FF0066"/>
                </a:solidFill>
                <a:latin typeface="+mj-lt"/>
                <a:ea typeface="+mj-ea"/>
              </a:rPr>
              <a:t>b</a:t>
            </a:r>
            <a:r>
              <a:rPr lang="en-US" altLang="zh-CN" sz="2800" b="1" baseline="30000" dirty="0">
                <a:solidFill>
                  <a:srgbClr val="FF0066"/>
                </a:solidFill>
                <a:latin typeface="+mj-lt"/>
                <a:ea typeface="+mj-ea"/>
              </a:rPr>
              <a:t>3</a:t>
            </a:r>
            <a:r>
              <a:rPr lang="en-US" altLang="zh-CN" sz="2800" b="1" i="1" dirty="0">
                <a:solidFill>
                  <a:srgbClr val="FF0066"/>
                </a:solidFill>
                <a:latin typeface="+mj-lt"/>
                <a:ea typeface="+mj-ea"/>
              </a:rPr>
              <a:t>c</a:t>
            </a:r>
            <a:r>
              <a:rPr lang="en-US" altLang="zh-CN" sz="2800" b="1" baseline="30000" dirty="0">
                <a:solidFill>
                  <a:srgbClr val="FF0066"/>
                </a:solidFill>
                <a:latin typeface="+mj-lt"/>
                <a:ea typeface="+mj-ea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÷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baseline="30000" dirty="0">
                <a:latin typeface="+mj-lt"/>
                <a:ea typeface="+mj-ea"/>
              </a:rPr>
              <a:t>2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=______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835842" y="3735635"/>
            <a:ext cx="39593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÷5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baseline="30000" dirty="0">
                <a:latin typeface="+mj-lt"/>
                <a:ea typeface="+mj-ea"/>
              </a:rPr>
              <a:t>3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=______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2" name="矩形: 圆角 1"/>
          <p:cNvSpPr/>
          <p:nvPr/>
        </p:nvSpPr>
        <p:spPr bwMode="auto">
          <a:xfrm>
            <a:off x="770732" y="2571750"/>
            <a:ext cx="7555121" cy="1780244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54102" y="4431532"/>
            <a:ext cx="4173239" cy="540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黑体 (正文)"/>
                <a:ea typeface="+mj-ea"/>
              </a:rPr>
              <a:t>除法是乘法的逆运算。</a:t>
            </a:r>
            <a:endParaRPr lang="zh-CN" altLang="en-US" sz="2800" b="1" dirty="0">
              <a:solidFill>
                <a:srgbClr val="0070C0"/>
              </a:solidFill>
              <a:latin typeface="黑体 (正文)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6805" y="2596628"/>
            <a:ext cx="10161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altLang="zh-CN" sz="2800" b="1" i="1" dirty="0" err="1">
                <a:solidFill>
                  <a:srgbClr val="FF0000"/>
                </a:solidFill>
                <a:latin typeface="+mj-lt"/>
                <a:ea typeface="+mj-ea"/>
              </a:rPr>
              <a:t>abc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27414" y="2619723"/>
            <a:ext cx="10852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b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44444E-6 L 0.23177 0.2200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80" y="10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81481E-6 L 0.17083 0.2129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42" y="1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" grpId="0" animBg="1"/>
      <p:bldP spid="3" grpId="0"/>
      <p:bldP spid="26" grpId="0"/>
      <p:bldP spid="26" grpId="1"/>
      <p:bldP spid="29" grpId="0"/>
      <p:bldP spid="29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矩形 2"/>
          <p:cNvSpPr/>
          <p:nvPr/>
        </p:nvSpPr>
        <p:spPr>
          <a:xfrm>
            <a:off x="577533" y="1111251"/>
            <a:ext cx="13366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zh-CN" sz="2800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6389" name="文本框 10"/>
          <p:cNvSpPr txBox="1"/>
          <p:nvPr/>
        </p:nvSpPr>
        <p:spPr>
          <a:xfrm>
            <a:off x="-306387" y="1911350"/>
            <a:ext cx="27781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200" dirty="0">
                <a:solidFill>
                  <a:srgbClr val="F2F2F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200" dirty="0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2"/>
          <p:cNvSpPr>
            <a:spLocks noChangeArrowheads="1"/>
          </p:cNvSpPr>
          <p:nvPr/>
        </p:nvSpPr>
        <p:spPr bwMode="auto">
          <a:xfrm>
            <a:off x="577533" y="1723232"/>
            <a:ext cx="35433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(3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xy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；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4656931" y="1736725"/>
            <a:ext cx="469741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ma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mb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；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577533" y="2297112"/>
            <a:ext cx="469741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6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d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－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d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)÷(-2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；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4744721" y="2311400"/>
            <a:ext cx="469741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(4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y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)÷7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218123" y="2828131"/>
            <a:ext cx="4670425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解：（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xy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18" name="矩形 2"/>
          <p:cNvSpPr>
            <a:spLocks noChangeArrowheads="1"/>
          </p:cNvSpPr>
          <p:nvPr/>
        </p:nvSpPr>
        <p:spPr bwMode="auto">
          <a:xfrm>
            <a:off x="1227773" y="3520281"/>
            <a:ext cx="282098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y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210311" y="4275931"/>
            <a:ext cx="282098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+ 1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20" name="矩形 2"/>
          <p:cNvSpPr>
            <a:spLocks noChangeArrowheads="1"/>
          </p:cNvSpPr>
          <p:nvPr/>
        </p:nvSpPr>
        <p:spPr bwMode="auto">
          <a:xfrm>
            <a:off x="3942398" y="2903537"/>
            <a:ext cx="469741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ma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mb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21" name="矩形 2"/>
          <p:cNvSpPr>
            <a:spLocks noChangeArrowheads="1"/>
          </p:cNvSpPr>
          <p:nvPr/>
        </p:nvSpPr>
        <p:spPr bwMode="auto">
          <a:xfrm>
            <a:off x="4510723" y="3521075"/>
            <a:ext cx="469741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22" name="矩形 2"/>
          <p:cNvSpPr>
            <a:spLocks noChangeArrowheads="1"/>
          </p:cNvSpPr>
          <p:nvPr/>
        </p:nvSpPr>
        <p:spPr bwMode="auto">
          <a:xfrm>
            <a:off x="4510723" y="4149725"/>
            <a:ext cx="184943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b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4" name="矩形 3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矩形 2"/>
          <p:cNvSpPr/>
          <p:nvPr/>
        </p:nvSpPr>
        <p:spPr>
          <a:xfrm>
            <a:off x="577533" y="1111251"/>
            <a:ext cx="13366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zh-CN" sz="2800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6389" name="文本框 10"/>
          <p:cNvSpPr txBox="1"/>
          <p:nvPr/>
        </p:nvSpPr>
        <p:spPr>
          <a:xfrm>
            <a:off x="-306387" y="1911350"/>
            <a:ext cx="27781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200" dirty="0">
                <a:solidFill>
                  <a:srgbClr val="F2F2F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200" dirty="0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2"/>
          <p:cNvSpPr>
            <a:spLocks noChangeArrowheads="1"/>
          </p:cNvSpPr>
          <p:nvPr/>
        </p:nvSpPr>
        <p:spPr bwMode="auto">
          <a:xfrm>
            <a:off x="577533" y="1723232"/>
            <a:ext cx="35433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(3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xy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；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4656931" y="1736725"/>
            <a:ext cx="469741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ma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mb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；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577533" y="2297112"/>
            <a:ext cx="469741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6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d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－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d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)÷(-2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；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4744721" y="2311400"/>
            <a:ext cx="469741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(4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y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)÷7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28" name="矩形 2"/>
          <p:cNvSpPr>
            <a:spLocks noChangeArrowheads="1"/>
          </p:cNvSpPr>
          <p:nvPr/>
        </p:nvSpPr>
        <p:spPr bwMode="auto">
          <a:xfrm>
            <a:off x="2223293" y="2944019"/>
            <a:ext cx="469741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6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d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－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d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)÷(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29" name="矩形 2"/>
          <p:cNvSpPr>
            <a:spLocks noChangeArrowheads="1"/>
          </p:cNvSpPr>
          <p:nvPr/>
        </p:nvSpPr>
        <p:spPr bwMode="auto">
          <a:xfrm>
            <a:off x="2942430" y="4317206"/>
            <a:ext cx="223361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=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-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3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 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cd</a:t>
            </a:r>
            <a:r>
              <a:rPr kumimoji="0" lang="en-US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graphicFrame>
        <p:nvGraphicFramePr>
          <p:cNvPr id="30" name="对象 35"/>
          <p:cNvGraphicFramePr>
            <a:graphicFrameLocks noChangeAspect="1"/>
          </p:cNvGraphicFramePr>
          <p:nvPr/>
        </p:nvGraphicFramePr>
        <p:xfrm>
          <a:off x="3966145" y="4281487"/>
          <a:ext cx="2349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3" imgW="165100" imgH="419100" progId="Equation.DSMT4">
                  <p:embed/>
                </p:oleObj>
              </mc:Choice>
              <mc:Fallback>
                <p:oleObj name="" r:id="rId3" imgW="165100" imgH="419100" progId="Equation.DSMT4">
                  <p:embed/>
                  <p:pic>
                    <p:nvPicPr>
                      <p:cNvPr id="0" name="对象 3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6145" y="4281487"/>
                        <a:ext cx="234950" cy="593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963968" y="3606005"/>
            <a:ext cx="5330654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= </a:t>
            </a:r>
            <a:r>
              <a:rPr lang="en-US" sz="2800" b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6</a:t>
            </a:r>
            <a:r>
              <a:rPr lang="en-US" sz="28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c</a:t>
            </a:r>
            <a:r>
              <a:rPr lang="en-US" sz="2800" b="1" baseline="30000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2</a:t>
            </a:r>
            <a:r>
              <a:rPr lang="en-US" sz="28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d</a:t>
            </a:r>
            <a:r>
              <a:rPr lang="en-US" sz="2800" b="1" dirty="0">
                <a:solidFill>
                  <a:srgbClr val="FF0000"/>
                </a:solidFill>
                <a:latin typeface="+mj-lt"/>
                <a:ea typeface="方正瘦金书_GBK" panose="03000509000000000000" pitchFamily="65" charset="-122"/>
                <a:sym typeface="+mn-ea"/>
              </a:rPr>
              <a:t>÷</a:t>
            </a:r>
            <a:r>
              <a:rPr lang="en-US" sz="2800" b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(-2</a:t>
            </a:r>
            <a:r>
              <a:rPr lang="en-US" sz="28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c</a:t>
            </a:r>
            <a:r>
              <a:rPr lang="en-US" sz="2800" b="1" baseline="30000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2</a:t>
            </a:r>
            <a:r>
              <a:rPr lang="en-US" sz="28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d</a:t>
            </a:r>
            <a:r>
              <a:rPr lang="en-US" sz="2800" b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+mj-lt"/>
                <a:ea typeface="方正瘦金书_GBK" panose="03000509000000000000" pitchFamily="65" charset="-122"/>
                <a:sym typeface="+mn-ea"/>
              </a:rPr>
              <a:t>－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方正瘦金书_GBK" panose="03000509000000000000" pitchFamily="65" charset="-122"/>
                <a:sym typeface="+mn-ea"/>
              </a:rPr>
              <a:t>c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方正瘦金书_GBK" panose="03000509000000000000" pitchFamily="65" charset="-122"/>
                <a:sym typeface="+mn-ea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方正瘦金书_GBK" panose="03000509000000000000" pitchFamily="65" charset="-122"/>
                <a:sym typeface="+mn-ea"/>
              </a:rPr>
              <a:t>d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方正瘦金书_GBK" panose="03000509000000000000" pitchFamily="65" charset="-122"/>
                <a:sym typeface="+mn-ea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方正瘦金书_GBK" panose="03000509000000000000" pitchFamily="65" charset="-122"/>
                <a:sym typeface="+mn-ea"/>
              </a:rPr>
              <a:t>÷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sym typeface="+mn-ea"/>
              </a:rPr>
              <a:t>(-2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sym typeface="+mn-ea"/>
              </a:rPr>
              <a:t>c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sym typeface="+mn-ea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sym typeface="+mn-ea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sym typeface="+mn-ea"/>
              </a:rPr>
              <a:t>)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矩形 2"/>
          <p:cNvSpPr/>
          <p:nvPr/>
        </p:nvSpPr>
        <p:spPr>
          <a:xfrm>
            <a:off x="577533" y="1111251"/>
            <a:ext cx="13366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zh-CN" sz="2800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6388" name="文本框 9"/>
          <p:cNvSpPr txBox="1"/>
          <p:nvPr/>
        </p:nvSpPr>
        <p:spPr>
          <a:xfrm>
            <a:off x="4065588" y="-307975"/>
            <a:ext cx="1182687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rgbClr val="F2F2F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400" dirty="0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文本框 10"/>
          <p:cNvSpPr txBox="1"/>
          <p:nvPr/>
        </p:nvSpPr>
        <p:spPr>
          <a:xfrm>
            <a:off x="-306387" y="1911350"/>
            <a:ext cx="27781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200" dirty="0">
                <a:solidFill>
                  <a:srgbClr val="F2F2F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200" dirty="0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2"/>
          <p:cNvSpPr>
            <a:spLocks noChangeArrowheads="1"/>
          </p:cNvSpPr>
          <p:nvPr/>
        </p:nvSpPr>
        <p:spPr bwMode="auto">
          <a:xfrm>
            <a:off x="577533" y="1723232"/>
            <a:ext cx="35433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(3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xy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；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4656931" y="1736725"/>
            <a:ext cx="469741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ma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mb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；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577533" y="2297112"/>
            <a:ext cx="469741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6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d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－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d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)÷(-2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；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4744721" y="2311400"/>
            <a:ext cx="469741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(4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y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)÷7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  <a:sym typeface="+mn-ea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149951" y="3011487"/>
            <a:ext cx="3941763" cy="520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(4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y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)÷7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方正瘦金书_GBK" panose="03000509000000000000" pitchFamily="65" charset="-122"/>
              <a:cs typeface="+mn-cs"/>
              <a:sym typeface="+mn-ea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738913" y="3719512"/>
            <a:ext cx="394176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y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÷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7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xy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+ 3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xy</a:t>
            </a:r>
            <a:r>
              <a:rPr kumimoji="0" lang="en-US" altLang="zh-CN" sz="2800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2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÷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7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方正瘦金书_GBK" panose="03000509000000000000" pitchFamily="65" charset="-122"/>
              <a:cs typeface="+mn-cs"/>
              <a:sym typeface="+mn-ea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738913" y="4371975"/>
            <a:ext cx="20574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=    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x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+    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方正瘦金书_GBK" panose="03000509000000000000" pitchFamily="65" charset="-122"/>
                <a:cs typeface="+mn-cs"/>
                <a:sym typeface="+mn-ea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方正瘦金书_GBK" panose="03000509000000000000" pitchFamily="65" charset="-122"/>
              <a:cs typeface="+mn-cs"/>
              <a:sym typeface="+mn-ea"/>
            </a:endParaRPr>
          </a:p>
        </p:txBody>
      </p:sp>
      <p:graphicFrame>
        <p:nvGraphicFramePr>
          <p:cNvPr id="34" name="对象 35"/>
          <p:cNvGraphicFramePr>
            <a:graphicFrameLocks noChangeAspect="1"/>
          </p:cNvGraphicFramePr>
          <p:nvPr/>
        </p:nvGraphicFramePr>
        <p:xfrm>
          <a:off x="3194526" y="4359275"/>
          <a:ext cx="234950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3" imgW="165100" imgH="419100" progId="Equation.DSMT4">
                  <p:embed/>
                </p:oleObj>
              </mc:Choice>
              <mc:Fallback>
                <p:oleObj name="" r:id="rId3" imgW="165100" imgH="419100" progId="Equation.DSMT4">
                  <p:embed/>
                  <p:pic>
                    <p:nvPicPr>
                      <p:cNvPr id="0" name="对象 3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94526" y="4359275"/>
                        <a:ext cx="234950" cy="595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5"/>
          <p:cNvGraphicFramePr>
            <a:graphicFrameLocks noChangeAspect="1"/>
          </p:cNvGraphicFramePr>
          <p:nvPr/>
        </p:nvGraphicFramePr>
        <p:xfrm>
          <a:off x="3996213" y="4371975"/>
          <a:ext cx="234950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5" imgW="165100" imgH="419100" progId="Equation.DSMT4">
                  <p:embed/>
                </p:oleObj>
              </mc:Choice>
              <mc:Fallback>
                <p:oleObj name="" r:id="rId5" imgW="165100" imgH="419100" progId="Equation.DSMT4">
                  <p:embed/>
                  <p:pic>
                    <p:nvPicPr>
                      <p:cNvPr id="0" name="对象 3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96213" y="4371975"/>
                        <a:ext cx="234950" cy="595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矩形 2"/>
          <p:cNvSpPr/>
          <p:nvPr/>
        </p:nvSpPr>
        <p:spPr>
          <a:xfrm>
            <a:off x="533188" y="1095693"/>
            <a:ext cx="701823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)=________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zh-CN" sz="2800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矩形 2"/>
          <p:cNvSpPr/>
          <p:nvPr/>
        </p:nvSpPr>
        <p:spPr>
          <a:xfrm>
            <a:off x="4594754" y="1076333"/>
            <a:ext cx="102129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endParaRPr lang="zh-CN" altLang="zh-CN" sz="28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2"/>
              <p:cNvSpPr/>
              <p:nvPr/>
            </p:nvSpPr>
            <p:spPr>
              <a:xfrm>
                <a:off x="533188" y="1599553"/>
                <a:ext cx="8123132" cy="13890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2.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如果一个单项式与</a:t>
                </a:r>
                <a:r>
                  <a:rPr lang="en-US" altLang="zh-CN" sz="2800" b="1" dirty="0">
                    <a:latin typeface="+mj-ea"/>
                    <a:ea typeface="+mj-ea"/>
                  </a:rPr>
                  <a:t>-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b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的积为</a:t>
                </a:r>
                <a:r>
                  <a:rPr lang="en-US" altLang="zh-CN" sz="2800" b="1" dirty="0">
                    <a:latin typeface="+mj-ea"/>
                    <a:ea typeface="+mj-ea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+mj-lt"/>
                            <a:ea typeface="+mj-ea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bc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</a:t>
                </a:r>
                <a:endParaRPr lang="en-US" altLang="zh-CN" sz="2800" b="1" dirty="0">
                  <a:latin typeface="+mj-lt"/>
                  <a:ea typeface="黑体" panose="02010609060101010101" pitchFamily="49" charset="-122"/>
                </a:endParaRPr>
              </a:p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那么这个单项式为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     )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：</a:t>
                </a:r>
                <a:endParaRPr lang="en-US" altLang="zh-CN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188" y="1599553"/>
                <a:ext cx="8123132" cy="1389098"/>
              </a:xfrm>
              <a:prstGeom prst="rect">
                <a:avLst/>
              </a:prstGeom>
              <a:blipFill rotWithShape="1">
                <a:blip r:embed="rId1"/>
                <a:stretch>
                  <a:fillRect l="-5" t="-3153" b="25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组合 14"/>
          <p:cNvGrpSpPr/>
          <p:nvPr/>
        </p:nvGrpSpPr>
        <p:grpSpPr>
          <a:xfrm>
            <a:off x="624628" y="3047054"/>
            <a:ext cx="4702387" cy="1628651"/>
            <a:chOff x="533188" y="2894654"/>
            <a:chExt cx="4702387" cy="1628651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1" name="文本框 10"/>
                <p:cNvSpPr txBox="1"/>
                <p:nvPr/>
              </p:nvSpPr>
              <p:spPr>
                <a:xfrm>
                  <a:off x="533188" y="2894654"/>
                  <a:ext cx="1998662" cy="78335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800" b="1" dirty="0">
                      <a:latin typeface="+mj-lt"/>
                      <a:ea typeface="+mj-ea"/>
                    </a:rPr>
                    <a:t>A</a:t>
                  </a:r>
                  <a:r>
                    <a:rPr lang="en-US" altLang="zh-CN" sz="2800" b="1" dirty="0">
                      <a:latin typeface="+mj-ea"/>
                      <a:ea typeface="+mj-ea"/>
                    </a:rPr>
                    <a:t>.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+mj-lt"/>
                              <a:ea typeface="+mj-ea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+mj-lt"/>
                              <a:ea typeface="+mj-ea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en-US" altLang="zh-CN" sz="2800" b="1" i="1" dirty="0">
                      <a:latin typeface="+mj-lt"/>
                      <a:ea typeface="黑体" panose="02010609060101010101" pitchFamily="49" charset="-122"/>
                    </a:rPr>
                    <a:t>ac</a:t>
                  </a:r>
                  <a:r>
                    <a:rPr lang="en-US" altLang="zh-CN" sz="2800" b="1" baseline="30000" dirty="0">
                      <a:latin typeface="+mj-lt"/>
                      <a:ea typeface="黑体" panose="02010609060101010101" pitchFamily="49" charset="-122"/>
                    </a:rPr>
                    <a:t>2</a:t>
                  </a:r>
                  <a:endParaRPr lang="zh-CN" altLang="en-US" sz="2800" dirty="0"/>
                </a:p>
              </p:txBody>
            </p:sp>
          </mc:Choice>
          <mc:Fallback>
            <p:sp>
              <p:nvSpPr>
                <p:cNvPr id="11" name="文本框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3188" y="2894654"/>
                  <a:ext cx="1998662" cy="783356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文本框 11"/>
                <p:cNvSpPr txBox="1"/>
                <p:nvPr/>
              </p:nvSpPr>
              <p:spPr>
                <a:xfrm>
                  <a:off x="3236913" y="2894654"/>
                  <a:ext cx="1998662" cy="78335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800" b="1" dirty="0">
                      <a:latin typeface="+mj-lt"/>
                      <a:ea typeface="+mj-ea"/>
                    </a:rPr>
                    <a:t>B</a:t>
                  </a:r>
                  <a:r>
                    <a:rPr lang="en-US" altLang="zh-CN" sz="2800" b="1" dirty="0">
                      <a:latin typeface="+mj-ea"/>
                      <a:ea typeface="+mj-ea"/>
                    </a:rPr>
                    <a:t>.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+mj-lt"/>
                              <a:ea typeface="+mj-ea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+mj-lt"/>
                              <a:ea typeface="+mj-ea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en-US" altLang="zh-CN" sz="2800" b="1" i="1" dirty="0">
                      <a:latin typeface="+mj-lt"/>
                      <a:ea typeface="黑体" panose="02010609060101010101" pitchFamily="49" charset="-122"/>
                    </a:rPr>
                    <a:t>ac</a:t>
                  </a:r>
                  <a:endParaRPr lang="zh-CN" altLang="en-US" sz="2800" dirty="0"/>
                </a:p>
              </p:txBody>
            </p:sp>
          </mc:Choice>
          <mc:Fallback>
            <p:sp>
              <p:nvSpPr>
                <p:cNvPr id="12" name="文本框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36913" y="2894654"/>
                  <a:ext cx="1998662" cy="783356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" name="文本框 12"/>
                <p:cNvSpPr txBox="1"/>
                <p:nvPr/>
              </p:nvSpPr>
              <p:spPr>
                <a:xfrm>
                  <a:off x="533188" y="3656129"/>
                  <a:ext cx="1998662" cy="78335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800" b="1" dirty="0">
                      <a:latin typeface="+mj-lt"/>
                      <a:ea typeface="+mj-ea"/>
                    </a:rPr>
                    <a:t>C</a:t>
                  </a:r>
                  <a:r>
                    <a:rPr lang="en-US" altLang="zh-CN" sz="2800" b="1" dirty="0">
                      <a:latin typeface="+mj-ea"/>
                      <a:ea typeface="+mj-ea"/>
                    </a:rPr>
                    <a:t>.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+mj-lt"/>
                              <a:ea typeface="+mj-ea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+mj-lt"/>
                              <a:ea typeface="+mj-ea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en-US" altLang="zh-CN" sz="2800" b="1" i="1" dirty="0">
                      <a:latin typeface="+mj-lt"/>
                      <a:ea typeface="黑体" panose="02010609060101010101" pitchFamily="49" charset="-122"/>
                    </a:rPr>
                    <a:t>ac</a:t>
                  </a:r>
                  <a:endParaRPr lang="zh-CN" altLang="en-US" sz="2800" dirty="0"/>
                </a:p>
              </p:txBody>
            </p:sp>
          </mc:Choice>
          <mc:Fallback>
            <p:sp>
              <p:nvSpPr>
                <p:cNvPr id="13" name="文本框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3188" y="3656129"/>
                  <a:ext cx="1998662" cy="783356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4" name="文本框 13"/>
                <p:cNvSpPr txBox="1"/>
                <p:nvPr/>
              </p:nvSpPr>
              <p:spPr>
                <a:xfrm>
                  <a:off x="3236913" y="3739949"/>
                  <a:ext cx="1998662" cy="78335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800" b="1" dirty="0">
                      <a:latin typeface="+mj-lt"/>
                      <a:ea typeface="+mj-ea"/>
                    </a:rPr>
                    <a:t>D</a:t>
                  </a:r>
                  <a:r>
                    <a:rPr lang="en-US" altLang="zh-CN" sz="2800" b="1" dirty="0">
                      <a:latin typeface="+mj-ea"/>
                      <a:ea typeface="+mj-ea"/>
                    </a:rPr>
                    <a:t>.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+mj-lt"/>
                              <a:ea typeface="+mj-ea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+mj-lt"/>
                              <a:ea typeface="+mj-ea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en-US" altLang="zh-CN" sz="2800" b="1" i="1" dirty="0">
                      <a:latin typeface="+mj-lt"/>
                      <a:ea typeface="黑体" panose="02010609060101010101" pitchFamily="49" charset="-122"/>
                    </a:rPr>
                    <a:t>ac</a:t>
                  </a:r>
                  <a:r>
                    <a:rPr lang="en-US" altLang="zh-CN" sz="2800" b="1" baseline="30000" dirty="0">
                      <a:latin typeface="+mj-lt"/>
                      <a:ea typeface="黑体" panose="02010609060101010101" pitchFamily="49" charset="-122"/>
                    </a:rPr>
                    <a:t>2</a:t>
                  </a:r>
                  <a:endParaRPr lang="zh-CN" altLang="en-US" sz="2800" dirty="0"/>
                </a:p>
              </p:txBody>
            </p:sp>
          </mc:Choice>
          <mc:Fallback>
            <p:sp>
              <p:nvSpPr>
                <p:cNvPr id="14" name="文本框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36913" y="3739949"/>
                  <a:ext cx="1998662" cy="783356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6" name="矩形 2"/>
          <p:cNvSpPr/>
          <p:nvPr/>
        </p:nvSpPr>
        <p:spPr>
          <a:xfrm>
            <a:off x="3563938" y="2461895"/>
            <a:ext cx="49466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" panose="02020603050405020304" pitchFamily="18" charset="0"/>
                <a:ea typeface="+mj-ea"/>
                <a:cs typeface="Times" panose="02020603050405020304" pitchFamily="18" charset="0"/>
              </a:rPr>
              <a:t>A</a:t>
            </a:r>
            <a:endParaRPr lang="zh-CN" altLang="zh-CN" sz="2800" dirty="0">
              <a:solidFill>
                <a:srgbClr val="FF0000"/>
              </a:solidFill>
              <a:latin typeface="Times" panose="02020603050405020304" pitchFamily="18" charset="0"/>
              <a:ea typeface="黑体" panose="02010609060101010101" pitchFamily="49" charset="-122"/>
              <a:cs typeface="Times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2"/>
              <p:cNvSpPr/>
              <p:nvPr/>
            </p:nvSpPr>
            <p:spPr>
              <a:xfrm>
                <a:off x="803041" y="754611"/>
                <a:ext cx="8123132" cy="8870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3.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若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8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i="1" baseline="30000" dirty="0">
                    <a:latin typeface="+mj-lt"/>
                    <a:ea typeface="黑体" panose="02010609060101010101" pitchFamily="49" charset="-122"/>
                  </a:rPr>
                  <a:t>m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÷28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i="1" baseline="30000" dirty="0">
                    <a:latin typeface="+mj-lt"/>
                    <a:ea typeface="黑体" panose="02010609060101010101" pitchFamily="49" charset="-122"/>
                  </a:rPr>
                  <a:t>n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+mj-lt"/>
                            <a:ea typeface="+mj-ea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+mj-lt"/>
                            <a:ea typeface="+mj-ea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，则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m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n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的值为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    )</a:t>
                </a:r>
                <a:endParaRPr lang="en-US" altLang="zh-CN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041" y="754611"/>
                <a:ext cx="8123132" cy="887038"/>
              </a:xfrm>
              <a:prstGeom prst="rect">
                <a:avLst/>
              </a:prstGeom>
              <a:blipFill rotWithShape="1">
                <a:blip r:embed="rId1"/>
                <a:stretch>
                  <a:fillRect l="-5" t="-4894" r="8" b="20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491" y="2893946"/>
            <a:ext cx="4089016" cy="206079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19088" y="1609251"/>
            <a:ext cx="25529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err="1">
                <a:latin typeface="+mj-lt"/>
                <a:ea typeface="+mj-ea"/>
              </a:rPr>
              <a:t>A.</a:t>
            </a:r>
            <a:r>
              <a:rPr lang="en-US" altLang="zh-CN" sz="2800" b="1" i="1" dirty="0" err="1">
                <a:latin typeface="+mj-lt"/>
                <a:ea typeface="+mj-ea"/>
              </a:rPr>
              <a:t>m</a:t>
            </a:r>
            <a:r>
              <a:rPr lang="en-US" altLang="zh-CN" sz="2800" b="1" dirty="0">
                <a:latin typeface="+mj-lt"/>
                <a:ea typeface="+mj-ea"/>
              </a:rPr>
              <a:t>=2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n</a:t>
            </a:r>
            <a:r>
              <a:rPr lang="en-US" altLang="zh-CN" sz="2800" b="1" dirty="0">
                <a:latin typeface="+mj-lt"/>
                <a:ea typeface="+mj-ea"/>
              </a:rPr>
              <a:t>=3</a:t>
            </a:r>
            <a:endParaRPr lang="zh-CN" altLang="en-US" sz="2800" dirty="0"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22812" y="1609251"/>
            <a:ext cx="29352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latin typeface="+mj-ea"/>
                <a:ea typeface="+mj-ea"/>
              </a:rPr>
              <a:t>.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=3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2019088" y="2370726"/>
            <a:ext cx="31244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C.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=3</a:t>
            </a:r>
            <a:endParaRPr lang="zh-CN" altLang="en-US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4722812" y="2370726"/>
            <a:ext cx="32400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D.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=1</a:t>
            </a:r>
            <a:endParaRPr lang="zh-CN" altLang="en-US" sz="2800" dirty="0"/>
          </a:p>
        </p:txBody>
      </p:sp>
      <p:sp>
        <p:nvSpPr>
          <p:cNvPr id="10" name="矩形 2"/>
          <p:cNvSpPr/>
          <p:nvPr/>
        </p:nvSpPr>
        <p:spPr>
          <a:xfrm>
            <a:off x="7148385" y="1037833"/>
            <a:ext cx="49466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" panose="02020603050405020304" pitchFamily="18" charset="0"/>
                <a:ea typeface="+mj-ea"/>
                <a:cs typeface="Times" panose="02020603050405020304" pitchFamily="18" charset="0"/>
              </a:rPr>
              <a:t>C</a:t>
            </a:r>
            <a:endParaRPr lang="zh-CN" altLang="zh-CN" sz="2800" dirty="0">
              <a:solidFill>
                <a:srgbClr val="FF0000"/>
              </a:solidFill>
              <a:latin typeface="Times" panose="02020603050405020304" pitchFamily="18" charset="0"/>
              <a:ea typeface="黑体" panose="02010609060101010101" pitchFamily="49" charset="-122"/>
              <a:cs typeface="Times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/>
        </p:nvSpPr>
        <p:spPr>
          <a:xfrm>
            <a:off x="510434" y="738493"/>
            <a:ext cx="6774286" cy="5598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 ÷2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，结果正确的是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    )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矩形 2"/>
          <p:cNvSpPr/>
          <p:nvPr/>
        </p:nvSpPr>
        <p:spPr>
          <a:xfrm>
            <a:off x="830474" y="1303954"/>
            <a:ext cx="1767946" cy="5598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A. 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+1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矩形 2"/>
          <p:cNvSpPr/>
          <p:nvPr/>
        </p:nvSpPr>
        <p:spPr>
          <a:xfrm>
            <a:off x="3322214" y="1303954"/>
            <a:ext cx="1767946" cy="5598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B. 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+1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矩形 2"/>
          <p:cNvSpPr/>
          <p:nvPr/>
        </p:nvSpPr>
        <p:spPr>
          <a:xfrm>
            <a:off x="830474" y="1883662"/>
            <a:ext cx="1767946" cy="5598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C. 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+1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矩形 2"/>
          <p:cNvSpPr/>
          <p:nvPr/>
        </p:nvSpPr>
        <p:spPr>
          <a:xfrm>
            <a:off x="3322214" y="1863851"/>
            <a:ext cx="2141326" cy="5598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D. 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矩形 2"/>
          <p:cNvSpPr/>
          <p:nvPr/>
        </p:nvSpPr>
        <p:spPr>
          <a:xfrm>
            <a:off x="6484622" y="810179"/>
            <a:ext cx="49466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" panose="02020603050405020304" pitchFamily="18" charset="0"/>
                <a:ea typeface="+mj-ea"/>
                <a:cs typeface="Times" panose="02020603050405020304" pitchFamily="18" charset="0"/>
              </a:rPr>
              <a:t>A</a:t>
            </a:r>
            <a:endParaRPr lang="zh-CN" altLang="zh-CN" sz="2800" dirty="0">
              <a:solidFill>
                <a:srgbClr val="FF0000"/>
              </a:solidFill>
              <a:latin typeface="Times" panose="02020603050405020304" pitchFamily="18" charset="0"/>
              <a:ea typeface="黑体" panose="02010609060101010101" pitchFamily="49" charset="-122"/>
              <a:cs typeface="Times" panose="02020603050405020304" pitchFamily="18" charset="0"/>
            </a:endParaRPr>
          </a:p>
        </p:txBody>
      </p:sp>
      <p:sp>
        <p:nvSpPr>
          <p:cNvPr id="9" name="矩形 2"/>
          <p:cNvSpPr/>
          <p:nvPr/>
        </p:nvSpPr>
        <p:spPr>
          <a:xfrm>
            <a:off x="449474" y="2983645"/>
            <a:ext cx="8694526" cy="107696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一个长方形的面积为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，一条边的长为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   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，则与这条边相邻的边的长为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___________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矩形 2"/>
          <p:cNvSpPr/>
          <p:nvPr/>
        </p:nvSpPr>
        <p:spPr>
          <a:xfrm>
            <a:off x="6083938" y="3522125"/>
            <a:ext cx="179069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" panose="02020603050405020304" pitchFamily="18" charset="0"/>
                <a:ea typeface="+mj-ea"/>
                <a:cs typeface="Times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" panose="02020603050405020304" pitchFamily="18" charset="0"/>
                <a:ea typeface="+mj-ea"/>
                <a:cs typeface="Times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  <a:cs typeface="Times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" panose="02020603050405020304" pitchFamily="18" charset="0"/>
                <a:ea typeface="+mj-ea"/>
                <a:cs typeface="Times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" panose="02020603050405020304" pitchFamily="18" charset="0"/>
                <a:ea typeface="+mj-ea"/>
                <a:cs typeface="Times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" panose="02020603050405020304" pitchFamily="18" charset="0"/>
                <a:ea typeface="+mj-ea"/>
                <a:cs typeface="Times" panose="02020603050405020304" pitchFamily="18" charset="0"/>
              </a:rPr>
              <a:t>+1</a:t>
            </a:r>
            <a:endParaRPr lang="zh-CN" altLang="zh-CN" sz="2800" dirty="0">
              <a:solidFill>
                <a:srgbClr val="FF0000"/>
              </a:solidFill>
              <a:latin typeface="Times" panose="02020603050405020304" pitchFamily="18" charset="0"/>
              <a:ea typeface="黑体" panose="02010609060101010101" pitchFamily="49" charset="-122"/>
              <a:cs typeface="Times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7849" y="756569"/>
            <a:ext cx="1702912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6.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计算：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0601" y="1316466"/>
            <a:ext cx="63954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[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(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y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xy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y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(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3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y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)]÷3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xy</a:t>
            </a:r>
            <a:r>
              <a:rPr lang="zh-CN" altLang="en-US" sz="3200" b="1" dirty="0">
                <a:latin typeface="+mj-lt"/>
                <a:ea typeface="+mj-ea"/>
                <a:sym typeface="+mn-ea"/>
              </a:rPr>
              <a:t>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0601" y="1975348"/>
            <a:ext cx="78508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[(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-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3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a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5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÷(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a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3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a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5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·(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a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3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]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÷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(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3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a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0601" y="2594807"/>
            <a:ext cx="85235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(9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x</a:t>
            </a:r>
            <a:r>
              <a:rPr lang="en-US" altLang="zh-CN" sz="3200" b="1" baseline="30000" dirty="0">
                <a:latin typeface="+mj-lt"/>
                <a:ea typeface="+mn-ea"/>
                <a:sym typeface="+mn-ea"/>
              </a:rPr>
              <a:t>3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y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12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xy</a:t>
            </a:r>
            <a:r>
              <a:rPr lang="en-US" altLang="zh-CN" sz="3200" b="1" baseline="30000" dirty="0">
                <a:latin typeface="+mj-lt"/>
                <a:ea typeface="+mn-ea"/>
                <a:sym typeface="+mn-ea"/>
              </a:rPr>
              <a:t>3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)÷3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xy</a:t>
            </a:r>
            <a:r>
              <a:rPr kumimoji="0" lang="en-US" altLang="zh-CN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+(2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y</a:t>
            </a:r>
            <a:r>
              <a:rPr kumimoji="0" lang="en-US" altLang="zh-CN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+</a:t>
            </a:r>
            <a:r>
              <a:rPr lang="en-US" altLang="zh-CN" sz="3200" b="1" i="1" dirty="0">
                <a:latin typeface="+mj-lt"/>
                <a:ea typeface="+mn-ea"/>
                <a:sym typeface="+mn-ea"/>
              </a:rPr>
              <a:t>x</a:t>
            </a:r>
            <a:r>
              <a:rPr lang="en-US" altLang="zh-CN" sz="3200" b="1" dirty="0">
                <a:latin typeface="+mj-lt"/>
                <a:ea typeface="+mn-ea"/>
                <a:sym typeface="+mn-ea"/>
              </a:rPr>
              <a:t>)(2</a:t>
            </a:r>
            <a:r>
              <a:rPr lang="en-US" altLang="zh-CN" sz="3200" b="1" i="1" dirty="0">
                <a:latin typeface="+mj-lt"/>
                <a:ea typeface="+mn-ea"/>
                <a:sym typeface="+mn-ea"/>
              </a:rPr>
              <a:t>y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n-ea"/>
                <a:sym typeface="+mn-ea"/>
              </a:rPr>
              <a:t>x</a:t>
            </a:r>
            <a:r>
              <a:rPr lang="en-US" altLang="zh-CN" sz="3200" b="1" dirty="0">
                <a:latin typeface="+mj-lt"/>
                <a:ea typeface="+mn-ea"/>
                <a:sym typeface="+mn-ea"/>
              </a:rPr>
              <a:t>)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(</a:t>
            </a:r>
            <a:r>
              <a:rPr lang="en-US" altLang="zh-CN" sz="3200" b="1" dirty="0">
                <a:latin typeface="+mj-lt"/>
                <a:ea typeface="+mn-ea"/>
                <a:sym typeface="+mn-ea"/>
              </a:rPr>
              <a:t>2</a:t>
            </a:r>
            <a:r>
              <a:rPr lang="en-US" altLang="zh-CN" sz="3200" b="1" i="1" dirty="0">
                <a:latin typeface="+mj-lt"/>
                <a:ea typeface="+mn-ea"/>
                <a:sym typeface="+mn-ea"/>
              </a:rPr>
              <a:t>x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n-ea"/>
                <a:sym typeface="+mn-ea"/>
              </a:rPr>
              <a:t>y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)</a:t>
            </a:r>
            <a:r>
              <a:rPr lang="en-US" altLang="zh-CN" sz="3200" b="1" baseline="30000" dirty="0">
                <a:latin typeface="+mj-lt"/>
                <a:ea typeface="+mn-ea"/>
                <a:sym typeface="+mn-ea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7849" y="3312810"/>
            <a:ext cx="78979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解：（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)÷3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xy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900124" y="3969258"/>
                <a:ext cx="4501992" cy="7830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+mj-ea"/>
                    <a:ea typeface="+mj-ea"/>
                    <a:sym typeface="+mn-ea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  <a:sym typeface="+mn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  <a:sym typeface="+mn-ea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  <a:sym typeface="+mn-ea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+mj-lt"/>
                    <a:ea typeface="+mj-ea"/>
                    <a:sym typeface="+mn-ea"/>
                  </a:rPr>
                  <a:t>x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j-lt"/>
                    <a:ea typeface="+mj-ea"/>
                    <a:sym typeface="+mn-ea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lt"/>
                    <a:ea typeface="+mj-ea"/>
                    <a:sym typeface="+mn-ea"/>
                  </a:rPr>
                  <a:t>y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ea"/>
                    <a:ea typeface="+mj-ea"/>
                    <a:sym typeface="+mn-ea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黑体" panose="02010609060101010101" pitchFamily="49" charset="-122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  <a:sym typeface="+mn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  <a:sym typeface="+mn-ea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  <a:sym typeface="+mn-ea"/>
                          </a:rPr>
                          <m:t>3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j-ea"/>
                        <a:sym typeface="+mn-ea"/>
                      </a:rPr>
                      <m:t> </m:t>
                    </m:r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+mj-lt"/>
                    <a:ea typeface="+mj-ea"/>
                    <a:sym typeface="+mn-ea"/>
                  </a:rPr>
                  <a:t>x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+mj-ea"/>
                    <a:sym typeface="+mn-ea"/>
                  </a:rPr>
                  <a:t>；</a:t>
                </a:r>
                <a:endParaRPr kumimoji="0" lang="zh-CN" altLang="en-US" sz="2800" b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ea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124" y="3969258"/>
                <a:ext cx="4501992" cy="783035"/>
              </a:xfrm>
              <a:prstGeom prst="rect">
                <a:avLst/>
              </a:prstGeom>
              <a:blipFill rotWithShape="1">
                <a:blip r:embed="rId1"/>
                <a:stretch>
                  <a:fillRect l="-2" t="-5579" r="12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7849" y="756569"/>
            <a:ext cx="1702912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6.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计算：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0601" y="1316466"/>
            <a:ext cx="63954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[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(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y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xy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y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(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3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y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)]÷3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xy</a:t>
            </a:r>
            <a:r>
              <a:rPr lang="zh-CN" altLang="en-US" sz="3200" b="1" dirty="0">
                <a:latin typeface="+mj-lt"/>
                <a:ea typeface="+mj-ea"/>
                <a:sym typeface="+mn-ea"/>
              </a:rPr>
              <a:t>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0601" y="1975348"/>
            <a:ext cx="78508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[(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-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3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a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5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÷(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a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3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a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5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·(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a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3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]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÷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(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3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a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0601" y="2594807"/>
            <a:ext cx="85235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(9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x</a:t>
            </a:r>
            <a:r>
              <a:rPr lang="en-US" altLang="zh-CN" sz="3200" b="1" baseline="30000" dirty="0">
                <a:latin typeface="+mj-lt"/>
                <a:ea typeface="+mn-ea"/>
                <a:sym typeface="+mn-ea"/>
              </a:rPr>
              <a:t>3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y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12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xy</a:t>
            </a:r>
            <a:r>
              <a:rPr lang="en-US" altLang="zh-CN" sz="3200" b="1" baseline="30000" dirty="0">
                <a:latin typeface="+mj-lt"/>
                <a:ea typeface="+mn-ea"/>
                <a:sym typeface="+mn-ea"/>
              </a:rPr>
              <a:t>3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)÷3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xy</a:t>
            </a:r>
            <a:r>
              <a:rPr kumimoji="0" lang="en-US" altLang="zh-CN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+(2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y</a:t>
            </a:r>
            <a:r>
              <a:rPr kumimoji="0" lang="en-US" altLang="zh-CN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+</a:t>
            </a:r>
            <a:r>
              <a:rPr lang="en-US" altLang="zh-CN" sz="3200" b="1" i="1" dirty="0">
                <a:latin typeface="+mj-lt"/>
                <a:ea typeface="+mn-ea"/>
                <a:sym typeface="+mn-ea"/>
              </a:rPr>
              <a:t>x</a:t>
            </a:r>
            <a:r>
              <a:rPr lang="en-US" altLang="zh-CN" sz="3200" b="1" dirty="0">
                <a:latin typeface="+mj-lt"/>
                <a:ea typeface="+mn-ea"/>
                <a:sym typeface="+mn-ea"/>
              </a:rPr>
              <a:t>)(2</a:t>
            </a:r>
            <a:r>
              <a:rPr lang="en-US" altLang="zh-CN" sz="3200" b="1" i="1" dirty="0">
                <a:latin typeface="+mj-lt"/>
                <a:ea typeface="+mn-ea"/>
                <a:sym typeface="+mn-ea"/>
              </a:rPr>
              <a:t>y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n-ea"/>
                <a:sym typeface="+mn-ea"/>
              </a:rPr>
              <a:t>x</a:t>
            </a:r>
            <a:r>
              <a:rPr lang="en-US" altLang="zh-CN" sz="3200" b="1" dirty="0">
                <a:latin typeface="+mj-lt"/>
                <a:ea typeface="+mn-ea"/>
                <a:sym typeface="+mn-ea"/>
              </a:rPr>
              <a:t>)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(</a:t>
            </a:r>
            <a:r>
              <a:rPr lang="en-US" altLang="zh-CN" sz="3200" b="1" dirty="0">
                <a:latin typeface="+mj-lt"/>
                <a:ea typeface="+mn-ea"/>
                <a:sym typeface="+mn-ea"/>
              </a:rPr>
              <a:t>2</a:t>
            </a:r>
            <a:r>
              <a:rPr lang="en-US" altLang="zh-CN" sz="3200" b="1" i="1" dirty="0">
                <a:latin typeface="+mj-lt"/>
                <a:ea typeface="+mn-ea"/>
                <a:sym typeface="+mn-ea"/>
              </a:rPr>
              <a:t>x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n-ea"/>
                <a:sym typeface="+mn-ea"/>
              </a:rPr>
              <a:t>y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)</a:t>
            </a:r>
            <a:r>
              <a:rPr lang="en-US" altLang="zh-CN" sz="3200" b="1" baseline="30000" dirty="0">
                <a:latin typeface="+mj-lt"/>
                <a:ea typeface="+mn-ea"/>
                <a:sym typeface="+mn-ea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3014" y="3150232"/>
            <a:ext cx="78979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[(9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a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10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÷(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-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a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6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2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a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5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·(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8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a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3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)]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÷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(9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a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4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4088" y="3767212"/>
            <a:ext cx="62868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ea"/>
                <a:sym typeface="+mn-ea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+16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8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)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÷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(9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+mn-ea"/>
              </a:rPr>
              <a:t>)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2234088" y="4155365"/>
                <a:ext cx="4501992" cy="7836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黑体" panose="02010609060101010101" pitchFamily="49" charset="-122"/>
                    <a:sym typeface="+mn-ea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  <a:sym typeface="+mn-ea"/>
                  </a:rPr>
                  <a:t>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  <a:sym typeface="+mn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  <a:sym typeface="+mn-ea"/>
                          </a:rPr>
                          <m:t>16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  <a:sym typeface="+mn-ea"/>
                          </a:rPr>
                          <m:t>9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i="1" dirty="0">
                        <a:solidFill>
                          <a:srgbClr val="FF0000"/>
                        </a:solidFill>
                        <a:latin typeface="Times New Roman" panose="02020603050405020304"/>
                        <a:ea typeface="黑体" panose="02010609060101010101" pitchFamily="49" charset="-122"/>
                        <a:sym typeface="+mn-ea"/>
                      </a:rPr>
                      <m:t>a</m:t>
                    </m:r>
                    <m:r>
                      <m:rPr>
                        <m:nor/>
                      </m:rPr>
                      <a:rPr lang="en-US" altLang="zh-CN" sz="2800" b="1" baseline="30000" dirty="0">
                        <a:solidFill>
                          <a:srgbClr val="FF0000"/>
                        </a:solidFill>
                        <a:latin typeface="Times New Roman" panose="02020603050405020304"/>
                        <a:ea typeface="黑体" panose="02010609060101010101" pitchFamily="49" charset="-122"/>
                        <a:sym typeface="+mn-ea"/>
                      </a:rPr>
                      <m:t>4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+mj-ea"/>
                    <a:ea typeface="+mj-ea"/>
                    <a:sym typeface="+mn-ea"/>
                  </a:rPr>
                  <a:t>；</a:t>
                </a:r>
                <a:endParaRPr kumimoji="0" lang="zh-CN" altLang="en-US" sz="2800" b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ea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4088" y="4155365"/>
                <a:ext cx="4501992" cy="783612"/>
              </a:xfrm>
              <a:prstGeom prst="rect">
                <a:avLst/>
              </a:prstGeom>
              <a:blipFill rotWithShape="1">
                <a:blip r:embed="rId1"/>
                <a:stretch>
                  <a:fillRect l="-4" t="-5582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7849" y="756569"/>
            <a:ext cx="1702912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6.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计算：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0601" y="1316466"/>
            <a:ext cx="63954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[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(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y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xy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y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(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3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y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)]÷3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xy</a:t>
            </a:r>
            <a:r>
              <a:rPr lang="zh-CN" altLang="en-US" sz="3200" b="1" dirty="0">
                <a:latin typeface="+mj-lt"/>
                <a:ea typeface="+mj-ea"/>
                <a:sym typeface="+mn-ea"/>
              </a:rPr>
              <a:t>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0601" y="1975348"/>
            <a:ext cx="78508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[(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-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3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a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5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÷(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a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3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a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5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·(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a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3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]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÷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(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3</a:t>
            </a:r>
            <a:r>
              <a:rPr lang="en-US" altLang="zh-CN" sz="3200" b="1" i="1" dirty="0">
                <a:latin typeface="+mj-lt"/>
                <a:ea typeface="+mj-ea"/>
                <a:sym typeface="+mn-ea"/>
              </a:rPr>
              <a:t>a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lang="en-US" altLang="zh-CN" sz="3200" b="1" dirty="0">
                <a:latin typeface="+mj-lt"/>
                <a:ea typeface="+mj-ea"/>
                <a:sym typeface="+mn-ea"/>
              </a:rPr>
              <a:t>)</a:t>
            </a:r>
            <a:r>
              <a:rPr lang="en-US" altLang="zh-CN" sz="3200" b="1" baseline="30000" dirty="0">
                <a:latin typeface="+mj-lt"/>
                <a:ea typeface="+mj-ea"/>
                <a:sym typeface="+mn-ea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0601" y="2594807"/>
            <a:ext cx="85235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(9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x</a:t>
            </a:r>
            <a:r>
              <a:rPr lang="en-US" altLang="zh-CN" sz="3200" b="1" baseline="30000" dirty="0">
                <a:latin typeface="+mj-lt"/>
                <a:ea typeface="+mn-ea"/>
                <a:sym typeface="+mn-ea"/>
              </a:rPr>
              <a:t>3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y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12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xy</a:t>
            </a:r>
            <a:r>
              <a:rPr lang="en-US" altLang="zh-CN" sz="3200" b="1" baseline="30000" dirty="0">
                <a:latin typeface="+mj-lt"/>
                <a:ea typeface="+mn-ea"/>
                <a:sym typeface="+mn-ea"/>
              </a:rPr>
              <a:t>3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)÷3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xy</a:t>
            </a:r>
            <a:r>
              <a:rPr kumimoji="0" lang="en-US" altLang="zh-CN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+(2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y</a:t>
            </a:r>
            <a:r>
              <a:rPr kumimoji="0" lang="en-US" altLang="zh-CN" sz="32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+mn-ea"/>
              </a:rPr>
              <a:t>+</a:t>
            </a:r>
            <a:r>
              <a:rPr lang="en-US" altLang="zh-CN" sz="3200" b="1" i="1" dirty="0">
                <a:latin typeface="+mj-lt"/>
                <a:ea typeface="+mn-ea"/>
                <a:sym typeface="+mn-ea"/>
              </a:rPr>
              <a:t>x</a:t>
            </a:r>
            <a:r>
              <a:rPr lang="en-US" altLang="zh-CN" sz="3200" b="1" dirty="0">
                <a:latin typeface="+mj-lt"/>
                <a:ea typeface="+mn-ea"/>
                <a:sym typeface="+mn-ea"/>
              </a:rPr>
              <a:t>)(2</a:t>
            </a:r>
            <a:r>
              <a:rPr lang="en-US" altLang="zh-CN" sz="3200" b="1" i="1" dirty="0">
                <a:latin typeface="+mj-lt"/>
                <a:ea typeface="+mn-ea"/>
                <a:sym typeface="+mn-ea"/>
              </a:rPr>
              <a:t>y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n-ea"/>
                <a:sym typeface="+mn-ea"/>
              </a:rPr>
              <a:t>x</a:t>
            </a:r>
            <a:r>
              <a:rPr lang="en-US" altLang="zh-CN" sz="3200" b="1" dirty="0">
                <a:latin typeface="+mj-lt"/>
                <a:ea typeface="+mn-ea"/>
                <a:sym typeface="+mn-ea"/>
              </a:rPr>
              <a:t>)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(</a:t>
            </a:r>
            <a:r>
              <a:rPr lang="en-US" altLang="zh-CN" sz="3200" b="1" dirty="0">
                <a:latin typeface="+mj-lt"/>
                <a:ea typeface="+mn-ea"/>
                <a:sym typeface="+mn-ea"/>
              </a:rPr>
              <a:t>2</a:t>
            </a:r>
            <a:r>
              <a:rPr lang="en-US" altLang="zh-CN" sz="3200" b="1" i="1" dirty="0">
                <a:latin typeface="+mj-lt"/>
                <a:ea typeface="+mn-ea"/>
                <a:sym typeface="+mn-ea"/>
              </a:rPr>
              <a:t>x</a:t>
            </a:r>
            <a:r>
              <a:rPr lang="en-US" altLang="zh-CN" sz="3200" b="1" dirty="0">
                <a:latin typeface="+mj-ea"/>
                <a:ea typeface="+mj-ea"/>
                <a:sym typeface="+mn-ea"/>
              </a:rPr>
              <a:t>-</a:t>
            </a:r>
            <a:r>
              <a:rPr lang="en-US" altLang="zh-CN" sz="3200" b="1" i="1" dirty="0">
                <a:latin typeface="+mj-lt"/>
                <a:ea typeface="+mn-ea"/>
                <a:sym typeface="+mn-ea"/>
              </a:rPr>
              <a:t>y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  <a:sym typeface="+mn-ea"/>
              </a:rPr>
              <a:t>)</a:t>
            </a:r>
            <a:r>
              <a:rPr lang="en-US" altLang="zh-CN" sz="3200" b="1" baseline="30000" dirty="0">
                <a:latin typeface="+mj-lt"/>
                <a:ea typeface="+mn-ea"/>
                <a:sym typeface="+mn-ea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3014" y="3150232"/>
            <a:ext cx="78979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 3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x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4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y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+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4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y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2 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x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2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4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x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2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-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4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xy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+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y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2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  <a:sym typeface="+mn-ea"/>
              </a:rPr>
              <a:t>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4088" y="3767212"/>
            <a:ext cx="628689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=3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x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4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y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+4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y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2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-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x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4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x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+4</a:t>
            </a:r>
            <a:r>
              <a:rPr kumimoji="0" lang="en-US" altLang="zh-CN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xy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y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2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34087" y="4318723"/>
            <a:ext cx="628689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=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x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-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y</a:t>
            </a:r>
            <a:r>
              <a:rPr kumimoji="0" lang="en-US" altLang="zh-CN" sz="32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2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+4</a:t>
            </a:r>
            <a:r>
              <a:rPr kumimoji="0" lang="en-US" altLang="zh-CN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xy</a:t>
            </a:r>
            <a:r>
              <a:rPr kumimoji="0" lang="zh-CN" altLang="en-US" sz="32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+mn-ea"/>
              </a:rPr>
              <a:t>。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1244879" y="454476"/>
            <a:ext cx="3311525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7.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先化简，再求值：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14488" y="804898"/>
            <a:ext cx="5594350" cy="130317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其中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19460" name="对象 35"/>
          <p:cNvGraphicFramePr>
            <a:graphicFrameLocks noChangeAspect="1"/>
          </p:cNvGraphicFramePr>
          <p:nvPr/>
        </p:nvGraphicFramePr>
        <p:xfrm>
          <a:off x="2928937" y="1522609"/>
          <a:ext cx="2349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" imgW="165100" imgH="419100" progId="Equation.DSMT4">
                  <p:embed/>
                </p:oleObj>
              </mc:Choice>
              <mc:Fallback>
                <p:oleObj name="" r:id="rId1" imgW="165100" imgH="419100" progId="Equation.DSMT4">
                  <p:embed/>
                  <p:pic>
                    <p:nvPicPr>
                      <p:cNvPr id="0" name="对象 3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28937" y="1522609"/>
                        <a:ext cx="234950" cy="593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27188" y="2060575"/>
            <a:ext cx="5592763" cy="194950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5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解：原式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</a:rPr>
              <a:t> 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                           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lvl="0" eaLnBrk="1" hangingPunct="1">
              <a:lnSpc>
                <a:spcPct val="15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                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lvl="0" eaLnBrk="1" hangingPunct="1">
              <a:lnSpc>
                <a:spcPct val="15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                = 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ab</a:t>
            </a:r>
            <a:endParaRPr kumimoji="0" lang="zh-CN" altLang="zh-CN" sz="28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14488" y="4011614"/>
            <a:ext cx="3613150" cy="662724"/>
            <a:chOff x="896305" y="3891096"/>
            <a:chExt cx="3612633" cy="663152"/>
          </a:xfrm>
        </p:grpSpPr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896305" y="3891096"/>
              <a:ext cx="3612633" cy="65727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当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a =</a:t>
              </a:r>
              <a:r>
                <a:rPr kumimoji="0" lang="en-US" altLang="zh-CN" sz="2800" b="0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    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，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b 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=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 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-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1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时，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graphicFrame>
          <p:nvGraphicFramePr>
            <p:cNvPr id="19465" name="对象 35"/>
            <p:cNvGraphicFramePr>
              <a:graphicFrameLocks noChangeAspect="1"/>
            </p:cNvGraphicFramePr>
            <p:nvPr/>
          </p:nvGraphicFramePr>
          <p:xfrm>
            <a:off x="1876549" y="3960523"/>
            <a:ext cx="234950" cy="593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" r:id="rId3" imgW="165100" imgH="419100" progId="Equation.DSMT4">
                    <p:embed/>
                  </p:oleObj>
                </mc:Choice>
                <mc:Fallback>
                  <p:oleObj name="" r:id="rId3" imgW="165100" imgH="419100" progId="Equation.DSMT4">
                    <p:embed/>
                    <p:pic>
                      <p:nvPicPr>
                        <p:cNvPr id="0" name="对象 3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876549" y="3960523"/>
                          <a:ext cx="234950" cy="59372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41900" y="4017963"/>
            <a:ext cx="1724025" cy="65684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原式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 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28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8584" y="711099"/>
            <a:ext cx="5528931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C00000"/>
                </a:solidFill>
                <a:latin typeface="+mj-lt"/>
                <a:ea typeface="+mj-ea"/>
              </a:rPr>
              <a:t>思考：</a:t>
            </a:r>
            <a:r>
              <a:rPr lang="zh-CN" altLang="en-US" sz="2600" b="1" dirty="0">
                <a:latin typeface="+mj-lt"/>
                <a:ea typeface="+mj-ea"/>
              </a:rPr>
              <a:t>如何计算</a:t>
            </a:r>
            <a:r>
              <a:rPr lang="en-US" altLang="zh-CN" sz="2600" b="1" dirty="0">
                <a:latin typeface="+mj-lt"/>
                <a:ea typeface="+mj-ea"/>
              </a:rPr>
              <a:t>(3×10</a:t>
            </a:r>
            <a:r>
              <a:rPr lang="en-US" altLang="zh-CN" sz="2600" b="1" baseline="30000" dirty="0">
                <a:latin typeface="+mj-lt"/>
                <a:ea typeface="+mj-ea"/>
              </a:rPr>
              <a:t>8</a:t>
            </a:r>
            <a:r>
              <a:rPr lang="en-US" altLang="zh-CN" sz="2600" b="1" dirty="0">
                <a:latin typeface="+mj-lt"/>
                <a:ea typeface="+mj-ea"/>
              </a:rPr>
              <a:t>)÷300?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8584" y="1331801"/>
            <a:ext cx="490161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C00000"/>
                </a:solidFill>
                <a:latin typeface="+mj-lt"/>
                <a:ea typeface="+mj-ea"/>
              </a:rPr>
              <a:t>方法</a:t>
            </a:r>
            <a:r>
              <a:rPr lang="en-US" altLang="zh-CN" sz="2600" b="1" dirty="0">
                <a:solidFill>
                  <a:srgbClr val="C00000"/>
                </a:solidFill>
                <a:latin typeface="+mj-lt"/>
                <a:ea typeface="+mj-ea"/>
              </a:rPr>
              <a:t>1</a:t>
            </a:r>
            <a:r>
              <a:rPr lang="zh-CN" altLang="en-US" sz="2600" b="1" dirty="0">
                <a:solidFill>
                  <a:srgbClr val="C00000"/>
                </a:solidFill>
                <a:latin typeface="+mj-lt"/>
                <a:ea typeface="+mj-ea"/>
              </a:rPr>
              <a:t>：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类比分数约分的方法。</a:t>
            </a:r>
            <a:endParaRPr lang="zh-CN" altLang="en-US" sz="2600" b="1" dirty="0">
              <a:latin typeface="+mj-lt"/>
              <a:ea typeface="+mj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708770" y="1831083"/>
                <a:ext cx="3541608" cy="7373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600" b="1" dirty="0">
                    <a:solidFill>
                      <a:srgbClr val="00B0F0"/>
                    </a:solidFill>
                    <a:latin typeface="+mj-lt"/>
                    <a:ea typeface="+mj-ea"/>
                  </a:rPr>
                  <a:t>(3×10</a:t>
                </a:r>
                <a:r>
                  <a:rPr lang="en-US" altLang="zh-CN" sz="2600" b="1" baseline="30000" dirty="0">
                    <a:solidFill>
                      <a:srgbClr val="00B0F0"/>
                    </a:solidFill>
                    <a:latin typeface="+mj-lt"/>
                    <a:ea typeface="+mj-ea"/>
                  </a:rPr>
                  <a:t>8</a:t>
                </a:r>
                <a:r>
                  <a:rPr lang="en-US" altLang="zh-CN" sz="2600" b="1" dirty="0">
                    <a:solidFill>
                      <a:srgbClr val="00B0F0"/>
                    </a:solidFill>
                    <a:latin typeface="+mj-lt"/>
                    <a:ea typeface="+mj-ea"/>
                  </a:rPr>
                  <a:t>)÷300=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00B0F0"/>
                            </a:solidFill>
                            <a:latin typeface="+mj-lt"/>
                            <a:ea typeface="+mj-ea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600" b="1" i="0">
                            <a:solidFill>
                              <a:srgbClr val="00B0F0"/>
                            </a:solidFill>
                            <a:latin typeface="+mj-lt"/>
                            <a:ea typeface="+mj-ea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00B0F0"/>
                            </a:solidFill>
                            <a:latin typeface="+mj-lt"/>
                            <a:ea typeface="+mj-ea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2600" b="1" i="0" baseline="30000" smtClean="0">
                            <a:solidFill>
                              <a:srgbClr val="00B0F0"/>
                            </a:solidFill>
                            <a:latin typeface="+mj-lt"/>
                            <a:ea typeface="+mj-ea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00B0F0"/>
                            </a:solidFill>
                            <a:latin typeface="+mj-lt"/>
                            <a:ea typeface="+mj-ea"/>
                          </a:rPr>
                          <m:t>300</m:t>
                        </m:r>
                      </m:den>
                    </m:f>
                  </m:oMath>
                </a14:m>
                <a:endParaRPr lang="zh-CN" altLang="en-US" sz="2600" b="1" dirty="0">
                  <a:solidFill>
                    <a:srgbClr val="00B0F0"/>
                  </a:solidFill>
                  <a:latin typeface="+mj-lt"/>
                  <a:ea typeface="+mj-ea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770" y="1831083"/>
                <a:ext cx="3541608" cy="737381"/>
              </a:xfrm>
              <a:prstGeom prst="rect">
                <a:avLst/>
              </a:prstGeom>
              <a:blipFill rotWithShape="1">
                <a:blip r:embed="rId1"/>
                <a:stretch>
                  <a:fillRect l="-3" t="-5046" r="9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3898539" y="1849012"/>
                <a:ext cx="2179674" cy="7373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600" b="1" dirty="0">
                    <a:solidFill>
                      <a:srgbClr val="00B0F0"/>
                    </a:solidFill>
                    <a:latin typeface="+mj-lt"/>
                    <a:ea typeface="+mj-ea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00B0F0"/>
                            </a:solidFill>
                            <a:latin typeface="+mj-lt"/>
                            <a:ea typeface="+mj-ea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00B0F0"/>
                            </a:solidFill>
                            <a:latin typeface="+mj-lt"/>
                            <a:ea typeface="+mj-ea"/>
                          </a:rPr>
                          <m:t>00000000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00B0F0"/>
                            </a:solidFill>
                            <a:latin typeface="+mj-lt"/>
                            <a:ea typeface="+mj-ea"/>
                          </a:rPr>
                          <m:t>300</m:t>
                        </m:r>
                      </m:den>
                    </m:f>
                  </m:oMath>
                </a14:m>
                <a:endParaRPr lang="zh-CN" altLang="en-US" sz="2600" b="1" dirty="0">
                  <a:solidFill>
                    <a:srgbClr val="00B0F0"/>
                  </a:solidFill>
                  <a:latin typeface="+mj-lt"/>
                  <a:ea typeface="+mj-ea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8539" y="1849012"/>
                <a:ext cx="2179674" cy="737381"/>
              </a:xfrm>
              <a:prstGeom prst="rect">
                <a:avLst/>
              </a:prstGeom>
              <a:blipFill rotWithShape="1">
                <a:blip r:embed="rId2"/>
                <a:stretch>
                  <a:fillRect l="-13" t="-71" r="29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/>
          <p:cNvSpPr txBox="1"/>
          <p:nvPr/>
        </p:nvSpPr>
        <p:spPr>
          <a:xfrm>
            <a:off x="5838980" y="1971921"/>
            <a:ext cx="174347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solidFill>
                  <a:srgbClr val="00B0F0"/>
                </a:solidFill>
                <a:latin typeface="+mj-lt"/>
                <a:ea typeface="+mj-ea"/>
              </a:rPr>
              <a:t>=1000000</a:t>
            </a:r>
            <a:endParaRPr lang="zh-CN" altLang="en-US" sz="2600" b="1" dirty="0">
              <a:solidFill>
                <a:srgbClr val="00B0F0"/>
              </a:solidFill>
              <a:latin typeface="+mj-lt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88349" y="1953992"/>
            <a:ext cx="174347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solidFill>
                  <a:srgbClr val="00B0F0"/>
                </a:solidFill>
                <a:latin typeface="+mj-lt"/>
                <a:ea typeface="+mj-ea"/>
              </a:rPr>
              <a:t>=1×10</a:t>
            </a:r>
            <a:r>
              <a:rPr lang="en-US" altLang="zh-CN" sz="2600" b="1" baseline="30000" dirty="0">
                <a:solidFill>
                  <a:srgbClr val="00B0F0"/>
                </a:solidFill>
                <a:latin typeface="+mj-lt"/>
                <a:ea typeface="+mj-ea"/>
              </a:rPr>
              <a:t>6</a:t>
            </a:r>
            <a:endParaRPr lang="zh-CN" altLang="en-US" sz="2600" b="1" baseline="30000" dirty="0">
              <a:solidFill>
                <a:srgbClr val="00B0F0"/>
              </a:solidFill>
              <a:latin typeface="+mj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8584" y="2574694"/>
            <a:ext cx="804400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C00000"/>
                </a:solidFill>
                <a:latin typeface="+mj-lt"/>
                <a:ea typeface="+mj-ea"/>
              </a:rPr>
              <a:t>方法</a:t>
            </a:r>
            <a:r>
              <a:rPr lang="en-US" altLang="zh-CN" sz="2600" b="1" dirty="0">
                <a:solidFill>
                  <a:srgbClr val="C00000"/>
                </a:solidFill>
                <a:latin typeface="+mj-lt"/>
                <a:ea typeface="+mj-ea"/>
              </a:rPr>
              <a:t>2</a:t>
            </a:r>
            <a:r>
              <a:rPr lang="zh-CN" altLang="en-US" sz="2600" b="1" dirty="0">
                <a:solidFill>
                  <a:srgbClr val="C00000"/>
                </a:solidFill>
                <a:latin typeface="+mj-lt"/>
                <a:ea typeface="+mj-ea"/>
              </a:rPr>
              <a:t>：</a:t>
            </a:r>
            <a:r>
              <a:rPr lang="zh-CN" altLang="en-US" sz="2600" b="1" dirty="0">
                <a:latin typeface="+mj-lt"/>
                <a:ea typeface="+mj-ea"/>
              </a:rPr>
              <a:t>因为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除法是乘法的逆运算，从乘法角度思考。</a:t>
            </a:r>
            <a:endParaRPr lang="zh-CN" altLang="en-US" sz="2600" b="1" dirty="0">
              <a:latin typeface="+mj-lt"/>
              <a:ea typeface="+mj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865407" y="3109834"/>
                <a:ext cx="5801072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600" b="1" dirty="0">
                    <a:solidFill>
                      <a:srgbClr val="00B0F0"/>
                    </a:solidFill>
                    <a:latin typeface="+mj-lt"/>
                    <a:ea typeface="+mj-ea"/>
                  </a:rPr>
                  <a:t>因为 </a:t>
                </a:r>
                <a:r>
                  <a:rPr lang="en-US" altLang="zh-CN" sz="2600" b="1" dirty="0">
                    <a:solidFill>
                      <a:srgbClr val="00B0F0"/>
                    </a:solidFill>
                    <a:latin typeface="+mj-lt"/>
                    <a:ea typeface="+mj-ea"/>
                  </a:rPr>
                  <a:t>300×(              ) =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600" b="1" dirty="0">
                        <a:solidFill>
                          <a:srgbClr val="00B0F0"/>
                        </a:solidFill>
                        <a:latin typeface="+mj-lt"/>
                        <a:ea typeface="+mj-ea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600" b="1" dirty="0">
                        <a:solidFill>
                          <a:srgbClr val="00B0F0"/>
                        </a:solidFill>
                        <a:latin typeface="+mj-lt"/>
                        <a:ea typeface="+mj-ea"/>
                      </a:rPr>
                      <m:t>×</m:t>
                    </m:r>
                    <m:r>
                      <m:rPr>
                        <m:nor/>
                      </m:rPr>
                      <a:rPr lang="en-US" altLang="zh-CN" sz="2600" b="1" dirty="0">
                        <a:solidFill>
                          <a:srgbClr val="00B0F0"/>
                        </a:solidFill>
                        <a:latin typeface="+mj-lt"/>
                        <a:ea typeface="+mj-ea"/>
                      </a:rPr>
                      <m:t>108</m:t>
                    </m:r>
                    <m:r>
                      <a:rPr lang="zh-CN" altLang="en-US" sz="2600" b="1" i="1" dirty="0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+mj-ea"/>
                      </a:rPr>
                      <m:t>，</m:t>
                    </m:r>
                  </m:oMath>
                </a14:m>
                <a:endParaRPr lang="zh-CN" altLang="en-US" sz="2600" b="1" dirty="0">
                  <a:solidFill>
                    <a:srgbClr val="00B0F0"/>
                  </a:solidFill>
                  <a:latin typeface="+mj-lt"/>
                  <a:ea typeface="+mj-ea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5407" y="3109834"/>
                <a:ext cx="5801072" cy="492443"/>
              </a:xfrm>
              <a:prstGeom prst="rect">
                <a:avLst/>
              </a:prstGeom>
              <a:blipFill rotWithShape="1">
                <a:blip r:embed="rId3"/>
                <a:stretch>
                  <a:fillRect l="-9" t="-49" r="4" b="1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865407" y="3629106"/>
                <a:ext cx="5095016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600" b="1" dirty="0">
                    <a:solidFill>
                      <a:srgbClr val="00B0F0"/>
                    </a:solidFill>
                    <a:latin typeface="+mj-lt"/>
                    <a:ea typeface="+mj-ea"/>
                  </a:rPr>
                  <a:t>即</a:t>
                </a:r>
                <a:r>
                  <a:rPr lang="en-US" altLang="zh-CN" sz="2600" b="1" dirty="0">
                    <a:solidFill>
                      <a:srgbClr val="00B0F0"/>
                    </a:solidFill>
                    <a:latin typeface="+mj-lt"/>
                    <a:ea typeface="+mj-ea"/>
                  </a:rPr>
                  <a:t>3×10</a:t>
                </a:r>
                <a:r>
                  <a:rPr lang="en-US" altLang="zh-CN" sz="2600" b="1" baseline="30000" dirty="0">
                    <a:solidFill>
                      <a:srgbClr val="00B0F0"/>
                    </a:solidFill>
                    <a:latin typeface="+mj-lt"/>
                    <a:ea typeface="+mj-ea"/>
                  </a:rPr>
                  <a:t>2</a:t>
                </a:r>
                <a:r>
                  <a:rPr lang="en-US" altLang="zh-CN" sz="2600" b="1" dirty="0">
                    <a:solidFill>
                      <a:srgbClr val="00B0F0"/>
                    </a:solidFill>
                    <a:latin typeface="+mj-lt"/>
                    <a:ea typeface="+mj-ea"/>
                  </a:rPr>
                  <a:t>×(            ) =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600" b="1" dirty="0">
                        <a:solidFill>
                          <a:srgbClr val="00B0F0"/>
                        </a:solidFill>
                        <a:latin typeface="+mj-lt"/>
                        <a:ea typeface="+mj-ea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600" b="1" dirty="0">
                        <a:solidFill>
                          <a:srgbClr val="00B0F0"/>
                        </a:solidFill>
                        <a:latin typeface="+mj-lt"/>
                        <a:ea typeface="+mj-ea"/>
                      </a:rPr>
                      <m:t>×</m:t>
                    </m:r>
                    <m:r>
                      <m:rPr>
                        <m:nor/>
                      </m:rPr>
                      <a:rPr lang="en-US" altLang="zh-CN" sz="2600" b="1" dirty="0">
                        <a:solidFill>
                          <a:srgbClr val="00B0F0"/>
                        </a:solidFill>
                        <a:latin typeface="+mj-lt"/>
                        <a:ea typeface="+mj-ea"/>
                      </a:rPr>
                      <m:t>108</m:t>
                    </m:r>
                    <m:r>
                      <a:rPr lang="zh-CN" altLang="en-US" sz="2600" b="1" i="1" dirty="0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+mj-ea"/>
                      </a:rPr>
                      <m:t>，</m:t>
                    </m:r>
                  </m:oMath>
                </a14:m>
                <a:endParaRPr lang="zh-CN" altLang="en-US" sz="2600" b="1" dirty="0">
                  <a:solidFill>
                    <a:srgbClr val="00B0F0"/>
                  </a:solidFill>
                  <a:latin typeface="+mj-lt"/>
                  <a:ea typeface="+mj-ea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5407" y="3629106"/>
                <a:ext cx="5095016" cy="492443"/>
              </a:xfrm>
              <a:prstGeom prst="rect">
                <a:avLst/>
              </a:prstGeom>
              <a:blipFill rotWithShape="1">
                <a:blip r:embed="rId4"/>
                <a:stretch>
                  <a:fillRect l="-11" t="-7495" r="6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865407" y="4148379"/>
                <a:ext cx="4467966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600" b="1" dirty="0">
                    <a:solidFill>
                      <a:srgbClr val="00B0F0"/>
                    </a:solidFill>
                    <a:latin typeface="+mj-lt"/>
                    <a:ea typeface="+mj-ea"/>
                  </a:rPr>
                  <a:t>所以</a:t>
                </a:r>
                <a:r>
                  <a:rPr lang="en-US" altLang="zh-CN" sz="2600" b="1" dirty="0">
                    <a:solidFill>
                      <a:srgbClr val="00B0F0"/>
                    </a:solidFill>
                    <a:latin typeface="+mj-lt"/>
                    <a:ea typeface="+mj-ea"/>
                  </a:rPr>
                  <a:t>(3×10</a:t>
                </a:r>
                <a:r>
                  <a:rPr lang="en-US" altLang="zh-CN" sz="2600" b="1" baseline="30000" dirty="0">
                    <a:solidFill>
                      <a:srgbClr val="00B0F0"/>
                    </a:solidFill>
                    <a:latin typeface="+mj-lt"/>
                    <a:ea typeface="+mj-ea"/>
                  </a:rPr>
                  <a:t>8</a:t>
                </a:r>
                <a:r>
                  <a:rPr lang="en-US" altLang="zh-CN" sz="2600" b="1" dirty="0">
                    <a:solidFill>
                      <a:srgbClr val="00B0F0"/>
                    </a:solidFill>
                    <a:latin typeface="+mj-lt"/>
                    <a:ea typeface="+mj-ea"/>
                  </a:rPr>
                  <a:t>)÷300=</a:t>
                </a:r>
                <a:r>
                  <a:rPr lang="en-US" altLang="zh-CN" sz="2600" b="1" dirty="0">
                    <a:solidFill>
                      <a:srgbClr val="00B0F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1×10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6 </a:t>
                </a:r>
                <a14:m>
                  <m:oMath xmlns:m="http://schemas.openxmlformats.org/officeDocument/2006/math">
                    <m:r>
                      <a:rPr lang="zh-CN" altLang="en-US" sz="2600" b="1" i="1" dirty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+mj-ea"/>
                      </a:rPr>
                      <m:t>。</m:t>
                    </m:r>
                  </m:oMath>
                </a14:m>
                <a:endParaRPr lang="zh-CN" altLang="en-US" sz="2600" b="1" dirty="0">
                  <a:solidFill>
                    <a:srgbClr val="00B0F0"/>
                  </a:solidFill>
                  <a:latin typeface="+mj-lt"/>
                  <a:ea typeface="+mj-ea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5407" y="4148379"/>
                <a:ext cx="4467966" cy="492443"/>
              </a:xfrm>
              <a:prstGeom prst="rect">
                <a:avLst/>
              </a:prstGeom>
              <a:blipFill rotWithShape="1">
                <a:blip r:embed="rId5"/>
                <a:stretch>
                  <a:fillRect l="-12" t="-7593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/>
          <p:cNvSpPr txBox="1"/>
          <p:nvPr/>
        </p:nvSpPr>
        <p:spPr>
          <a:xfrm>
            <a:off x="2569419" y="3641490"/>
            <a:ext cx="140473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1×10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+mj-ea"/>
              </a:rPr>
              <a:t>6</a:t>
            </a:r>
            <a:endParaRPr lang="zh-CN" altLang="en-US" sz="2600" b="1" baseline="3000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17625" y="3116673"/>
            <a:ext cx="1456529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1000000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398318" y="944880"/>
            <a:ext cx="852678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8.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已知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=10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，求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[(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)]÷4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的值。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941070" y="1637962"/>
            <a:ext cx="852678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解：原式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)÷4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endParaRPr lang="en-US" altLang="zh-CN" sz="2800" b="1" i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2350770" y="2161182"/>
            <a:ext cx="269875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)÷4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2"/>
              <p:cNvSpPr>
                <a:spLocks noChangeArrowheads="1"/>
              </p:cNvSpPr>
              <p:nvPr/>
            </p:nvSpPr>
            <p:spPr bwMode="auto">
              <a:xfrm>
                <a:off x="2350770" y="2625090"/>
                <a:ext cx="1550670" cy="7784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eaLnBrk="1" hangingPunct="1"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黑体" panose="02010609060101010101" pitchFamily="49" charset="-122"/>
                    <a:cs typeface="+mn-cs"/>
                  </a:rPr>
                  <a:t>= 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x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ea"/>
                    <a:ea typeface="+mj-ea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 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y</a:t>
                </a:r>
                <a:endParaRPr kumimoji="0" lang="zh-CN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8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50770" y="2625090"/>
                <a:ext cx="1550670" cy="778483"/>
              </a:xfrm>
              <a:prstGeom prst="rect">
                <a:avLst/>
              </a:prstGeom>
              <a:blipFill rotWithShape="1">
                <a:blip r:embed="rId1"/>
                <a:stretch>
                  <a:fillRect b="7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2"/>
              <p:cNvSpPr>
                <a:spLocks noChangeArrowheads="1"/>
              </p:cNvSpPr>
              <p:nvPr/>
            </p:nvSpPr>
            <p:spPr bwMode="auto">
              <a:xfrm>
                <a:off x="612140" y="3403573"/>
                <a:ext cx="7586980" cy="7784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eaLnBrk="1" hangingPunct="1"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黑体" panose="02010609060101010101" pitchFamily="49" charset="-122"/>
                    <a:cs typeface="+mn-cs"/>
                  </a:rPr>
                  <a:t>因为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ea"/>
                    <a:ea typeface="+mj-ea"/>
                  </a:rPr>
                  <a:t>-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=10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，所以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x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j-ea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 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y </a:t>
                </a:r>
                <a:r>
                  <a:rPr kumimoji="0" lang="en-US" altLang="zh-CN" sz="28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=5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，所以原式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=5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。</a:t>
                </a:r>
                <a:endParaRPr kumimoji="0" lang="zh-CN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9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2140" y="3403573"/>
                <a:ext cx="7586980" cy="778483"/>
              </a:xfrm>
              <a:prstGeom prst="rect">
                <a:avLst/>
              </a:prstGeom>
              <a:blipFill rotWithShape="1">
                <a:blip r:embed="rId2"/>
                <a:stretch>
                  <a:fillRect t="-78" b="7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946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6" name="矩形 15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2393" y="1168401"/>
            <a:ext cx="5677705" cy="19611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2393" y="3166105"/>
            <a:ext cx="5677705" cy="14122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20800" y="1680823"/>
            <a:ext cx="1589088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单项式除以单项式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20800" y="3456618"/>
            <a:ext cx="1589088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多项式除以单项式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3134" y="1691637"/>
            <a:ext cx="751947" cy="2820675"/>
            <a:chOff x="393134" y="1691637"/>
            <a:chExt cx="751947" cy="2820675"/>
          </a:xfrm>
        </p:grpSpPr>
        <p:sp>
          <p:nvSpPr>
            <p:cNvPr id="17" name="文本框 16"/>
            <p:cNvSpPr txBox="1"/>
            <p:nvPr/>
          </p:nvSpPr>
          <p:spPr>
            <a:xfrm>
              <a:off x="393134" y="2041525"/>
              <a:ext cx="607694" cy="2265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b="1" dirty="0">
                  <a:latin typeface="+mj-lt"/>
                  <a:ea typeface="+mj-ea"/>
                </a:rPr>
                <a:t>整式的除法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  <p:sp>
          <p:nvSpPr>
            <p:cNvPr id="5" name="左大括号 4"/>
            <p:cNvSpPr/>
            <p:nvPr/>
          </p:nvSpPr>
          <p:spPr>
            <a:xfrm>
              <a:off x="926148" y="1691637"/>
              <a:ext cx="218933" cy="2820675"/>
            </a:xfrm>
            <a:prstGeom prst="leftBrace">
              <a:avLst>
                <a:gd name="adj1" fmla="val 90833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r>
              <a:rPr lang="zh-CN" altLang="en-US" sz="3600" b="1" dirty="0">
                <a:latin typeface="+mj-lt"/>
                <a:ea typeface="+mj-ea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3" name="矩形 1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11691" y="972469"/>
            <a:ext cx="5607050" cy="4489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计算下列</a:t>
            </a:r>
            <a:r>
              <a:rPr lang="zh-CN" altLang="en-US" sz="2400" b="1" dirty="0">
                <a:latin typeface="+mj-ea"/>
                <a:ea typeface="+mj-ea"/>
              </a:rPr>
              <a:t>各式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，说说你的理由。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7680" y="1546191"/>
            <a:ext cx="3757613" cy="4654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i="1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i="0" u="none" strike="noStrike" kern="1500" cap="none" spc="10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400" b="1" i="1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400" b="1" i="1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÷ </a:t>
            </a:r>
            <a:r>
              <a:rPr kumimoji="0" lang="en-US" altLang="zh-CN" sz="2400" b="1" i="1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i="0" u="none" strike="noStrike" kern="1500" cap="none" spc="10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0" u="none" strike="noStrike" kern="1500" cap="none" spc="10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400" b="1" i="0" u="none" strike="noStrike" kern="15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44559" y="1546191"/>
            <a:ext cx="4557713" cy="4654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i="0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8</a:t>
            </a:r>
            <a:r>
              <a:rPr kumimoji="0" lang="en-US" altLang="zh-CN" sz="2400" b="1" i="1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i="0" u="none" strike="noStrike" kern="1500" cap="none" spc="10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400" b="1" i="0" u="none" strike="noStrike" kern="1500" cap="none" spc="10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÷ </a:t>
            </a:r>
            <a:r>
              <a:rPr kumimoji="0" lang="en-US" altLang="zh-CN" sz="2400" b="1" i="0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i="0" u="none" strike="noStrike" kern="1500" cap="none" spc="10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400" b="1" i="0" u="none" strike="noStrike" kern="1500" cap="none" spc="10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400" b="1" i="0" u="none" strike="noStrike" kern="15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82302" y="1540255"/>
            <a:ext cx="3421022" cy="465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i="1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0" u="none" strike="noStrike" kern="1500" cap="none" spc="10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400" b="1" i="1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i="0" u="none" strike="noStrike" kern="1500" cap="none" spc="10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c </a:t>
            </a:r>
            <a:r>
              <a:rPr kumimoji="0" lang="en-US" altLang="zh-CN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÷ 3</a:t>
            </a:r>
            <a:r>
              <a:rPr kumimoji="0" lang="en-US" altLang="zh-CN" sz="2400" b="1" i="1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0" u="none" strike="noStrike" kern="1500" cap="none" spc="10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i="0" u="none" strike="noStrike" kern="1500" cap="none" spc="10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5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23618" y="972469"/>
            <a:ext cx="42797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你能类比上面的方法解答吗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</a:rPr>
              <a:t>?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0830" y="2041463"/>
            <a:ext cx="14205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方法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：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01676" y="2563526"/>
            <a:ext cx="22494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zh-CN" altLang="en-US" dirty="0">
                <a:ea typeface="+mj-ea"/>
              </a:rPr>
              <a:t>（</a:t>
            </a:r>
            <a:r>
              <a:rPr lang="en-US" altLang="zh-CN" dirty="0">
                <a:ea typeface="+mj-ea"/>
              </a:rPr>
              <a:t>1</a:t>
            </a:r>
            <a:r>
              <a:rPr lang="zh-CN" altLang="en-US" dirty="0">
                <a:ea typeface="+mj-ea"/>
              </a:rPr>
              <a:t>）原式</a:t>
            </a:r>
            <a:r>
              <a:rPr lang="en-US" altLang="zh-CN" dirty="0">
                <a:ea typeface="+mj-ea"/>
              </a:rPr>
              <a:t>=</a:t>
            </a:r>
            <a:endParaRPr lang="zh-CN" altLang="en-US" dirty="0">
              <a:ea typeface="+mj-ea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2576404" y="2334781"/>
          <a:ext cx="652901" cy="861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Equation" r:id="rId1" imgW="7620000" imgH="10058400" progId="Equation.DSMT4">
                  <p:embed/>
                </p:oleObj>
              </mc:Choice>
              <mc:Fallback>
                <p:oleObj name="Equation" r:id="rId1" imgW="7620000" imgH="10058400" progId="Equation.DSMT4">
                  <p:embed/>
                  <p:pic>
                    <p:nvPicPr>
                      <p:cNvPr id="0" name="对象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76404" y="2334781"/>
                        <a:ext cx="652901" cy="861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3187676" y="2359204"/>
          <a:ext cx="2009775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3" imgW="23469600" imgH="9753600" progId="Equation.DSMT4">
                  <p:embed/>
                </p:oleObj>
              </mc:Choice>
              <mc:Fallback>
                <p:oleObj name="Equation" r:id="rId3" imgW="23469600" imgH="9753600" progId="Equation.DSMT4">
                  <p:embed/>
                  <p:pic>
                    <p:nvPicPr>
                      <p:cNvPr id="0" name="对象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87676" y="2359204"/>
                        <a:ext cx="2009775" cy="836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901675" y="3335796"/>
            <a:ext cx="22494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zh-CN" altLang="en-US" dirty="0">
                <a:ea typeface="+mj-ea"/>
              </a:rPr>
              <a:t>（</a:t>
            </a:r>
            <a:r>
              <a:rPr lang="en-US" altLang="zh-CN" dirty="0">
                <a:ea typeface="+mj-ea"/>
              </a:rPr>
              <a:t>2</a:t>
            </a:r>
            <a:r>
              <a:rPr lang="zh-CN" altLang="en-US" dirty="0">
                <a:ea typeface="+mj-ea"/>
              </a:rPr>
              <a:t>）原式</a:t>
            </a:r>
            <a:r>
              <a:rPr lang="en-US" altLang="zh-CN" dirty="0">
                <a:ea typeface="+mj-ea"/>
              </a:rPr>
              <a:t>=</a:t>
            </a:r>
            <a:endParaRPr lang="zh-CN" altLang="en-US" dirty="0">
              <a:ea typeface="+mj-ea"/>
            </a:endParaRPr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2554729" y="3135622"/>
          <a:ext cx="992187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5" imgW="11582400" imgH="10058400" progId="Equation.DSMT4">
                  <p:embed/>
                </p:oleObj>
              </mc:Choice>
              <mc:Fallback>
                <p:oleObj name="Equation" r:id="rId5" imgW="11582400" imgH="10058400" progId="Equation.DSMT4">
                  <p:embed/>
                  <p:pic>
                    <p:nvPicPr>
                      <p:cNvPr id="0" name="对象 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54729" y="3135622"/>
                        <a:ext cx="992187" cy="86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3470902" y="3148321"/>
          <a:ext cx="2062163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7" imgW="24079200" imgH="9753600" progId="Equation.DSMT4">
                  <p:embed/>
                </p:oleObj>
              </mc:Choice>
              <mc:Fallback>
                <p:oleObj name="Equation" r:id="rId7" imgW="24079200" imgH="9753600" progId="Equation.DSMT4">
                  <p:embed/>
                  <p:pic>
                    <p:nvPicPr>
                      <p:cNvPr id="0" name="对象 2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70902" y="3148321"/>
                        <a:ext cx="2062163" cy="836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5468565" y="3335796"/>
            <a:ext cx="9806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en-US" altLang="zh-CN" dirty="0"/>
              <a:t>=4</a:t>
            </a:r>
            <a:r>
              <a:rPr lang="en-US" altLang="zh-CN" i="1" dirty="0"/>
              <a:t>n</a:t>
            </a:r>
            <a:endParaRPr lang="zh-CN" altLang="en-US" i="1" dirty="0"/>
          </a:p>
        </p:txBody>
      </p:sp>
      <p:sp>
        <p:nvSpPr>
          <p:cNvPr id="29" name="文本框 28"/>
          <p:cNvSpPr txBox="1"/>
          <p:nvPr/>
        </p:nvSpPr>
        <p:spPr>
          <a:xfrm>
            <a:off x="901675" y="4213349"/>
            <a:ext cx="22494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zh-CN" altLang="en-US" dirty="0">
                <a:ea typeface="+mj-ea"/>
              </a:rPr>
              <a:t>（</a:t>
            </a:r>
            <a:r>
              <a:rPr lang="en-US" altLang="zh-CN" dirty="0">
                <a:ea typeface="+mj-ea"/>
              </a:rPr>
              <a:t>3</a:t>
            </a:r>
            <a:r>
              <a:rPr lang="zh-CN" altLang="en-US" dirty="0">
                <a:ea typeface="+mj-ea"/>
              </a:rPr>
              <a:t>）原式</a:t>
            </a:r>
            <a:r>
              <a:rPr lang="en-US" altLang="zh-CN" dirty="0">
                <a:ea typeface="+mj-ea"/>
              </a:rPr>
              <a:t>=</a:t>
            </a:r>
            <a:endParaRPr lang="zh-CN" altLang="en-US" dirty="0">
              <a:ea typeface="+mj-ea"/>
            </a:endParaRPr>
          </a:p>
        </p:txBody>
      </p:sp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2577152" y="3987800"/>
          <a:ext cx="835025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9" imgW="9753600" imgH="10058400" progId="Equation.DSMT4">
                  <p:embed/>
                </p:oleObj>
              </mc:Choice>
              <mc:Fallback>
                <p:oleObj name="Equation" r:id="rId9" imgW="9753600" imgH="10058400" progId="Equation.DSMT4">
                  <p:embed/>
                  <p:pic>
                    <p:nvPicPr>
                      <p:cNvPr id="0" name="对象 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77152" y="3987800"/>
                        <a:ext cx="835025" cy="862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3399752" y="4005421"/>
          <a:ext cx="2506663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11" imgW="29260800" imgH="9753600" progId="Equation.DSMT4">
                  <p:embed/>
                </p:oleObj>
              </mc:Choice>
              <mc:Fallback>
                <p:oleObj name="Equation" r:id="rId11" imgW="29260800" imgH="9753600" progId="Equation.DSMT4">
                  <p:embed/>
                  <p:pic>
                    <p:nvPicPr>
                      <p:cNvPr id="0" name="对象 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99752" y="4005421"/>
                        <a:ext cx="2506663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5816291" y="3997635"/>
          <a:ext cx="2663825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Equation" r:id="rId13" imgW="31089600" imgH="9753600" progId="Equation.DSMT4">
                  <p:embed/>
                </p:oleObj>
              </mc:Choice>
              <mc:Fallback>
                <p:oleObj name="Equation" r:id="rId13" imgW="31089600" imgH="9753600" progId="Equation.DSMT4">
                  <p:embed/>
                  <p:pic>
                    <p:nvPicPr>
                      <p:cNvPr id="0" name="对象 2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816291" y="3997635"/>
                        <a:ext cx="2663825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文本框 32"/>
          <p:cNvSpPr txBox="1"/>
          <p:nvPr/>
        </p:nvSpPr>
        <p:spPr>
          <a:xfrm>
            <a:off x="5080315" y="2555674"/>
            <a:ext cx="2425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en-US" altLang="zh-CN" dirty="0"/>
              <a:t>=</a:t>
            </a:r>
            <a:r>
              <a:rPr lang="en-US" altLang="zh-CN" i="1" dirty="0" err="1"/>
              <a:t>x·x·x·x·y</a:t>
            </a:r>
            <a:r>
              <a:rPr lang="en-US" altLang="zh-CN" dirty="0"/>
              <a:t>=</a:t>
            </a:r>
            <a:r>
              <a:rPr lang="en-US" altLang="zh-CN" i="1" dirty="0"/>
              <a:t>x</a:t>
            </a:r>
            <a:r>
              <a:rPr lang="en-US" altLang="zh-CN" baseline="30000" dirty="0"/>
              <a:t>3</a:t>
            </a:r>
            <a:r>
              <a:rPr lang="en-US" altLang="zh-CN" i="1" dirty="0"/>
              <a:t>y</a:t>
            </a:r>
            <a:endParaRPr lang="zh-CN" alt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5" grpId="0"/>
      <p:bldP spid="28" grpId="0"/>
      <p:bldP spid="29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3" name="矩形 1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11691" y="972469"/>
            <a:ext cx="5607050" cy="4489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计算下列</a:t>
            </a:r>
            <a:r>
              <a:rPr lang="zh-CN" altLang="en-US" sz="2400" b="1" dirty="0">
                <a:latin typeface="+mj-ea"/>
                <a:ea typeface="+mj-ea"/>
              </a:rPr>
              <a:t>各式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，说说你的理由。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7680" y="1546191"/>
            <a:ext cx="3757613" cy="4654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i="1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i="0" u="none" strike="noStrike" kern="1500" cap="none" spc="10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400" b="1" i="1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400" b="1" i="1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÷ </a:t>
            </a:r>
            <a:r>
              <a:rPr kumimoji="0" lang="en-US" altLang="zh-CN" sz="2400" b="1" i="1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i="0" u="none" strike="noStrike" kern="1500" cap="none" spc="10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0" u="none" strike="noStrike" kern="1500" cap="none" spc="10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400" b="1" i="0" u="none" strike="noStrike" kern="15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44559" y="1546191"/>
            <a:ext cx="4557713" cy="4654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i="0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8</a:t>
            </a:r>
            <a:r>
              <a:rPr kumimoji="0" lang="en-US" altLang="zh-CN" sz="2400" b="1" i="1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i="0" u="none" strike="noStrike" kern="1500" cap="none" spc="10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400" b="1" i="0" u="none" strike="noStrike" kern="1500" cap="none" spc="10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÷ </a:t>
            </a:r>
            <a:r>
              <a:rPr kumimoji="0" lang="en-US" altLang="zh-CN" sz="2400" b="1" i="0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i="0" u="none" strike="noStrike" kern="1500" cap="none" spc="10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u="none" strike="noStrike" kern="15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400" b="1" i="0" u="none" strike="noStrike" kern="1500" cap="none" spc="10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400" b="1" i="0" u="none" strike="noStrike" kern="15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82302" y="1540255"/>
            <a:ext cx="3421022" cy="465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i="1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0" u="none" strike="noStrike" kern="1500" cap="none" spc="10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400" b="1" i="1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i="0" u="none" strike="noStrike" kern="1500" cap="none" spc="10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c </a:t>
            </a:r>
            <a:r>
              <a:rPr kumimoji="0" lang="en-US" altLang="zh-CN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÷ 3</a:t>
            </a:r>
            <a:r>
              <a:rPr kumimoji="0" lang="en-US" altLang="zh-CN" sz="2400" b="1" i="1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0" u="none" strike="noStrike" kern="1500" cap="none" spc="10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i="0" u="none" strike="noStrike" kern="1500" cap="none" spc="10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i="0" u="none" strike="noStrike" kern="15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5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0830" y="2090701"/>
            <a:ext cx="14205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方法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：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1076" y="2642266"/>
            <a:ext cx="33889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zh-CN" altLang="en-US" dirty="0">
                <a:ea typeface="+mj-ea"/>
              </a:rPr>
              <a:t>（</a:t>
            </a:r>
            <a:r>
              <a:rPr lang="en-US" altLang="zh-CN" dirty="0">
                <a:ea typeface="+mj-ea"/>
              </a:rPr>
              <a:t>1</a:t>
            </a:r>
            <a:r>
              <a:rPr lang="zh-CN" altLang="en-US" dirty="0">
                <a:ea typeface="+mj-ea"/>
              </a:rPr>
              <a:t>）</a:t>
            </a:r>
            <a:r>
              <a:rPr lang="en-US" altLang="zh-CN" i="1" dirty="0">
                <a:ea typeface="+mj-ea"/>
              </a:rPr>
              <a:t>x</a:t>
            </a:r>
            <a:r>
              <a:rPr lang="en-US" altLang="zh-CN" baseline="30000" dirty="0">
                <a:ea typeface="+mj-ea"/>
              </a:rPr>
              <a:t>2</a:t>
            </a:r>
            <a:r>
              <a:rPr lang="en-US" altLang="zh-CN" dirty="0">
                <a:ea typeface="+mj-ea"/>
              </a:rPr>
              <a:t>·(        )=</a:t>
            </a:r>
            <a:r>
              <a:rPr lang="en-US" altLang="zh-CN" i="1" dirty="0">
                <a:ea typeface="+mj-ea"/>
              </a:rPr>
              <a:t>x</a:t>
            </a:r>
            <a:r>
              <a:rPr lang="en-US" altLang="zh-CN" baseline="30000" dirty="0">
                <a:ea typeface="+mj-ea"/>
              </a:rPr>
              <a:t>5</a:t>
            </a:r>
            <a:r>
              <a:rPr lang="en-US" altLang="zh-CN" i="1" dirty="0">
                <a:ea typeface="+mj-ea"/>
              </a:rPr>
              <a:t>y</a:t>
            </a:r>
            <a:endParaRPr lang="zh-CN" altLang="en-US" i="1" dirty="0"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64257" y="2642265"/>
            <a:ext cx="722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en-US" altLang="zh-CN" i="1" dirty="0"/>
              <a:t>x</a:t>
            </a:r>
            <a:r>
              <a:rPr lang="en-US" altLang="zh-CN" baseline="30000" dirty="0"/>
              <a:t>3</a:t>
            </a:r>
            <a:r>
              <a:rPr lang="en-US" altLang="zh-CN" i="1" dirty="0"/>
              <a:t>y</a:t>
            </a:r>
            <a:endParaRPr lang="zh-CN" altLang="en-US" i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3749633" y="2640373"/>
            <a:ext cx="3459115" cy="465448"/>
            <a:chOff x="3749633" y="2640373"/>
            <a:chExt cx="3459115" cy="465448"/>
          </a:xfrm>
        </p:grpSpPr>
        <p:sp>
          <p:nvSpPr>
            <p:cNvPr id="24" name="矩形 23"/>
            <p:cNvSpPr/>
            <p:nvPr/>
          </p:nvSpPr>
          <p:spPr>
            <a:xfrm>
              <a:off x="4857904" y="2640373"/>
              <a:ext cx="2350844" cy="4654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x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+mj-lt"/>
                </a:rPr>
                <a:t>5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y</a:t>
              </a:r>
              <a:r>
                <a:rPr lang="en-US" altLang="zh-CN" sz="2400" b="1" dirty="0">
                  <a:solidFill>
                    <a:srgbClr val="FF0000"/>
                  </a:solidFill>
                  <a:latin typeface="+mj-lt"/>
                </a:rPr>
                <a:t>÷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x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+mj-lt"/>
                </a:rPr>
                <a:t>2</a:t>
              </a:r>
              <a:r>
                <a:rPr lang="en-US" altLang="zh-CN" sz="2400" b="1" dirty="0">
                  <a:solidFill>
                    <a:srgbClr val="FF0000"/>
                  </a:solidFill>
                  <a:latin typeface="+mj-lt"/>
                </a:rPr>
                <a:t>=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x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+mj-lt"/>
                </a:rPr>
                <a:t>3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y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5" name="箭头: 右 24"/>
            <p:cNvSpPr/>
            <p:nvPr/>
          </p:nvSpPr>
          <p:spPr bwMode="auto">
            <a:xfrm>
              <a:off x="3749633" y="2804477"/>
              <a:ext cx="942535" cy="190835"/>
            </a:xfrm>
            <a:prstGeom prst="rightArrow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31075" y="3255968"/>
            <a:ext cx="37448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zh-CN" altLang="en-US" dirty="0">
                <a:ea typeface="+mj-ea"/>
              </a:rPr>
              <a:t>（</a:t>
            </a:r>
            <a:r>
              <a:rPr lang="en-US" altLang="zh-CN" dirty="0">
                <a:ea typeface="+mj-ea"/>
              </a:rPr>
              <a:t>2</a:t>
            </a:r>
            <a:r>
              <a:rPr lang="zh-CN" altLang="en-US" dirty="0">
                <a:ea typeface="+mj-ea"/>
              </a:rPr>
              <a:t>）</a:t>
            </a:r>
            <a:r>
              <a:rPr lang="en-US" altLang="zh-CN" dirty="0">
                <a:ea typeface="+mj-ea"/>
              </a:rPr>
              <a:t>2</a:t>
            </a:r>
            <a:r>
              <a:rPr lang="en-US" altLang="zh-CN" i="1" dirty="0">
                <a:ea typeface="+mj-ea"/>
              </a:rPr>
              <a:t>m</a:t>
            </a:r>
            <a:r>
              <a:rPr lang="en-US" altLang="zh-CN" baseline="30000" dirty="0">
                <a:ea typeface="+mj-ea"/>
              </a:rPr>
              <a:t>2</a:t>
            </a:r>
            <a:r>
              <a:rPr lang="en-US" altLang="zh-CN" i="1" dirty="0">
                <a:ea typeface="+mj-ea"/>
              </a:rPr>
              <a:t>n</a:t>
            </a:r>
            <a:r>
              <a:rPr lang="en-US" altLang="zh-CN" dirty="0">
                <a:ea typeface="+mj-ea"/>
              </a:rPr>
              <a:t>·(        )=8</a:t>
            </a:r>
            <a:r>
              <a:rPr lang="en-US" altLang="zh-CN" i="1" dirty="0">
                <a:ea typeface="+mj-ea"/>
              </a:rPr>
              <a:t>m</a:t>
            </a:r>
            <a:r>
              <a:rPr lang="en-US" altLang="zh-CN" baseline="30000" dirty="0">
                <a:ea typeface="+mj-ea"/>
              </a:rPr>
              <a:t>2</a:t>
            </a:r>
            <a:r>
              <a:rPr lang="en-US" altLang="zh-CN" i="1" dirty="0">
                <a:ea typeface="+mj-ea"/>
              </a:rPr>
              <a:t>n</a:t>
            </a:r>
            <a:r>
              <a:rPr lang="en-US" altLang="zh-CN" baseline="30000" dirty="0">
                <a:ea typeface="+mj-ea"/>
              </a:rPr>
              <a:t>2</a:t>
            </a:r>
            <a:endParaRPr lang="zh-CN" altLang="en-US" baseline="30000" dirty="0"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16503" y="3282763"/>
            <a:ext cx="722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en-US" altLang="zh-CN" dirty="0"/>
              <a:t>4</a:t>
            </a:r>
            <a:r>
              <a:rPr lang="en-US" altLang="zh-CN" i="1" dirty="0"/>
              <a:t>n</a:t>
            </a:r>
            <a:endParaRPr lang="zh-CN" altLang="en-US" i="1" dirty="0"/>
          </a:p>
        </p:txBody>
      </p:sp>
      <p:grpSp>
        <p:nvGrpSpPr>
          <p:cNvPr id="9" name="组合 8"/>
          <p:cNvGrpSpPr/>
          <p:nvPr/>
        </p:nvGrpSpPr>
        <p:grpSpPr>
          <a:xfrm>
            <a:off x="4517607" y="3282763"/>
            <a:ext cx="3789959" cy="461665"/>
            <a:chOff x="4517607" y="3282763"/>
            <a:chExt cx="3789959" cy="461665"/>
          </a:xfrm>
        </p:grpSpPr>
        <p:sp>
          <p:nvSpPr>
            <p:cNvPr id="28" name="矩形 27"/>
            <p:cNvSpPr/>
            <p:nvPr/>
          </p:nvSpPr>
          <p:spPr>
            <a:xfrm>
              <a:off x="5527392" y="3282763"/>
              <a:ext cx="278017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+mj-lt"/>
                </a:rPr>
                <a:t>8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m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+mj-lt"/>
                </a:rPr>
                <a:t>2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n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+mj-lt"/>
                </a:rPr>
                <a:t>2</a:t>
              </a:r>
              <a:r>
                <a:rPr lang="en-US" altLang="zh-CN" sz="2400" b="1" dirty="0">
                  <a:solidFill>
                    <a:srgbClr val="FF0000"/>
                  </a:solidFill>
                  <a:latin typeface="+mj-lt"/>
                </a:rPr>
                <a:t>÷2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m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+mj-lt"/>
                </a:rPr>
                <a:t>2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n</a:t>
              </a:r>
              <a:r>
                <a:rPr lang="en-US" altLang="zh-CN" sz="2400" b="1" dirty="0">
                  <a:solidFill>
                    <a:srgbClr val="FF0000"/>
                  </a:solidFill>
                  <a:latin typeface="+mj-lt"/>
                </a:rPr>
                <a:t>=4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</a:rPr>
                <a:t>n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9" name="箭头: 右 28"/>
            <p:cNvSpPr/>
            <p:nvPr/>
          </p:nvSpPr>
          <p:spPr bwMode="auto">
            <a:xfrm>
              <a:off x="4517607" y="3423480"/>
              <a:ext cx="942535" cy="190835"/>
            </a:xfrm>
            <a:prstGeom prst="rightArrow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931075" y="3896768"/>
            <a:ext cx="41262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zh-CN" altLang="en-US" dirty="0">
                <a:ea typeface="+mj-ea"/>
              </a:rPr>
              <a:t>（</a:t>
            </a:r>
            <a:r>
              <a:rPr lang="en-US" altLang="zh-CN" dirty="0">
                <a:ea typeface="+mj-ea"/>
              </a:rPr>
              <a:t>3</a:t>
            </a:r>
            <a:r>
              <a:rPr lang="zh-CN" altLang="en-US" dirty="0">
                <a:ea typeface="+mj-ea"/>
              </a:rPr>
              <a:t>）</a:t>
            </a:r>
            <a:r>
              <a:rPr lang="en-US" altLang="zh-CN" dirty="0">
                <a:ea typeface="+mj-ea"/>
              </a:rPr>
              <a:t>3</a:t>
            </a:r>
            <a:r>
              <a:rPr lang="en-US" altLang="zh-CN" i="1" dirty="0">
                <a:ea typeface="+mj-ea"/>
              </a:rPr>
              <a:t>a</a:t>
            </a:r>
            <a:r>
              <a:rPr lang="en-US" altLang="zh-CN" baseline="30000" dirty="0">
                <a:ea typeface="+mj-ea"/>
              </a:rPr>
              <a:t>2</a:t>
            </a:r>
            <a:r>
              <a:rPr lang="en-US" altLang="zh-CN" i="1" dirty="0">
                <a:ea typeface="+mj-ea"/>
              </a:rPr>
              <a:t>b</a:t>
            </a:r>
            <a:r>
              <a:rPr lang="en-US" altLang="zh-CN" dirty="0">
                <a:ea typeface="+mj-ea"/>
              </a:rPr>
              <a:t>·(            )=</a:t>
            </a:r>
            <a:r>
              <a:rPr lang="en-US" altLang="zh-CN" i="1" dirty="0">
                <a:ea typeface="+mj-ea"/>
              </a:rPr>
              <a:t>a</a:t>
            </a:r>
            <a:r>
              <a:rPr lang="en-US" altLang="zh-CN" baseline="30000" dirty="0">
                <a:ea typeface="+mj-ea"/>
              </a:rPr>
              <a:t>4</a:t>
            </a:r>
            <a:r>
              <a:rPr lang="en-US" altLang="zh-CN" i="1" dirty="0">
                <a:ea typeface="+mj-ea"/>
              </a:rPr>
              <a:t>b</a:t>
            </a:r>
            <a:r>
              <a:rPr lang="en-US" altLang="zh-CN" baseline="30000" dirty="0">
                <a:ea typeface="+mj-ea"/>
              </a:rPr>
              <a:t>2</a:t>
            </a:r>
            <a:r>
              <a:rPr lang="en-US" altLang="zh-CN" i="1" dirty="0">
                <a:ea typeface="+mj-ea"/>
              </a:rPr>
              <a:t>c</a:t>
            </a:r>
            <a:endParaRPr lang="zh-CN" altLang="en-US" baseline="30000" dirty="0">
              <a:ea typeface="+mj-ea"/>
            </a:endParaRPr>
          </a:p>
        </p:txBody>
      </p:sp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2607838" y="3747321"/>
          <a:ext cx="831273" cy="760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Equation" r:id="rId1" imgW="10668000" imgH="9753600" progId="Equation.DSMT4">
                  <p:embed/>
                </p:oleObj>
              </mc:Choice>
              <mc:Fallback>
                <p:oleObj name="Equation" r:id="rId1" imgW="10668000" imgH="9753600" progId="Equation.DSMT4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07838" y="3747321"/>
                        <a:ext cx="831273" cy="7605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4510528" y="3731794"/>
            <a:ext cx="3821301" cy="760557"/>
            <a:chOff x="4510528" y="3731794"/>
            <a:chExt cx="3821301" cy="760557"/>
          </a:xfrm>
        </p:grpSpPr>
        <p:grpSp>
          <p:nvGrpSpPr>
            <p:cNvPr id="10" name="组合 9"/>
            <p:cNvGrpSpPr/>
            <p:nvPr/>
          </p:nvGrpSpPr>
          <p:grpSpPr>
            <a:xfrm>
              <a:off x="4510528" y="3892591"/>
              <a:ext cx="3821301" cy="461665"/>
              <a:chOff x="4510528" y="3892591"/>
              <a:chExt cx="3821301" cy="461665"/>
            </a:xfrm>
          </p:grpSpPr>
          <p:sp>
            <p:nvSpPr>
              <p:cNvPr id="32" name="箭头: 右 31"/>
              <p:cNvSpPr/>
              <p:nvPr/>
            </p:nvSpPr>
            <p:spPr bwMode="auto">
              <a:xfrm>
                <a:off x="4510528" y="4035292"/>
                <a:ext cx="942535" cy="190835"/>
              </a:xfrm>
              <a:prstGeom prst="rightArrow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wrap="square" rtlCol="0" anchor="ctr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5551655" y="3892591"/>
                <a:ext cx="278017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</a:rPr>
                  <a:t>a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</a:rPr>
                  <a:t>4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</a:rPr>
                  <a:t>b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</a:rPr>
                  <a:t>2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</a:rPr>
                  <a:t>c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</a:rPr>
                  <a:t>÷3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</a:rPr>
                  <a:t>a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</a:rPr>
                  <a:t>2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</a:rPr>
                  <a:t>b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</a:rPr>
                  <a:t>=</a:t>
                </a:r>
                <a:endParaRPr lang="zh-CN" altLang="en-US" sz="2400" b="1" i="1" dirty="0">
                  <a:solidFill>
                    <a:srgbClr val="FF0000"/>
                  </a:solidFill>
                  <a:latin typeface="+mj-lt"/>
                </a:endParaRPr>
              </a:p>
            </p:txBody>
          </p:sp>
        </p:grpSp>
        <p:graphicFrame>
          <p:nvGraphicFramePr>
            <p:cNvPr id="34" name="对象 33"/>
            <p:cNvGraphicFramePr>
              <a:graphicFrameLocks noChangeAspect="1"/>
            </p:cNvGraphicFramePr>
            <p:nvPr/>
          </p:nvGraphicFramePr>
          <p:xfrm>
            <a:off x="7346178" y="3731794"/>
            <a:ext cx="831273" cy="7605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Equation" r:id="rId3" imgW="10668000" imgH="9753600" progId="Equation.DSMT4">
                    <p:embed/>
                  </p:oleObj>
                </mc:Choice>
                <mc:Fallback>
                  <p:oleObj name="Equation" r:id="rId3" imgW="10668000" imgH="9753600" progId="Equation.DSMT4">
                    <p:embed/>
                    <p:pic>
                      <p:nvPicPr>
                        <p:cNvPr id="0" name="对象 2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346178" y="3731794"/>
                          <a:ext cx="831273" cy="76055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6" grpId="0"/>
      <p:bldP spid="27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/>
              <p:cNvGraphicFramePr>
                <a:graphicFrameLocks noGrp="1"/>
              </p:cNvGraphicFramePr>
              <p:nvPr/>
            </p:nvGraphicFramePr>
            <p:xfrm>
              <a:off x="806546" y="1749575"/>
              <a:ext cx="7530907" cy="239336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626382"/>
                    <a:gridCol w="1626382"/>
                    <a:gridCol w="1626382"/>
                    <a:gridCol w="2651761"/>
                  </a:tblGrid>
                  <a:tr h="53380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b="1" dirty="0">
                              <a:latin typeface="+mj-lt"/>
                              <a:ea typeface="+mj-ea"/>
                            </a:rPr>
                            <a:t>被除式</a:t>
                          </a:r>
                          <a:endParaRPr lang="zh-CN" altLang="en-US" sz="2400" b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b="1" dirty="0">
                              <a:latin typeface="+mj-lt"/>
                              <a:ea typeface="+mj-ea"/>
                            </a:rPr>
                            <a:t>除式</a:t>
                          </a:r>
                          <a:endParaRPr lang="zh-CN" altLang="en-US" sz="2400" b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b="1" dirty="0">
                              <a:latin typeface="+mj-lt"/>
                              <a:ea typeface="+mj-ea"/>
                            </a:rPr>
                            <a:t>商式</a:t>
                          </a:r>
                          <a:endParaRPr lang="zh-CN" altLang="en-US" sz="2400" b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b="1" dirty="0">
                              <a:latin typeface="+mj-lt"/>
                              <a:ea typeface="+mj-ea"/>
                            </a:rPr>
                            <a:t>商式的转化</a:t>
                          </a:r>
                          <a:endParaRPr lang="zh-CN" altLang="en-US" sz="2400" b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</a:tr>
                  <a:tr h="53380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x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5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y</a:t>
                          </a:r>
                          <a:endParaRPr lang="zh-CN" altLang="en-US" sz="2400" b="1" i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x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2</a:t>
                          </a:r>
                          <a:endParaRPr lang="zh-CN" altLang="en-US" sz="2400" b="1" baseline="30000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x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3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y</a:t>
                          </a:r>
                          <a:endParaRPr lang="zh-CN" altLang="en-US" sz="2400" b="1" i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x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5-2</a:t>
                          </a:r>
                          <a:r>
                            <a:rPr lang="en-US" altLang="zh-CN" sz="2400" b="1" baseline="0" dirty="0">
                              <a:latin typeface="+mj-lt"/>
                              <a:ea typeface="+mj-ea"/>
                            </a:rPr>
                            <a:t>·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y</a:t>
                          </a:r>
                          <a:endParaRPr lang="zh-CN" altLang="en-US" sz="2400" b="1" i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</a:tr>
                  <a:tr h="53380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dirty="0">
                              <a:latin typeface="+mj-lt"/>
                              <a:ea typeface="+mj-ea"/>
                            </a:rPr>
                            <a:t>8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m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2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n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2</a:t>
                          </a:r>
                          <a:endParaRPr lang="zh-CN" altLang="en-US" sz="2400" b="1" baseline="30000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dirty="0">
                              <a:latin typeface="+mj-lt"/>
                              <a:ea typeface="+mj-ea"/>
                            </a:rPr>
                            <a:t>2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m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2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n</a:t>
                          </a:r>
                          <a:endParaRPr lang="zh-CN" altLang="en-US" sz="2400" b="1" i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dirty="0">
                              <a:latin typeface="+mj-lt"/>
                              <a:ea typeface="+mj-ea"/>
                            </a:rPr>
                            <a:t>4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n</a:t>
                          </a:r>
                          <a:endParaRPr lang="zh-CN" altLang="en-US" sz="2400" b="1" i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dirty="0">
                              <a:solidFill>
                                <a:srgbClr val="FF0000"/>
                              </a:solidFill>
                              <a:latin typeface="+mj-lt"/>
                              <a:ea typeface="+mj-ea"/>
                            </a:rPr>
                            <a:t>(8÷2)·</a:t>
                          </a:r>
                          <a:r>
                            <a:rPr lang="en-US" altLang="zh-CN" sz="2400" b="1" i="1" dirty="0">
                              <a:solidFill>
                                <a:srgbClr val="FF0000"/>
                              </a:solidFill>
                              <a:latin typeface="+mj-lt"/>
                              <a:ea typeface="+mj-ea"/>
                            </a:rPr>
                            <a:t>m</a:t>
                          </a:r>
                          <a:r>
                            <a:rPr lang="en-US" altLang="zh-CN" sz="2400" b="1" baseline="30000" dirty="0">
                              <a:solidFill>
                                <a:srgbClr val="FF0000"/>
                              </a:solidFill>
                              <a:latin typeface="+mj-lt"/>
                              <a:ea typeface="+mj-ea"/>
                            </a:rPr>
                            <a:t>2-2</a:t>
                          </a:r>
                          <a:r>
                            <a:rPr lang="en-US" altLang="zh-CN" sz="2400" b="1" dirty="0">
                              <a:solidFill>
                                <a:srgbClr val="FF0000"/>
                              </a:solidFill>
                              <a:latin typeface="+mj-lt"/>
                              <a:ea typeface="+mj-ea"/>
                            </a:rPr>
                            <a:t>·</a:t>
                          </a:r>
                          <a:r>
                            <a:rPr lang="en-US" altLang="zh-CN" sz="2400" b="1" i="1" dirty="0">
                              <a:solidFill>
                                <a:srgbClr val="FF0000"/>
                              </a:solidFill>
                              <a:latin typeface="+mj-lt"/>
                              <a:ea typeface="+mj-ea"/>
                            </a:rPr>
                            <a:t>n</a:t>
                          </a:r>
                          <a:r>
                            <a:rPr lang="en-US" altLang="zh-CN" sz="2400" b="1" baseline="30000" dirty="0">
                              <a:solidFill>
                                <a:srgbClr val="FF0000"/>
                              </a:solidFill>
                              <a:latin typeface="+mj-lt"/>
                              <a:ea typeface="+mj-ea"/>
                            </a:rPr>
                            <a:t>2-1</a:t>
                          </a:r>
                          <a:endParaRPr lang="zh-CN" altLang="en-US" sz="2400" b="1" baseline="30000" dirty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</a:tr>
                  <a:tr h="79195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a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4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b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2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c</a:t>
                          </a:r>
                          <a:endParaRPr lang="zh-CN" altLang="en-US" sz="2400" b="1" i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dirty="0">
                              <a:latin typeface="+mj-lt"/>
                              <a:ea typeface="+mj-ea"/>
                            </a:rPr>
                            <a:t>3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a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2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b</a:t>
                          </a:r>
                          <a:endParaRPr lang="zh-CN" altLang="en-US" sz="2400" b="1" i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1" i="1" smtClean="0">
                                      <a:latin typeface="Cambria Math" panose="02040503050406030204" pitchFamily="18" charset="0"/>
                                      <a:ea typeface="+mj-ea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400" b="1" i="0" smtClean="0">
                                      <a:latin typeface="+mj-lt"/>
                                      <a:ea typeface="+mj-ea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altLang="zh-CN" sz="2400" b="1" i="0" smtClean="0">
                                      <a:latin typeface="+mj-lt"/>
                                      <a:ea typeface="+mj-ea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a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2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bc</a:t>
                          </a:r>
                          <a:endParaRPr lang="zh-CN" altLang="en-US" sz="2400" b="1" i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defRPr/>
                          </a:pPr>
                          <a:r>
                            <a:rPr kumimoji="0" lang="en-US" altLang="zh-CN" sz="2400" b="1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+mj-lt"/>
                              <a:ea typeface="+mj-ea"/>
                              <a:cs typeface="+mn-cs"/>
                            </a:rPr>
                            <a:t>(1÷3)·</a:t>
                          </a:r>
                          <a:r>
                            <a:rPr kumimoji="0" lang="en-US" altLang="zh-CN" sz="2400" b="1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+mj-lt"/>
                              <a:ea typeface="+mj-ea"/>
                              <a:cs typeface="+mn-cs"/>
                            </a:rPr>
                            <a:t>a</a:t>
                          </a:r>
                          <a:r>
                            <a:rPr kumimoji="0" lang="en-US" altLang="zh-CN" sz="2400" b="1" i="0" u="none" strike="noStrike" kern="1200" cap="none" spc="0" normalizeH="0" baseline="30000" noProof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+mj-lt"/>
                              <a:ea typeface="+mj-ea"/>
                              <a:cs typeface="+mn-cs"/>
                            </a:rPr>
                            <a:t>4-2</a:t>
                          </a:r>
                          <a:r>
                            <a:rPr kumimoji="0" lang="en-US" altLang="zh-CN" sz="2400" b="1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+mj-lt"/>
                              <a:ea typeface="+mj-ea"/>
                              <a:cs typeface="+mn-cs"/>
                            </a:rPr>
                            <a:t>·</a:t>
                          </a:r>
                          <a:r>
                            <a:rPr kumimoji="0" lang="en-US" altLang="zh-CN" sz="2400" b="1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+mj-lt"/>
                              <a:ea typeface="+mj-ea"/>
                              <a:cs typeface="+mn-cs"/>
                            </a:rPr>
                            <a:t>b</a:t>
                          </a:r>
                          <a:r>
                            <a:rPr kumimoji="0" lang="en-US" altLang="zh-CN" sz="2400" b="1" i="0" u="none" strike="noStrike" kern="1200" cap="none" spc="0" normalizeH="0" baseline="30000" noProof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+mj-lt"/>
                              <a:ea typeface="+mj-ea"/>
                              <a:cs typeface="+mn-cs"/>
                            </a:rPr>
                            <a:t>2-1</a:t>
                          </a:r>
                          <a:r>
                            <a:rPr kumimoji="0" lang="en-US" altLang="zh-CN" sz="2400" b="1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+mj-lt"/>
                              <a:ea typeface="+mj-ea"/>
                              <a:cs typeface="+mn-cs"/>
                            </a:rPr>
                            <a:t>·</a:t>
                          </a:r>
                          <a:r>
                            <a:rPr kumimoji="0" lang="en-US" altLang="zh-CN" sz="2400" b="1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+mj-lt"/>
                              <a:ea typeface="+mj-ea"/>
                              <a:cs typeface="+mn-cs"/>
                            </a:rPr>
                            <a:t>c</a:t>
                          </a:r>
                          <a:endParaRPr kumimoji="0" lang="zh-CN" altLang="en-US" sz="2400" b="1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+mj-lt"/>
                            <a:ea typeface="+mj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/>
              <p:cNvGraphicFramePr>
                <a:graphicFrameLocks noGrp="1"/>
              </p:cNvGraphicFramePr>
              <p:nvPr/>
            </p:nvGraphicFramePr>
            <p:xfrm>
              <a:off x="806546" y="1749575"/>
              <a:ext cx="7530907" cy="239336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626382"/>
                    <a:gridCol w="1626382"/>
                    <a:gridCol w="1626382"/>
                    <a:gridCol w="2651761"/>
                  </a:tblGrid>
                  <a:tr h="53380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b="1" dirty="0">
                              <a:latin typeface="+mj-lt"/>
                              <a:ea typeface="+mj-ea"/>
                            </a:rPr>
                            <a:t>被除式</a:t>
                          </a:r>
                          <a:endParaRPr lang="zh-CN" altLang="en-US" sz="2400" b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b="1" dirty="0">
                              <a:latin typeface="+mj-lt"/>
                              <a:ea typeface="+mj-ea"/>
                            </a:rPr>
                            <a:t>除式</a:t>
                          </a:r>
                          <a:endParaRPr lang="zh-CN" altLang="en-US" sz="2400" b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b="1" dirty="0">
                              <a:latin typeface="+mj-lt"/>
                              <a:ea typeface="+mj-ea"/>
                            </a:rPr>
                            <a:t>商式</a:t>
                          </a:r>
                          <a:endParaRPr lang="zh-CN" altLang="en-US" sz="2400" b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b="1" dirty="0">
                              <a:latin typeface="+mj-lt"/>
                              <a:ea typeface="+mj-ea"/>
                            </a:rPr>
                            <a:t>商式的转化</a:t>
                          </a:r>
                          <a:endParaRPr lang="zh-CN" altLang="en-US" sz="2400" b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</a:tr>
                  <a:tr h="53380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x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5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y</a:t>
                          </a:r>
                          <a:endParaRPr lang="zh-CN" altLang="en-US" sz="2400" b="1" i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x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2</a:t>
                          </a:r>
                          <a:endParaRPr lang="zh-CN" altLang="en-US" sz="2400" b="1" baseline="30000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x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3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y</a:t>
                          </a:r>
                          <a:endParaRPr lang="zh-CN" altLang="en-US" sz="2400" b="1" i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x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5-2</a:t>
                          </a:r>
                          <a:r>
                            <a:rPr lang="en-US" altLang="zh-CN" sz="2400" b="1" baseline="0" dirty="0">
                              <a:latin typeface="+mj-lt"/>
                              <a:ea typeface="+mj-ea"/>
                            </a:rPr>
                            <a:t>·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y</a:t>
                          </a:r>
                          <a:endParaRPr lang="zh-CN" altLang="en-US" sz="2400" b="1" i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</a:tr>
                  <a:tr h="53380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dirty="0">
                              <a:latin typeface="+mj-lt"/>
                              <a:ea typeface="+mj-ea"/>
                            </a:rPr>
                            <a:t>8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m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2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n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2</a:t>
                          </a:r>
                          <a:endParaRPr lang="zh-CN" altLang="en-US" sz="2400" b="1" baseline="30000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dirty="0">
                              <a:latin typeface="+mj-lt"/>
                              <a:ea typeface="+mj-ea"/>
                            </a:rPr>
                            <a:t>2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m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2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n</a:t>
                          </a:r>
                          <a:endParaRPr lang="zh-CN" altLang="en-US" sz="2400" b="1" i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dirty="0">
                              <a:latin typeface="+mj-lt"/>
                              <a:ea typeface="+mj-ea"/>
                            </a:rPr>
                            <a:t>4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n</a:t>
                          </a:r>
                          <a:endParaRPr lang="zh-CN" altLang="en-US" sz="2400" b="1" i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dirty="0">
                              <a:solidFill>
                                <a:srgbClr val="FF0000"/>
                              </a:solidFill>
                              <a:latin typeface="+mj-lt"/>
                              <a:ea typeface="+mj-ea"/>
                            </a:rPr>
                            <a:t>(8÷2)·</a:t>
                          </a:r>
                          <a:r>
                            <a:rPr lang="en-US" altLang="zh-CN" sz="2400" b="1" i="1" dirty="0">
                              <a:solidFill>
                                <a:srgbClr val="FF0000"/>
                              </a:solidFill>
                              <a:latin typeface="+mj-lt"/>
                              <a:ea typeface="+mj-ea"/>
                            </a:rPr>
                            <a:t>m</a:t>
                          </a:r>
                          <a:r>
                            <a:rPr lang="en-US" altLang="zh-CN" sz="2400" b="1" baseline="30000" dirty="0">
                              <a:solidFill>
                                <a:srgbClr val="FF0000"/>
                              </a:solidFill>
                              <a:latin typeface="+mj-lt"/>
                              <a:ea typeface="+mj-ea"/>
                            </a:rPr>
                            <a:t>2-2</a:t>
                          </a:r>
                          <a:r>
                            <a:rPr lang="en-US" altLang="zh-CN" sz="2400" b="1" dirty="0">
                              <a:solidFill>
                                <a:srgbClr val="FF0000"/>
                              </a:solidFill>
                              <a:latin typeface="+mj-lt"/>
                              <a:ea typeface="+mj-ea"/>
                            </a:rPr>
                            <a:t>·</a:t>
                          </a:r>
                          <a:r>
                            <a:rPr lang="en-US" altLang="zh-CN" sz="2400" b="1" i="1" dirty="0">
                              <a:solidFill>
                                <a:srgbClr val="FF0000"/>
                              </a:solidFill>
                              <a:latin typeface="+mj-lt"/>
                              <a:ea typeface="+mj-ea"/>
                            </a:rPr>
                            <a:t>n</a:t>
                          </a:r>
                          <a:r>
                            <a:rPr lang="en-US" altLang="zh-CN" sz="2400" b="1" baseline="30000" dirty="0">
                              <a:solidFill>
                                <a:srgbClr val="FF0000"/>
                              </a:solidFill>
                              <a:latin typeface="+mj-lt"/>
                              <a:ea typeface="+mj-ea"/>
                            </a:rPr>
                            <a:t>2-1</a:t>
                          </a:r>
                          <a:endParaRPr lang="zh-CN" altLang="en-US" sz="2400" b="1" baseline="30000" dirty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</a:tr>
                  <a:tr h="7918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a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4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b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2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c</a:t>
                          </a:r>
                          <a:endParaRPr lang="zh-CN" altLang="en-US" sz="2400" b="1" i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b="1" dirty="0">
                              <a:latin typeface="+mj-lt"/>
                              <a:ea typeface="+mj-ea"/>
                            </a:rPr>
                            <a:t>3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a</a:t>
                          </a:r>
                          <a:r>
                            <a:rPr lang="en-US" altLang="zh-CN" sz="2400" b="1" baseline="30000" dirty="0">
                              <a:latin typeface="+mj-lt"/>
                              <a:ea typeface="+mj-ea"/>
                            </a:rPr>
                            <a:t>2</a:t>
                          </a:r>
                          <a:r>
                            <a:rPr lang="en-US" altLang="zh-CN" sz="2400" b="1" i="1" dirty="0">
                              <a:latin typeface="+mj-lt"/>
                              <a:ea typeface="+mj-ea"/>
                            </a:rPr>
                            <a:t>b</a:t>
                          </a:r>
                          <a:endParaRPr lang="zh-CN" altLang="en-US" sz="2400" b="1" i="1" dirty="0">
                            <a:latin typeface="+mj-lt"/>
                            <a:ea typeface="+mj-ea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defRPr/>
                          </a:pPr>
                          <a:r>
                            <a:rPr kumimoji="0" lang="en-US" altLang="zh-CN" sz="2400" b="1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+mj-lt"/>
                              <a:ea typeface="+mj-ea"/>
                              <a:cs typeface="+mn-cs"/>
                            </a:rPr>
                            <a:t>(1÷3)·</a:t>
                          </a:r>
                          <a:r>
                            <a:rPr kumimoji="0" lang="en-US" altLang="zh-CN" sz="2400" b="1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+mj-lt"/>
                              <a:ea typeface="+mj-ea"/>
                              <a:cs typeface="+mn-cs"/>
                            </a:rPr>
                            <a:t>a</a:t>
                          </a:r>
                          <a:r>
                            <a:rPr kumimoji="0" lang="en-US" altLang="zh-CN" sz="2400" b="1" i="0" u="none" strike="noStrike" kern="1200" cap="none" spc="0" normalizeH="0" baseline="30000" noProof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+mj-lt"/>
                              <a:ea typeface="+mj-ea"/>
                              <a:cs typeface="+mn-cs"/>
                            </a:rPr>
                            <a:t>4-2</a:t>
                          </a:r>
                          <a:r>
                            <a:rPr kumimoji="0" lang="en-US" altLang="zh-CN" sz="2400" b="1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+mj-lt"/>
                              <a:ea typeface="+mj-ea"/>
                              <a:cs typeface="+mn-cs"/>
                            </a:rPr>
                            <a:t>·</a:t>
                          </a:r>
                          <a:r>
                            <a:rPr kumimoji="0" lang="en-US" altLang="zh-CN" sz="2400" b="1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+mj-lt"/>
                              <a:ea typeface="+mj-ea"/>
                              <a:cs typeface="+mn-cs"/>
                            </a:rPr>
                            <a:t>b</a:t>
                          </a:r>
                          <a:r>
                            <a:rPr kumimoji="0" lang="en-US" altLang="zh-CN" sz="2400" b="1" i="0" u="none" strike="noStrike" kern="1200" cap="none" spc="0" normalizeH="0" baseline="30000" noProof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+mj-lt"/>
                              <a:ea typeface="+mj-ea"/>
                              <a:cs typeface="+mn-cs"/>
                            </a:rPr>
                            <a:t>2-1</a:t>
                          </a:r>
                          <a:r>
                            <a:rPr kumimoji="0" lang="en-US" altLang="zh-CN" sz="2400" b="1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+mj-lt"/>
                              <a:ea typeface="+mj-ea"/>
                              <a:cs typeface="+mn-cs"/>
                            </a:rPr>
                            <a:t>·</a:t>
                          </a:r>
                          <a:r>
                            <a:rPr kumimoji="0" lang="en-US" altLang="zh-CN" sz="2400" b="1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+mj-lt"/>
                              <a:ea typeface="+mj-ea"/>
                              <a:cs typeface="+mn-cs"/>
                            </a:rPr>
                            <a:t>c</a:t>
                          </a:r>
                          <a:endParaRPr kumimoji="0" lang="zh-CN" altLang="en-US" sz="2400" b="1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+mj-lt"/>
                            <a:ea typeface="+mj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文本框 2"/>
          <p:cNvSpPr txBox="1"/>
          <p:nvPr/>
        </p:nvSpPr>
        <p:spPr>
          <a:xfrm>
            <a:off x="390378" y="1052162"/>
            <a:ext cx="7023295" cy="44896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>
              <a:lnSpc>
                <a:spcPct val="110000"/>
              </a:lnSpc>
              <a:buClrTx/>
              <a:buSzTx/>
              <a:buFontTx/>
              <a:defRPr kumimoji="0" sz="2400" b="1" strike="noStrike" cap="none" spc="0" normalizeH="0">
                <a:ln>
                  <a:noFill/>
                </a:ln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分析上述计算过程，找出规律，并填写下表：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9565" y="2897021"/>
            <a:ext cx="2207494" cy="3810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091" y="3404664"/>
            <a:ext cx="2404441" cy="686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26767" y="1914881"/>
            <a:ext cx="7054931" cy="2335104"/>
            <a:chOff x="685079" y="1854607"/>
            <a:chExt cx="7054931" cy="2335104"/>
          </a:xfrm>
        </p:grpSpPr>
        <p:sp>
          <p:nvSpPr>
            <p:cNvPr id="14" name="矩形: 圆角 13"/>
            <p:cNvSpPr/>
            <p:nvPr/>
          </p:nvSpPr>
          <p:spPr>
            <a:xfrm>
              <a:off x="685079" y="1898072"/>
              <a:ext cx="7054931" cy="2291639"/>
            </a:xfrm>
            <a:prstGeom prst="roundRect">
              <a:avLst/>
            </a:prstGeom>
            <a:solidFill>
              <a:srgbClr val="FFE5E5"/>
            </a:solidFill>
            <a:ln>
              <a:solidFill>
                <a:srgbClr val="FFD1D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5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88098" y="1854607"/>
              <a:ext cx="274078" cy="4745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777796" y="1986218"/>
              <a:ext cx="6962214" cy="21110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       单项式相除，把系数、同底数幂分别相除后，作为商的因式；对于只在被除式里含有的字母，则连同它的指数一起作为商的一个因式。</a:t>
              </a:r>
              <a:endPara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71585" y="1189297"/>
            <a:ext cx="6187972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+mj-ea"/>
                <a:ea typeface="+mj-ea"/>
              </a:rPr>
              <a:t>如何进行单项式除以单项式的运算</a:t>
            </a:r>
            <a:r>
              <a:rPr lang="en-US" altLang="zh-CN" sz="2800" b="1" dirty="0">
                <a:latin typeface="+mj-ea"/>
                <a:ea typeface="+mj-ea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37950" y="422087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9" name="矩形: 圆角 18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587414" y="1623318"/>
          <a:ext cx="7969171" cy="2743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32257"/>
                <a:gridCol w="3287355"/>
                <a:gridCol w="3049559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latin typeface="+mj-ea"/>
                          <a:ea typeface="+mj-ea"/>
                        </a:rPr>
                        <a:t>单项式相乘</a:t>
                      </a:r>
                      <a:endParaRPr lang="zh-CN" altLang="en-US" sz="26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latin typeface="+mj-ea"/>
                          <a:ea typeface="+mj-ea"/>
                        </a:rPr>
                        <a:t>单项式相除</a:t>
                      </a:r>
                      <a:endParaRPr lang="zh-CN" altLang="en-US" sz="26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latin typeface="+mj-ea"/>
                          <a:ea typeface="+mj-ea"/>
                        </a:rPr>
                        <a:t>第一步</a:t>
                      </a:r>
                      <a:endParaRPr lang="zh-CN" altLang="en-US" sz="26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ea"/>
                          <a:ea typeface="+mj-ea"/>
                        </a:rPr>
                        <a:t>系数</a:t>
                      </a:r>
                      <a:r>
                        <a:rPr lang="zh-CN" altLang="en-US" sz="2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j-ea"/>
                          <a:ea typeface="+mj-ea"/>
                        </a:rPr>
                        <a:t>相乘</a:t>
                      </a:r>
                      <a:endParaRPr lang="zh-CN" altLang="en-US" sz="2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ea"/>
                          <a:ea typeface="+mj-ea"/>
                        </a:rPr>
                        <a:t>系数</a:t>
                      </a:r>
                      <a:r>
                        <a:rPr lang="zh-CN" altLang="en-US" sz="2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j-ea"/>
                          <a:ea typeface="+mj-ea"/>
                        </a:rPr>
                        <a:t>相除</a:t>
                      </a:r>
                      <a:endParaRPr lang="zh-CN" altLang="en-US" sz="2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latin typeface="+mj-ea"/>
                          <a:ea typeface="+mj-ea"/>
                        </a:rPr>
                        <a:t>第二步</a:t>
                      </a:r>
                      <a:endParaRPr lang="zh-CN" altLang="en-US" sz="26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ea"/>
                          <a:ea typeface="+mj-ea"/>
                        </a:rPr>
                        <a:t>同底数幂</a:t>
                      </a:r>
                      <a:r>
                        <a:rPr lang="zh-CN" altLang="en-US" sz="2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j-ea"/>
                          <a:ea typeface="+mj-ea"/>
                        </a:rPr>
                        <a:t>相乘</a:t>
                      </a:r>
                      <a:endParaRPr lang="zh-CN" altLang="en-US" sz="2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6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ea"/>
                          <a:ea typeface="+mj-ea"/>
                        </a:rPr>
                        <a:t>同底数幂</a:t>
                      </a:r>
                      <a:r>
                        <a:rPr lang="zh-CN" altLang="en-US" sz="2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j-ea"/>
                          <a:ea typeface="+mj-ea"/>
                        </a:rPr>
                        <a:t>相除</a:t>
                      </a:r>
                      <a:endParaRPr lang="zh-CN" altLang="en-US" sz="2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latin typeface="+mj-ea"/>
                          <a:ea typeface="+mj-ea"/>
                        </a:rPr>
                        <a:t>第三步</a:t>
                      </a:r>
                      <a:endParaRPr lang="zh-CN" altLang="en-US" sz="26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ea"/>
                          <a:ea typeface="+mj-ea"/>
                        </a:rPr>
                        <a:t>其余字母不变连同其指数作为</a:t>
                      </a:r>
                      <a:r>
                        <a:rPr lang="zh-CN" altLang="en-US" sz="2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j-ea"/>
                          <a:ea typeface="+mj-ea"/>
                        </a:rPr>
                        <a:t>积的因式</a:t>
                      </a:r>
                      <a:endParaRPr lang="zh-CN" altLang="en-US" sz="2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j-ea"/>
                          <a:ea typeface="+mj-ea"/>
                        </a:rPr>
                        <a:t>只在被除式里含有的字母连同其指数一起作为</a:t>
                      </a:r>
                      <a:r>
                        <a:rPr lang="zh-CN" altLang="en-US" sz="2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j-ea"/>
                          <a:ea typeface="+mj-ea"/>
                        </a:rPr>
                        <a:t>商的因式</a:t>
                      </a:r>
                      <a:endParaRPr lang="zh-CN" altLang="en-US" sz="26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176337" y="673768"/>
            <a:ext cx="2151934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</a:rPr>
              <a:t>对比学习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76525" y="365125"/>
            <a:ext cx="4002088" cy="540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法则实际分为三部分：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16063" y="1171575"/>
            <a:ext cx="4002088" cy="539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F47F5A"/>
              </a:buClr>
              <a:buSzTx/>
              <a:buFont typeface="+mj-ea"/>
              <a:buAutoNum type="circleNumDbPlain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系数相除；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16063" y="1858963"/>
            <a:ext cx="4002088" cy="541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F47F5A"/>
              </a:buClr>
              <a:buSzTx/>
              <a:buFont typeface="+mj-ea"/>
              <a:buAutoNum type="circleNumDbPlain" startAt="2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同底数幂相除；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16063" y="2554288"/>
            <a:ext cx="6391275" cy="10577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F47F5A"/>
              </a:buClr>
              <a:buSzTx/>
              <a:buFont typeface="+mj-ea"/>
              <a:buAutoNum type="circleNumDbPlain" startAt="3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对于只在被除式里含有的字母，则连同它的指数一起作为商的因式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352550" y="1009651"/>
            <a:ext cx="6438900" cy="2781300"/>
          </a:xfrm>
          <a:prstGeom prst="rect">
            <a:avLst/>
          </a:prstGeom>
          <a:noFill/>
          <a:ln w="19050">
            <a:solidFill>
              <a:srgbClr val="00B0F0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下箭头 8"/>
          <p:cNvSpPr/>
          <p:nvPr/>
        </p:nvSpPr>
        <p:spPr bwMode="auto">
          <a:xfrm>
            <a:off x="4229100" y="3897313"/>
            <a:ext cx="263525" cy="392113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B0F0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44825" y="4327525"/>
            <a:ext cx="2733675" cy="540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结果仍为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单项式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 animBg="1"/>
      <p:bldP spid="10" grpId="0"/>
    </p:bldLst>
  </p:timing>
</p:sld>
</file>

<file path=ppt/tags/tag1.xml><?xml version="1.0" encoding="utf-8"?>
<p:tagLst xmlns:p="http://schemas.openxmlformats.org/presentationml/2006/main">
  <p:tag name="KSO_WPP_MARK_KEY" val="f3009f06-2b3c-4086-ad21-2475854fac00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000000"/>
          </a:solidFill>
          <a:miter lim="800000"/>
        </a:ln>
      </a:spPr>
      <a:bodyPr wrap="square" rtlCol="0" anchor="ctr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2800" b="1" dirty="0" smtClean="0">
            <a:latin typeface="+mj-lt"/>
            <a:ea typeface="黑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4481</Words>
  <Application>WPS 演示</Application>
  <PresentationFormat>全屏显示(16:9)</PresentationFormat>
  <Paragraphs>581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21</vt:i4>
      </vt:variant>
      <vt:variant>
        <vt:lpstr>幻灯片标题</vt:lpstr>
      </vt:variant>
      <vt:variant>
        <vt:i4>32</vt:i4>
      </vt:variant>
    </vt:vector>
  </HeadingPairs>
  <TitlesOfParts>
    <vt:vector size="69" baseType="lpstr">
      <vt:lpstr>Arial</vt:lpstr>
      <vt:lpstr>宋体</vt:lpstr>
      <vt:lpstr>Wingdings</vt:lpstr>
      <vt:lpstr>黑体</vt:lpstr>
      <vt:lpstr>Times New Roman</vt:lpstr>
      <vt:lpstr>楷体</vt:lpstr>
      <vt:lpstr>Times New Roman</vt:lpstr>
      <vt:lpstr>黑体 (正文)</vt:lpstr>
      <vt:lpstr>Cambria Math</vt:lpstr>
      <vt:lpstr>微软雅黑</vt:lpstr>
      <vt:lpstr>Arial Unicode MS</vt:lpstr>
      <vt:lpstr>等线</vt:lpstr>
      <vt:lpstr>方正瘦金书_GBK</vt:lpstr>
      <vt:lpstr>Times</vt:lpstr>
      <vt:lpstr>CG Times</vt:lpstr>
      <vt:lpstr>1_Office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554</cp:revision>
  <dcterms:created xsi:type="dcterms:W3CDTF">2016-01-14T07:05:00Z</dcterms:created>
  <dcterms:modified xsi:type="dcterms:W3CDTF">2025-01-18T09:27:25Z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827606DE0810438BB39493C1E4C9E904</vt:lpwstr>
  </property>
  <property fmtid="{D5CDD505-2E9C-101B-9397-08002B2CF9AE}" pid="3" name="KSOProductBuildVer">
    <vt:lpwstr>2052-12.1.0.19770</vt:lpwstr>
  </property>
</Properties>
</file>