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9" r:id="rId5"/>
    <p:sldId id="287" r:id="rId6"/>
    <p:sldId id="364" r:id="rId7"/>
    <p:sldId id="286" r:id="rId8"/>
    <p:sldId id="288" r:id="rId9"/>
    <p:sldId id="289" r:id="rId10"/>
    <p:sldId id="294" r:id="rId12"/>
    <p:sldId id="295" r:id="rId13"/>
    <p:sldId id="381" r:id="rId14"/>
    <p:sldId id="365" r:id="rId15"/>
    <p:sldId id="382" r:id="rId16"/>
    <p:sldId id="383" r:id="rId17"/>
    <p:sldId id="384" r:id="rId18"/>
    <p:sldId id="261" r:id="rId19"/>
    <p:sldId id="297" r:id="rId20"/>
    <p:sldId id="369" r:id="rId21"/>
    <p:sldId id="372" r:id="rId22"/>
    <p:sldId id="373" r:id="rId23"/>
    <p:sldId id="307" r:id="rId24"/>
    <p:sldId id="374" r:id="rId25"/>
    <p:sldId id="308" r:id="rId26"/>
    <p:sldId id="375" r:id="rId27"/>
    <p:sldId id="273" r:id="rId28"/>
    <p:sldId id="305" r:id="rId29"/>
    <p:sldId id="378" r:id="rId30"/>
    <p:sldId id="379" r:id="rId31"/>
    <p:sldId id="299" r:id="rId32"/>
    <p:sldId id="380" r:id="rId33"/>
    <p:sldId id="282" r:id="rId34"/>
    <p:sldId id="283" r:id="rId35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D2395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5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2" y="12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763713" y="2960688"/>
            <a:ext cx="53054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2146237" y="2329453"/>
            <a:ext cx="471475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课时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同底数幂的除法</a:t>
            </a:r>
            <a:endParaRPr kumimoji="0" lang="zh-CN" altLang="en-US" sz="32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32113" y="1588831"/>
            <a:ext cx="2993127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1.1  </a:t>
            </a:r>
            <a:r>
              <a:rPr kumimoji="0" lang="zh-CN" altLang="en-US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幂的乘除</a:t>
            </a:r>
            <a:endParaRPr kumimoji="0" lang="zh-CN" altLang="en-US" sz="3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717550" y="795338"/>
            <a:ext cx="893763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7338" y="781050"/>
            <a:ext cx="904875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63" y="1354138"/>
            <a:ext cx="6545263" cy="10779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  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263" y="2442095"/>
            <a:ext cx="4945585" cy="5598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pt-BR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pt-BR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pt-BR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pt-BR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pt-BR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pt-BR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 – 4</a:t>
            </a:r>
            <a:r>
              <a:rPr lang="pt-BR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pt-BR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pt-BR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099" y="2973907"/>
            <a:ext cx="739616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÷(–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 – 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(–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8099" y="3520007"/>
            <a:ext cx="668496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s-E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 = (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s-E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4–1 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s-E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s-E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s-E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99" y="4066107"/>
            <a:ext cx="524855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+2–2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496" y="1063204"/>
            <a:ext cx="747979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我们已经得到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了当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&gt;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时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 err="1">
                <a:latin typeface="+mj-lt"/>
                <a:ea typeface="+mj-ea"/>
              </a:rPr>
              <a:t>a</a:t>
            </a:r>
            <a:r>
              <a:rPr lang="en-US" altLang="zh-CN" sz="2800" b="1" i="1" baseline="30000" dirty="0" err="1">
                <a:latin typeface="+mj-lt"/>
                <a:ea typeface="+mj-ea"/>
              </a:rPr>
              <a:t>m</a:t>
            </a:r>
            <a:r>
              <a:rPr lang="en-US" altLang="zh-CN" sz="2800" b="1" dirty="0" err="1">
                <a:latin typeface="+mj-lt"/>
                <a:ea typeface="+mj-ea"/>
              </a:rPr>
              <a:t>÷</a:t>
            </a:r>
            <a:r>
              <a:rPr lang="en-US" altLang="zh-CN" sz="2800" b="1" i="1" dirty="0" err="1">
                <a:latin typeface="+mj-lt"/>
                <a:ea typeface="+mj-ea"/>
              </a:rPr>
              <a:t>a</a:t>
            </a:r>
            <a:r>
              <a:rPr lang="en-US" altLang="zh-CN" sz="2800" b="1" i="1" baseline="30000" dirty="0" err="1">
                <a:latin typeface="+mj-lt"/>
                <a:ea typeface="+mj-ea"/>
              </a:rPr>
              <a:t>n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≠0) </a:t>
            </a:r>
            <a:r>
              <a:rPr lang="zh-CN" altLang="en-US" sz="2800" b="1" dirty="0">
                <a:latin typeface="+mj-lt"/>
                <a:ea typeface="+mj-ea"/>
              </a:rPr>
              <a:t>的运算法则，其中</a:t>
            </a:r>
            <a:r>
              <a:rPr lang="en-US" altLang="zh-CN" sz="2800" b="1" i="1" dirty="0">
                <a:latin typeface="+mj-lt"/>
                <a:ea typeface="+mj-ea"/>
              </a:rPr>
              <a:t>m</a:t>
            </a:r>
            <a:r>
              <a:rPr lang="zh-CN" altLang="en-US" sz="2800" b="1" dirty="0">
                <a:latin typeface="+mj-lt"/>
                <a:ea typeface="+mj-ea"/>
              </a:rPr>
              <a:t>、</a:t>
            </a:r>
            <a:r>
              <a:rPr lang="en-US" altLang="zh-CN" sz="2800" b="1" i="1" dirty="0">
                <a:latin typeface="+mj-lt"/>
                <a:ea typeface="+mj-ea"/>
              </a:rPr>
              <a:t>n</a:t>
            </a:r>
            <a:r>
              <a:rPr lang="zh-CN" altLang="en-US" sz="2800" b="1" dirty="0">
                <a:latin typeface="+mj-lt"/>
                <a:ea typeface="+mj-ea"/>
              </a:rPr>
              <a:t>都是正整数。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那么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当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dirty="0" err="1">
                <a:solidFill>
                  <a:srgbClr val="FF0000"/>
                </a:solidFill>
                <a:latin typeface="+mj-lt"/>
                <a:ea typeface="+mj-ea"/>
              </a:rPr>
              <a:t>≤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时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 err="1">
                <a:latin typeface="+mj-lt"/>
                <a:ea typeface="+mj-ea"/>
              </a:rPr>
              <a:t>a</a:t>
            </a:r>
            <a:r>
              <a:rPr lang="en-US" altLang="zh-CN" sz="2800" b="1" i="1" baseline="30000" dirty="0" err="1">
                <a:latin typeface="+mj-lt"/>
                <a:ea typeface="+mj-ea"/>
              </a:rPr>
              <a:t>m</a:t>
            </a:r>
            <a:r>
              <a:rPr lang="en-US" altLang="zh-CN" sz="2800" b="1" dirty="0" err="1">
                <a:latin typeface="+mj-lt"/>
                <a:ea typeface="+mj-ea"/>
              </a:rPr>
              <a:t>÷</a:t>
            </a:r>
            <a:r>
              <a:rPr lang="en-US" altLang="zh-CN" sz="2800" b="1" i="1" dirty="0" err="1">
                <a:latin typeface="+mj-lt"/>
                <a:ea typeface="+mj-ea"/>
              </a:rPr>
              <a:t>a</a:t>
            </a:r>
            <a:r>
              <a:rPr lang="en-US" altLang="zh-CN" sz="2800" b="1" i="1" baseline="30000" dirty="0" err="1">
                <a:latin typeface="+mj-lt"/>
                <a:ea typeface="+mj-ea"/>
              </a:rPr>
              <a:t>n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≠0) </a:t>
            </a:r>
            <a:r>
              <a:rPr lang="zh-CN" altLang="en-US" sz="2800" b="1" dirty="0">
                <a:latin typeface="+mj-lt"/>
                <a:ea typeface="+mj-ea"/>
              </a:rPr>
              <a:t>又如何计算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1" name="矩形: 圆角 10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74676" y="1186947"/>
            <a:ext cx="571021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÷2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818117" y="2222447"/>
                <a:ext cx="6621235" cy="7836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解：（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÷2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 </a:t>
                </a:r>
                <a:r>
                  <a:rPr kumimoji="0" lang="en-US" altLang="zh-CN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noProof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 = 1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117" y="2222447"/>
                <a:ext cx="6621235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4" t="-5585" r="5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4776439" y="2302790"/>
                <a:ext cx="3669574" cy="7032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÷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 </a:t>
                </a:r>
                <a:r>
                  <a:rPr kumimoji="0" lang="en-US" altLang="zh-CN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noProof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 = 1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439" y="2302790"/>
                <a:ext cx="3669574" cy="703269"/>
              </a:xfrm>
              <a:prstGeom prst="rect">
                <a:avLst/>
              </a:prstGeom>
              <a:blipFill rotWithShape="1">
                <a:blip r:embed="rId2"/>
                <a:stretch>
                  <a:fillRect l="-16" t="-6180" r="14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1534483" y="3642972"/>
            <a:ext cx="365677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÷2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89243" y="3650976"/>
            <a:ext cx="365677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76439" y="4321275"/>
            <a:ext cx="1044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=1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965902" y="4309816"/>
            <a:ext cx="1044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=1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74676" y="1818954"/>
            <a:ext cx="343074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根据除法意义计算：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7987" y="3023768"/>
            <a:ext cx="487345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根据同底数幂除法法则计算：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08796" y="4257822"/>
            <a:ext cx="324960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你能得出什么结论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noProof="0" dirty="0">
              <a:solidFill>
                <a:schemeClr val="accent3">
                  <a:lumMod val="75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25" grpId="0"/>
      <p:bldP spid="26" grpId="0"/>
      <p:bldP spid="28" grpId="0"/>
      <p:bldP spid="29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9449" y="575195"/>
            <a:ext cx="186627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我们规定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8500" y="1309398"/>
            <a:ext cx="6438949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j-lt"/>
                <a:ea typeface="+mj-ea"/>
              </a:rPr>
              <a:t>任何一个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+mj-ea"/>
              </a:rPr>
              <a:t>不等于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的数的</a:t>
            </a:r>
            <a:r>
              <a:rPr lang="en-US" altLang="zh-CN" sz="2800" b="1" dirty="0">
                <a:latin typeface="+mj-lt"/>
                <a:ea typeface="+mj-ea"/>
              </a:rPr>
              <a:t>0</a:t>
            </a:r>
            <a:r>
              <a:rPr lang="zh-CN" altLang="en-US" sz="2800" b="1" dirty="0">
                <a:latin typeface="+mj-lt"/>
                <a:ea typeface="+mj-ea"/>
              </a:rPr>
              <a:t>次幂都等于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9802" y="3151183"/>
            <a:ext cx="6378987" cy="1486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注意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     </a:t>
            </a:r>
            <a:r>
              <a:rPr lang="zh-CN" altLang="en-US" sz="2600" b="1" dirty="0">
                <a:latin typeface="+mj-lt"/>
                <a:ea typeface="+mj-ea"/>
              </a:rPr>
              <a:t>零指数幂的底数可以是单项式，也可以是多项式，但是</a:t>
            </a:r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不能为</a:t>
            </a:r>
            <a:r>
              <a:rPr lang="en-US" altLang="zh-CN" sz="2600" b="1" dirty="0">
                <a:solidFill>
                  <a:srgbClr val="C00000"/>
                </a:solidFill>
                <a:latin typeface="+mj-lt"/>
                <a:ea typeface="+mj-ea"/>
              </a:rPr>
              <a:t>0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9802" y="1939482"/>
            <a:ext cx="1866276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数学语言</a:t>
            </a:r>
            <a:r>
              <a:rPr lang="en-US" altLang="zh-CN" sz="28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0066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6176" y="2480062"/>
            <a:ext cx="1866276" cy="5642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≠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0)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4676" y="1186947"/>
            <a:ext cx="571021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÷2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kern="1200" cap="none" spc="0" normalizeH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kern="1200" cap="none" spc="0" normalizeH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317664" y="2323807"/>
                <a:ext cx="3420836" cy="7836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÷2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5 </a:t>
                </a:r>
                <a:r>
                  <a:rPr kumimoji="0" lang="en-US" altLang="zh-CN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noProof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  <m: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7664" y="2323807"/>
                <a:ext cx="3420836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" t="-5554" r="4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738500" y="2324063"/>
                <a:ext cx="3420836" cy="783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÷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5 </a:t>
                </a:r>
                <a:r>
                  <a:rPr kumimoji="0" lang="en-US" altLang="zh-CN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noProof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30000" noProof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  <m: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500" y="2324063"/>
                <a:ext cx="3420836" cy="783356"/>
              </a:xfrm>
              <a:prstGeom prst="rect">
                <a:avLst/>
              </a:prstGeom>
              <a:blipFill rotWithShape="1">
                <a:blip r:embed="rId2"/>
                <a:stretch>
                  <a:fillRect l="-4" t="-5589" r="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1317664" y="3599731"/>
            <a:ext cx="287610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÷2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0" y="3601318"/>
            <a:ext cx="287610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386146" y="4136018"/>
                <a:ext cx="1537398" cy="7836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=2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-2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146" y="4136018"/>
                <a:ext cx="1537398" cy="783612"/>
              </a:xfrm>
              <a:prstGeom prst="rect">
                <a:avLst/>
              </a:prstGeom>
              <a:blipFill rotWithShape="1">
                <a:blip r:embed="rId3"/>
                <a:stretch>
                  <a:fillRect l="-13" t="-5544" r="17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923544" y="4148641"/>
                <a:ext cx="1716938" cy="783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=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-2</a:t>
                </a:r>
                <a:endParaRPr lang="zh-CN" altLang="en-US" sz="2800" dirty="0">
                  <a:solidFill>
                    <a:srgbClr val="0066FF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3544" y="4148641"/>
                <a:ext cx="1716938" cy="783356"/>
              </a:xfrm>
              <a:prstGeom prst="rect">
                <a:avLst/>
              </a:prstGeom>
              <a:blipFill rotWithShape="1">
                <a:blip r:embed="rId4"/>
                <a:stretch>
                  <a:fillRect l="-15" t="-5536" r="9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574676" y="1818954"/>
            <a:ext cx="343074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根据除法意义计算：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987" y="3023768"/>
            <a:ext cx="487345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根据同底数幂除法法则计算：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8796" y="4257822"/>
            <a:ext cx="324960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你能得出什么结论</a:t>
            </a:r>
            <a:r>
              <a:rPr kumimoji="0" lang="en-US" altLang="zh-CN" sz="2800" b="1" kern="1200" cap="none" spc="0" normalizeH="0" baseline="0" noProof="0" dirty="0">
                <a:solidFill>
                  <a:schemeClr val="accent3">
                    <a:lumMod val="75000"/>
                  </a:schemeClr>
                </a:solidFill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noProof="0" dirty="0">
              <a:solidFill>
                <a:schemeClr val="accent3">
                  <a:lumMod val="75000"/>
                </a:schemeClr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9449" y="575195"/>
            <a:ext cx="1866276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我们规定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9802" y="1081340"/>
            <a:ext cx="6438949" cy="11523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 任何不等于零的数的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zh-CN" altLang="en-US" sz="2800" b="1" dirty="0">
                <a:latin typeface="+mj-lt"/>
                <a:ea typeface="+mj-ea"/>
              </a:rPr>
              <a:t>是正整数</a:t>
            </a:r>
            <a:r>
              <a:rPr lang="en-US" altLang="zh-CN" sz="2800" b="1" dirty="0">
                <a:latin typeface="+mj-lt"/>
                <a:ea typeface="+mj-ea"/>
              </a:rPr>
              <a:t>)</a:t>
            </a:r>
            <a:r>
              <a:rPr lang="zh-CN" altLang="en-US" sz="2800" b="1" dirty="0">
                <a:latin typeface="+mj-lt"/>
                <a:ea typeface="+mj-ea"/>
              </a:rPr>
              <a:t>次幂等于这个数的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zh-CN" altLang="en-US" sz="2800" b="1" dirty="0">
                <a:latin typeface="+mj-lt"/>
                <a:ea typeface="+mj-ea"/>
              </a:rPr>
              <a:t>次幂的倒数。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806" y="3512718"/>
            <a:ext cx="3553342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同底数幂的除法法则：</a:t>
            </a:r>
            <a:endParaRPr lang="en-US" altLang="zh-CN" sz="26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851" y="2175595"/>
            <a:ext cx="1866276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数学语言</a:t>
            </a:r>
            <a:r>
              <a:rPr lang="en-US" altLang="zh-CN" sz="28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0066FF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179723" y="2571750"/>
                <a:ext cx="2156776" cy="76379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800" b="1" i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p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1" i="1" baseline="30000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p</m:t>
                        </m:r>
                      </m:den>
                    </m:f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≠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0)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723" y="2571750"/>
                <a:ext cx="2156776" cy="763799"/>
              </a:xfrm>
              <a:prstGeom prst="rect">
                <a:avLst/>
              </a:prstGeom>
              <a:blipFill rotWithShape="1">
                <a:blip r:embed="rId1"/>
                <a:stretch>
                  <a:fillRect l="-13" t="-5653" r="28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1289177" y="4127205"/>
            <a:ext cx="6565646" cy="526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÷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6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≠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925" y="460375"/>
            <a:ext cx="7950200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6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用小数或分数表示下列各数：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138" y="1101725"/>
            <a:ext cx="7408863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10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×8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1.6×10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77875" y="1743075"/>
            <a:ext cx="6027612" cy="971550"/>
            <a:chOff x="591931" y="2171874"/>
            <a:chExt cx="6026764" cy="972106"/>
          </a:xfrm>
        </p:grpSpPr>
        <p:graphicFrame>
          <p:nvGraphicFramePr>
            <p:cNvPr id="18443" name="对象 9"/>
            <p:cNvGraphicFramePr>
              <a:graphicFrameLocks noChangeAspect="1"/>
            </p:cNvGraphicFramePr>
            <p:nvPr/>
          </p:nvGraphicFramePr>
          <p:xfrm>
            <a:off x="2126548" y="2171874"/>
            <a:ext cx="3967163" cy="9721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Equation" r:id="rId1" imgW="39928800" imgH="9753600" progId="Equation.DSMT4">
                    <p:embed/>
                  </p:oleObj>
                </mc:Choice>
                <mc:Fallback>
                  <p:oleObj name="Equation" r:id="rId1" imgW="39928800" imgH="97536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26548" y="2171874"/>
                          <a:ext cx="3967163" cy="9721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591931" y="2367249"/>
              <a:ext cx="6026764" cy="5602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解：（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                                           ；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4838" y="2736850"/>
            <a:ext cx="5273675" cy="973138"/>
            <a:chOff x="1127759" y="2823770"/>
            <a:chExt cx="5273155" cy="972106"/>
          </a:xfrm>
        </p:grpSpPr>
        <p:graphicFrame>
          <p:nvGraphicFramePr>
            <p:cNvPr id="18441" name="对象 12"/>
            <p:cNvGraphicFramePr>
              <a:graphicFrameLocks noChangeAspect="1"/>
            </p:cNvGraphicFramePr>
            <p:nvPr/>
          </p:nvGraphicFramePr>
          <p:xfrm>
            <a:off x="2045970" y="2823770"/>
            <a:ext cx="3179786" cy="9721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3" imgW="32004000" imgH="9753600" progId="Equation.DSMT4">
                    <p:embed/>
                  </p:oleObj>
                </mc:Choice>
                <mc:Fallback>
                  <p:oleObj name="Equation" r:id="rId3" imgW="32004000" imgH="97536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45970" y="2823770"/>
                          <a:ext cx="3179786" cy="9721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1127759" y="2993453"/>
              <a:ext cx="5273155" cy="5613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                                    ；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2138" y="3770313"/>
            <a:ext cx="7988300" cy="971550"/>
            <a:chOff x="253420" y="3866315"/>
            <a:chExt cx="7631943" cy="971299"/>
          </a:xfrm>
        </p:grpSpPr>
        <p:graphicFrame>
          <p:nvGraphicFramePr>
            <p:cNvPr id="18439" name="对象 18"/>
            <p:cNvGraphicFramePr>
              <a:graphicFrameLocks noChangeAspect="1"/>
            </p:cNvGraphicFramePr>
            <p:nvPr/>
          </p:nvGraphicFramePr>
          <p:xfrm>
            <a:off x="987494" y="3866315"/>
            <a:ext cx="6897869" cy="971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5" imgW="69494400" imgH="9753600" progId="Equation.DSMT4">
                    <p:embed/>
                  </p:oleObj>
                </mc:Choice>
                <mc:Fallback>
                  <p:oleObj name="Equation" r:id="rId5" imgW="69494400" imgH="97536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987494" y="3866315"/>
                          <a:ext cx="6897869" cy="9712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253420" y="4042481"/>
              <a:ext cx="1085985" cy="558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>
            <a:spLocks noChangeArrowheads="1"/>
          </p:cNvSpPr>
          <p:nvPr/>
        </p:nvSpPr>
        <p:spPr bwMode="auto">
          <a:xfrm>
            <a:off x="471884" y="1411836"/>
            <a:ext cx="8200231" cy="13031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1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x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12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x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2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3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2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3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 ；</a:t>
            </a:r>
            <a:endParaRPr lang="en-US" altLang="zh-CN" sz="2800" b="1" kern="0" baseline="30000" dirty="0">
              <a:latin typeface="+mn-lt"/>
              <a:ea typeface="+mj-ea"/>
              <a:sym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0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 err="1"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i="1" kern="0" dirty="0" err="1"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。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107" y="928688"/>
            <a:ext cx="153599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713" y="2784246"/>
            <a:ext cx="51101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12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4 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12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26369" y="3376716"/>
            <a:ext cx="3925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(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3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2 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FD2395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26369" y="3969186"/>
            <a:ext cx="3711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zh-CN" altLang="en-US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=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FD2395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>
            <a:spLocks noChangeArrowheads="1"/>
          </p:cNvSpPr>
          <p:nvPr/>
        </p:nvSpPr>
        <p:spPr bwMode="auto">
          <a:xfrm>
            <a:off x="471884" y="1268573"/>
            <a:ext cx="8200231" cy="13031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1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x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12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x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2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3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y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2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3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k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 ；</a:t>
            </a:r>
            <a:endParaRPr lang="en-US" altLang="zh-CN" sz="2800" b="1" kern="0" baseline="30000" dirty="0">
              <a:latin typeface="+mn-lt"/>
              <a:ea typeface="+mj-ea"/>
              <a:sym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kern="0" dirty="0"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0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；（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6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）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 err="1"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i="1" kern="0" dirty="0" err="1"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i="1" kern="0" dirty="0"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zh-CN" altLang="en-US" sz="2800" b="1" kern="0" dirty="0">
                <a:latin typeface="+mn-lt"/>
                <a:ea typeface="+mj-ea"/>
                <a:sym typeface="Times New Roman" panose="02020603050405020304" pitchFamily="18" charset="0"/>
              </a:rPr>
              <a:t>。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107" y="785425"/>
            <a:ext cx="153599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3013" y="2648451"/>
            <a:ext cx="48577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(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r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r  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dirty="0">
              <a:solidFill>
                <a:srgbClr val="FD2395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43013" y="3248372"/>
            <a:ext cx="48577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m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0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÷1= 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zh-CN" altLang="en-US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；</a:t>
            </a:r>
            <a:endParaRPr lang="zh-CN" altLang="en-US" sz="2800" dirty="0">
              <a:solidFill>
                <a:srgbClr val="FD2395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3012" y="3848293"/>
            <a:ext cx="72643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 err="1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÷(</a:t>
            </a:r>
            <a:r>
              <a:rPr lang="en-US" altLang="zh-CN" sz="2800" b="1" i="1" kern="0" dirty="0" err="1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= 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 err="1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5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j-ea"/>
                <a:ea typeface="+mj-ea"/>
                <a:sym typeface="Times New Roman" panose="02020603050405020304" pitchFamily="18" charset="0"/>
              </a:rPr>
              <a:t>-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1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(</a:t>
            </a:r>
            <a:r>
              <a:rPr lang="en-US" altLang="zh-CN" sz="2800" b="1" i="1" kern="0" dirty="0" err="1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mn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)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=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m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en-US" altLang="zh-CN" sz="2800" b="1" i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n</a:t>
            </a:r>
            <a:r>
              <a:rPr lang="en-US" altLang="zh-CN" sz="2800" b="1" kern="0" baseline="3000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4</a:t>
            </a:r>
            <a:r>
              <a:rPr lang="zh-CN" altLang="en-US" sz="2800" b="1" kern="0" dirty="0">
                <a:solidFill>
                  <a:srgbClr val="FD2395"/>
                </a:solidFill>
                <a:latin typeface="+mn-lt"/>
                <a:ea typeface="+mj-ea"/>
                <a:sym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FD2395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88" y="1055688"/>
            <a:ext cx="7489825" cy="3194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有的细胞的直径只有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微米（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μm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），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即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0.000 001 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某种计算机完成一次基本运算的时间约为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纳秒（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ns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）， 即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0.000 000 001 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一个氧原子的质量为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0.000 000 000 000 000 000 000 000 026 57 kg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18331" y="4183011"/>
            <a:ext cx="49634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+mj-lt"/>
                <a:ea typeface="+mj-ea"/>
              </a:rPr>
              <a:t>你能用负指数表示这些数吗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+mj-ea"/>
              </a:rPr>
              <a:t>?</a:t>
            </a:r>
            <a:endParaRPr lang="zh-CN" altLang="en-US" sz="28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 Box 4"/>
          <p:cNvSpPr>
            <a:spLocks noChangeArrowheads="1"/>
          </p:cNvSpPr>
          <p:nvPr/>
        </p:nvSpPr>
        <p:spPr bwMode="auto">
          <a:xfrm>
            <a:off x="858043" y="1085672"/>
            <a:ext cx="7427913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        我们在前面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学习了与幂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有关的运算性质，这些运算都有哪些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4" name="Text Box 8"/>
          <p:cNvSpPr>
            <a:spLocks noChangeArrowheads="1"/>
          </p:cNvSpPr>
          <p:nvPr/>
        </p:nvSpPr>
        <p:spPr bwMode="auto">
          <a:xfrm>
            <a:off x="457684" y="2336849"/>
            <a:ext cx="71628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同底数幂乘法法则：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645074" y="2229466"/>
          <a:ext cx="2346614" cy="544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876300" imgH="203200" progId="Equation.DSMT4">
                  <p:embed/>
                </p:oleObj>
              </mc:Choice>
              <mc:Fallback>
                <p:oleObj name="" r:id="rId1" imgW="876300" imgH="203200" progId="Equation.DSMT4">
                  <p:embed/>
                  <p:pic>
                    <p:nvPicPr>
                      <p:cNvPr id="0" name="对象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45074" y="2229466"/>
                        <a:ext cx="2346614" cy="544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8"/>
          <p:cNvSpPr>
            <a:spLocks noChangeArrowheads="1"/>
          </p:cNvSpPr>
          <p:nvPr/>
        </p:nvSpPr>
        <p:spPr bwMode="auto">
          <a:xfrm>
            <a:off x="5845281" y="2365380"/>
            <a:ext cx="355040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（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都是正整数）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457684" y="3000309"/>
            <a:ext cx="273156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幂的乘方法则：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970471" y="2845923"/>
          <a:ext cx="1911559" cy="770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786765" imgH="317500" progId="Equation.DSMT4">
                  <p:embed/>
                </p:oleObj>
              </mc:Choice>
              <mc:Fallback>
                <p:oleObj name="" r:id="rId3" imgW="786765" imgH="3175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0471" y="2845923"/>
                        <a:ext cx="1911559" cy="770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8"/>
          <p:cNvSpPr>
            <a:spLocks noChangeArrowheads="1"/>
          </p:cNvSpPr>
          <p:nvPr/>
        </p:nvSpPr>
        <p:spPr bwMode="auto">
          <a:xfrm>
            <a:off x="4866928" y="3043295"/>
            <a:ext cx="355040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（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都是正整数）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Text Box 8"/>
          <p:cNvSpPr>
            <a:spLocks noChangeArrowheads="1"/>
          </p:cNvSpPr>
          <p:nvPr/>
        </p:nvSpPr>
        <p:spPr bwMode="auto">
          <a:xfrm>
            <a:off x="457684" y="3817853"/>
            <a:ext cx="371395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积的乘方法则：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970471" y="3692219"/>
          <a:ext cx="2102715" cy="712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825500" imgH="279400" progId="Equation.DSMT4">
                  <p:embed/>
                </p:oleObj>
              </mc:Choice>
              <mc:Fallback>
                <p:oleObj name="" r:id="rId5" imgW="825500" imgH="2794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0471" y="3692219"/>
                        <a:ext cx="2102715" cy="71293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8"/>
          <p:cNvSpPr>
            <a:spLocks noChangeArrowheads="1"/>
          </p:cNvSpPr>
          <p:nvPr/>
        </p:nvSpPr>
        <p:spPr bwMode="auto">
          <a:xfrm>
            <a:off x="4972361" y="3830175"/>
            <a:ext cx="355040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（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是正整数）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14" grpId="0" bldLvl="0"/>
      <p:bldP spid="16" grpId="0" bldLvl="0"/>
      <p:bldP spid="17" grpId="0" bldLvl="0"/>
      <p:bldP spid="19" grpId="0" bldLvl="0"/>
      <p:bldP spid="20" grpId="0" bldLvl="0"/>
      <p:bldP spid="22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4388" y="501650"/>
            <a:ext cx="7515225" cy="1595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科学记数法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可以很方便地表示一些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绝对值较大的数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，同样，用科学记数法也可以很方便地表示一些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绝对值较小的数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20" name="Text Box 4"/>
          <p:cNvSpPr>
            <a:spLocks noChangeArrowheads="1"/>
          </p:cNvSpPr>
          <p:nvPr/>
        </p:nvSpPr>
        <p:spPr bwMode="auto">
          <a:xfrm>
            <a:off x="1479550" y="2655888"/>
            <a:ext cx="2919413" cy="609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因为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aphicFrame>
        <p:nvGraphicFramePr>
          <p:cNvPr id="21" name="对象 9"/>
          <p:cNvGraphicFramePr>
            <a:graphicFrameLocks noChangeAspect="1"/>
          </p:cNvGraphicFramePr>
          <p:nvPr/>
        </p:nvGraphicFramePr>
        <p:xfrm>
          <a:off x="2422525" y="2501900"/>
          <a:ext cx="1198563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558800" imgH="406400" progId="Equation.DSMT4">
                  <p:embed/>
                </p:oleObj>
              </mc:Choice>
              <mc:Fallback>
                <p:oleObj name="" r:id="rId1" imgW="558800" imgH="406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2525" y="2501900"/>
                        <a:ext cx="1198563" cy="871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3621088" y="2633663"/>
            <a:ext cx="1852612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b="1" baseline="30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3" name="对象 9"/>
          <p:cNvGraphicFramePr>
            <a:graphicFrameLocks noChangeAspect="1"/>
          </p:cNvGraphicFramePr>
          <p:nvPr/>
        </p:nvGraphicFramePr>
        <p:xfrm>
          <a:off x="5232400" y="2500313"/>
          <a:ext cx="15271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711200" imgH="406400" progId="Equation.DSMT4">
                  <p:embed/>
                </p:oleObj>
              </mc:Choice>
              <mc:Fallback>
                <p:oleObj name="" r:id="rId3" imgW="711200" imgH="406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2400" y="2500313"/>
                        <a:ext cx="1527175" cy="87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23"/>
          <p:cNvSpPr/>
          <p:nvPr/>
        </p:nvSpPr>
        <p:spPr>
          <a:xfrm>
            <a:off x="6759575" y="2633663"/>
            <a:ext cx="1630363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800" b="1" baseline="30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5" name="对象 9"/>
          <p:cNvGraphicFramePr>
            <a:graphicFrameLocks noChangeAspect="1"/>
          </p:cNvGraphicFramePr>
          <p:nvPr/>
        </p:nvGraphicFramePr>
        <p:xfrm>
          <a:off x="1479550" y="3446463"/>
          <a:ext cx="1852613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862965" imgH="406400" progId="Equation.DSMT4">
                  <p:embed/>
                </p:oleObj>
              </mc:Choice>
              <mc:Fallback>
                <p:oleObj name="" r:id="rId5" imgW="862965" imgH="406400" progId="Equation.DSMT4">
                  <p:embed/>
                  <p:pic>
                    <p:nvPicPr>
                      <p:cNvPr id="0" name="对象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9550" y="3446463"/>
                        <a:ext cx="1852613" cy="871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3333750" y="3597275"/>
            <a:ext cx="2263775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3  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zh-CN" altLang="en-US" sz="2800" b="1" baseline="30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2" grpId="0"/>
      <p:bldP spid="24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/>
          <p:nvPr/>
        </p:nvGrpSpPr>
        <p:grpSpPr>
          <a:xfrm>
            <a:off x="1341438" y="720725"/>
            <a:ext cx="4906962" cy="917575"/>
            <a:chOff x="1007842" y="1214622"/>
            <a:chExt cx="4907113" cy="917179"/>
          </a:xfrm>
        </p:grpSpPr>
        <p:sp>
          <p:nvSpPr>
            <p:cNvPr id="2" name="文本框 1"/>
            <p:cNvSpPr txBox="1"/>
            <p:nvPr/>
          </p:nvSpPr>
          <p:spPr>
            <a:xfrm>
              <a:off x="1007842" y="1368544"/>
              <a:ext cx="4907113" cy="560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0.000 001 =         = 1×10 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– 6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，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9226" name="对象 9"/>
            <p:cNvGraphicFramePr>
              <a:graphicFrameLocks noChangeAspect="1"/>
            </p:cNvGraphicFramePr>
            <p:nvPr/>
          </p:nvGraphicFramePr>
          <p:xfrm>
            <a:off x="2932658" y="1214622"/>
            <a:ext cx="631501" cy="9171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279400" imgH="406400" progId="Equation.DSMT4">
                    <p:embed/>
                  </p:oleObj>
                </mc:Choice>
                <mc:Fallback>
                  <p:oleObj name="" r:id="rId1" imgW="279400" imgH="4064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32658" y="1214622"/>
                          <a:ext cx="631501" cy="9171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341438" y="1709738"/>
            <a:ext cx="5386411" cy="917575"/>
            <a:chOff x="1007842" y="1189621"/>
            <a:chExt cx="5386459" cy="917179"/>
          </a:xfrm>
        </p:grpSpPr>
        <p:sp>
          <p:nvSpPr>
            <p:cNvPr id="6" name="文本框 5"/>
            <p:cNvSpPr txBox="1"/>
            <p:nvPr/>
          </p:nvSpPr>
          <p:spPr>
            <a:xfrm>
              <a:off x="1007842" y="1368931"/>
              <a:ext cx="5386459" cy="5596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0.000 000 001 =         = 1×10 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– 9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，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9224" name="对象 9"/>
            <p:cNvGraphicFramePr>
              <a:graphicFrameLocks noChangeAspect="1"/>
            </p:cNvGraphicFramePr>
            <p:nvPr/>
          </p:nvGraphicFramePr>
          <p:xfrm>
            <a:off x="3512742" y="1189621"/>
            <a:ext cx="631501" cy="9171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279400" imgH="406400" progId="Equation.DSMT4">
                    <p:embed/>
                  </p:oleObj>
                </mc:Choice>
                <mc:Fallback>
                  <p:oleObj name="" r:id="rId3" imgW="279400" imgH="4064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12742" y="1189621"/>
                          <a:ext cx="631501" cy="9171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162050" y="2797175"/>
            <a:ext cx="6738938" cy="1471613"/>
            <a:chOff x="1109094" y="2796596"/>
            <a:chExt cx="6737742" cy="1472192"/>
          </a:xfrm>
        </p:grpSpPr>
        <p:sp>
          <p:nvSpPr>
            <p:cNvPr id="8" name="矩形 7"/>
            <p:cNvSpPr/>
            <p:nvPr/>
          </p:nvSpPr>
          <p:spPr>
            <a:xfrm>
              <a:off x="1109094" y="2796596"/>
              <a:ext cx="6737742" cy="13038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 0.000 000 000 000 000 000 000 000 026 57 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2.657×          = 2.657×10 </a:t>
              </a:r>
              <a:r>
                <a:rPr kumimoji="0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– 26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9222" name="对象 9"/>
            <p:cNvGraphicFramePr>
              <a:graphicFrameLocks noChangeAspect="1"/>
            </p:cNvGraphicFramePr>
            <p:nvPr/>
          </p:nvGraphicFramePr>
          <p:xfrm>
            <a:off x="2687638" y="3351213"/>
            <a:ext cx="717550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5" imgW="317500" imgH="405765" progId="Equation.DSMT4">
                    <p:embed/>
                  </p:oleObj>
                </mc:Choice>
                <mc:Fallback>
                  <p:oleObj name="" r:id="rId5" imgW="317500" imgH="405765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87638" y="3351213"/>
                          <a:ext cx="717550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2829" y="1055688"/>
            <a:ext cx="7678341" cy="1831975"/>
            <a:chOff x="693777" y="1362209"/>
            <a:chExt cx="7678751" cy="1832406"/>
          </a:xfrm>
        </p:grpSpPr>
        <p:sp>
          <p:nvSpPr>
            <p:cNvPr id="3" name="矩形: 圆角 2"/>
            <p:cNvSpPr/>
            <p:nvPr/>
          </p:nvSpPr>
          <p:spPr>
            <a:xfrm>
              <a:off x="727515" y="1420960"/>
              <a:ext cx="7388619" cy="1773655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0244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693777" y="1769180"/>
              <a:ext cx="7678751" cy="1077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一般地，一个小于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的正数可以表示为 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× 10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zh-CN" altLang="en-US" sz="2800" b="1" kern="1200" cap="none" spc="0" normalizeH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的形式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 其中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≤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&lt; 10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是负整数。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66565" y="3121501"/>
            <a:ext cx="7388224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大于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的负数也可以用类似的方法表示，如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0.000 002 56=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2.56×10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>
            <a:spLocks noChangeArrowheads="1"/>
          </p:cNvSpPr>
          <p:nvPr/>
        </p:nvSpPr>
        <p:spPr bwMode="auto">
          <a:xfrm>
            <a:off x="747713" y="1108621"/>
            <a:ext cx="7180263" cy="3242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用科学记数法表示下列各数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: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华文新魏" panose="020108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0.000 003 2 =       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华文中宋" panose="020106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– 0.000 000 14 =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华文中宋" panose="020106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– 680 000 000 =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华文中宋" panose="020106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中宋" panose="02010600040101010101" pitchFamily="2" charset="-122"/>
              </a:rPr>
              <a:t>314 000 000 000 =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4281" y="1844428"/>
            <a:ext cx="1751013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3.2×10 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6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10844" y="2444478"/>
            <a:ext cx="2203450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1.4×10 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7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07657" y="3095652"/>
            <a:ext cx="2203450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6.8×10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3569" y="3766727"/>
            <a:ext cx="2203450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3.14×10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>
            <a:spLocks noChangeArrowheads="1"/>
          </p:cNvSpPr>
          <p:nvPr/>
        </p:nvSpPr>
        <p:spPr bwMode="auto">
          <a:xfrm>
            <a:off x="576263" y="651421"/>
            <a:ext cx="7489031" cy="17125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2. 1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个电子的质量约为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0.000 000 000 000 000 000 000 000 000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 000 911 kg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，请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华文新魏" panose="02010800040101010101" pitchFamily="2" charset="-122"/>
              </a:rPr>
              <a:t>用科学记数法表示这个数。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263" y="2413947"/>
            <a:ext cx="8291512" cy="1081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  <a:sym typeface="华文新魏" panose="02010800040101010101" pitchFamily="2" charset="-122"/>
              </a:rPr>
              <a:t> 0.000 000 000 000 000 000 000 000 000 000 911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/>
              <a:ea typeface="黑体" panose="02010609060101010101" pitchFamily="49" charset="-122"/>
              <a:sym typeface="华文新魏" panose="020108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9.11×10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31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904875" y="1595438"/>
            <a:ext cx="5835650" cy="130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）计算：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68182" y="1681957"/>
            <a:ext cx="61277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22825" y="2293938"/>
            <a:ext cx="1458913" cy="565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03300" y="609600"/>
            <a:ext cx="4908550" cy="2892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÷(– 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97013" y="2063750"/>
            <a:ext cx="262572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原式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xy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7013" y="3662363"/>
            <a:ext cx="2625725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06438" y="884238"/>
            <a:ext cx="7124700" cy="2109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用科学记数法表示下列各数：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0.002 1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0.000 1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0.000 305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0.000 000 08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7363" y="1917700"/>
            <a:ext cx="174942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2.1×10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8275" y="1917700"/>
            <a:ext cx="1751013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4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57363" y="3043238"/>
            <a:ext cx="2117725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3.05×10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4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48275" y="3043238"/>
            <a:ext cx="211772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8×10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– 8</a:t>
            </a:r>
            <a:endParaRPr kumimoji="0" lang="zh-CN" altLang="en-US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320800" y="857250"/>
            <a:ext cx="6646863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写出下列各数的原数：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1.35×10 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6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5.0×10 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25475" y="3060700"/>
            <a:ext cx="7893050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5. 1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纳米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10 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9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米，将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0.003 05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纳米用科学记数法表示为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米。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4788" y="1984375"/>
            <a:ext cx="23923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0.000 001 35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11850" y="1984375"/>
            <a:ext cx="1450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0.0050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2275" y="3598863"/>
            <a:ext cx="2276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3.05×10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12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76275" y="862013"/>
            <a:ext cx="7942263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6.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z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12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z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之间的数量关系。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275" y="2130425"/>
            <a:ext cx="8035925" cy="159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解：因为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6÷3 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，所以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即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，所以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87350" y="1005587"/>
            <a:ext cx="8369300" cy="18227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一种液体每升含有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10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个有害细菌。为了试验某种灭菌剂的效果，科学家进行了实验，发现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滴灭菌剂可以杀死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10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9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个有害细菌。要将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 L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液体中的有害细菌全部杀死， 需要这种灭菌剂多少滴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?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你是怎样计算的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?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9401" y="2895280"/>
            <a:ext cx="2067893" cy="560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÷10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9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对话气泡: 圆角矩形 13"/>
          <p:cNvSpPr/>
          <p:nvPr/>
        </p:nvSpPr>
        <p:spPr>
          <a:xfrm>
            <a:off x="555664" y="3677073"/>
            <a:ext cx="1877683" cy="921680"/>
          </a:xfrm>
          <a:prstGeom prst="wedgeRoundRectCallout">
            <a:avLst>
              <a:gd name="adj1" fmla="val 34858"/>
              <a:gd name="adj2" fmla="val -78641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同底数幂的除法</a:t>
            </a:r>
            <a:endParaRPr lang="zh-CN" altLang="en-US" sz="2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3345635" y="4087383"/>
            <a:ext cx="46946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同底数的幂相除，怎样计算呢</a:t>
            </a:r>
            <a:r>
              <a:rPr lang="en-US" altLang="zh-CN" sz="2400" b="1" dirty="0">
                <a:latin typeface="+mj-lt"/>
                <a:ea typeface="+mj-ea"/>
              </a:rPr>
              <a:t>?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45635" y="2966063"/>
            <a:ext cx="421485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观察这个算式，它有何特点</a:t>
            </a:r>
            <a:r>
              <a:rPr lang="en-US" altLang="zh-CN" sz="2400" b="1" dirty="0">
                <a:latin typeface="+mj-lt"/>
                <a:ea typeface="+mj-ea"/>
              </a:rPr>
              <a:t>?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45635" y="3498511"/>
            <a:ext cx="3477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是相同底数的幂相除。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  <p:bldP spid="15" grpId="0"/>
      <p:bldP spid="16" grpId="0" animBg="1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76263" y="766763"/>
            <a:ext cx="7991475" cy="2111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7.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一根头发丝的直径为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万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（纳米），某种生物细胞的直径为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μm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（微米）。请你选择适当的方法说明两者之间的差距（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nm = 10 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9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μm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 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6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100" y="2943225"/>
            <a:ext cx="8280400" cy="159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万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nm = 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9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= 6×10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5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÷(1×10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= 6×10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5+6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即一根头发丝的直径是该种生物细胞直径的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3993" y="1576361"/>
            <a:ext cx="2015593" cy="2359208"/>
            <a:chOff x="451785" y="1437465"/>
            <a:chExt cx="2015593" cy="2359208"/>
          </a:xfrm>
        </p:grpSpPr>
        <p:sp>
          <p:nvSpPr>
            <p:cNvPr id="9" name="文本框 8"/>
            <p:cNvSpPr txBox="1"/>
            <p:nvPr/>
          </p:nvSpPr>
          <p:spPr>
            <a:xfrm>
              <a:off x="451785" y="2089846"/>
              <a:ext cx="1785258" cy="1156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同底数幂的除法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2189565" y="143746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195282" y="1215495"/>
            <a:ext cx="582139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≠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6146" y="2090464"/>
            <a:ext cx="547582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同底数幂相乘，底数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不变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，指数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相加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66772" y="1227978"/>
            <a:ext cx="952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性质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94591" y="2941795"/>
            <a:ext cx="1163812" cy="1331712"/>
            <a:chOff x="2472383" y="2802899"/>
            <a:chExt cx="1163812" cy="1331712"/>
          </a:xfrm>
        </p:grpSpPr>
        <p:sp>
          <p:nvSpPr>
            <p:cNvPr id="18" name="文本框 17"/>
            <p:cNvSpPr txBox="1"/>
            <p:nvPr/>
          </p:nvSpPr>
          <p:spPr>
            <a:xfrm>
              <a:off x="2472383" y="3189502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注意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3358382" y="2802899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267141" y="2953667"/>
            <a:ext cx="18961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85599" y="2875107"/>
            <a:ext cx="212438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直接应用法则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67141" y="3723894"/>
            <a:ext cx="209193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底数不相同时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4058" y="3563705"/>
            <a:ext cx="212438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先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变成同底数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再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箭头: 右 23"/>
          <p:cNvSpPr/>
          <p:nvPr/>
        </p:nvSpPr>
        <p:spPr bwMode="auto">
          <a:xfrm>
            <a:off x="5021393" y="3114782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箭头: 右 24"/>
          <p:cNvSpPr/>
          <p:nvPr/>
        </p:nvSpPr>
        <p:spPr bwMode="auto">
          <a:xfrm>
            <a:off x="5359079" y="3961199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42558" y="2165812"/>
            <a:ext cx="9527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逆用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6" name="矩形: 圆角 25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74676" y="1186947"/>
            <a:ext cx="622317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计算下列各式，并说明理由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＞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4676" y="1805975"/>
            <a:ext cx="5518943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9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3)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÷ (</a:t>
            </a:r>
            <a:r>
              <a:rPr kumimoji="0" lang="en-US" altLang="zh-CN" sz="2800" b="1" kern="1200" cap="none" spc="0" normalizeH="0" baseline="0" noProof="0" dirty="0"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3)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68413" y="1302543"/>
            <a:ext cx="252505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9</a:t>
            </a:r>
            <a:endParaRPr kumimoji="0" lang="zh-CN" altLang="en-US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 rot="16200000" flipH="1">
            <a:off x="5464174" y="-130176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64893" y="467518"/>
            <a:ext cx="1443038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72681" y="1035843"/>
            <a:ext cx="3387725" cy="1139825"/>
            <a:chOff x="1384134" y="2431392"/>
            <a:chExt cx="3387488" cy="1140500"/>
          </a:xfrm>
        </p:grpSpPr>
        <p:sp>
          <p:nvSpPr>
            <p:cNvPr id="11" name="文本框 10"/>
            <p:cNvSpPr txBox="1"/>
            <p:nvPr/>
          </p:nvSpPr>
          <p:spPr>
            <a:xfrm>
              <a:off x="1384134" y="2680778"/>
              <a:ext cx="479391" cy="563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= </a:t>
              </a:r>
              <a:endParaRPr kumimoji="0" lang="zh-CN" altLang="en-US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836539" y="2990523"/>
              <a:ext cx="29350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1952419" y="2431392"/>
              <a:ext cx="2703323" cy="5591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10×10×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66705" y="3012761"/>
              <a:ext cx="2701736" cy="5591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10×10×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8" name="左大括号 17"/>
          <p:cNvSpPr/>
          <p:nvPr/>
        </p:nvSpPr>
        <p:spPr>
          <a:xfrm rot="5400000" flipH="1" flipV="1">
            <a:off x="5464174" y="987424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77606" y="2294731"/>
            <a:ext cx="12636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9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72681" y="4055268"/>
            <a:ext cx="95885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72681" y="3386931"/>
            <a:ext cx="3000375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10×10×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 rot="16200000" flipH="1">
            <a:off x="5221287" y="2168524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72718" y="2764631"/>
            <a:ext cx="2613025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12 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9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个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30938" y="1364684"/>
            <a:ext cx="2100593" cy="3070982"/>
            <a:chOff x="2530938" y="1375317"/>
            <a:chExt cx="2100593" cy="3070982"/>
          </a:xfrm>
        </p:grpSpPr>
        <p:sp>
          <p:nvSpPr>
            <p:cNvPr id="27" name="椭圆 26"/>
            <p:cNvSpPr/>
            <p:nvPr/>
          </p:nvSpPr>
          <p:spPr>
            <a:xfrm>
              <a:off x="2530938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58910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292889" y="4107657"/>
              <a:ext cx="338642" cy="338642"/>
            </a:xfrm>
            <a:prstGeom prst="ellips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3652" y="2451403"/>
            <a:ext cx="349906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j-lt"/>
                <a:ea typeface="+mj-ea"/>
              </a:rPr>
              <a:t>由此，你发现了什么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3040" y="3109754"/>
            <a:ext cx="252609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10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12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÷10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9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=10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12-9</a:t>
            </a:r>
            <a:endParaRPr lang="zh-CN" altLang="en-US" sz="2600" b="1" baseline="3000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animBg="1"/>
      <p:bldP spid="16" grpId="0"/>
      <p:bldP spid="18" grpId="0" animBg="1"/>
      <p:bldP spid="19" grpId="0"/>
      <p:bldP spid="21" grpId="0"/>
      <p:bldP spid="22" grpId="0"/>
      <p:bldP spid="23" grpId="0" animBg="1"/>
      <p:bldP spid="24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358106" y="1154357"/>
            <a:ext cx="2483372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 rot="16200000" flipH="1">
            <a:off x="5509418" y="-262731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1725" y="334963"/>
            <a:ext cx="1382713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19512" y="903288"/>
            <a:ext cx="3387725" cy="1139825"/>
            <a:chOff x="1384134" y="2431392"/>
            <a:chExt cx="3387488" cy="1140500"/>
          </a:xfrm>
        </p:grpSpPr>
        <p:sp>
          <p:nvSpPr>
            <p:cNvPr id="14" name="文本框 13"/>
            <p:cNvSpPr txBox="1"/>
            <p:nvPr/>
          </p:nvSpPr>
          <p:spPr>
            <a:xfrm>
              <a:off x="1384134" y="2680777"/>
              <a:ext cx="479391" cy="563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= </a:t>
              </a:r>
              <a:endParaRPr kumimoji="0" lang="zh-CN" altLang="en-US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836540" y="2990523"/>
              <a:ext cx="293508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952419" y="2431392"/>
              <a:ext cx="2703324" cy="5591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10×10×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66706" y="3012761"/>
              <a:ext cx="2701736" cy="5591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10×10×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8" name="左大括号 17"/>
          <p:cNvSpPr/>
          <p:nvPr/>
        </p:nvSpPr>
        <p:spPr>
          <a:xfrm rot="5400000" flipH="1" flipV="1">
            <a:off x="5509418" y="854869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22850" y="2162175"/>
            <a:ext cx="1284288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19512" y="4178300"/>
            <a:ext cx="14097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19512" y="3521075"/>
            <a:ext cx="2998788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10×10×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 rot="16200000" flipH="1">
            <a:off x="5209381" y="2243931"/>
            <a:ext cx="228600" cy="24177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54500" y="2840038"/>
            <a:ext cx="216376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553328" y="1240668"/>
            <a:ext cx="2499447" cy="3358318"/>
            <a:chOff x="2530938" y="1375317"/>
            <a:chExt cx="2499447" cy="3358318"/>
          </a:xfrm>
        </p:grpSpPr>
        <p:sp>
          <p:nvSpPr>
            <p:cNvPr id="26" name="椭圆 25"/>
            <p:cNvSpPr/>
            <p:nvPr/>
          </p:nvSpPr>
          <p:spPr>
            <a:xfrm>
              <a:off x="2530938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58910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372048" y="4383315"/>
              <a:ext cx="658337" cy="350320"/>
            </a:xfrm>
            <a:prstGeom prst="ellips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73652" y="2451403"/>
            <a:ext cx="349906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j-lt"/>
                <a:ea typeface="+mj-ea"/>
              </a:rPr>
              <a:t>由此，你发现了什么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3040" y="3109754"/>
            <a:ext cx="252609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10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÷10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=10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-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endParaRPr lang="zh-CN" altLang="en-US" sz="2600" b="1" baseline="3000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8" grpId="0" animBg="1"/>
      <p:bldP spid="19" grpId="0"/>
      <p:bldP spid="20" grpId="0"/>
      <p:bldP spid="21" grpId="0"/>
      <p:bldP spid="22" grpId="0" animBg="1"/>
      <p:bldP spid="23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1560" y="994571"/>
            <a:ext cx="3323346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÷ (– 3) 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99644" y="832644"/>
            <a:ext cx="4995863" cy="1190625"/>
            <a:chOff x="1384134" y="2431392"/>
            <a:chExt cx="4995726" cy="1191128"/>
          </a:xfrm>
        </p:grpSpPr>
        <p:sp>
          <p:nvSpPr>
            <p:cNvPr id="8" name="文本框 7"/>
            <p:cNvSpPr txBox="1"/>
            <p:nvPr/>
          </p:nvSpPr>
          <p:spPr>
            <a:xfrm>
              <a:off x="1384134" y="2680735"/>
              <a:ext cx="479412" cy="5638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endParaRPr kumimoji="0" lang="zh-CN" altLang="en-US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836560" y="2990428"/>
              <a:ext cx="45433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952443" y="2431392"/>
              <a:ext cx="4054364" cy="6098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(– 3) × (– 3) 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 (– 3)</a:t>
              </a:r>
              <a:endPara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66731" y="3012662"/>
              <a:ext cx="4054364" cy="6098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(– 3) × (– 3) 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 (– 3)</a:t>
              </a:r>
              <a:endPara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左大括号 11"/>
          <p:cNvSpPr/>
          <p:nvPr/>
        </p:nvSpPr>
        <p:spPr>
          <a:xfrm rot="5400000" flipH="1" flipV="1">
            <a:off x="5987257" y="45244"/>
            <a:ext cx="228600" cy="3895725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4794" y="2062957"/>
            <a:ext cx="1665288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01232" y="4107657"/>
            <a:ext cx="187642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 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 rot="16200000" flipH="1">
            <a:off x="5987257" y="-1070768"/>
            <a:ext cx="228600" cy="3895725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2082" y="254794"/>
            <a:ext cx="1744663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10757" y="3391694"/>
            <a:ext cx="4349750" cy="609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(– 3) × (– 3) ×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 (– 3)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 rot="16200000" flipH="1">
            <a:off x="5680075" y="1423988"/>
            <a:ext cx="228600" cy="3894138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1519" y="2748757"/>
            <a:ext cx="2582863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32696" y="1081882"/>
            <a:ext cx="3318907" cy="3459162"/>
            <a:chOff x="2530938" y="1375317"/>
            <a:chExt cx="3318907" cy="3459162"/>
          </a:xfrm>
        </p:grpSpPr>
        <p:sp>
          <p:nvSpPr>
            <p:cNvPr id="21" name="椭圆 20"/>
            <p:cNvSpPr/>
            <p:nvPr/>
          </p:nvSpPr>
          <p:spPr>
            <a:xfrm>
              <a:off x="2530938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13773" y="1375317"/>
              <a:ext cx="338642" cy="33864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191508" y="4484159"/>
              <a:ext cx="658337" cy="350320"/>
            </a:xfrm>
            <a:prstGeom prst="ellipse">
              <a:avLst/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73652" y="2451403"/>
            <a:ext cx="349906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j-lt"/>
                <a:ea typeface="+mj-ea"/>
              </a:rPr>
              <a:t>由此，你发现了什么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3040" y="3109754"/>
            <a:ext cx="304186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(-3)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÷(-3) 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=(-3)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-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endParaRPr lang="zh-CN" altLang="en-US" sz="2600" b="1" baseline="30000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/>
      <p:bldP spid="14" grpId="0"/>
      <p:bldP spid="5" grpId="0" animBg="1"/>
      <p:bldP spid="6" grpId="0"/>
      <p:bldP spid="17" grpId="0"/>
      <p:bldP spid="18" grpId="0" animBg="1"/>
      <p:bldP spid="19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1831" y="554831"/>
            <a:ext cx="7683499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如果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都是正整数，且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你是怎样得到的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1368" y="2345036"/>
            <a:ext cx="122396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 rot="16200000" flipH="1">
            <a:off x="4239961" y="1330343"/>
            <a:ext cx="228600" cy="1855788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88333" y="1707198"/>
            <a:ext cx="1112805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600" b="1" i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00893" y="2171727"/>
            <a:ext cx="2635250" cy="970231"/>
            <a:chOff x="1384134" y="2459707"/>
            <a:chExt cx="2636435" cy="970588"/>
          </a:xfrm>
        </p:grpSpPr>
        <p:sp>
          <p:nvSpPr>
            <p:cNvPr id="22" name="文本框 21"/>
            <p:cNvSpPr txBox="1"/>
            <p:nvPr/>
          </p:nvSpPr>
          <p:spPr>
            <a:xfrm>
              <a:off x="1384134" y="2680720"/>
              <a:ext cx="479641" cy="563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= </a:t>
              </a:r>
              <a:endParaRPr kumimoji="0" lang="zh-CN" altLang="en-US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836774" y="2991985"/>
              <a:ext cx="218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1954303" y="2459707"/>
              <a:ext cx="1983679" cy="5605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宋体" panose="02010600030101010101" pitchFamily="2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4302" y="2869702"/>
              <a:ext cx="1983679" cy="5605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宋体" panose="02010600030101010101" pitchFamily="2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9" name="左大括号 38"/>
          <p:cNvSpPr/>
          <p:nvPr/>
        </p:nvSpPr>
        <p:spPr>
          <a:xfrm rot="5400000" flipH="1" flipV="1">
            <a:off x="4239961" y="2219304"/>
            <a:ext cx="228600" cy="1855788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27599" y="3187158"/>
            <a:ext cx="1525993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600" b="1" i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00893" y="3641683"/>
            <a:ext cx="1525993" cy="56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49460" y="2395834"/>
            <a:ext cx="227806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3" name="左大括号 42"/>
          <p:cNvSpPr/>
          <p:nvPr/>
        </p:nvSpPr>
        <p:spPr>
          <a:xfrm rot="16200000" flipH="1">
            <a:off x="6685329" y="1561236"/>
            <a:ext cx="228600" cy="1855788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94728" y="1927816"/>
            <a:ext cx="1853392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600" b="1" i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71251" y="4213437"/>
            <a:ext cx="729407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÷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– 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，且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都是正整数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39" grpId="0" animBg="1"/>
      <p:bldP spid="40" grpId="0"/>
      <p:bldP spid="41" grpId="0"/>
      <p:bldP spid="42" grpId="0"/>
      <p:bldP spid="43" grpId="0" animBg="1"/>
      <p:bldP spid="44" grpId="0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7400" y="1187792"/>
            <a:ext cx="7388225" cy="1928299"/>
            <a:chOff x="727515" y="1362209"/>
            <a:chExt cx="7388619" cy="1928619"/>
          </a:xfrm>
        </p:grpSpPr>
        <p:sp>
          <p:nvSpPr>
            <p:cNvPr id="3" name="矩形: 圆角 2"/>
            <p:cNvSpPr/>
            <p:nvPr/>
          </p:nvSpPr>
          <p:spPr>
            <a:xfrm>
              <a:off x="727515" y="1420956"/>
              <a:ext cx="7388619" cy="1869872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1268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883097" y="1599571"/>
              <a:ext cx="7077452" cy="16912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a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÷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– 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≠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0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都是正整数，且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＞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）。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同底数幂相除，底数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____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，指数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____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。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872040" y="2571750"/>
            <a:ext cx="9215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5042" y="2571750"/>
            <a:ext cx="9215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相减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485" y="597339"/>
            <a:ext cx="36290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同底数幂的除法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7400" y="3821789"/>
            <a:ext cx="7388225" cy="984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同底数幂的除法和同底数幂的乘法互为逆运算，因此同底数幂的除法可以用同底数幂的乘法来检验。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8171" y="3205663"/>
            <a:ext cx="592812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可以是单项式或多项式，但不能为</a:t>
            </a:r>
            <a:r>
              <a:rPr lang="en-US" altLang="zh-CN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4028</Words>
  <Application>WPS 演示</Application>
  <PresentationFormat>全屏显示(16:9)</PresentationFormat>
  <Paragraphs>397</Paragraphs>
  <Slides>32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32</vt:i4>
      </vt:variant>
    </vt:vector>
  </HeadingPairs>
  <TitlesOfParts>
    <vt:vector size="58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Cambria Math</vt:lpstr>
      <vt:lpstr>华文新魏</vt:lpstr>
      <vt:lpstr>华文中宋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388</cp:revision>
  <dcterms:created xsi:type="dcterms:W3CDTF">2016-01-14T07:05:00Z</dcterms:created>
  <dcterms:modified xsi:type="dcterms:W3CDTF">2025-01-18T09:23:46Z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