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notesMasterIdLst>
    <p:notesMasterId r:id="rId28"/>
  </p:notesMasterIdLst>
  <p:sldIdLst>
    <p:sldId id="256" r:id="rId4"/>
    <p:sldId id="299" r:id="rId5"/>
    <p:sldId id="319" r:id="rId6"/>
    <p:sldId id="318" r:id="rId7"/>
    <p:sldId id="320" r:id="rId8"/>
    <p:sldId id="321" r:id="rId9"/>
    <p:sldId id="322" r:id="rId10"/>
    <p:sldId id="324" r:id="rId11"/>
    <p:sldId id="326" r:id="rId12"/>
    <p:sldId id="325" r:id="rId13"/>
    <p:sldId id="323" r:id="rId14"/>
    <p:sldId id="327" r:id="rId15"/>
    <p:sldId id="328" r:id="rId16"/>
    <p:sldId id="329" r:id="rId17"/>
    <p:sldId id="330" r:id="rId18"/>
    <p:sldId id="302" r:id="rId19"/>
    <p:sldId id="367" r:id="rId20"/>
    <p:sldId id="368" r:id="rId21"/>
    <p:sldId id="369" r:id="rId22"/>
    <p:sldId id="370" r:id="rId23"/>
    <p:sldId id="334" r:id="rId24"/>
    <p:sldId id="371" r:id="rId25"/>
    <p:sldId id="279" r:id="rId26"/>
    <p:sldId id="283" r:id="rId27"/>
  </p:sldIdLst>
  <p:sldSz cx="9144000" cy="5143500" type="screen16x9"/>
  <p:notesSz cx="6797675" cy="9928225"/>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26336"/>
    <a:srgbClr val="CCFF99"/>
    <a:srgbClr val="64C800"/>
    <a:srgbClr val="0B9919"/>
    <a:srgbClr val="93DBFF"/>
    <a:srgbClr val="AEFF5D"/>
    <a:srgbClr val="80FF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4"/>
    <p:restoredTop sz="96391"/>
  </p:normalViewPr>
  <p:slideViewPr>
    <p:cSldViewPr snapToGrid="0" showGuides="1">
      <p:cViewPr>
        <p:scale>
          <a:sx n="100" d="100"/>
          <a:sy n="100" d="100"/>
        </p:scale>
        <p:origin x="1782" y="738"/>
      </p:cViewPr>
      <p:guideLst>
        <p:guide orient="horz" pos="1620"/>
        <p:guide pos="288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notesMaster" Target="notesMasters/notes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5" Type="http://schemas.openxmlformats.org/officeDocument/2006/relationships/image" Target="../media/image14.wmf"/><Relationship Id="rId4" Type="http://schemas.openxmlformats.org/officeDocument/2006/relationships/image" Target="../media/image13.wmf"/><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54A1E4C-34E5-41FD-92AB-E597DE5C8E06}"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49688" y="9429750"/>
            <a:ext cx="2946400" cy="498475"/>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DA986506-AB7B-48BB-A3FA-D8933EE4DF4A}"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showMasterSp="0">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1.png"/><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6pPr>
      <a:lvl7pPr marL="9144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7pPr>
      <a:lvl8pPr marL="13716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8pPr>
      <a:lvl9pPr marL="18288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9pPr>
    </p:titleStyle>
    <p:bodyStyle>
      <a:lvl1pPr algn="l" rtl="0" eaLnBrk="0" fontAlgn="base" hangingPunct="0">
        <a:spcBef>
          <a:spcPct val="20000"/>
        </a:spcBef>
        <a:spcAft>
          <a:spcPct val="0"/>
        </a:spcAft>
        <a:defRPr sz="24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Lst>
  <p:hf sldNum="0"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2pPr>
      <a:lvl3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3pPr>
      <a:lvl4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4pPr>
      <a:lvl5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5pPr>
      <a:lvl6pPr marL="457200" algn="l" defTabSz="685800" rtl="0" fontAlgn="base">
        <a:lnSpc>
          <a:spcPct val="90000"/>
        </a:lnSpc>
        <a:spcBef>
          <a:spcPct val="0"/>
        </a:spcBef>
        <a:spcAft>
          <a:spcPct val="0"/>
        </a:spcAft>
        <a:defRPr sz="3300">
          <a:solidFill>
            <a:schemeClr val="tx1"/>
          </a:solidFill>
          <a:latin typeface="Times New Roman" panose="02020603050405020304" pitchFamily="18" charset="0"/>
        </a:defRPr>
      </a:lvl6pPr>
      <a:lvl7pPr marL="914400" algn="l" defTabSz="685800" rtl="0" fontAlgn="base">
        <a:lnSpc>
          <a:spcPct val="90000"/>
        </a:lnSpc>
        <a:spcBef>
          <a:spcPct val="0"/>
        </a:spcBef>
        <a:spcAft>
          <a:spcPct val="0"/>
        </a:spcAft>
        <a:defRPr sz="3300">
          <a:solidFill>
            <a:schemeClr val="tx1"/>
          </a:solidFill>
          <a:latin typeface="Times New Roman" panose="02020603050405020304" pitchFamily="18" charset="0"/>
        </a:defRPr>
      </a:lvl7pPr>
      <a:lvl8pPr marL="1371600" algn="l" defTabSz="685800" rtl="0" fontAlgn="base">
        <a:lnSpc>
          <a:spcPct val="90000"/>
        </a:lnSpc>
        <a:spcBef>
          <a:spcPct val="0"/>
        </a:spcBef>
        <a:spcAft>
          <a:spcPct val="0"/>
        </a:spcAft>
        <a:defRPr sz="3300">
          <a:solidFill>
            <a:schemeClr val="tx1"/>
          </a:solidFill>
          <a:latin typeface="Times New Roman" panose="02020603050405020304" pitchFamily="18" charset="0"/>
        </a:defRPr>
      </a:lvl8pPr>
      <a:lvl9pPr marL="1828800" algn="l" defTabSz="685800" rtl="0" fontAlgn="base">
        <a:lnSpc>
          <a:spcPct val="90000"/>
        </a:lnSpc>
        <a:spcBef>
          <a:spcPct val="0"/>
        </a:spcBef>
        <a:spcAft>
          <a:spcPct val="0"/>
        </a:spcAft>
        <a:defRPr sz="3300">
          <a:solidFill>
            <a:schemeClr val="tx1"/>
          </a:solidFill>
          <a:latin typeface="Times New Roman" panose="02020603050405020304" pitchFamily="18"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hyperlink" Target="../../../../../&#36164;&#28304;/&#31532;4&#31456;/4.2%20&#29992;&#20851;&#31995;&#24335;&#34920;&#31034;&#30340;&#21464;&#37327;&#38388;&#20851;&#31995;/&#35838;&#20214;/&#35838;&#20214;&#32032;&#26448;/&#25968;&#20540;&#36716;&#25442;&#26426;1&#65288;flash&#65289;.swf" TargetMode="External"/></Relationships>
</file>

<file path=ppt/slides/_rels/slide11.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9.wmf"/><Relationship Id="rId1" Type="http://schemas.openxmlformats.org/officeDocument/2006/relationships/oleObject" Target="../embeddings/oleObject2.bin"/></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9" Type="http://schemas.openxmlformats.org/officeDocument/2006/relationships/oleObject" Target="../embeddings/oleObject7.bin"/><Relationship Id="rId8" Type="http://schemas.openxmlformats.org/officeDocument/2006/relationships/image" Target="../media/image13.wmf"/><Relationship Id="rId7" Type="http://schemas.openxmlformats.org/officeDocument/2006/relationships/oleObject" Target="../embeddings/oleObject6.bin"/><Relationship Id="rId6" Type="http://schemas.openxmlformats.org/officeDocument/2006/relationships/image" Target="../media/image12.wmf"/><Relationship Id="rId5" Type="http://schemas.openxmlformats.org/officeDocument/2006/relationships/oleObject" Target="../embeddings/oleObject5.bin"/><Relationship Id="rId4" Type="http://schemas.openxmlformats.org/officeDocument/2006/relationships/image" Target="../media/image11.wmf"/><Relationship Id="rId3" Type="http://schemas.openxmlformats.org/officeDocument/2006/relationships/oleObject" Target="../embeddings/oleObject4.bin"/><Relationship Id="rId2" Type="http://schemas.openxmlformats.org/officeDocument/2006/relationships/image" Target="../media/image10.wmf"/><Relationship Id="rId12" Type="http://schemas.openxmlformats.org/officeDocument/2006/relationships/vmlDrawing" Target="../drawings/vmlDrawing3.vml"/><Relationship Id="rId11" Type="http://schemas.openxmlformats.org/officeDocument/2006/relationships/slideLayout" Target="../slideLayouts/slideLayout2.xml"/><Relationship Id="rId10" Type="http://schemas.openxmlformats.org/officeDocument/2006/relationships/image" Target="../media/image14.wmf"/><Relationship Id="rId1" Type="http://schemas.openxmlformats.org/officeDocument/2006/relationships/oleObject" Target="../embeddings/oleObject3.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4065588" y="-377825"/>
            <a:ext cx="1182688" cy="307975"/>
          </a:xfrm>
          <a:prstGeom prst="rect">
            <a:avLst/>
          </a:prstGeom>
          <a:noFill/>
        </p:spPr>
        <p:txBody>
          <a:bodyPr>
            <a:spAutoFit/>
          </a:bodyPr>
          <a:lstStyle/>
          <a:p>
            <a:pPr marR="0" defTabSz="914400">
              <a:buClrTx/>
              <a:buSzTx/>
              <a:buFontTx/>
              <a:buNone/>
              <a:defRPr/>
            </a:pPr>
            <a:r>
              <a:rPr kumimoji="0" lang="zh-CN" altLang="en-US" sz="14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rPr>
              <a:t>状元成才路</a:t>
            </a:r>
            <a:endParaRPr kumimoji="0" lang="zh-CN" altLang="en-US" sz="14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endParaRPr>
          </a:p>
        </p:txBody>
      </p:sp>
      <p:sp>
        <p:nvSpPr>
          <p:cNvPr id="9" name="文本框 8"/>
          <p:cNvSpPr txBox="1"/>
          <p:nvPr/>
        </p:nvSpPr>
        <p:spPr>
          <a:xfrm>
            <a:off x="-306387" y="1841500"/>
            <a:ext cx="277813" cy="1016000"/>
          </a:xfrm>
          <a:prstGeom prst="rect">
            <a:avLst/>
          </a:prstGeom>
          <a:noFill/>
        </p:spPr>
        <p:txBody>
          <a:bodyPr>
            <a:spAutoFit/>
          </a:bodyPr>
          <a:lstStyle/>
          <a:p>
            <a:pPr marR="0" defTabSz="914400">
              <a:buClrTx/>
              <a:buSzTx/>
              <a:buFontTx/>
              <a:buNone/>
              <a:defRPr/>
            </a:pPr>
            <a:r>
              <a:rPr kumimoji="0" lang="zh-CN" altLang="en-US" sz="12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rPr>
              <a:t>状元成才路</a:t>
            </a:r>
            <a:endParaRPr kumimoji="0" lang="zh-CN" altLang="en-US" sz="12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endParaRPr>
          </a:p>
        </p:txBody>
      </p:sp>
      <p:pic>
        <p:nvPicPr>
          <p:cNvPr id="4102" name="图片 6"/>
          <p:cNvPicPr>
            <a:picLocks noChangeAspect="1"/>
          </p:cNvPicPr>
          <p:nvPr/>
        </p:nvPicPr>
        <p:blipFill>
          <a:blip r:embed="rId1"/>
          <a:stretch>
            <a:fillRect/>
          </a:stretch>
        </p:blipFill>
        <p:spPr>
          <a:xfrm>
            <a:off x="3914775" y="5213350"/>
            <a:ext cx="1063625" cy="327025"/>
          </a:xfrm>
          <a:prstGeom prst="rect">
            <a:avLst/>
          </a:prstGeom>
          <a:noFill/>
          <a:ln w="9525">
            <a:noFill/>
          </a:ln>
        </p:spPr>
      </p:pic>
      <p:pic>
        <p:nvPicPr>
          <p:cNvPr id="4103" name="图片 6"/>
          <p:cNvPicPr>
            <a:picLocks noChangeAspect="1"/>
          </p:cNvPicPr>
          <p:nvPr/>
        </p:nvPicPr>
        <p:blipFill>
          <a:blip r:embed="rId1">
            <a:grayscl/>
          </a:blip>
          <a:stretch>
            <a:fillRect/>
          </a:stretch>
        </p:blipFill>
        <p:spPr>
          <a:xfrm>
            <a:off x="8628063" y="4906963"/>
            <a:ext cx="544512" cy="166687"/>
          </a:xfrm>
          <a:prstGeom prst="rect">
            <a:avLst/>
          </a:prstGeom>
          <a:noFill/>
          <a:ln w="9525">
            <a:noFill/>
          </a:ln>
        </p:spPr>
      </p:pic>
      <p:grpSp>
        <p:nvGrpSpPr>
          <p:cNvPr id="2" name="组合 1"/>
          <p:cNvGrpSpPr/>
          <p:nvPr/>
        </p:nvGrpSpPr>
        <p:grpSpPr>
          <a:xfrm>
            <a:off x="1027573" y="1646703"/>
            <a:ext cx="7258718" cy="1405593"/>
            <a:chOff x="1094635" y="1566208"/>
            <a:chExt cx="7258718" cy="1405593"/>
          </a:xfrm>
        </p:grpSpPr>
        <p:cxnSp>
          <p:nvCxnSpPr>
            <p:cNvPr id="7" name="直接连接符 6"/>
            <p:cNvCxnSpPr/>
            <p:nvPr/>
          </p:nvCxnSpPr>
          <p:spPr>
            <a:xfrm flipV="1">
              <a:off x="1962150" y="2352675"/>
              <a:ext cx="52197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778125" y="2509838"/>
              <a:ext cx="3587750" cy="461963"/>
            </a:xfrm>
            <a:prstGeom prst="rect">
              <a:avLst/>
            </a:prstGeom>
            <a:noFill/>
          </p:spPr>
          <p:txBody>
            <a:bodyPr wrap="none">
              <a:spAutoFit/>
            </a:bodyPr>
            <a:lstStyle/>
            <a:p>
              <a:pPr marR="0" defTabSz="914400">
                <a:buClrTx/>
                <a:buSzTx/>
                <a:buFontTx/>
                <a:buNone/>
                <a:defRPr/>
              </a:pPr>
              <a:r>
                <a:rPr kumimoji="0" lang="zh-CN" altLang="en-US" sz="2400" b="1" kern="1200" cap="none" spc="0" normalizeH="0" baseline="0" noProof="0" dirty="0">
                  <a:latin typeface="+mj-ea"/>
                  <a:ea typeface="+mj-ea"/>
                  <a:cs typeface="+mn-cs"/>
                </a:rPr>
                <a:t>北师大版七年级数学下册</a:t>
              </a:r>
              <a:endParaRPr kumimoji="0" lang="zh-CN" altLang="en-US" sz="2400" b="1" kern="1200" cap="none" spc="0" normalizeH="0" baseline="0" noProof="0" dirty="0">
                <a:latin typeface="+mj-ea"/>
                <a:ea typeface="+mj-ea"/>
                <a:cs typeface="+mn-cs"/>
              </a:endParaRPr>
            </a:p>
          </p:txBody>
        </p:sp>
        <p:sp>
          <p:nvSpPr>
            <p:cNvPr id="16" name="文本框 15"/>
            <p:cNvSpPr txBox="1"/>
            <p:nvPr/>
          </p:nvSpPr>
          <p:spPr>
            <a:xfrm>
              <a:off x="1094635" y="1566208"/>
              <a:ext cx="7258718" cy="707886"/>
            </a:xfrm>
            <a:prstGeom prst="rect">
              <a:avLst/>
            </a:prstGeom>
            <a:noFill/>
          </p:spPr>
          <p:txBody>
            <a:bodyPr wrap="none">
              <a:spAutoFit/>
            </a:bodyPr>
            <a:lstStyle/>
            <a:p>
              <a:pPr>
                <a:defRPr/>
              </a:pPr>
              <a:r>
                <a:rPr kumimoji="0" lang="en-US" altLang="zh-CN" sz="4000" b="1" kern="1200" cap="none" spc="0" normalizeH="0" baseline="0" noProof="0" dirty="0">
                  <a:latin typeface="+mj-lt"/>
                  <a:ea typeface="+mj-ea"/>
                  <a:cs typeface="+mn-cs"/>
                </a:rPr>
                <a:t>3 </a:t>
              </a:r>
              <a:r>
                <a:rPr kumimoji="0" lang="zh-CN" altLang="en-US" sz="4000" b="1" kern="1200" cap="none" spc="0" normalizeH="0" baseline="0" noProof="0" dirty="0">
                  <a:latin typeface="+mj-lt"/>
                  <a:ea typeface="+mj-ea"/>
                  <a:cs typeface="+mn-cs"/>
                </a:rPr>
                <a:t>用关系式</a:t>
              </a:r>
              <a:r>
                <a:rPr lang="zh-CN" altLang="en-US" sz="4000" b="1" dirty="0">
                  <a:latin typeface="+mj-lt"/>
                  <a:ea typeface="+mj-ea"/>
                </a:rPr>
                <a:t>表示变量之间的</a:t>
              </a:r>
              <a:r>
                <a:rPr kumimoji="0" lang="zh-CN" altLang="en-US" sz="4000" b="1" kern="1200" cap="none" spc="0" normalizeH="0" baseline="0" noProof="0" dirty="0">
                  <a:latin typeface="+mj-lt"/>
                  <a:ea typeface="+mj-ea"/>
                  <a:cs typeface="+mn-cs"/>
                </a:rPr>
                <a:t>关系</a:t>
              </a:r>
              <a:endParaRPr kumimoji="0" lang="zh-CN" altLang="en-US" sz="4000" b="1" kern="1200" cap="none" spc="0" normalizeH="0" baseline="0" noProof="0" dirty="0">
                <a:latin typeface="+mj-lt"/>
                <a:ea typeface="+mj-ea"/>
                <a:cs typeface="+mn-cs"/>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479800" y="1052513"/>
            <a:ext cx="4997450" cy="3324225"/>
          </a:xfrm>
          <a:prstGeom prst="rect">
            <a:avLst/>
          </a:prstGeom>
          <a:noFill/>
          <a:ln w="28575">
            <a:solidFill>
              <a:schemeClr val="accent2">
                <a:lumMod val="50000"/>
              </a:schemeClr>
            </a:solidFill>
            <a:prstDash val="dash"/>
          </a:ln>
        </p:spPr>
        <p:txBody>
          <a:bodyPr>
            <a:spAutoFit/>
          </a:bodyPr>
          <a:lstStyle/>
          <a:p>
            <a:pPr lvl="0">
              <a:lnSpc>
                <a:spcPct val="150000"/>
              </a:lnSpc>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关系式是我们表示变量之间关系的一</a:t>
            </a:r>
            <a:r>
              <a:rPr lang="zh-CN" altLang="en-US" sz="2800" b="1" dirty="0">
                <a:latin typeface="+mj-lt"/>
                <a:ea typeface="+mj-ea"/>
              </a:rPr>
              <a:t>种常用方法</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，利用关系式，如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y</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r>
              <a:rPr kumimoji="0" lang="en-US" altLang="zh-CN" sz="2800" b="1" i="0" u="none" strike="noStrike" kern="1200" cap="none" spc="0" normalizeH="0" baseline="0" noProof="0" dirty="0" err="1">
                <a:ln>
                  <a:noFill/>
                </a:ln>
                <a:solidFill>
                  <a:schemeClr val="tx1"/>
                </a:solidFill>
                <a:effectLst/>
                <a:uLnTx/>
                <a:uFillTx/>
                <a:latin typeface="+mj-lt"/>
                <a:ea typeface="+mj-ea"/>
                <a:cs typeface="+mn-cs"/>
              </a:rPr>
              <a:t>3</a:t>
            </a:r>
            <a:r>
              <a:rPr kumimoji="0" lang="en-US" altLang="zh-CN" sz="2800" b="1" i="1" u="none" strike="noStrike" kern="1200" cap="none" spc="0" normalizeH="0" baseline="0" noProof="0" dirty="0" err="1">
                <a:ln>
                  <a:noFill/>
                </a:ln>
                <a:solidFill>
                  <a:schemeClr val="tx1"/>
                </a:solidFill>
                <a:effectLst/>
                <a:uLnTx/>
                <a:uFillTx/>
                <a:latin typeface="+mj-lt"/>
                <a:ea typeface="+mj-ea"/>
                <a:cs typeface="+mn-cs"/>
              </a:rPr>
              <a:t>x</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，我们可以根据</a:t>
            </a:r>
            <a:r>
              <a:rPr kumimoji="0" lang="zh-CN" altLang="en-US" sz="2800" b="1" i="0" u="none" strike="noStrike" kern="1200" cap="none" spc="0" normalizeH="0" baseline="0" noProof="0" dirty="0">
                <a:ln>
                  <a:noFill/>
                </a:ln>
                <a:solidFill>
                  <a:srgbClr val="FF0000"/>
                </a:solidFill>
                <a:effectLst/>
                <a:uLnTx/>
                <a:uFillTx/>
                <a:latin typeface="+mj-lt"/>
                <a:ea typeface="+mj-ea"/>
                <a:cs typeface="+mn-cs"/>
              </a:rPr>
              <a:t>任何一个自变量的值求出相应的因变量的值</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pic>
        <p:nvPicPr>
          <p:cNvPr id="3" name="Picture 8" descr="QQ截图20120810125707">
            <a:hlinkClick r:id="rId1" action="ppaction://hlinkfile"/>
          </p:cNvPr>
          <p:cNvPicPr>
            <a:picLocks noChangeAspect="1"/>
          </p:cNvPicPr>
          <p:nvPr/>
        </p:nvPicPr>
        <p:blipFill>
          <a:blip r:embed="rId2"/>
          <a:stretch>
            <a:fillRect/>
          </a:stretch>
        </p:blipFill>
        <p:spPr>
          <a:xfrm>
            <a:off x="512763" y="755650"/>
            <a:ext cx="2670175" cy="38163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3"/>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Object 7"/>
          <p:cNvGraphicFramePr>
            <a:graphicFrameLocks noChangeAspect="1"/>
          </p:cNvGraphicFramePr>
          <p:nvPr/>
        </p:nvGraphicFramePr>
        <p:xfrm>
          <a:off x="3359150" y="1825625"/>
          <a:ext cx="2247900" cy="1246188"/>
        </p:xfrm>
        <a:graphic>
          <a:graphicData uri="http://schemas.openxmlformats.org/presentationml/2006/ole">
            <mc:AlternateContent xmlns:mc="http://schemas.openxmlformats.org/markup-compatibility/2006">
              <mc:Choice xmlns:v="urn:schemas-microsoft-com:vml" Requires="v">
                <p:oleObj spid="_x0000_s9231" name="" r:id="rId1" imgW="609600" imgH="304800" progId="Equation.DSMT4">
                  <p:embed/>
                </p:oleObj>
              </mc:Choice>
              <mc:Fallback>
                <p:oleObj name="" r:id="rId1" imgW="609600" imgH="304800" progId="Equation.DSMT4">
                  <p:embed/>
                  <p:pic>
                    <p:nvPicPr>
                      <p:cNvPr id="0" name="图片 3075"/>
                      <p:cNvPicPr/>
                      <p:nvPr/>
                    </p:nvPicPr>
                    <p:blipFill>
                      <a:blip r:embed="rId2">
                        <a:clrChange>
                          <a:clrFrom>
                            <a:srgbClr val="000000"/>
                          </a:clrFrom>
                          <a:clrTo>
                            <a:srgbClr val="0000FF"/>
                          </a:clrTo>
                        </a:clrChange>
                      </a:blip>
                      <a:stretch>
                        <a:fillRect/>
                      </a:stretch>
                    </p:blipFill>
                    <p:spPr>
                      <a:xfrm>
                        <a:off x="3359150" y="1825625"/>
                        <a:ext cx="2247900" cy="1246188"/>
                      </a:xfrm>
                      <a:prstGeom prst="rect">
                        <a:avLst/>
                      </a:prstGeom>
                      <a:noFill/>
                      <a:ln w="38100">
                        <a:noFill/>
                        <a:miter/>
                      </a:ln>
                    </p:spPr>
                  </p:pic>
                </p:oleObj>
              </mc:Fallback>
            </mc:AlternateContent>
          </a:graphicData>
        </a:graphic>
      </p:graphicFrame>
      <p:sp>
        <p:nvSpPr>
          <p:cNvPr id="7" name="矩形 6"/>
          <p:cNvSpPr/>
          <p:nvPr/>
        </p:nvSpPr>
        <p:spPr>
          <a:xfrm>
            <a:off x="1795463" y="1098550"/>
            <a:ext cx="5954713" cy="559897"/>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你还记得圆锥的体积公式是什么吗</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8" name="矩形 7"/>
          <p:cNvSpPr/>
          <p:nvPr/>
        </p:nvSpPr>
        <p:spPr>
          <a:xfrm>
            <a:off x="1928813" y="3371850"/>
            <a:ext cx="3790950" cy="559897"/>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其中的字母表示什么</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pic>
        <p:nvPicPr>
          <p:cNvPr id="14341" name="图片 8"/>
          <p:cNvPicPr>
            <a:picLocks noChangeAspect="1"/>
          </p:cNvPicPr>
          <p:nvPr/>
        </p:nvPicPr>
        <p:blipFill>
          <a:blip r:embed="rId3"/>
          <a:srcRect l="9515"/>
          <a:stretch>
            <a:fillRect/>
          </a:stretch>
        </p:blipFill>
        <p:spPr>
          <a:xfrm>
            <a:off x="-56293" y="304373"/>
            <a:ext cx="1712913" cy="3663950"/>
          </a:xfrm>
          <a:prstGeom prst="rect">
            <a:avLst/>
          </a:prstGeom>
          <a:noFill/>
          <a:ln w="9525">
            <a:noFill/>
          </a:ln>
        </p:spPr>
      </p:pic>
      <p:grpSp>
        <p:nvGrpSpPr>
          <p:cNvPr id="14342" name="组合 20"/>
          <p:cNvGrpSpPr/>
          <p:nvPr/>
        </p:nvGrpSpPr>
        <p:grpSpPr>
          <a:xfrm>
            <a:off x="6884988" y="1504950"/>
            <a:ext cx="1804987" cy="2625725"/>
            <a:chOff x="6884778" y="1542848"/>
            <a:chExt cx="1804778" cy="2625725"/>
          </a:xfrm>
        </p:grpSpPr>
        <p:sp>
          <p:nvSpPr>
            <p:cNvPr id="10" name="椭圆 9"/>
            <p:cNvSpPr/>
            <p:nvPr/>
          </p:nvSpPr>
          <p:spPr bwMode="auto">
            <a:xfrm>
              <a:off x="6884778" y="3324023"/>
              <a:ext cx="1800017" cy="844550"/>
            </a:xfrm>
            <a:prstGeom prst="ellipse">
              <a:avLst/>
            </a:prstGeom>
            <a:solidFill>
              <a:schemeClr val="bg1"/>
            </a:solidFill>
            <a:ln w="19050">
              <a:solidFill>
                <a:srgbClr val="00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14344" name="任意多边形 19"/>
            <p:cNvSpPr/>
            <p:nvPr/>
          </p:nvSpPr>
          <p:spPr>
            <a:xfrm>
              <a:off x="6892506" y="1542848"/>
              <a:ext cx="1797050" cy="2203450"/>
            </a:xfrm>
            <a:custGeom>
              <a:avLst/>
              <a:gdLst/>
              <a:ahLst/>
              <a:cxnLst>
                <a:cxn ang="0">
                  <a:pos x="0" y="2203450"/>
                </a:cxn>
                <a:cxn ang="0">
                  <a:pos x="908050" y="0"/>
                </a:cxn>
                <a:cxn ang="0">
                  <a:pos x="1797050" y="2190750"/>
                </a:cxn>
              </a:cxnLst>
              <a:rect l="0" t="0" r="0" b="0"/>
              <a:pathLst>
                <a:path w="1797050" h="2203450">
                  <a:moveTo>
                    <a:pt x="0" y="2203450"/>
                  </a:moveTo>
                  <a:lnTo>
                    <a:pt x="908050" y="0"/>
                  </a:lnTo>
                  <a:lnTo>
                    <a:pt x="1797050" y="2190750"/>
                  </a:lnTo>
                </a:path>
              </a:pathLst>
            </a:custGeom>
            <a:noFill/>
            <a:ln w="19050" cap="flat" cmpd="sng">
              <a:solidFill>
                <a:srgbClr val="000000">
                  <a:alpha val="100000"/>
                </a:srgbClr>
              </a:solidFill>
              <a:prstDash val="solid"/>
              <a:miter lim="800000"/>
              <a:headEnd type="none" w="med" len="med"/>
              <a:tailEnd type="none" w="med" len="med"/>
            </a:ln>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9" name="组合 18"/>
          <p:cNvGrpSpPr/>
          <p:nvPr/>
        </p:nvGrpSpPr>
        <p:grpSpPr>
          <a:xfrm>
            <a:off x="210241" y="398606"/>
            <a:ext cx="2054441" cy="641482"/>
            <a:chOff x="580779" y="438538"/>
            <a:chExt cx="2054441" cy="641482"/>
          </a:xfrm>
          <a:solidFill>
            <a:srgbClr val="02BDDE"/>
          </a:solidFill>
        </p:grpSpPr>
        <p:sp>
          <p:nvSpPr>
            <p:cNvPr id="20" name="矩形: 圆角 19"/>
            <p:cNvSpPr/>
            <p:nvPr/>
          </p:nvSpPr>
          <p:spPr>
            <a:xfrm>
              <a:off x="580779" y="438538"/>
              <a:ext cx="2054441" cy="64148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21859" y="497669"/>
              <a:ext cx="1972280" cy="523220"/>
            </a:xfrm>
            <a:prstGeom prst="rect">
              <a:avLst/>
            </a:prstGeom>
            <a:noFill/>
            <a:ln>
              <a:noFill/>
            </a:ln>
          </p:spPr>
          <p:txBody>
            <a:bodyPr wrap="square" rtlCol="0">
              <a:spAutoFit/>
            </a:bodyPr>
            <a:lstStyle/>
            <a:p>
              <a:r>
                <a:rPr lang="zh-CN" altLang="en-US" sz="2800" b="1" dirty="0">
                  <a:solidFill>
                    <a:srgbClr val="3333FF"/>
                  </a:solidFill>
                  <a:latin typeface="+mj-ea"/>
                  <a:ea typeface="+mj-ea"/>
                </a:rPr>
                <a:t>观察</a:t>
              </a:r>
              <a:r>
                <a:rPr lang="en-US" altLang="zh-CN" sz="2800" b="1" dirty="0">
                  <a:solidFill>
                    <a:srgbClr val="3333FF"/>
                  </a:solidFill>
                  <a:latin typeface="+mj-ea"/>
                  <a:ea typeface="+mj-ea"/>
                </a:rPr>
                <a:t>·</a:t>
              </a:r>
              <a:r>
                <a:rPr lang="zh-CN" altLang="en-US" sz="2800" b="1" dirty="0">
                  <a:solidFill>
                    <a:srgbClr val="3333FF"/>
                  </a:solidFill>
                  <a:latin typeface="+mj-ea"/>
                  <a:ea typeface="+mj-ea"/>
                </a:rPr>
                <a:t>思考</a:t>
              </a:r>
              <a:endParaRPr lang="zh-CN" altLang="en-US" sz="2800" b="1" dirty="0">
                <a:solidFill>
                  <a:srgbClr val="3333FF"/>
                </a:solidFill>
                <a:latin typeface="+mj-ea"/>
                <a:ea typeface="+mj-ea"/>
              </a:endParaRPr>
            </a:p>
          </p:txBody>
        </p:sp>
      </p:grpSp>
      <p:sp>
        <p:nvSpPr>
          <p:cNvPr id="22" name="文本框 21"/>
          <p:cNvSpPr txBox="1"/>
          <p:nvPr/>
        </p:nvSpPr>
        <p:spPr>
          <a:xfrm>
            <a:off x="251321" y="992418"/>
            <a:ext cx="8496301" cy="1076961"/>
          </a:xfrm>
          <a:prstGeom prst="rect">
            <a:avLst/>
          </a:prstGeom>
          <a:noFill/>
        </p:spPr>
        <p:txBody>
          <a:bodyPr wrap="square">
            <a:spAutoFit/>
          </a:bodyPr>
          <a:lstStyle/>
          <a:p>
            <a:pPr>
              <a:lnSpc>
                <a:spcPct val="120000"/>
              </a:lnSpc>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如图所示，圆锥的高是</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4 cm</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，当圆锥的底面半径由小到大变化时，圆锥体积也随之而发生了变化。</a:t>
            </a:r>
            <a:endParaRPr kumimoji="0" lang="en-US" altLang="zh-CN" sz="2800" b="1" kern="1200" cap="none" spc="0" normalizeH="0" baseline="0" noProof="0" dirty="0">
              <a:latin typeface="+mj-lt"/>
              <a:ea typeface="+mj-ea"/>
              <a:cs typeface="+mn-cs"/>
            </a:endParaRPr>
          </a:p>
        </p:txBody>
      </p:sp>
      <p:pic>
        <p:nvPicPr>
          <p:cNvPr id="3" name="图片 2"/>
          <p:cNvPicPr>
            <a:picLocks noChangeAspect="1"/>
          </p:cNvPicPr>
          <p:nvPr/>
        </p:nvPicPr>
        <p:blipFill>
          <a:blip r:embed="rId1">
            <a:clrChange>
              <a:clrFrom>
                <a:srgbClr val="FFFFFF"/>
              </a:clrFrom>
              <a:clrTo>
                <a:srgbClr val="FFFFFF">
                  <a:alpha val="0"/>
                </a:srgbClr>
              </a:clrTo>
            </a:clrChange>
          </a:blip>
          <a:stretch>
            <a:fillRect/>
          </a:stretch>
        </p:blipFill>
        <p:spPr>
          <a:xfrm>
            <a:off x="5140305" y="1927468"/>
            <a:ext cx="3311403" cy="308370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ext Box 39"/>
          <p:cNvSpPr txBox="1">
            <a:spLocks noChangeArrowheads="1"/>
          </p:cNvSpPr>
          <p:nvPr/>
        </p:nvSpPr>
        <p:spPr bwMode="auto">
          <a:xfrm>
            <a:off x="576054" y="2270452"/>
            <a:ext cx="4825001" cy="523220"/>
          </a:xfrm>
          <a:prstGeom prst="rect">
            <a:avLst/>
          </a:prstGeom>
          <a:noFill/>
          <a:ln>
            <a:noFill/>
          </a:ln>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(1) </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自变量是圆锥的底面半径，</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18" name="Text Box 39"/>
          <p:cNvSpPr txBox="1">
            <a:spLocks noChangeArrowheads="1"/>
          </p:cNvSpPr>
          <p:nvPr/>
        </p:nvSpPr>
        <p:spPr bwMode="auto">
          <a:xfrm>
            <a:off x="576055" y="2917450"/>
            <a:ext cx="3826365" cy="523220"/>
          </a:xfrm>
          <a:prstGeom prst="rect">
            <a:avLst/>
          </a:prstGeom>
          <a:noFill/>
          <a:ln>
            <a:noFill/>
          </a:ln>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因变量是圆锥的体积；</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pic>
        <p:nvPicPr>
          <p:cNvPr id="20" name="图片 19"/>
          <p:cNvPicPr>
            <a:picLocks noChangeAspect="1"/>
          </p:cNvPicPr>
          <p:nvPr/>
        </p:nvPicPr>
        <p:blipFill>
          <a:blip r:embed="rId1">
            <a:clrChange>
              <a:clrFrom>
                <a:srgbClr val="FFFFFF"/>
              </a:clrFrom>
              <a:clrTo>
                <a:srgbClr val="FFFFFF">
                  <a:alpha val="0"/>
                </a:srgbClr>
              </a:clrTo>
            </a:clrChange>
          </a:blip>
          <a:stretch>
            <a:fillRect/>
          </a:stretch>
        </p:blipFill>
        <p:spPr>
          <a:xfrm>
            <a:off x="5256542" y="1904220"/>
            <a:ext cx="3311403" cy="3083704"/>
          </a:xfrm>
          <a:prstGeom prst="rect">
            <a:avLst/>
          </a:prstGeom>
        </p:spPr>
      </p:pic>
      <p:sp>
        <p:nvSpPr>
          <p:cNvPr id="21" name="矩形 20"/>
          <p:cNvSpPr/>
          <p:nvPr/>
        </p:nvSpPr>
        <p:spPr>
          <a:xfrm>
            <a:off x="489211" y="504919"/>
            <a:ext cx="7717142" cy="1303177"/>
          </a:xfrm>
          <a:prstGeom prst="rect">
            <a:avLst/>
          </a:prstGeom>
          <a:noFill/>
        </p:spPr>
        <p:txBody>
          <a:bodyPr wrap="square">
            <a:spAutoFit/>
          </a:bodyPr>
          <a:lstStyle/>
          <a:p>
            <a:pPr lvl="0">
              <a:lnSpc>
                <a:spcPct val="150000"/>
              </a:lnSpc>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(1)  </a:t>
            </a:r>
            <a:r>
              <a:rPr lang="zh-CN" altLang="en-US" sz="2800" b="1" dirty="0">
                <a:latin typeface="+mj-lt"/>
                <a:ea typeface="+mj-ea"/>
              </a:rPr>
              <a:t>在这个变化过程中，自变量、因变量各是什么</a:t>
            </a:r>
            <a:r>
              <a:rPr lang="en-US" altLang="zh-CN" sz="2800" b="1" dirty="0">
                <a:latin typeface="+mj-lt"/>
                <a:ea typeface="+mj-ea"/>
              </a:rPr>
              <a:t>?</a:t>
            </a:r>
            <a:r>
              <a:rPr lang="zh-CN" altLang="en-US" sz="2800" b="1" dirty="0">
                <a:latin typeface="+mj-lt"/>
                <a:ea typeface="+mj-ea"/>
              </a:rPr>
              <a:t>底面半径增大时，圆锥的体积是如何变化的</a:t>
            </a:r>
            <a:r>
              <a:rPr lang="en-US" altLang="zh-CN" sz="2800" b="1" dirty="0">
                <a:latin typeface="+mj-lt"/>
                <a:ea typeface="+mj-ea"/>
              </a:rPr>
              <a:t>?</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22" name="Text Box 39"/>
          <p:cNvSpPr txBox="1">
            <a:spLocks noChangeArrowheads="1"/>
          </p:cNvSpPr>
          <p:nvPr/>
        </p:nvSpPr>
        <p:spPr bwMode="auto">
          <a:xfrm>
            <a:off x="576054" y="3564448"/>
            <a:ext cx="3826365" cy="1152367"/>
          </a:xfrm>
          <a:prstGeom prst="rect">
            <a:avLst/>
          </a:prstGeom>
          <a:noFill/>
          <a:ln>
            <a:noFill/>
          </a:ln>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lvl="0" eaLnBrk="1" hangingPunct="1">
              <a:lnSpc>
                <a:spcPct val="130000"/>
              </a:lnSpc>
              <a:defRPr/>
            </a:pPr>
            <a:r>
              <a:rPr lang="zh-CN" altLang="en-US" sz="2800" b="1" dirty="0">
                <a:solidFill>
                  <a:srgbClr val="FF0000"/>
                </a:solidFill>
                <a:latin typeface="+mj-lt"/>
                <a:ea typeface="楷体" panose="02010609060101010101" pitchFamily="49" charset="-122"/>
              </a:rPr>
              <a:t>底面半径增大时，圆锥的体积也增大。</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2" name="Text Box 39"/>
          <p:cNvSpPr txBox="1">
            <a:spLocks noChangeArrowheads="1"/>
          </p:cNvSpPr>
          <p:nvPr/>
        </p:nvSpPr>
        <p:spPr bwMode="auto">
          <a:xfrm>
            <a:off x="576054" y="1747232"/>
            <a:ext cx="900677" cy="523220"/>
          </a:xfrm>
          <a:prstGeom prst="rect">
            <a:avLst/>
          </a:prstGeom>
          <a:noFill/>
          <a:ln>
            <a:noFill/>
          </a:ln>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解：</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2"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585788" y="532735"/>
            <a:ext cx="7551663" cy="1303177"/>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(2) </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如果圆锥</a:t>
            </a:r>
            <a:r>
              <a:rPr lang="zh-CN" altLang="en-US" sz="2800" b="1" dirty="0">
                <a:latin typeface="+mj-lt"/>
                <a:ea typeface="+mj-ea"/>
              </a:rPr>
              <a:t>的</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底面半径为</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r </a:t>
            </a:r>
            <a:r>
              <a:rPr lang="en-US" altLang="zh-CN" sz="2800" b="1" dirty="0">
                <a:latin typeface="+mj-lt"/>
                <a:ea typeface="+mj-ea"/>
              </a:rPr>
              <a:t>(</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单位：</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cm)</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，那么圆锥的体积</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V </a:t>
            </a:r>
            <a:r>
              <a:rPr lang="en-US" altLang="zh-CN" sz="2800" b="1" dirty="0">
                <a:latin typeface="+mj-lt"/>
                <a:ea typeface="+mj-ea"/>
              </a:rPr>
              <a:t>(</a:t>
            </a:r>
            <a:r>
              <a:rPr lang="zh-CN" altLang="en-US" sz="2800" b="1" dirty="0">
                <a:latin typeface="+mj-lt"/>
                <a:ea typeface="+mj-ea"/>
              </a:rPr>
              <a:t>单位：</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cm</a:t>
            </a:r>
            <a:r>
              <a:rPr kumimoji="0" lang="en-US" altLang="zh-CN" sz="2800" b="1" i="0" u="none" strike="noStrike" kern="1200" cap="none" spc="0" normalizeH="0" baseline="30000" noProof="0" dirty="0">
                <a:ln>
                  <a:noFill/>
                </a:ln>
                <a:solidFill>
                  <a:schemeClr val="tx1"/>
                </a:solidFill>
                <a:effectLst/>
                <a:uLnTx/>
                <a:uFillTx/>
                <a:latin typeface="+mj-lt"/>
                <a:ea typeface="+mj-ea"/>
                <a:cs typeface="+mn-cs"/>
              </a:rPr>
              <a:t>3</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如何表示</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endParaRPr kumimoji="0" lang="zh-CN" altLang="zh-CN" sz="2800" b="1" i="0" u="none" strike="noStrike" kern="1200" cap="none" spc="0" normalizeH="0" baseline="0" noProof="0" dirty="0">
              <a:ln>
                <a:noFill/>
              </a:ln>
              <a:solidFill>
                <a:schemeClr val="tx1"/>
              </a:solidFill>
              <a:effectLst/>
              <a:uLnTx/>
              <a:uFillTx/>
              <a:latin typeface="+mj-lt"/>
              <a:ea typeface="+mj-ea"/>
              <a:cs typeface="+mn-cs"/>
            </a:endParaRPr>
          </a:p>
        </p:txBody>
      </p:sp>
      <p:graphicFrame>
        <p:nvGraphicFramePr>
          <p:cNvPr id="18" name="对象 17"/>
          <p:cNvGraphicFramePr>
            <a:graphicFrameLocks noChangeAspect="1"/>
          </p:cNvGraphicFramePr>
          <p:nvPr/>
        </p:nvGraphicFramePr>
        <p:xfrm>
          <a:off x="979488" y="2740025"/>
          <a:ext cx="1979612" cy="817563"/>
        </p:xfrm>
        <a:graphic>
          <a:graphicData uri="http://schemas.openxmlformats.org/presentationml/2006/ole">
            <mc:AlternateContent xmlns:mc="http://schemas.openxmlformats.org/markup-compatibility/2006">
              <mc:Choice xmlns:v="urn:schemas-microsoft-com:vml" Requires="v">
                <p:oleObj spid="_x0000_s9231" name="Equation" r:id="rId1" imgW="24384000" imgH="10058400" progId="Equation.DSMT4">
                  <p:embed/>
                </p:oleObj>
              </mc:Choice>
              <mc:Fallback>
                <p:oleObj name="Equation" r:id="rId1" imgW="24384000" imgH="10058400" progId="Equation.DSMT4">
                  <p:embed/>
                  <p:pic>
                    <p:nvPicPr>
                      <p:cNvPr id="0" name="图片 3076"/>
                      <p:cNvPicPr/>
                      <p:nvPr/>
                    </p:nvPicPr>
                    <p:blipFill>
                      <a:blip r:embed="rId2"/>
                      <a:stretch>
                        <a:fillRect/>
                      </a:stretch>
                    </p:blipFill>
                    <p:spPr>
                      <a:xfrm>
                        <a:off x="979488" y="2740025"/>
                        <a:ext cx="1979612" cy="817563"/>
                      </a:xfrm>
                      <a:prstGeom prst="rect">
                        <a:avLst/>
                      </a:prstGeom>
                      <a:noFill/>
                      <a:ln w="38100">
                        <a:noFill/>
                        <a:miter/>
                      </a:ln>
                    </p:spPr>
                  </p:pic>
                </p:oleObj>
              </mc:Fallback>
            </mc:AlternateContent>
          </a:graphicData>
        </a:graphic>
      </p:graphicFrame>
      <p:pic>
        <p:nvPicPr>
          <p:cNvPr id="19" name="图片 18"/>
          <p:cNvPicPr>
            <a:picLocks noChangeAspect="1"/>
          </p:cNvPicPr>
          <p:nvPr/>
        </p:nvPicPr>
        <p:blipFill>
          <a:blip r:embed="rId3">
            <a:clrChange>
              <a:clrFrom>
                <a:srgbClr val="FFFFFF"/>
              </a:clrFrom>
              <a:clrTo>
                <a:srgbClr val="FFFFFF">
                  <a:alpha val="0"/>
                </a:srgbClr>
              </a:clrTo>
            </a:clrChange>
          </a:blip>
          <a:stretch>
            <a:fillRect/>
          </a:stretch>
        </p:blipFill>
        <p:spPr>
          <a:xfrm>
            <a:off x="5256542" y="1904220"/>
            <a:ext cx="3311403" cy="308370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clrChange>
              <a:clrFrom>
                <a:srgbClr val="FFFFFF"/>
              </a:clrFrom>
              <a:clrTo>
                <a:srgbClr val="FFFFFF">
                  <a:alpha val="0"/>
                </a:srgbClr>
              </a:clrTo>
            </a:clrChange>
          </a:blip>
          <a:stretch>
            <a:fillRect/>
          </a:stretch>
        </p:blipFill>
        <p:spPr>
          <a:xfrm>
            <a:off x="5256542" y="1904220"/>
            <a:ext cx="3311403" cy="3083704"/>
          </a:xfrm>
          <a:prstGeom prst="rect">
            <a:avLst/>
          </a:prstGeom>
        </p:spPr>
      </p:pic>
      <p:sp>
        <p:nvSpPr>
          <p:cNvPr id="20" name="矩形 19"/>
          <p:cNvSpPr/>
          <p:nvPr/>
        </p:nvSpPr>
        <p:spPr>
          <a:xfrm>
            <a:off x="585788" y="525647"/>
            <a:ext cx="8111645" cy="1303177"/>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(3)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在这个变化过程中，取定一个底面半径</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r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的值，体积</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V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的值能确定吗</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endParaRPr kumimoji="0" lang="zh-CN" altLang="zh-CN"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2" name="Text Box 39"/>
          <p:cNvSpPr txBox="1">
            <a:spLocks noChangeArrowheads="1"/>
          </p:cNvSpPr>
          <p:nvPr/>
        </p:nvSpPr>
        <p:spPr bwMode="auto">
          <a:xfrm>
            <a:off x="576054" y="2270452"/>
            <a:ext cx="4581162" cy="2246769"/>
          </a:xfrm>
          <a:prstGeom prst="rect">
            <a:avLst/>
          </a:prstGeom>
          <a:noFill/>
          <a:ln>
            <a:noFill/>
          </a:ln>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(3) </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能够确定。</a:t>
            </a:r>
            <a:r>
              <a:rPr lang="zh-CN" altLang="en-US" sz="2800" b="1" noProof="0" dirty="0">
                <a:solidFill>
                  <a:srgbClr val="FF0000"/>
                </a:solidFill>
                <a:latin typeface="+mj-lt"/>
                <a:ea typeface="楷体" panose="02010609060101010101" pitchFamily="49" charset="-122"/>
              </a:rPr>
              <a:t>根据</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圆锥的体积公式，当高度</a:t>
            </a:r>
            <a:r>
              <a:rPr kumimoji="0" lang="en-US" altLang="zh-CN"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h</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一定时，只存在一个自变量</a:t>
            </a:r>
            <a:r>
              <a:rPr kumimoji="0" lang="en-US" altLang="zh-CN"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r</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。所以当</a:t>
            </a:r>
            <a:r>
              <a:rPr kumimoji="0" lang="en-US" altLang="zh-CN"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r</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确定后，圆锥体积</a:t>
            </a:r>
            <a:r>
              <a:rPr kumimoji="0" lang="en-US" altLang="zh-CN"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V</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就能够确定。</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06530" y="1099219"/>
            <a:ext cx="8132465" cy="1594026"/>
          </a:xfrm>
          <a:prstGeom prst="rect">
            <a:avLst/>
          </a:prstGeom>
          <a:noFill/>
          <a:ln w="19050">
            <a:solidFill>
              <a:srgbClr val="FF0066"/>
            </a:solidFill>
            <a:prstDash val="dash"/>
          </a:ln>
        </p:spPr>
        <p:txBody>
          <a:bodyPr wrap="square">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你知道什么是“低碳生活”吗</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“低碳生活”是指人们尽量减少所耗能量，从而降低碳</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特别是二氧化碳</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的排放量的一种</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生活</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方式。</a:t>
            </a:r>
            <a:endParaRPr kumimoji="0" lang="zh-CN" altLang="zh-CN" sz="2800" b="1" i="0" u="none" strike="noStrike" kern="1200" cap="none" spc="0" normalizeH="0" baseline="0" noProof="0" dirty="0">
              <a:ln>
                <a:noFill/>
              </a:ln>
              <a:solidFill>
                <a:schemeClr val="tx1"/>
              </a:solidFill>
              <a:effectLst/>
              <a:uLnTx/>
              <a:uFillTx/>
              <a:latin typeface="+mj-lt"/>
              <a:ea typeface="+mj-ea"/>
              <a:cs typeface="+mn-cs"/>
            </a:endParaRPr>
          </a:p>
        </p:txBody>
      </p:sp>
      <p:grpSp>
        <p:nvGrpSpPr>
          <p:cNvPr id="6" name="组合 5"/>
          <p:cNvGrpSpPr/>
          <p:nvPr/>
        </p:nvGrpSpPr>
        <p:grpSpPr>
          <a:xfrm>
            <a:off x="210241" y="398606"/>
            <a:ext cx="2054441" cy="641482"/>
            <a:chOff x="580779" y="438538"/>
            <a:chExt cx="2054441" cy="641482"/>
          </a:xfrm>
          <a:solidFill>
            <a:srgbClr val="02BDDE"/>
          </a:solidFill>
        </p:grpSpPr>
        <p:sp>
          <p:nvSpPr>
            <p:cNvPr id="8" name="矩形: 圆角 7"/>
            <p:cNvSpPr/>
            <p:nvPr/>
          </p:nvSpPr>
          <p:spPr>
            <a:xfrm>
              <a:off x="580779" y="438538"/>
              <a:ext cx="2054441" cy="64148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21859" y="497669"/>
              <a:ext cx="1972280" cy="523220"/>
            </a:xfrm>
            <a:prstGeom prst="rect">
              <a:avLst/>
            </a:prstGeom>
            <a:noFill/>
            <a:ln>
              <a:noFill/>
            </a:ln>
          </p:spPr>
          <p:txBody>
            <a:bodyPr wrap="square" rtlCol="0">
              <a:spAutoFit/>
            </a:bodyPr>
            <a:lstStyle/>
            <a:p>
              <a:r>
                <a:rPr lang="zh-CN" altLang="en-US" sz="2800" b="1" dirty="0">
                  <a:solidFill>
                    <a:srgbClr val="3333FF"/>
                  </a:solidFill>
                  <a:latin typeface="+mj-ea"/>
                  <a:ea typeface="+mj-ea"/>
                </a:rPr>
                <a:t>尝试</a:t>
              </a:r>
              <a:r>
                <a:rPr lang="en-US" altLang="zh-CN" sz="2800" b="1" dirty="0">
                  <a:solidFill>
                    <a:srgbClr val="3333FF"/>
                  </a:solidFill>
                  <a:latin typeface="+mj-ea"/>
                  <a:ea typeface="+mj-ea"/>
                </a:rPr>
                <a:t>·</a:t>
              </a:r>
              <a:r>
                <a:rPr lang="zh-CN" altLang="en-US" sz="2800" b="1" dirty="0">
                  <a:solidFill>
                    <a:srgbClr val="3333FF"/>
                  </a:solidFill>
                  <a:latin typeface="+mj-ea"/>
                  <a:ea typeface="+mj-ea"/>
                </a:rPr>
                <a:t>交流</a:t>
              </a:r>
              <a:endParaRPr lang="zh-CN" altLang="en-US" sz="2800" b="1" dirty="0">
                <a:solidFill>
                  <a:srgbClr val="3333FF"/>
                </a:solidFill>
                <a:latin typeface="+mj-ea"/>
                <a:ea typeface="+mj-ea"/>
              </a:endParaRPr>
            </a:p>
          </p:txBody>
        </p:sp>
      </p:grpSp>
      <p:graphicFrame>
        <p:nvGraphicFramePr>
          <p:cNvPr id="3" name="表格 3"/>
          <p:cNvGraphicFramePr>
            <a:graphicFrameLocks noGrp="1"/>
          </p:cNvGraphicFramePr>
          <p:nvPr/>
        </p:nvGraphicFramePr>
        <p:xfrm>
          <a:off x="1428000" y="2834933"/>
          <a:ext cx="6288000" cy="1981200"/>
        </p:xfrm>
        <a:graphic>
          <a:graphicData uri="http://schemas.openxmlformats.org/drawingml/2006/table">
            <a:tbl>
              <a:tblPr firstRow="1" bandRow="1">
                <a:tableStyleId>{5C22544A-7EE6-4342-B048-85BDC9FD1C3A}</a:tableStyleId>
              </a:tblPr>
              <a:tblGrid>
                <a:gridCol w="3048000"/>
                <a:gridCol w="3240000"/>
              </a:tblGrid>
              <a:tr h="0">
                <a:tc>
                  <a:txBody>
                    <a:bodyPr/>
                    <a:lstStyle/>
                    <a:p>
                      <a:pPr algn="ctr"/>
                      <a:r>
                        <a:rPr lang="zh-CN" altLang="en-US" sz="2000" b="1" dirty="0">
                          <a:latin typeface="+mj-lt"/>
                          <a:ea typeface="+mj-ea"/>
                        </a:rPr>
                        <a:t>二氧化碳排放量</a:t>
                      </a:r>
                      <a:r>
                        <a:rPr lang="en-US" altLang="zh-CN" sz="2000" b="1" dirty="0">
                          <a:latin typeface="+mj-lt"/>
                          <a:ea typeface="+mj-ea"/>
                        </a:rPr>
                        <a:t>/kg</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计算公式</a:t>
                      </a:r>
                      <a:endParaRPr lang="zh-CN" altLang="en-US"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家居用电</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用电量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a:t>
                      </a:r>
                      <a:r>
                        <a:rPr lang="en-US" altLang="zh-CN" sz="2000" b="1" dirty="0" err="1">
                          <a:latin typeface="+mj-lt"/>
                          <a:ea typeface="+mj-ea"/>
                        </a:rPr>
                        <a:t>kW·h</a:t>
                      </a:r>
                      <a:r>
                        <a:rPr lang="en-US" altLang="zh-CN" sz="2000" b="1" dirty="0">
                          <a:latin typeface="+mj-lt"/>
                          <a:ea typeface="+mj-ea"/>
                        </a:rPr>
                        <a:t>)×0.785</a:t>
                      </a:r>
                      <a:endParaRPr lang="zh-CN" altLang="en-US"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开私家车</a:t>
                      </a:r>
                      <a:r>
                        <a:rPr lang="en-US" altLang="zh-CN" sz="2000" b="1" dirty="0">
                          <a:latin typeface="+mj-lt"/>
                          <a:ea typeface="+mj-ea"/>
                        </a:rPr>
                        <a:t>(</a:t>
                      </a:r>
                      <a:r>
                        <a:rPr lang="zh-CN" altLang="en-US" sz="2000" b="1" dirty="0">
                          <a:latin typeface="+mj-lt"/>
                          <a:ea typeface="+mj-ea"/>
                        </a:rPr>
                        <a:t>燃油车</a:t>
                      </a:r>
                      <a:r>
                        <a:rPr lang="en-US" altLang="zh-CN" sz="2000" b="1" dirty="0">
                          <a:latin typeface="+mj-lt"/>
                          <a:ea typeface="+mj-ea"/>
                        </a:rPr>
                        <a:t>)</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耗油量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:L)×2.7</a:t>
                      </a:r>
                      <a:endParaRPr lang="en-US" altLang="zh-CN"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家用天然气</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用气量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:m</a:t>
                      </a:r>
                      <a:r>
                        <a:rPr lang="en-US" altLang="zh-CN" sz="2000" b="1" baseline="30000" dirty="0">
                          <a:latin typeface="+mj-lt"/>
                          <a:ea typeface="+mj-ea"/>
                        </a:rPr>
                        <a:t>3</a:t>
                      </a:r>
                      <a:r>
                        <a:rPr lang="en-US" altLang="zh-CN" sz="2000" b="1" dirty="0">
                          <a:latin typeface="+mj-lt"/>
                          <a:ea typeface="+mj-ea"/>
                        </a:rPr>
                        <a:t>)×0.19</a:t>
                      </a:r>
                      <a:endParaRPr lang="en-US" altLang="zh-CN"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家用自来水</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用水量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:m</a:t>
                      </a:r>
                      <a:r>
                        <a:rPr lang="en-US" altLang="zh-CN" sz="2000" b="1" baseline="30000" dirty="0">
                          <a:latin typeface="+mj-lt"/>
                          <a:ea typeface="+mj-ea"/>
                        </a:rPr>
                        <a:t>3</a:t>
                      </a:r>
                      <a:r>
                        <a:rPr lang="en-US" altLang="zh-CN" sz="2000" b="1" dirty="0">
                          <a:latin typeface="+mj-lt"/>
                          <a:ea typeface="+mj-ea"/>
                        </a:rPr>
                        <a:t>)×0.91</a:t>
                      </a:r>
                      <a:endParaRPr lang="en-US" altLang="zh-CN"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3"/>
          <p:cNvGraphicFramePr>
            <a:graphicFrameLocks noGrp="1"/>
          </p:cNvGraphicFramePr>
          <p:nvPr/>
        </p:nvGraphicFramePr>
        <p:xfrm>
          <a:off x="1250791" y="481593"/>
          <a:ext cx="6288000" cy="1981200"/>
        </p:xfrm>
        <a:graphic>
          <a:graphicData uri="http://schemas.openxmlformats.org/drawingml/2006/table">
            <a:tbl>
              <a:tblPr firstRow="1" bandRow="1">
                <a:tableStyleId>{5C22544A-7EE6-4342-B048-85BDC9FD1C3A}</a:tableStyleId>
              </a:tblPr>
              <a:tblGrid>
                <a:gridCol w="3048000"/>
                <a:gridCol w="3240000"/>
              </a:tblGrid>
              <a:tr h="0">
                <a:tc>
                  <a:txBody>
                    <a:bodyPr/>
                    <a:lstStyle/>
                    <a:p>
                      <a:pPr algn="ctr"/>
                      <a:r>
                        <a:rPr lang="zh-CN" altLang="en-US" sz="2000" b="1" dirty="0">
                          <a:latin typeface="+mj-lt"/>
                          <a:ea typeface="+mj-ea"/>
                        </a:rPr>
                        <a:t>二氧化碳排放量</a:t>
                      </a:r>
                      <a:r>
                        <a:rPr lang="en-US" altLang="zh-CN" sz="2000" b="1" dirty="0">
                          <a:latin typeface="+mj-lt"/>
                          <a:ea typeface="+mj-ea"/>
                        </a:rPr>
                        <a:t>/kg</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计算公式</a:t>
                      </a:r>
                      <a:endParaRPr lang="zh-CN" altLang="en-US"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家居用电</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用电量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a:t>
                      </a:r>
                      <a:r>
                        <a:rPr lang="en-US" altLang="zh-CN" sz="2000" b="1" dirty="0" err="1">
                          <a:latin typeface="+mj-lt"/>
                          <a:ea typeface="+mj-ea"/>
                        </a:rPr>
                        <a:t>kW·h</a:t>
                      </a:r>
                      <a:r>
                        <a:rPr lang="en-US" altLang="zh-CN" sz="2000" b="1" dirty="0">
                          <a:latin typeface="+mj-lt"/>
                          <a:ea typeface="+mj-ea"/>
                        </a:rPr>
                        <a:t>)×0.785</a:t>
                      </a:r>
                      <a:endParaRPr lang="zh-CN" altLang="en-US"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开私家车</a:t>
                      </a:r>
                      <a:r>
                        <a:rPr lang="en-US" altLang="zh-CN" sz="2000" b="1" dirty="0">
                          <a:latin typeface="+mj-lt"/>
                          <a:ea typeface="+mj-ea"/>
                        </a:rPr>
                        <a:t>(</a:t>
                      </a:r>
                      <a:r>
                        <a:rPr lang="zh-CN" altLang="en-US" sz="2000" b="1" dirty="0">
                          <a:latin typeface="+mj-lt"/>
                          <a:ea typeface="+mj-ea"/>
                        </a:rPr>
                        <a:t>燃油车</a:t>
                      </a:r>
                      <a:r>
                        <a:rPr lang="en-US" altLang="zh-CN" sz="2000" b="1" dirty="0">
                          <a:latin typeface="+mj-lt"/>
                          <a:ea typeface="+mj-ea"/>
                        </a:rPr>
                        <a:t>)</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耗油量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:L)×2.7</a:t>
                      </a:r>
                      <a:endParaRPr lang="en-US" altLang="zh-CN"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家用天然气</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用气量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:m</a:t>
                      </a:r>
                      <a:r>
                        <a:rPr lang="en-US" altLang="zh-CN" sz="2000" b="1" baseline="30000" dirty="0">
                          <a:latin typeface="+mj-lt"/>
                          <a:ea typeface="+mj-ea"/>
                        </a:rPr>
                        <a:t>3</a:t>
                      </a:r>
                      <a:r>
                        <a:rPr lang="en-US" altLang="zh-CN" sz="2000" b="1" dirty="0">
                          <a:latin typeface="+mj-lt"/>
                          <a:ea typeface="+mj-ea"/>
                        </a:rPr>
                        <a:t>)×0.19</a:t>
                      </a:r>
                      <a:endParaRPr lang="en-US" altLang="zh-CN"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家用自来水</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用水量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:m</a:t>
                      </a:r>
                      <a:r>
                        <a:rPr lang="en-US" altLang="zh-CN" sz="2000" b="1" baseline="30000" dirty="0">
                          <a:latin typeface="+mj-lt"/>
                          <a:ea typeface="+mj-ea"/>
                        </a:rPr>
                        <a:t>3</a:t>
                      </a:r>
                      <a:r>
                        <a:rPr lang="en-US" altLang="zh-CN" sz="2000" b="1" dirty="0">
                          <a:latin typeface="+mj-lt"/>
                          <a:ea typeface="+mj-ea"/>
                        </a:rPr>
                        <a:t>)×0.91</a:t>
                      </a:r>
                      <a:endParaRPr lang="en-US" altLang="zh-CN"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矩形 2"/>
          <p:cNvSpPr/>
          <p:nvPr/>
        </p:nvSpPr>
        <p:spPr>
          <a:xfrm>
            <a:off x="516177" y="2404065"/>
            <a:ext cx="8111645" cy="1303177"/>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(1)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你能用字母表示家居用电的二氧化碳排放量的公式吗</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其中</a:t>
            </a:r>
            <a:r>
              <a:rPr lang="zh-CN" altLang="en-US" sz="2800" b="1" dirty="0">
                <a:latin typeface="+mj-lt"/>
                <a:ea typeface="+mj-ea"/>
              </a:rPr>
              <a:t>的</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字母表示什么</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endParaRPr kumimoji="0" lang="zh-CN" altLang="zh-CN"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4" name="Text Box 39"/>
          <p:cNvSpPr txBox="1">
            <a:spLocks noChangeArrowheads="1"/>
          </p:cNvSpPr>
          <p:nvPr/>
        </p:nvSpPr>
        <p:spPr bwMode="auto">
          <a:xfrm>
            <a:off x="685912" y="3755355"/>
            <a:ext cx="7941910" cy="954107"/>
          </a:xfrm>
          <a:prstGeom prst="rect">
            <a:avLst/>
          </a:prstGeom>
          <a:noFill/>
          <a:ln>
            <a:noFill/>
          </a:ln>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lvl="0" eaLnBrk="1" hangingPunct="1">
              <a:defRPr/>
            </a:pPr>
            <a:r>
              <a:rPr kumimoji="0" lang="zh-CN" altLang="en-US" sz="2800" b="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解：</a:t>
            </a:r>
            <a:r>
              <a:rPr kumimoji="0" lang="en-US" altLang="zh-CN" sz="2800" b="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(1) </a:t>
            </a:r>
            <a:r>
              <a:rPr kumimoji="0" lang="en-US" altLang="zh-CN"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y </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 0.785</a:t>
            </a:r>
            <a:r>
              <a:rPr kumimoji="0" lang="en-US" altLang="zh-CN"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x </a:t>
            </a:r>
            <a:r>
              <a:rPr kumimoji="0" lang="zh-CN" altLang="en-US" sz="2800" b="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a:t>
            </a:r>
            <a:r>
              <a:rPr lang="en-US" altLang="zh-CN" sz="2800" b="1" i="1" dirty="0">
                <a:solidFill>
                  <a:srgbClr val="FF0000"/>
                </a:solidFill>
                <a:latin typeface="+mj-lt"/>
                <a:ea typeface="楷体" panose="02010609060101010101" pitchFamily="49" charset="-122"/>
              </a:rPr>
              <a:t>x</a:t>
            </a:r>
            <a:r>
              <a:rPr lang="zh-CN" altLang="en-US" sz="2800" b="1" dirty="0">
                <a:solidFill>
                  <a:srgbClr val="FF0000"/>
                </a:solidFill>
                <a:latin typeface="+mj-lt"/>
                <a:ea typeface="楷体" panose="02010609060101010101" pitchFamily="49" charset="-122"/>
              </a:rPr>
              <a:t>表示用电量，</a:t>
            </a:r>
            <a:r>
              <a:rPr lang="en-US" altLang="zh-CN" sz="2800" b="1" i="1" dirty="0">
                <a:solidFill>
                  <a:srgbClr val="FF0000"/>
                </a:solidFill>
                <a:latin typeface="+mj-lt"/>
                <a:ea typeface="楷体" panose="02010609060101010101" pitchFamily="49" charset="-122"/>
              </a:rPr>
              <a:t>y</a:t>
            </a:r>
            <a:r>
              <a:rPr lang="zh-CN" altLang="en-US" sz="2800" b="1" dirty="0">
                <a:solidFill>
                  <a:srgbClr val="FF0000"/>
                </a:solidFill>
                <a:latin typeface="+mj-lt"/>
                <a:ea typeface="楷体" panose="02010609060101010101" pitchFamily="49" charset="-122"/>
              </a:rPr>
              <a:t>表示二氧化碳排放量。</a:t>
            </a:r>
            <a:endParaRPr lang="zh-CN" altLang="en-US" sz="2800" b="1" dirty="0">
              <a:solidFill>
                <a:srgbClr val="FF0000"/>
              </a:solidFill>
              <a:latin typeface="+mj-lt"/>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3"/>
          <p:cNvGraphicFramePr>
            <a:graphicFrameLocks noGrp="1"/>
          </p:cNvGraphicFramePr>
          <p:nvPr/>
        </p:nvGraphicFramePr>
        <p:xfrm>
          <a:off x="1250791" y="481593"/>
          <a:ext cx="6288000" cy="1981200"/>
        </p:xfrm>
        <a:graphic>
          <a:graphicData uri="http://schemas.openxmlformats.org/drawingml/2006/table">
            <a:tbl>
              <a:tblPr firstRow="1" bandRow="1">
                <a:tableStyleId>{5C22544A-7EE6-4342-B048-85BDC9FD1C3A}</a:tableStyleId>
              </a:tblPr>
              <a:tblGrid>
                <a:gridCol w="3048000"/>
                <a:gridCol w="3240000"/>
              </a:tblGrid>
              <a:tr h="0">
                <a:tc>
                  <a:txBody>
                    <a:bodyPr/>
                    <a:lstStyle/>
                    <a:p>
                      <a:pPr algn="ctr"/>
                      <a:r>
                        <a:rPr lang="zh-CN" altLang="en-US" sz="2000" b="1" dirty="0">
                          <a:latin typeface="+mj-lt"/>
                          <a:ea typeface="+mj-ea"/>
                        </a:rPr>
                        <a:t>二氧化碳排放量</a:t>
                      </a:r>
                      <a:r>
                        <a:rPr lang="en-US" altLang="zh-CN" sz="2000" b="1" dirty="0">
                          <a:latin typeface="+mj-lt"/>
                          <a:ea typeface="+mj-ea"/>
                        </a:rPr>
                        <a:t>/kg</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计算公式</a:t>
                      </a:r>
                      <a:endParaRPr lang="zh-CN" altLang="en-US"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家居用电</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用电量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a:t>
                      </a:r>
                      <a:r>
                        <a:rPr lang="en-US" altLang="zh-CN" sz="2000" b="1" dirty="0" err="1">
                          <a:latin typeface="+mj-lt"/>
                          <a:ea typeface="+mj-ea"/>
                        </a:rPr>
                        <a:t>kW·h</a:t>
                      </a:r>
                      <a:r>
                        <a:rPr lang="en-US" altLang="zh-CN" sz="2000" b="1" dirty="0">
                          <a:latin typeface="+mj-lt"/>
                          <a:ea typeface="+mj-ea"/>
                        </a:rPr>
                        <a:t>)×0.785</a:t>
                      </a:r>
                      <a:endParaRPr lang="zh-CN" altLang="en-US"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开私家车</a:t>
                      </a:r>
                      <a:r>
                        <a:rPr lang="en-US" altLang="zh-CN" sz="2000" b="1" dirty="0">
                          <a:latin typeface="+mj-lt"/>
                          <a:ea typeface="+mj-ea"/>
                        </a:rPr>
                        <a:t>(</a:t>
                      </a:r>
                      <a:r>
                        <a:rPr lang="zh-CN" altLang="en-US" sz="2000" b="1" dirty="0">
                          <a:latin typeface="+mj-lt"/>
                          <a:ea typeface="+mj-ea"/>
                        </a:rPr>
                        <a:t>燃油车</a:t>
                      </a:r>
                      <a:r>
                        <a:rPr lang="en-US" altLang="zh-CN" sz="2000" b="1" dirty="0">
                          <a:latin typeface="+mj-lt"/>
                          <a:ea typeface="+mj-ea"/>
                        </a:rPr>
                        <a:t>)</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耗油量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:L)×2.7</a:t>
                      </a:r>
                      <a:endParaRPr lang="en-US" altLang="zh-CN"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家用天然气</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用气量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:m</a:t>
                      </a:r>
                      <a:r>
                        <a:rPr lang="en-US" altLang="zh-CN" sz="2000" b="1" baseline="30000" dirty="0">
                          <a:latin typeface="+mj-lt"/>
                          <a:ea typeface="+mj-ea"/>
                        </a:rPr>
                        <a:t>3</a:t>
                      </a:r>
                      <a:r>
                        <a:rPr lang="en-US" altLang="zh-CN" sz="2000" b="1" dirty="0">
                          <a:latin typeface="+mj-lt"/>
                          <a:ea typeface="+mj-ea"/>
                        </a:rPr>
                        <a:t>)×0.19</a:t>
                      </a:r>
                      <a:endParaRPr lang="en-US" altLang="zh-CN"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家用自来水</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用水量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:m</a:t>
                      </a:r>
                      <a:r>
                        <a:rPr lang="en-US" altLang="zh-CN" sz="2000" b="1" baseline="30000" dirty="0">
                          <a:latin typeface="+mj-lt"/>
                          <a:ea typeface="+mj-ea"/>
                        </a:rPr>
                        <a:t>3</a:t>
                      </a:r>
                      <a:r>
                        <a:rPr lang="en-US" altLang="zh-CN" sz="2000" b="1" dirty="0">
                          <a:latin typeface="+mj-lt"/>
                          <a:ea typeface="+mj-ea"/>
                        </a:rPr>
                        <a:t>)×0.91</a:t>
                      </a:r>
                      <a:endParaRPr lang="en-US" altLang="zh-CN"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矩形 2"/>
          <p:cNvSpPr/>
          <p:nvPr/>
        </p:nvSpPr>
        <p:spPr>
          <a:xfrm>
            <a:off x="516177" y="2404065"/>
            <a:ext cx="8111645" cy="1303177"/>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(2)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随着耗电量的增加，二氧化碳排放量是如何变化的</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endParaRPr kumimoji="0" lang="zh-CN" altLang="zh-CN"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4" name="Text Box 39"/>
          <p:cNvSpPr txBox="1">
            <a:spLocks noChangeArrowheads="1"/>
          </p:cNvSpPr>
          <p:nvPr/>
        </p:nvSpPr>
        <p:spPr bwMode="auto">
          <a:xfrm>
            <a:off x="0" y="3812062"/>
            <a:ext cx="9698553" cy="523220"/>
          </a:xfrm>
          <a:prstGeom prst="rect">
            <a:avLst/>
          </a:prstGeom>
          <a:noFill/>
          <a:ln>
            <a:noFill/>
          </a:ln>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lvl="0" eaLnBrk="1" hangingPunct="1">
              <a:defRPr/>
            </a:pPr>
            <a:r>
              <a:rPr lang="en-US" altLang="zh-CN" sz="2800" b="1" dirty="0">
                <a:solidFill>
                  <a:srgbClr val="FF0000"/>
                </a:solidFill>
                <a:latin typeface="+mj-lt"/>
                <a:ea typeface="楷体" panose="02010609060101010101" pitchFamily="49" charset="-122"/>
              </a:rPr>
              <a:t>(2) </a:t>
            </a:r>
            <a:r>
              <a:rPr lang="zh-CN" altLang="en-US" sz="2800" b="1" dirty="0">
                <a:solidFill>
                  <a:srgbClr val="FF0000"/>
                </a:solidFill>
                <a:latin typeface="+mj-lt"/>
                <a:ea typeface="楷体" panose="02010609060101010101" pitchFamily="49" charset="-122"/>
              </a:rPr>
              <a:t>耗电量每增加 </a:t>
            </a:r>
            <a:r>
              <a:rPr lang="en-US" altLang="zh-CN" sz="2800" b="1" dirty="0">
                <a:solidFill>
                  <a:srgbClr val="FF0000"/>
                </a:solidFill>
                <a:latin typeface="+mj-lt"/>
                <a:ea typeface="楷体" panose="02010609060101010101" pitchFamily="49" charset="-122"/>
              </a:rPr>
              <a:t>1 </a:t>
            </a:r>
            <a:r>
              <a:rPr lang="en-US" altLang="zh-CN" sz="2800" b="1" dirty="0" err="1">
                <a:solidFill>
                  <a:srgbClr val="FF0000"/>
                </a:solidFill>
                <a:latin typeface="+mj-lt"/>
                <a:ea typeface="楷体" panose="02010609060101010101" pitchFamily="49" charset="-122"/>
              </a:rPr>
              <a:t>kW·h</a:t>
            </a:r>
            <a:r>
              <a:rPr lang="zh-CN" altLang="en-US" sz="2800" b="1" dirty="0">
                <a:solidFill>
                  <a:srgbClr val="FF0000"/>
                </a:solidFill>
                <a:latin typeface="+mj-lt"/>
                <a:ea typeface="楷体" panose="02010609060101010101" pitchFamily="49" charset="-122"/>
              </a:rPr>
              <a:t>，二氧化碳排放量增加</a:t>
            </a:r>
            <a:r>
              <a:rPr lang="en-US" altLang="zh-CN" sz="2800" b="1" dirty="0">
                <a:solidFill>
                  <a:srgbClr val="FF0000"/>
                </a:solidFill>
                <a:latin typeface="+mj-lt"/>
                <a:ea typeface="楷体" panose="02010609060101010101" pitchFamily="49" charset="-122"/>
              </a:rPr>
              <a:t>0.785 kg</a:t>
            </a:r>
            <a:r>
              <a:rPr lang="zh-CN" altLang="en-US" sz="2800" b="1" dirty="0">
                <a:solidFill>
                  <a:srgbClr val="FF0000"/>
                </a:solidFill>
                <a:latin typeface="+mj-lt"/>
                <a:ea typeface="楷体" panose="02010609060101010101" pitchFamily="49" charset="-122"/>
              </a:rPr>
              <a:t>。</a:t>
            </a:r>
            <a:endParaRPr kumimoji="0" lang="en-US" altLang="zh-CN" sz="2800" b="1" u="none" strike="noStrike" kern="1200" cap="none" spc="0" normalizeH="0" baseline="0" noProof="0" dirty="0">
              <a:ln>
                <a:noFill/>
              </a:ln>
              <a:solidFill>
                <a:srgbClr val="FF0000"/>
              </a:solidFill>
              <a:effectLst/>
              <a:uLnTx/>
              <a:uFillTx/>
              <a:latin typeface="+mj-lt"/>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3"/>
          <p:cNvGraphicFramePr>
            <a:graphicFrameLocks noGrp="1"/>
          </p:cNvGraphicFramePr>
          <p:nvPr/>
        </p:nvGraphicFramePr>
        <p:xfrm>
          <a:off x="1250791" y="481593"/>
          <a:ext cx="6288000" cy="1981200"/>
        </p:xfrm>
        <a:graphic>
          <a:graphicData uri="http://schemas.openxmlformats.org/drawingml/2006/table">
            <a:tbl>
              <a:tblPr firstRow="1" bandRow="1">
                <a:tableStyleId>{5C22544A-7EE6-4342-B048-85BDC9FD1C3A}</a:tableStyleId>
              </a:tblPr>
              <a:tblGrid>
                <a:gridCol w="3048000"/>
                <a:gridCol w="3240000"/>
              </a:tblGrid>
              <a:tr h="0">
                <a:tc>
                  <a:txBody>
                    <a:bodyPr/>
                    <a:lstStyle/>
                    <a:p>
                      <a:pPr algn="ctr"/>
                      <a:r>
                        <a:rPr lang="zh-CN" altLang="en-US" sz="2000" b="1" dirty="0">
                          <a:latin typeface="+mj-lt"/>
                          <a:ea typeface="+mj-ea"/>
                        </a:rPr>
                        <a:t>二氧化碳排放量</a:t>
                      </a:r>
                      <a:r>
                        <a:rPr lang="en-US" altLang="zh-CN" sz="2000" b="1" dirty="0">
                          <a:latin typeface="+mj-lt"/>
                          <a:ea typeface="+mj-ea"/>
                        </a:rPr>
                        <a:t>/kg</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计算公式</a:t>
                      </a:r>
                      <a:endParaRPr lang="zh-CN" altLang="en-US"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家居用电</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用电量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a:t>
                      </a:r>
                      <a:r>
                        <a:rPr lang="en-US" altLang="zh-CN" sz="2000" b="1" dirty="0" err="1">
                          <a:latin typeface="+mj-lt"/>
                          <a:ea typeface="+mj-ea"/>
                        </a:rPr>
                        <a:t>kW·h</a:t>
                      </a:r>
                      <a:r>
                        <a:rPr lang="en-US" altLang="zh-CN" sz="2000" b="1" dirty="0">
                          <a:latin typeface="+mj-lt"/>
                          <a:ea typeface="+mj-ea"/>
                        </a:rPr>
                        <a:t>)×0.785</a:t>
                      </a:r>
                      <a:endParaRPr lang="zh-CN" altLang="en-US"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开私家车</a:t>
                      </a:r>
                      <a:r>
                        <a:rPr lang="en-US" altLang="zh-CN" sz="2000" b="1" dirty="0">
                          <a:latin typeface="+mj-lt"/>
                          <a:ea typeface="+mj-ea"/>
                        </a:rPr>
                        <a:t>(</a:t>
                      </a:r>
                      <a:r>
                        <a:rPr lang="zh-CN" altLang="en-US" sz="2000" b="1" dirty="0">
                          <a:latin typeface="+mj-lt"/>
                          <a:ea typeface="+mj-ea"/>
                        </a:rPr>
                        <a:t>燃油车</a:t>
                      </a:r>
                      <a:r>
                        <a:rPr lang="en-US" altLang="zh-CN" sz="2000" b="1" dirty="0">
                          <a:latin typeface="+mj-lt"/>
                          <a:ea typeface="+mj-ea"/>
                        </a:rPr>
                        <a:t>)</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耗油量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:L)×2.7</a:t>
                      </a:r>
                      <a:endParaRPr lang="en-US" altLang="zh-CN"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家用天然气</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用气量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:m</a:t>
                      </a:r>
                      <a:r>
                        <a:rPr lang="en-US" altLang="zh-CN" sz="2000" b="1" baseline="30000" dirty="0">
                          <a:latin typeface="+mj-lt"/>
                          <a:ea typeface="+mj-ea"/>
                        </a:rPr>
                        <a:t>3</a:t>
                      </a:r>
                      <a:r>
                        <a:rPr lang="en-US" altLang="zh-CN" sz="2000" b="1" dirty="0">
                          <a:latin typeface="+mj-lt"/>
                          <a:ea typeface="+mj-ea"/>
                        </a:rPr>
                        <a:t>)×0.19</a:t>
                      </a:r>
                      <a:endParaRPr lang="en-US" altLang="zh-CN"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家用自来水</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用水量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:m</a:t>
                      </a:r>
                      <a:r>
                        <a:rPr lang="en-US" altLang="zh-CN" sz="2000" b="1" baseline="30000" dirty="0">
                          <a:latin typeface="+mj-lt"/>
                          <a:ea typeface="+mj-ea"/>
                        </a:rPr>
                        <a:t>3</a:t>
                      </a:r>
                      <a:r>
                        <a:rPr lang="en-US" altLang="zh-CN" sz="2000" b="1" dirty="0">
                          <a:latin typeface="+mj-lt"/>
                          <a:ea typeface="+mj-ea"/>
                        </a:rPr>
                        <a:t>)×0.91</a:t>
                      </a:r>
                      <a:endParaRPr lang="en-US" altLang="zh-CN"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矩形 2"/>
          <p:cNvSpPr/>
          <p:nvPr/>
        </p:nvSpPr>
        <p:spPr>
          <a:xfrm>
            <a:off x="516178" y="2404065"/>
            <a:ext cx="7883544" cy="1303177"/>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(3) </a:t>
            </a:r>
            <a:r>
              <a:rPr lang="zh-CN" altLang="en-US" sz="2800" b="1" dirty="0">
                <a:latin typeface="+mj-lt"/>
                <a:ea typeface="+mj-ea"/>
              </a:rPr>
              <a:t>当耗电量为</a:t>
            </a:r>
            <a:r>
              <a:rPr lang="en-US" altLang="zh-CN" sz="2800" b="1" dirty="0">
                <a:latin typeface="+mj-lt"/>
                <a:ea typeface="+mj-ea"/>
              </a:rPr>
              <a:t>100 </a:t>
            </a:r>
            <a:r>
              <a:rPr lang="en-US" altLang="zh-CN" sz="2800" b="1" dirty="0" err="1">
                <a:latin typeface="+mj-lt"/>
                <a:ea typeface="+mj-ea"/>
              </a:rPr>
              <a:t>kW·h</a:t>
            </a:r>
            <a:r>
              <a:rPr lang="en-US" altLang="zh-CN" sz="2800" b="1" dirty="0">
                <a:latin typeface="+mj-lt"/>
                <a:ea typeface="+mj-ea"/>
              </a:rPr>
              <a:t> </a:t>
            </a:r>
            <a:r>
              <a:rPr lang="zh-CN" altLang="en-US" sz="2800" b="1" dirty="0">
                <a:latin typeface="+mj-lt"/>
                <a:ea typeface="+mj-ea"/>
              </a:rPr>
              <a:t>时，二氧化碳排放量是多少</a:t>
            </a:r>
            <a:r>
              <a:rPr lang="en-US" altLang="zh-CN" sz="2800" b="1" dirty="0">
                <a:latin typeface="+mj-lt"/>
                <a:ea typeface="+mj-ea"/>
              </a:rPr>
              <a:t>?</a:t>
            </a:r>
            <a:endParaRPr kumimoji="0" lang="zh-CN" altLang="zh-CN"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4" name="Text Box 39"/>
          <p:cNvSpPr txBox="1">
            <a:spLocks noChangeArrowheads="1"/>
          </p:cNvSpPr>
          <p:nvPr/>
        </p:nvSpPr>
        <p:spPr bwMode="auto">
          <a:xfrm>
            <a:off x="1497562" y="3570082"/>
            <a:ext cx="3973599" cy="523220"/>
          </a:xfrm>
          <a:prstGeom prst="rect">
            <a:avLst/>
          </a:prstGeom>
          <a:noFill/>
          <a:ln>
            <a:noFill/>
          </a:ln>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lvl="0" eaLnBrk="1" hangingPunct="1">
              <a:defRPr/>
            </a:pPr>
            <a:r>
              <a:rPr lang="en-US" altLang="zh-CN" sz="2800" b="1" dirty="0">
                <a:solidFill>
                  <a:srgbClr val="FF0000"/>
                </a:solidFill>
                <a:latin typeface="+mj-lt"/>
                <a:ea typeface="楷体" panose="02010609060101010101" pitchFamily="49" charset="-122"/>
              </a:rPr>
              <a:t>(3) 100×0.785=78.5 (kg)</a:t>
            </a:r>
            <a:endParaRPr kumimoji="0" lang="en-US" altLang="zh-CN" sz="2800" b="1" u="none" strike="noStrike" kern="1200" cap="none" spc="0" normalizeH="0" baseline="0" noProof="0" dirty="0">
              <a:ln>
                <a:noFill/>
              </a:ln>
              <a:solidFill>
                <a:srgbClr val="FF0000"/>
              </a:solidFill>
              <a:effectLst/>
              <a:uLnTx/>
              <a:uFillTx/>
              <a:latin typeface="+mj-lt"/>
              <a:ea typeface="楷体" panose="02010609060101010101" pitchFamily="49" charset="-122"/>
            </a:endParaRPr>
          </a:p>
        </p:txBody>
      </p:sp>
      <p:sp>
        <p:nvSpPr>
          <p:cNvPr id="5" name="Text Box 39"/>
          <p:cNvSpPr txBox="1">
            <a:spLocks noChangeArrowheads="1"/>
          </p:cNvSpPr>
          <p:nvPr/>
        </p:nvSpPr>
        <p:spPr bwMode="auto">
          <a:xfrm>
            <a:off x="1497562" y="4150382"/>
            <a:ext cx="5048017" cy="523220"/>
          </a:xfrm>
          <a:prstGeom prst="rect">
            <a:avLst/>
          </a:prstGeom>
          <a:noFill/>
          <a:ln>
            <a:noFill/>
          </a:ln>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lvl="0" eaLnBrk="1" hangingPunct="1">
              <a:defRPr/>
            </a:pPr>
            <a:r>
              <a:rPr lang="zh-CN" altLang="en-US" sz="2800" b="1" dirty="0">
                <a:solidFill>
                  <a:srgbClr val="FF0000"/>
                </a:solidFill>
                <a:latin typeface="+mj-lt"/>
                <a:ea typeface="楷体" panose="02010609060101010101" pitchFamily="49" charset="-122"/>
              </a:rPr>
              <a:t>二氧化碳的排放量是</a:t>
            </a:r>
            <a:r>
              <a:rPr lang="en-US" altLang="zh-CN" sz="2800" b="1" dirty="0">
                <a:solidFill>
                  <a:srgbClr val="FF0000"/>
                </a:solidFill>
                <a:latin typeface="+mj-lt"/>
                <a:ea typeface="楷体" panose="02010609060101010101" pitchFamily="49" charset="-122"/>
              </a:rPr>
              <a:t>78.5 kg</a:t>
            </a:r>
            <a:r>
              <a:rPr lang="zh-CN" altLang="en-US" sz="2800" b="1" dirty="0">
                <a:solidFill>
                  <a:srgbClr val="FF0000"/>
                </a:solidFill>
                <a:latin typeface="+mj-lt"/>
                <a:ea typeface="楷体" panose="02010609060101010101" pitchFamily="49" charset="-122"/>
              </a:rPr>
              <a:t>。</a:t>
            </a:r>
            <a:endParaRPr kumimoji="0" lang="en-US" altLang="zh-CN" sz="2800" b="1" u="none" strike="noStrike" kern="1200" cap="none" spc="0" normalizeH="0" baseline="0" noProof="0" dirty="0">
              <a:ln>
                <a:noFill/>
              </a:ln>
              <a:solidFill>
                <a:srgbClr val="FF0000"/>
              </a:solidFill>
              <a:effectLst/>
              <a:uLnTx/>
              <a:uFillTx/>
              <a:latin typeface="+mj-lt"/>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矩形: 圆角 17"/>
          <p:cNvSpPr/>
          <p:nvPr/>
        </p:nvSpPr>
        <p:spPr>
          <a:xfrm>
            <a:off x="446298" y="946852"/>
            <a:ext cx="2540741" cy="578882"/>
          </a:xfrm>
          <a:prstGeom prst="roundRect">
            <a:avLst/>
          </a:prstGeom>
          <a:solidFill>
            <a:schemeClr val="tx2">
              <a:lumMod val="20000"/>
              <a:lumOff val="80000"/>
            </a:schemeClr>
          </a:solidFill>
        </p:spPr>
        <p:txBody>
          <a:bodyPr wrap="square">
            <a:spAutoFit/>
          </a:bodyPr>
          <a:lstStyle/>
          <a:p>
            <a:pPr marR="0" lvl="0" algn="l" defTabSz="914400" rtl="0" eaLnBrk="0" fontAlgn="base" latinLnBrk="0" hangingPunct="0">
              <a:spcBef>
                <a:spcPct val="0"/>
              </a:spcBef>
              <a:spcAft>
                <a:spcPct val="0"/>
              </a:spcAft>
              <a:buClr>
                <a:srgbClr val="00B0F0"/>
              </a:buClr>
              <a:buSzTx/>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游戏：</a:t>
            </a:r>
            <a:r>
              <a:rPr kumimoji="0" lang="zh-CN" altLang="en-US" sz="2800" b="1" i="0" u="none" strike="noStrike" kern="1200" cap="none" spc="0" normalizeH="0" baseline="0" noProof="0" dirty="0">
                <a:ln>
                  <a:noFill/>
                </a:ln>
                <a:solidFill>
                  <a:srgbClr val="FF0000"/>
                </a:solidFill>
                <a:effectLst/>
                <a:uLnTx/>
                <a:uFillTx/>
                <a:latin typeface="+mj-lt"/>
                <a:ea typeface="+mj-ea"/>
                <a:cs typeface="+mn-cs"/>
              </a:rPr>
              <a:t>数青蛙</a:t>
            </a:r>
            <a:endParaRPr kumimoji="0" lang="zh-CN" altLang="en-US" sz="2800" b="1" i="0" u="none" strike="noStrike" kern="1200" cap="none" spc="0" normalizeH="0" baseline="0" noProof="0" dirty="0">
              <a:ln>
                <a:noFill/>
              </a:ln>
              <a:solidFill>
                <a:srgbClr val="FF0000"/>
              </a:solidFill>
              <a:effectLst/>
              <a:uLnTx/>
              <a:uFillTx/>
              <a:latin typeface="+mj-lt"/>
              <a:ea typeface="+mj-ea"/>
              <a:cs typeface="+mn-cs"/>
            </a:endParaRPr>
          </a:p>
        </p:txBody>
      </p:sp>
      <p:grpSp>
        <p:nvGrpSpPr>
          <p:cNvPr id="13" name="组合 1"/>
          <p:cNvGrpSpPr/>
          <p:nvPr/>
        </p:nvGrpSpPr>
        <p:grpSpPr>
          <a:xfrm>
            <a:off x="2803525" y="239713"/>
            <a:ext cx="2649538" cy="635000"/>
            <a:chOff x="2803270" y="240279"/>
            <a:chExt cx="2649758" cy="634072"/>
          </a:xfrm>
        </p:grpSpPr>
        <p:sp>
          <p:nvSpPr>
            <p:cNvPr id="14" name="矩形 13"/>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新课导入</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15" name="矩形 14"/>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
        <p:nvSpPr>
          <p:cNvPr id="5" name="文本框 4"/>
          <p:cNvSpPr txBox="1"/>
          <p:nvPr/>
        </p:nvSpPr>
        <p:spPr>
          <a:xfrm>
            <a:off x="491524" y="1597873"/>
            <a:ext cx="6007947" cy="492443"/>
          </a:xfrm>
          <a:prstGeom prst="rect">
            <a:avLst/>
          </a:prstGeom>
          <a:noFill/>
        </p:spPr>
        <p:txBody>
          <a:bodyPr wrap="square" rtlCol="0">
            <a:spAutoFit/>
          </a:bodyPr>
          <a:lstStyle/>
          <a:p>
            <a:pPr algn="l"/>
            <a:r>
              <a:rPr lang="zh-CN" altLang="en-US" sz="2600" b="1" dirty="0">
                <a:latin typeface="+mj-lt"/>
                <a:ea typeface="+mj-ea"/>
              </a:rPr>
              <a:t>一只青蛙一张嘴，两只眼睛四条腿；</a:t>
            </a:r>
            <a:endParaRPr lang="zh-CN" altLang="en-US" sz="2600" b="1" dirty="0">
              <a:latin typeface="+mj-lt"/>
              <a:ea typeface="+mj-ea"/>
            </a:endParaRPr>
          </a:p>
        </p:txBody>
      </p:sp>
      <p:sp>
        <p:nvSpPr>
          <p:cNvPr id="21" name="文本框 20"/>
          <p:cNvSpPr txBox="1"/>
          <p:nvPr/>
        </p:nvSpPr>
        <p:spPr>
          <a:xfrm>
            <a:off x="491524" y="2084843"/>
            <a:ext cx="6007947" cy="492443"/>
          </a:xfrm>
          <a:prstGeom prst="rect">
            <a:avLst/>
          </a:prstGeom>
          <a:noFill/>
        </p:spPr>
        <p:txBody>
          <a:bodyPr wrap="square" rtlCol="0">
            <a:spAutoFit/>
          </a:bodyPr>
          <a:lstStyle/>
          <a:p>
            <a:r>
              <a:rPr lang="zh-CN" altLang="en-US" sz="2600" b="1" dirty="0">
                <a:latin typeface="+mj-lt"/>
                <a:ea typeface="+mj-ea"/>
              </a:rPr>
              <a:t>两只青蛙两张嘴，四只眼睛八条腿；</a:t>
            </a:r>
            <a:endParaRPr lang="zh-CN" altLang="en-US" sz="2600" b="1" dirty="0">
              <a:latin typeface="+mj-lt"/>
              <a:ea typeface="+mj-ea"/>
            </a:endParaRPr>
          </a:p>
        </p:txBody>
      </p:sp>
      <p:sp>
        <p:nvSpPr>
          <p:cNvPr id="22" name="文本框 21"/>
          <p:cNvSpPr txBox="1"/>
          <p:nvPr/>
        </p:nvSpPr>
        <p:spPr>
          <a:xfrm>
            <a:off x="491524" y="2571813"/>
            <a:ext cx="6354129" cy="492443"/>
          </a:xfrm>
          <a:prstGeom prst="rect">
            <a:avLst/>
          </a:prstGeom>
          <a:noFill/>
        </p:spPr>
        <p:txBody>
          <a:bodyPr wrap="square" rtlCol="0">
            <a:spAutoFit/>
          </a:bodyPr>
          <a:lstStyle/>
          <a:p>
            <a:r>
              <a:rPr lang="zh-CN" altLang="en-US" sz="2600" b="1" dirty="0">
                <a:latin typeface="+mj-lt"/>
                <a:ea typeface="+mj-ea"/>
              </a:rPr>
              <a:t>三只青蛙三张嘴，六只眼睛十二条腿；</a:t>
            </a:r>
            <a:endParaRPr lang="zh-CN" altLang="en-US" sz="2600" b="1" dirty="0">
              <a:latin typeface="+mj-lt"/>
              <a:ea typeface="+mj-ea"/>
            </a:endParaRPr>
          </a:p>
        </p:txBody>
      </p:sp>
      <p:sp>
        <p:nvSpPr>
          <p:cNvPr id="23" name="文本框 22"/>
          <p:cNvSpPr txBox="1"/>
          <p:nvPr/>
        </p:nvSpPr>
        <p:spPr>
          <a:xfrm>
            <a:off x="491524" y="2871980"/>
            <a:ext cx="1314770" cy="523220"/>
          </a:xfrm>
          <a:prstGeom prst="rect">
            <a:avLst/>
          </a:prstGeom>
          <a:noFill/>
        </p:spPr>
        <p:txBody>
          <a:bodyPr wrap="square" rtlCol="0">
            <a:spAutoFit/>
          </a:bodyPr>
          <a:lstStyle/>
          <a:p>
            <a:r>
              <a:rPr lang="en-US" altLang="zh-CN" sz="2800" b="1" dirty="0">
                <a:latin typeface="+mj-lt"/>
                <a:ea typeface="+mj-ea"/>
              </a:rPr>
              <a:t>……</a:t>
            </a:r>
            <a:endParaRPr lang="zh-CN" altLang="en-US" sz="2800" b="1" dirty="0">
              <a:latin typeface="+mj-lt"/>
              <a:ea typeface="+mj-ea"/>
            </a:endParaRPr>
          </a:p>
        </p:txBody>
      </p:sp>
      <p:sp>
        <p:nvSpPr>
          <p:cNvPr id="27" name="文本框 26"/>
          <p:cNvSpPr txBox="1"/>
          <p:nvPr/>
        </p:nvSpPr>
        <p:spPr>
          <a:xfrm>
            <a:off x="430564" y="3313832"/>
            <a:ext cx="6266747" cy="492443"/>
          </a:xfrm>
          <a:prstGeom prst="rect">
            <a:avLst/>
          </a:prstGeom>
          <a:noFill/>
        </p:spPr>
        <p:txBody>
          <a:bodyPr wrap="square" rtlCol="0">
            <a:spAutoFit/>
          </a:bodyPr>
          <a:lstStyle/>
          <a:p>
            <a:r>
              <a:rPr lang="zh-CN" altLang="en-US" sz="2600" b="1" dirty="0">
                <a:latin typeface="+mj-lt"/>
                <a:ea typeface="+mj-ea"/>
              </a:rPr>
              <a:t>青蛙的</a:t>
            </a:r>
            <a:r>
              <a:rPr lang="zh-CN" altLang="en-US" sz="2600" b="1" dirty="0">
                <a:solidFill>
                  <a:srgbClr val="0070C0"/>
                </a:solidFill>
                <a:latin typeface="+mj-lt"/>
                <a:ea typeface="+mj-ea"/>
              </a:rPr>
              <a:t>眼睛数</a:t>
            </a:r>
            <a:r>
              <a:rPr lang="zh-CN" altLang="en-US" sz="2600" b="1" dirty="0">
                <a:latin typeface="+mj-lt"/>
                <a:ea typeface="+mj-ea"/>
              </a:rPr>
              <a:t>，</a:t>
            </a:r>
            <a:r>
              <a:rPr lang="zh-CN" altLang="en-US" sz="2600" b="1" dirty="0">
                <a:solidFill>
                  <a:srgbClr val="0070C0"/>
                </a:solidFill>
                <a:latin typeface="+mj-lt"/>
                <a:ea typeface="+mj-ea"/>
              </a:rPr>
              <a:t>腿数</a:t>
            </a:r>
            <a:r>
              <a:rPr lang="zh-CN" altLang="en-US" sz="2600" b="1" dirty="0">
                <a:latin typeface="+mj-lt"/>
                <a:ea typeface="+mj-ea"/>
              </a:rPr>
              <a:t>和</a:t>
            </a:r>
            <a:r>
              <a:rPr lang="zh-CN" altLang="en-US" sz="2600" b="1" dirty="0">
                <a:solidFill>
                  <a:srgbClr val="0070C0"/>
                </a:solidFill>
                <a:latin typeface="+mj-lt"/>
                <a:ea typeface="+mj-ea"/>
              </a:rPr>
              <a:t>只数</a:t>
            </a:r>
            <a:r>
              <a:rPr lang="zh-CN" altLang="en-US" sz="2600" b="1" dirty="0">
                <a:latin typeface="+mj-lt"/>
                <a:ea typeface="+mj-ea"/>
              </a:rPr>
              <a:t>有关系吗</a:t>
            </a:r>
            <a:r>
              <a:rPr lang="en-US" altLang="zh-CN" sz="2600" b="1" dirty="0">
                <a:latin typeface="+mj-lt"/>
                <a:ea typeface="+mj-ea"/>
              </a:rPr>
              <a:t>?</a:t>
            </a:r>
            <a:endParaRPr lang="zh-CN" altLang="en-US" sz="2600" b="1" dirty="0">
              <a:latin typeface="+mj-lt"/>
              <a:ea typeface="+mj-ea"/>
            </a:endParaRPr>
          </a:p>
        </p:txBody>
      </p:sp>
      <p:graphicFrame>
        <p:nvGraphicFramePr>
          <p:cNvPr id="6" name="表格 6"/>
          <p:cNvGraphicFramePr>
            <a:graphicFrameLocks noGrp="1"/>
          </p:cNvGraphicFramePr>
          <p:nvPr/>
        </p:nvGraphicFramePr>
        <p:xfrm>
          <a:off x="559628" y="3806275"/>
          <a:ext cx="6854400" cy="1112520"/>
        </p:xfrm>
        <a:graphic>
          <a:graphicData uri="http://schemas.openxmlformats.org/drawingml/2006/table">
            <a:tbl>
              <a:tblPr firstRow="1" bandRow="1">
                <a:tableStyleId>{5C22544A-7EE6-4342-B048-85BDC9FD1C3A}</a:tableStyleId>
              </a:tblPr>
              <a:tblGrid>
                <a:gridCol w="1368000"/>
                <a:gridCol w="609600"/>
                <a:gridCol w="609600"/>
                <a:gridCol w="609600"/>
                <a:gridCol w="609600"/>
                <a:gridCol w="609600"/>
                <a:gridCol w="609600"/>
                <a:gridCol w="609600"/>
                <a:gridCol w="609600"/>
                <a:gridCol w="609600"/>
              </a:tblGrid>
              <a:tr h="370840">
                <a:tc>
                  <a:txBody>
                    <a:bodyPr/>
                    <a:lstStyle/>
                    <a:p>
                      <a:pPr algn="ctr"/>
                      <a:r>
                        <a:rPr lang="zh-CN" altLang="en-US" b="1" dirty="0">
                          <a:latin typeface="+mj-lt"/>
                          <a:ea typeface="+mj-ea"/>
                        </a:rPr>
                        <a:t>青蛙只数</a:t>
                      </a: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b="1" dirty="0">
                          <a:latin typeface="+mj-lt"/>
                          <a:ea typeface="+mj-ea"/>
                        </a:rPr>
                        <a:t>1</a:t>
                      </a: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b="1" dirty="0">
                          <a:latin typeface="+mj-lt"/>
                          <a:ea typeface="+mj-ea"/>
                        </a:rPr>
                        <a:t>2</a:t>
                      </a: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b="1" dirty="0">
                          <a:latin typeface="+mj-lt"/>
                          <a:ea typeface="+mj-ea"/>
                        </a:rPr>
                        <a:t>3</a:t>
                      </a: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b="1" dirty="0">
                          <a:latin typeface="+mj-lt"/>
                          <a:ea typeface="+mj-ea"/>
                        </a:rPr>
                        <a:t>4</a:t>
                      </a: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b="1" dirty="0">
                          <a:latin typeface="+mj-lt"/>
                          <a:ea typeface="+mj-ea"/>
                        </a:rPr>
                        <a:t>5</a:t>
                      </a: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b="1" dirty="0">
                          <a:latin typeface="+mj-lt"/>
                          <a:ea typeface="+mj-ea"/>
                        </a:rPr>
                        <a:t>6</a:t>
                      </a: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b="1" dirty="0">
                          <a:latin typeface="+mj-lt"/>
                          <a:ea typeface="+mj-ea"/>
                        </a:rPr>
                        <a:t>7</a:t>
                      </a: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b="1" dirty="0">
                          <a:latin typeface="+mj-lt"/>
                          <a:ea typeface="+mj-ea"/>
                        </a:rPr>
                        <a:t>8</a:t>
                      </a: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dirty="0">
                          <a:latin typeface="+mj-lt"/>
                          <a:ea typeface="+mj-ea"/>
                        </a:rPr>
                        <a:t>9</a:t>
                      </a:r>
                      <a:endParaRPr lang="zh-CN" altLang="en-US"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zh-CN" altLang="en-US" b="1" dirty="0">
                          <a:latin typeface="+mj-lt"/>
                          <a:ea typeface="+mj-ea"/>
                        </a:rPr>
                        <a:t>青蛙眼睛数</a:t>
                      </a: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b="1" dirty="0">
                          <a:latin typeface="+mj-lt"/>
                          <a:ea typeface="+mj-ea"/>
                        </a:rPr>
                        <a:t>2</a:t>
                      </a: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b="1" dirty="0">
                          <a:latin typeface="+mj-lt"/>
                          <a:ea typeface="+mj-ea"/>
                        </a:rPr>
                        <a:t>4</a:t>
                      </a: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b="1" dirty="0">
                          <a:latin typeface="+mj-lt"/>
                          <a:ea typeface="+mj-ea"/>
                        </a:rPr>
                        <a:t>6</a:t>
                      </a: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zh-CN" altLang="en-US" b="1" dirty="0">
                          <a:latin typeface="+mj-lt"/>
                          <a:ea typeface="+mj-ea"/>
                        </a:rPr>
                        <a:t>青蛙腿数</a:t>
                      </a: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b="1" dirty="0">
                          <a:latin typeface="+mj-lt"/>
                          <a:ea typeface="+mj-ea"/>
                        </a:rPr>
                        <a:t>4</a:t>
                      </a: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b="1" dirty="0">
                          <a:latin typeface="+mj-lt"/>
                          <a:ea typeface="+mj-ea"/>
                        </a:rPr>
                        <a:t>6</a:t>
                      </a: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b="1" dirty="0">
                          <a:latin typeface="+mj-lt"/>
                          <a:ea typeface="+mj-ea"/>
                        </a:rPr>
                        <a:t>12</a:t>
                      </a: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b="1">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b="1">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pSp>
        <p:nvGrpSpPr>
          <p:cNvPr id="8" name="组合 7"/>
          <p:cNvGrpSpPr/>
          <p:nvPr/>
        </p:nvGrpSpPr>
        <p:grpSpPr>
          <a:xfrm>
            <a:off x="3803226" y="4173489"/>
            <a:ext cx="504614" cy="745306"/>
            <a:chOff x="3803226" y="4173489"/>
            <a:chExt cx="504614" cy="745306"/>
          </a:xfrm>
        </p:grpSpPr>
        <p:sp>
          <p:nvSpPr>
            <p:cNvPr id="28" name="文本框 27"/>
            <p:cNvSpPr txBox="1"/>
            <p:nvPr/>
          </p:nvSpPr>
          <p:spPr>
            <a:xfrm>
              <a:off x="3877733" y="4173489"/>
              <a:ext cx="355600" cy="369332"/>
            </a:xfrm>
            <a:prstGeom prst="rect">
              <a:avLst/>
            </a:prstGeom>
            <a:noFill/>
          </p:spPr>
          <p:txBody>
            <a:bodyPr wrap="square">
              <a:spAutoFit/>
            </a:bodyPr>
            <a:lstStyle/>
            <a:p>
              <a:pPr algn="ctr"/>
              <a:r>
                <a:rPr lang="en-US" altLang="zh-CN" b="1" dirty="0">
                  <a:solidFill>
                    <a:srgbClr val="FF0000"/>
                  </a:solidFill>
                  <a:latin typeface="+mj-lt"/>
                  <a:ea typeface="+mj-ea"/>
                </a:rPr>
                <a:t>8</a:t>
              </a:r>
              <a:endParaRPr lang="zh-CN" altLang="en-US" b="1" dirty="0">
                <a:solidFill>
                  <a:srgbClr val="FF0000"/>
                </a:solidFill>
                <a:latin typeface="+mj-lt"/>
                <a:ea typeface="+mj-ea"/>
              </a:endParaRPr>
            </a:p>
          </p:txBody>
        </p:sp>
        <p:sp>
          <p:nvSpPr>
            <p:cNvPr id="29" name="文本框 28"/>
            <p:cNvSpPr txBox="1"/>
            <p:nvPr/>
          </p:nvSpPr>
          <p:spPr>
            <a:xfrm>
              <a:off x="3803226" y="4549463"/>
              <a:ext cx="504614" cy="369332"/>
            </a:xfrm>
            <a:prstGeom prst="rect">
              <a:avLst/>
            </a:prstGeom>
            <a:noFill/>
          </p:spPr>
          <p:txBody>
            <a:bodyPr wrap="square">
              <a:spAutoFit/>
            </a:bodyPr>
            <a:lstStyle/>
            <a:p>
              <a:pPr algn="ctr"/>
              <a:r>
                <a:rPr lang="en-US" altLang="zh-CN" b="1" dirty="0">
                  <a:solidFill>
                    <a:srgbClr val="FF0000"/>
                  </a:solidFill>
                  <a:latin typeface="+mj-lt"/>
                  <a:ea typeface="+mj-ea"/>
                </a:rPr>
                <a:t>16</a:t>
              </a:r>
              <a:endParaRPr lang="zh-CN" altLang="en-US" b="1" dirty="0">
                <a:solidFill>
                  <a:srgbClr val="FF0000"/>
                </a:solidFill>
                <a:latin typeface="+mj-lt"/>
                <a:ea typeface="+mj-ea"/>
              </a:endParaRPr>
            </a:p>
          </p:txBody>
        </p:sp>
      </p:grpSp>
      <p:grpSp>
        <p:nvGrpSpPr>
          <p:cNvPr id="30" name="组合 29"/>
          <p:cNvGrpSpPr/>
          <p:nvPr/>
        </p:nvGrpSpPr>
        <p:grpSpPr>
          <a:xfrm>
            <a:off x="4412826" y="4159260"/>
            <a:ext cx="504614" cy="759535"/>
            <a:chOff x="3803226" y="4159260"/>
            <a:chExt cx="504614" cy="759535"/>
          </a:xfrm>
        </p:grpSpPr>
        <p:sp>
          <p:nvSpPr>
            <p:cNvPr id="31" name="文本框 30"/>
            <p:cNvSpPr txBox="1"/>
            <p:nvPr/>
          </p:nvSpPr>
          <p:spPr>
            <a:xfrm>
              <a:off x="3840479" y="4159260"/>
              <a:ext cx="430107" cy="369332"/>
            </a:xfrm>
            <a:prstGeom prst="rect">
              <a:avLst/>
            </a:prstGeom>
            <a:noFill/>
          </p:spPr>
          <p:txBody>
            <a:bodyPr wrap="square">
              <a:spAutoFit/>
            </a:bodyPr>
            <a:lstStyle/>
            <a:p>
              <a:pPr algn="ctr"/>
              <a:r>
                <a:rPr lang="en-US" altLang="zh-CN" b="1" dirty="0">
                  <a:solidFill>
                    <a:srgbClr val="FF0000"/>
                  </a:solidFill>
                  <a:latin typeface="+mj-lt"/>
                  <a:ea typeface="+mj-ea"/>
                </a:rPr>
                <a:t>10</a:t>
              </a:r>
              <a:endParaRPr lang="zh-CN" altLang="en-US" b="1" dirty="0">
                <a:solidFill>
                  <a:srgbClr val="FF0000"/>
                </a:solidFill>
                <a:latin typeface="+mj-lt"/>
                <a:ea typeface="+mj-ea"/>
              </a:endParaRPr>
            </a:p>
          </p:txBody>
        </p:sp>
        <p:sp>
          <p:nvSpPr>
            <p:cNvPr id="32" name="文本框 31"/>
            <p:cNvSpPr txBox="1"/>
            <p:nvPr/>
          </p:nvSpPr>
          <p:spPr>
            <a:xfrm>
              <a:off x="3803226" y="4549463"/>
              <a:ext cx="504614" cy="369332"/>
            </a:xfrm>
            <a:prstGeom prst="rect">
              <a:avLst/>
            </a:prstGeom>
            <a:noFill/>
          </p:spPr>
          <p:txBody>
            <a:bodyPr wrap="square">
              <a:spAutoFit/>
            </a:bodyPr>
            <a:lstStyle/>
            <a:p>
              <a:pPr algn="ctr"/>
              <a:r>
                <a:rPr lang="en-US" altLang="zh-CN" b="1" dirty="0">
                  <a:solidFill>
                    <a:srgbClr val="FF0000"/>
                  </a:solidFill>
                  <a:latin typeface="+mj-lt"/>
                  <a:ea typeface="+mj-ea"/>
                </a:rPr>
                <a:t>20</a:t>
              </a:r>
              <a:endParaRPr lang="zh-CN" altLang="en-US" b="1" dirty="0">
                <a:solidFill>
                  <a:srgbClr val="FF0000"/>
                </a:solidFill>
                <a:latin typeface="+mj-lt"/>
                <a:ea typeface="+mj-ea"/>
              </a:endParaRPr>
            </a:p>
          </p:txBody>
        </p:sp>
      </p:grpSp>
      <p:grpSp>
        <p:nvGrpSpPr>
          <p:cNvPr id="33" name="组合 32"/>
          <p:cNvGrpSpPr/>
          <p:nvPr/>
        </p:nvGrpSpPr>
        <p:grpSpPr>
          <a:xfrm>
            <a:off x="5010627" y="4173489"/>
            <a:ext cx="504614" cy="759535"/>
            <a:chOff x="3803226" y="4159260"/>
            <a:chExt cx="504614" cy="759535"/>
          </a:xfrm>
        </p:grpSpPr>
        <p:sp>
          <p:nvSpPr>
            <p:cNvPr id="34" name="文本框 33"/>
            <p:cNvSpPr txBox="1"/>
            <p:nvPr/>
          </p:nvSpPr>
          <p:spPr>
            <a:xfrm>
              <a:off x="3840479" y="4159260"/>
              <a:ext cx="430107" cy="369332"/>
            </a:xfrm>
            <a:prstGeom prst="rect">
              <a:avLst/>
            </a:prstGeom>
            <a:noFill/>
          </p:spPr>
          <p:txBody>
            <a:bodyPr wrap="square">
              <a:spAutoFit/>
            </a:bodyPr>
            <a:lstStyle/>
            <a:p>
              <a:pPr algn="ctr"/>
              <a:r>
                <a:rPr lang="en-US" altLang="zh-CN" b="1" dirty="0">
                  <a:solidFill>
                    <a:srgbClr val="FF0000"/>
                  </a:solidFill>
                  <a:latin typeface="+mj-lt"/>
                  <a:ea typeface="+mj-ea"/>
                </a:rPr>
                <a:t>12</a:t>
              </a:r>
              <a:endParaRPr lang="zh-CN" altLang="en-US" b="1" dirty="0">
                <a:solidFill>
                  <a:srgbClr val="FF0000"/>
                </a:solidFill>
                <a:latin typeface="+mj-lt"/>
                <a:ea typeface="+mj-ea"/>
              </a:endParaRPr>
            </a:p>
          </p:txBody>
        </p:sp>
        <p:sp>
          <p:nvSpPr>
            <p:cNvPr id="35" name="文本框 34"/>
            <p:cNvSpPr txBox="1"/>
            <p:nvPr/>
          </p:nvSpPr>
          <p:spPr>
            <a:xfrm>
              <a:off x="3803226" y="4549463"/>
              <a:ext cx="504614" cy="369332"/>
            </a:xfrm>
            <a:prstGeom prst="rect">
              <a:avLst/>
            </a:prstGeom>
            <a:noFill/>
          </p:spPr>
          <p:txBody>
            <a:bodyPr wrap="square">
              <a:spAutoFit/>
            </a:bodyPr>
            <a:lstStyle/>
            <a:p>
              <a:pPr algn="ctr"/>
              <a:r>
                <a:rPr lang="en-US" altLang="zh-CN" b="1" dirty="0">
                  <a:solidFill>
                    <a:srgbClr val="FF0000"/>
                  </a:solidFill>
                  <a:latin typeface="+mj-lt"/>
                  <a:ea typeface="+mj-ea"/>
                </a:rPr>
                <a:t>24</a:t>
              </a:r>
              <a:endParaRPr lang="zh-CN" altLang="en-US" b="1" dirty="0">
                <a:solidFill>
                  <a:srgbClr val="FF0000"/>
                </a:solidFill>
                <a:latin typeface="+mj-lt"/>
                <a:ea typeface="+mj-ea"/>
              </a:endParaRPr>
            </a:p>
          </p:txBody>
        </p:sp>
      </p:grpSp>
      <p:grpSp>
        <p:nvGrpSpPr>
          <p:cNvPr id="36" name="组合 35"/>
          <p:cNvGrpSpPr/>
          <p:nvPr/>
        </p:nvGrpSpPr>
        <p:grpSpPr>
          <a:xfrm>
            <a:off x="5642493" y="4169695"/>
            <a:ext cx="504614" cy="759535"/>
            <a:chOff x="3803226" y="4159260"/>
            <a:chExt cx="504614" cy="759535"/>
          </a:xfrm>
        </p:grpSpPr>
        <p:sp>
          <p:nvSpPr>
            <p:cNvPr id="37" name="文本框 36"/>
            <p:cNvSpPr txBox="1"/>
            <p:nvPr/>
          </p:nvSpPr>
          <p:spPr>
            <a:xfrm>
              <a:off x="3840479" y="4159260"/>
              <a:ext cx="430107" cy="369332"/>
            </a:xfrm>
            <a:prstGeom prst="rect">
              <a:avLst/>
            </a:prstGeom>
            <a:noFill/>
          </p:spPr>
          <p:txBody>
            <a:bodyPr wrap="square">
              <a:spAutoFit/>
            </a:bodyPr>
            <a:lstStyle/>
            <a:p>
              <a:pPr algn="ctr"/>
              <a:r>
                <a:rPr lang="en-US" altLang="zh-CN" b="1" dirty="0">
                  <a:solidFill>
                    <a:srgbClr val="FF0000"/>
                  </a:solidFill>
                  <a:latin typeface="+mj-lt"/>
                  <a:ea typeface="+mj-ea"/>
                </a:rPr>
                <a:t>14</a:t>
              </a:r>
              <a:endParaRPr lang="zh-CN" altLang="en-US" b="1" dirty="0">
                <a:solidFill>
                  <a:srgbClr val="FF0000"/>
                </a:solidFill>
                <a:latin typeface="+mj-lt"/>
                <a:ea typeface="+mj-ea"/>
              </a:endParaRPr>
            </a:p>
          </p:txBody>
        </p:sp>
        <p:sp>
          <p:nvSpPr>
            <p:cNvPr id="38" name="文本框 37"/>
            <p:cNvSpPr txBox="1"/>
            <p:nvPr/>
          </p:nvSpPr>
          <p:spPr>
            <a:xfrm>
              <a:off x="3803226" y="4549463"/>
              <a:ext cx="504614" cy="369332"/>
            </a:xfrm>
            <a:prstGeom prst="rect">
              <a:avLst/>
            </a:prstGeom>
            <a:noFill/>
          </p:spPr>
          <p:txBody>
            <a:bodyPr wrap="square">
              <a:spAutoFit/>
            </a:bodyPr>
            <a:lstStyle/>
            <a:p>
              <a:pPr algn="ctr"/>
              <a:r>
                <a:rPr lang="en-US" altLang="zh-CN" b="1" dirty="0">
                  <a:solidFill>
                    <a:srgbClr val="FF0000"/>
                  </a:solidFill>
                  <a:latin typeface="+mj-lt"/>
                  <a:ea typeface="+mj-ea"/>
                </a:rPr>
                <a:t>28</a:t>
              </a:r>
              <a:endParaRPr lang="zh-CN" altLang="en-US" b="1" dirty="0">
                <a:solidFill>
                  <a:srgbClr val="FF0000"/>
                </a:solidFill>
                <a:latin typeface="+mj-lt"/>
                <a:ea typeface="+mj-ea"/>
              </a:endParaRPr>
            </a:p>
          </p:txBody>
        </p:sp>
      </p:grpSp>
      <p:grpSp>
        <p:nvGrpSpPr>
          <p:cNvPr id="39" name="组合 38"/>
          <p:cNvGrpSpPr/>
          <p:nvPr/>
        </p:nvGrpSpPr>
        <p:grpSpPr>
          <a:xfrm>
            <a:off x="6212327" y="4163053"/>
            <a:ext cx="504614" cy="759535"/>
            <a:chOff x="3803226" y="4159260"/>
            <a:chExt cx="504614" cy="759535"/>
          </a:xfrm>
        </p:grpSpPr>
        <p:sp>
          <p:nvSpPr>
            <p:cNvPr id="40" name="文本框 39"/>
            <p:cNvSpPr txBox="1"/>
            <p:nvPr/>
          </p:nvSpPr>
          <p:spPr>
            <a:xfrm>
              <a:off x="3840479" y="4159260"/>
              <a:ext cx="430107" cy="369332"/>
            </a:xfrm>
            <a:prstGeom prst="rect">
              <a:avLst/>
            </a:prstGeom>
            <a:noFill/>
          </p:spPr>
          <p:txBody>
            <a:bodyPr wrap="square">
              <a:spAutoFit/>
            </a:bodyPr>
            <a:lstStyle/>
            <a:p>
              <a:pPr algn="ctr"/>
              <a:r>
                <a:rPr lang="en-US" altLang="zh-CN" b="1" dirty="0">
                  <a:solidFill>
                    <a:srgbClr val="FF0000"/>
                  </a:solidFill>
                  <a:latin typeface="+mj-lt"/>
                  <a:ea typeface="+mj-ea"/>
                </a:rPr>
                <a:t>16</a:t>
              </a:r>
              <a:endParaRPr lang="zh-CN" altLang="en-US" b="1" dirty="0">
                <a:solidFill>
                  <a:srgbClr val="FF0000"/>
                </a:solidFill>
                <a:latin typeface="+mj-lt"/>
                <a:ea typeface="+mj-ea"/>
              </a:endParaRPr>
            </a:p>
          </p:txBody>
        </p:sp>
        <p:sp>
          <p:nvSpPr>
            <p:cNvPr id="41" name="文本框 40"/>
            <p:cNvSpPr txBox="1"/>
            <p:nvPr/>
          </p:nvSpPr>
          <p:spPr>
            <a:xfrm>
              <a:off x="3803226" y="4549463"/>
              <a:ext cx="504614" cy="369332"/>
            </a:xfrm>
            <a:prstGeom prst="rect">
              <a:avLst/>
            </a:prstGeom>
            <a:noFill/>
          </p:spPr>
          <p:txBody>
            <a:bodyPr wrap="square">
              <a:spAutoFit/>
            </a:bodyPr>
            <a:lstStyle/>
            <a:p>
              <a:pPr algn="ctr"/>
              <a:r>
                <a:rPr lang="en-US" altLang="zh-CN" b="1" dirty="0">
                  <a:solidFill>
                    <a:srgbClr val="FF0000"/>
                  </a:solidFill>
                  <a:latin typeface="+mj-lt"/>
                  <a:ea typeface="+mj-ea"/>
                </a:rPr>
                <a:t>32</a:t>
              </a:r>
              <a:endParaRPr lang="zh-CN" altLang="en-US" b="1" dirty="0">
                <a:solidFill>
                  <a:srgbClr val="FF0000"/>
                </a:solidFill>
                <a:latin typeface="+mj-lt"/>
                <a:ea typeface="+mj-ea"/>
              </a:endParaRPr>
            </a:p>
          </p:txBody>
        </p:sp>
      </p:grpSp>
      <p:grpSp>
        <p:nvGrpSpPr>
          <p:cNvPr id="42" name="组合 41"/>
          <p:cNvGrpSpPr/>
          <p:nvPr/>
        </p:nvGrpSpPr>
        <p:grpSpPr>
          <a:xfrm>
            <a:off x="6845653" y="4180130"/>
            <a:ext cx="504614" cy="759535"/>
            <a:chOff x="3803226" y="4159260"/>
            <a:chExt cx="504614" cy="759535"/>
          </a:xfrm>
        </p:grpSpPr>
        <p:sp>
          <p:nvSpPr>
            <p:cNvPr id="43" name="文本框 42"/>
            <p:cNvSpPr txBox="1"/>
            <p:nvPr/>
          </p:nvSpPr>
          <p:spPr>
            <a:xfrm>
              <a:off x="3840479" y="4159260"/>
              <a:ext cx="430107" cy="369332"/>
            </a:xfrm>
            <a:prstGeom prst="rect">
              <a:avLst/>
            </a:prstGeom>
            <a:noFill/>
          </p:spPr>
          <p:txBody>
            <a:bodyPr wrap="square">
              <a:spAutoFit/>
            </a:bodyPr>
            <a:lstStyle/>
            <a:p>
              <a:pPr algn="ctr"/>
              <a:r>
                <a:rPr lang="en-US" altLang="zh-CN" b="1" dirty="0">
                  <a:solidFill>
                    <a:srgbClr val="FF0000"/>
                  </a:solidFill>
                  <a:latin typeface="+mj-lt"/>
                  <a:ea typeface="+mj-ea"/>
                </a:rPr>
                <a:t>18</a:t>
              </a:r>
              <a:endParaRPr lang="zh-CN" altLang="en-US" b="1" dirty="0">
                <a:solidFill>
                  <a:srgbClr val="FF0000"/>
                </a:solidFill>
                <a:latin typeface="+mj-lt"/>
                <a:ea typeface="+mj-ea"/>
              </a:endParaRPr>
            </a:p>
          </p:txBody>
        </p:sp>
        <p:sp>
          <p:nvSpPr>
            <p:cNvPr id="44" name="文本框 43"/>
            <p:cNvSpPr txBox="1"/>
            <p:nvPr/>
          </p:nvSpPr>
          <p:spPr>
            <a:xfrm>
              <a:off x="3803226" y="4549463"/>
              <a:ext cx="504614" cy="369332"/>
            </a:xfrm>
            <a:prstGeom prst="rect">
              <a:avLst/>
            </a:prstGeom>
            <a:noFill/>
          </p:spPr>
          <p:txBody>
            <a:bodyPr wrap="square">
              <a:spAutoFit/>
            </a:bodyPr>
            <a:lstStyle/>
            <a:p>
              <a:pPr algn="ctr"/>
              <a:r>
                <a:rPr lang="en-US" altLang="zh-CN" b="1" dirty="0">
                  <a:solidFill>
                    <a:srgbClr val="FF0000"/>
                  </a:solidFill>
                  <a:latin typeface="+mj-lt"/>
                  <a:ea typeface="+mj-ea"/>
                </a:rPr>
                <a:t>36</a:t>
              </a:r>
              <a:endParaRPr lang="zh-CN" altLang="en-US" b="1" dirty="0">
                <a:solidFill>
                  <a:srgbClr val="FF0000"/>
                </a:solidFill>
                <a:latin typeface="+mj-lt"/>
                <a:ea typeface="+mj-ea"/>
              </a:endParaRPr>
            </a:p>
          </p:txBody>
        </p:sp>
      </p:grpSp>
      <p:grpSp>
        <p:nvGrpSpPr>
          <p:cNvPr id="12" name="组合 11"/>
          <p:cNvGrpSpPr/>
          <p:nvPr/>
        </p:nvGrpSpPr>
        <p:grpSpPr>
          <a:xfrm>
            <a:off x="6697311" y="1087712"/>
            <a:ext cx="2172007" cy="1196763"/>
            <a:chOff x="6697311" y="1087712"/>
            <a:chExt cx="2172007" cy="1196763"/>
          </a:xfrm>
        </p:grpSpPr>
        <p:sp>
          <p:nvSpPr>
            <p:cNvPr id="11" name="思想气泡: 云 10"/>
            <p:cNvSpPr/>
            <p:nvPr/>
          </p:nvSpPr>
          <p:spPr bwMode="auto">
            <a:xfrm>
              <a:off x="6697311" y="1087712"/>
              <a:ext cx="2172007" cy="1196763"/>
            </a:xfrm>
            <a:prstGeom prst="cloudCallout">
              <a:avLst>
                <a:gd name="adj1" fmla="val -53803"/>
                <a:gd name="adj2" fmla="val 82309"/>
              </a:avLst>
            </a:prstGeom>
            <a:solidFill>
              <a:schemeClr val="tx2">
                <a:lumMod val="20000"/>
                <a:lumOff val="80000"/>
              </a:schemeClr>
            </a:solidFill>
            <a:ln w="19050">
              <a:solidFill>
                <a:schemeClr val="accent1">
                  <a:lumMod val="60000"/>
                  <a:lumOff val="40000"/>
                </a:schemeClr>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sp>
          <p:nvSpPr>
            <p:cNvPr id="45" name="文本框 44"/>
            <p:cNvSpPr txBox="1"/>
            <p:nvPr/>
          </p:nvSpPr>
          <p:spPr>
            <a:xfrm>
              <a:off x="6819760" y="1236293"/>
              <a:ext cx="2026615" cy="769441"/>
            </a:xfrm>
            <a:prstGeom prst="rect">
              <a:avLst/>
            </a:prstGeom>
            <a:noFill/>
          </p:spPr>
          <p:txBody>
            <a:bodyPr wrap="square" rtlCol="0">
              <a:spAutoFit/>
            </a:bodyPr>
            <a:lstStyle/>
            <a:p>
              <a:r>
                <a:rPr lang="zh-CN" altLang="en-US" sz="2200" b="1" dirty="0">
                  <a:solidFill>
                    <a:srgbClr val="0070C0"/>
                  </a:solidFill>
                  <a:latin typeface="+mj-lt"/>
                  <a:ea typeface="+mj-ea"/>
                </a:rPr>
                <a:t>这个游戏你能继续玩下去吗</a:t>
              </a:r>
              <a:r>
                <a:rPr lang="en-US" altLang="zh-CN" sz="2200" b="1" dirty="0">
                  <a:solidFill>
                    <a:srgbClr val="0070C0"/>
                  </a:solidFill>
                  <a:latin typeface="+mj-lt"/>
                  <a:ea typeface="+mj-ea"/>
                </a:rPr>
                <a:t>?</a:t>
              </a:r>
              <a:endParaRPr lang="zh-CN" altLang="en-US" sz="2200" b="1" dirty="0">
                <a:solidFill>
                  <a:srgbClr val="0070C0"/>
                </a:solidFill>
                <a:latin typeface="+mj-lt"/>
                <a:ea typeface="+mj-ea"/>
              </a:endParaRPr>
            </a:p>
          </p:txBody>
        </p:sp>
      </p:grpSp>
      <p:grpSp>
        <p:nvGrpSpPr>
          <p:cNvPr id="47" name="组合 46"/>
          <p:cNvGrpSpPr/>
          <p:nvPr/>
        </p:nvGrpSpPr>
        <p:grpSpPr>
          <a:xfrm>
            <a:off x="6697311" y="1083919"/>
            <a:ext cx="2221759" cy="1196763"/>
            <a:chOff x="6697311" y="1087712"/>
            <a:chExt cx="2221759" cy="1196763"/>
          </a:xfrm>
        </p:grpSpPr>
        <p:sp>
          <p:nvSpPr>
            <p:cNvPr id="48" name="思想气泡: 云 47"/>
            <p:cNvSpPr/>
            <p:nvPr/>
          </p:nvSpPr>
          <p:spPr bwMode="auto">
            <a:xfrm>
              <a:off x="6697311" y="1087712"/>
              <a:ext cx="2172007" cy="1196763"/>
            </a:xfrm>
            <a:prstGeom prst="cloudCallout">
              <a:avLst>
                <a:gd name="adj1" fmla="val -53803"/>
                <a:gd name="adj2" fmla="val 82309"/>
              </a:avLst>
            </a:prstGeom>
            <a:solidFill>
              <a:schemeClr val="tx2">
                <a:lumMod val="20000"/>
                <a:lumOff val="80000"/>
              </a:schemeClr>
            </a:solidFill>
            <a:ln w="19050">
              <a:solidFill>
                <a:schemeClr val="accent1">
                  <a:lumMod val="60000"/>
                  <a:lumOff val="40000"/>
                </a:schemeClr>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sp>
          <p:nvSpPr>
            <p:cNvPr id="49" name="文本框 48"/>
            <p:cNvSpPr txBox="1"/>
            <p:nvPr/>
          </p:nvSpPr>
          <p:spPr>
            <a:xfrm>
              <a:off x="6747063" y="1270704"/>
              <a:ext cx="2172007" cy="769441"/>
            </a:xfrm>
            <a:prstGeom prst="rect">
              <a:avLst/>
            </a:prstGeom>
            <a:noFill/>
          </p:spPr>
          <p:txBody>
            <a:bodyPr wrap="square" rtlCol="0">
              <a:spAutoFit/>
            </a:bodyPr>
            <a:lstStyle/>
            <a:p>
              <a:r>
                <a:rPr lang="zh-CN" altLang="en-US" sz="2200" b="1" dirty="0">
                  <a:solidFill>
                    <a:srgbClr val="0070C0"/>
                  </a:solidFill>
                  <a:latin typeface="+mj-lt"/>
                  <a:ea typeface="+mj-ea"/>
                </a:rPr>
                <a:t>能用式子表达它们之间的关系</a:t>
              </a:r>
              <a:r>
                <a:rPr lang="en-US" altLang="zh-CN" sz="2200" b="1" dirty="0">
                  <a:solidFill>
                    <a:srgbClr val="0070C0"/>
                  </a:solidFill>
                  <a:latin typeface="+mj-lt"/>
                  <a:ea typeface="+mj-ea"/>
                </a:rPr>
                <a:t>?</a:t>
              </a:r>
              <a:endParaRPr lang="zh-CN" altLang="en-US" sz="2200" b="1" dirty="0">
                <a:solidFill>
                  <a:srgbClr val="0070C0"/>
                </a:solidFill>
                <a:latin typeface="+mj-lt"/>
                <a:ea typeface="+mj-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0"/>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3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6"/>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39"/>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42"/>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1000" fill="hold"/>
                                        <p:tgtEl>
                                          <p:spTgt spid="47"/>
                                        </p:tgtEl>
                                        <p:attrNameLst>
                                          <p:attrName>ppt_y</p:attrName>
                                        </p:attrNameLst>
                                      </p:cBhvr>
                                      <p:tavLst>
                                        <p:tav tm="0">
                                          <p:val>
                                            <p:strVal val="#ppt_y+.1"/>
                                          </p:val>
                                        </p:tav>
                                        <p:tav tm="100000">
                                          <p:val>
                                            <p:strVal val="#ppt_y"/>
                                          </p:val>
                                        </p:tav>
                                      </p:tavLst>
                                    </p:anim>
                                  </p:childTnLst>
                                </p:cTn>
                              </p:par>
                              <p:par>
                                <p:cTn id="49" presetID="1" presetClass="exit" presetSubtype="0" fill="hold" nodeType="withEffect">
                                  <p:stCondLst>
                                    <p:cond delay="0"/>
                                  </p:stCondLst>
                                  <p:childTnLst>
                                    <p:set>
                                      <p:cBhvr>
                                        <p:cTn id="50"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3"/>
          <p:cNvGraphicFramePr>
            <a:graphicFrameLocks noGrp="1"/>
          </p:cNvGraphicFramePr>
          <p:nvPr/>
        </p:nvGraphicFramePr>
        <p:xfrm>
          <a:off x="1250791" y="481593"/>
          <a:ext cx="6288000" cy="1981200"/>
        </p:xfrm>
        <a:graphic>
          <a:graphicData uri="http://schemas.openxmlformats.org/drawingml/2006/table">
            <a:tbl>
              <a:tblPr firstRow="1" bandRow="1">
                <a:tableStyleId>{5C22544A-7EE6-4342-B048-85BDC9FD1C3A}</a:tableStyleId>
              </a:tblPr>
              <a:tblGrid>
                <a:gridCol w="3048000"/>
                <a:gridCol w="3240000"/>
              </a:tblGrid>
              <a:tr h="0">
                <a:tc>
                  <a:txBody>
                    <a:bodyPr/>
                    <a:lstStyle/>
                    <a:p>
                      <a:pPr algn="ctr"/>
                      <a:r>
                        <a:rPr lang="zh-CN" altLang="en-US" sz="2000" b="1" dirty="0">
                          <a:latin typeface="+mj-lt"/>
                          <a:ea typeface="+mj-ea"/>
                        </a:rPr>
                        <a:t>二氧化碳排放量</a:t>
                      </a:r>
                      <a:r>
                        <a:rPr lang="en-US" altLang="zh-CN" sz="2000" b="1" dirty="0">
                          <a:latin typeface="+mj-lt"/>
                          <a:ea typeface="+mj-ea"/>
                        </a:rPr>
                        <a:t>/kg</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计算公式</a:t>
                      </a:r>
                      <a:endParaRPr lang="zh-CN" altLang="en-US"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家居用电</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用电量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a:t>
                      </a:r>
                      <a:r>
                        <a:rPr lang="en-US" altLang="zh-CN" sz="2000" b="1" dirty="0" err="1">
                          <a:latin typeface="+mj-lt"/>
                          <a:ea typeface="+mj-ea"/>
                        </a:rPr>
                        <a:t>kW·h</a:t>
                      </a:r>
                      <a:r>
                        <a:rPr lang="en-US" altLang="zh-CN" sz="2000" b="1" dirty="0">
                          <a:latin typeface="+mj-lt"/>
                          <a:ea typeface="+mj-ea"/>
                        </a:rPr>
                        <a:t>)×0.785</a:t>
                      </a:r>
                      <a:endParaRPr lang="zh-CN" altLang="en-US"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开私家车</a:t>
                      </a:r>
                      <a:r>
                        <a:rPr lang="en-US" altLang="zh-CN" sz="2000" b="1" dirty="0">
                          <a:latin typeface="+mj-lt"/>
                          <a:ea typeface="+mj-ea"/>
                        </a:rPr>
                        <a:t>(</a:t>
                      </a:r>
                      <a:r>
                        <a:rPr lang="zh-CN" altLang="en-US" sz="2000" b="1" dirty="0">
                          <a:latin typeface="+mj-lt"/>
                          <a:ea typeface="+mj-ea"/>
                        </a:rPr>
                        <a:t>燃油车</a:t>
                      </a:r>
                      <a:r>
                        <a:rPr lang="en-US" altLang="zh-CN" sz="2000" b="1" dirty="0">
                          <a:latin typeface="+mj-lt"/>
                          <a:ea typeface="+mj-ea"/>
                        </a:rPr>
                        <a:t>)</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耗油量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:L)×2.7</a:t>
                      </a:r>
                      <a:endParaRPr lang="en-US" altLang="zh-CN"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家用天然气</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用气量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:m</a:t>
                      </a:r>
                      <a:r>
                        <a:rPr lang="en-US" altLang="zh-CN" sz="2000" b="1" baseline="30000" dirty="0">
                          <a:latin typeface="+mj-lt"/>
                          <a:ea typeface="+mj-ea"/>
                        </a:rPr>
                        <a:t>3</a:t>
                      </a:r>
                      <a:r>
                        <a:rPr lang="en-US" altLang="zh-CN" sz="2000" b="1" dirty="0">
                          <a:latin typeface="+mj-lt"/>
                          <a:ea typeface="+mj-ea"/>
                        </a:rPr>
                        <a:t>)×0.19</a:t>
                      </a:r>
                      <a:endParaRPr lang="en-US" altLang="zh-CN"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b="1" dirty="0">
                          <a:latin typeface="+mj-lt"/>
                          <a:ea typeface="+mj-ea"/>
                        </a:rPr>
                        <a:t>家用自来水</a:t>
                      </a:r>
                      <a:endParaRPr lang="zh-CN" altLang="en-US" sz="2000" b="1" dirty="0">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a:latin typeface="+mj-lt"/>
                          <a:ea typeface="+mj-ea"/>
                        </a:rPr>
                        <a:t>用水量</a:t>
                      </a:r>
                      <a:r>
                        <a:rPr lang="en-US" altLang="zh-CN" sz="2000" b="1" dirty="0">
                          <a:latin typeface="+mj-lt"/>
                          <a:ea typeface="+mj-ea"/>
                        </a:rPr>
                        <a:t>(</a:t>
                      </a:r>
                      <a:r>
                        <a:rPr lang="zh-CN" altLang="en-US" sz="2000" b="1" dirty="0">
                          <a:latin typeface="+mj-lt"/>
                          <a:ea typeface="+mj-ea"/>
                        </a:rPr>
                        <a:t>单位</a:t>
                      </a:r>
                      <a:r>
                        <a:rPr lang="en-US" altLang="zh-CN" sz="2000" b="1" dirty="0">
                          <a:latin typeface="+mj-lt"/>
                          <a:ea typeface="+mj-ea"/>
                        </a:rPr>
                        <a:t>:m</a:t>
                      </a:r>
                      <a:r>
                        <a:rPr lang="en-US" altLang="zh-CN" sz="2000" b="1" baseline="30000" dirty="0">
                          <a:latin typeface="+mj-lt"/>
                          <a:ea typeface="+mj-ea"/>
                        </a:rPr>
                        <a:t>3</a:t>
                      </a:r>
                      <a:r>
                        <a:rPr lang="en-US" altLang="zh-CN" sz="2000" b="1" dirty="0">
                          <a:latin typeface="+mj-lt"/>
                          <a:ea typeface="+mj-ea"/>
                        </a:rPr>
                        <a:t>)×0.91</a:t>
                      </a:r>
                      <a:endParaRPr lang="en-US" altLang="zh-CN" sz="2000" b="1" dirty="0">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矩形 2"/>
          <p:cNvSpPr/>
          <p:nvPr/>
        </p:nvSpPr>
        <p:spPr>
          <a:xfrm>
            <a:off x="516178" y="2404065"/>
            <a:ext cx="7883544" cy="1930337"/>
          </a:xfrm>
          <a:prstGeom prst="rect">
            <a:avLst/>
          </a:prstGeom>
          <a:noFill/>
        </p:spPr>
        <p:txBody>
          <a:bodyPr wrap="square">
            <a:spAutoFit/>
          </a:bodyPr>
          <a:lstStyle/>
          <a:p>
            <a:pPr lvl="0">
              <a:lnSpc>
                <a:spcPct val="150000"/>
              </a:lnSpc>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(4) </a:t>
            </a:r>
            <a:r>
              <a:rPr lang="zh-CN" altLang="en-US" sz="2800" b="1" dirty="0">
                <a:latin typeface="+mj-lt"/>
                <a:ea typeface="+mj-ea"/>
              </a:rPr>
              <a:t>小明家本月大约用电 </a:t>
            </a:r>
            <a:r>
              <a:rPr lang="en-US" altLang="zh-CN" sz="2800" b="1" dirty="0">
                <a:latin typeface="+mj-lt"/>
                <a:ea typeface="+mj-ea"/>
              </a:rPr>
              <a:t>110 </a:t>
            </a:r>
            <a:r>
              <a:rPr lang="en-US" altLang="zh-CN" sz="2800" b="1" dirty="0" err="1">
                <a:latin typeface="+mj-lt"/>
                <a:ea typeface="+mj-ea"/>
              </a:rPr>
              <a:t>kW·h</a:t>
            </a:r>
            <a:r>
              <a:rPr lang="zh-CN" altLang="en-US" sz="2800" b="1" dirty="0">
                <a:latin typeface="+mj-lt"/>
                <a:ea typeface="+mj-ea"/>
              </a:rPr>
              <a:t>、耗油 </a:t>
            </a:r>
            <a:r>
              <a:rPr lang="en-US" altLang="zh-CN" sz="2800" b="1" dirty="0">
                <a:latin typeface="+mj-lt"/>
                <a:ea typeface="+mj-ea"/>
              </a:rPr>
              <a:t>75 L</a:t>
            </a:r>
            <a:r>
              <a:rPr lang="zh-CN" altLang="en-US" sz="2800" b="1" dirty="0">
                <a:latin typeface="+mj-lt"/>
                <a:ea typeface="+mj-ea"/>
              </a:rPr>
              <a:t>、用天然气 </a:t>
            </a:r>
            <a:r>
              <a:rPr lang="en-US" altLang="zh-CN" sz="2800" b="1" dirty="0">
                <a:latin typeface="+mj-lt"/>
                <a:ea typeface="+mj-ea"/>
              </a:rPr>
              <a:t>20 m</a:t>
            </a:r>
            <a:r>
              <a:rPr lang="en-US" altLang="zh-CN" sz="2800" b="1" baseline="30000" dirty="0">
                <a:latin typeface="+mj-lt"/>
                <a:ea typeface="+mj-ea"/>
              </a:rPr>
              <a:t>3</a:t>
            </a:r>
            <a:r>
              <a:rPr lang="zh-CN" altLang="en-US" sz="2800" b="1" dirty="0">
                <a:latin typeface="+mj-lt"/>
                <a:ea typeface="+mj-ea"/>
              </a:rPr>
              <a:t>、用自来水</a:t>
            </a:r>
            <a:r>
              <a:rPr lang="en-US" altLang="zh-CN" sz="2800" b="1" dirty="0">
                <a:latin typeface="+mj-lt"/>
                <a:ea typeface="+mj-ea"/>
              </a:rPr>
              <a:t>5 m</a:t>
            </a:r>
            <a:r>
              <a:rPr lang="en-US" altLang="zh-CN" sz="2800" b="1" baseline="30000" dirty="0">
                <a:latin typeface="+mj-lt"/>
                <a:ea typeface="+mj-ea"/>
              </a:rPr>
              <a:t>3</a:t>
            </a:r>
            <a:r>
              <a:rPr lang="zh-CN" altLang="en-US" sz="2800" b="1" dirty="0">
                <a:latin typeface="+mj-lt"/>
                <a:ea typeface="+mj-ea"/>
              </a:rPr>
              <a:t>，请你计算小明家这几项的二氧化碳排放量总和。</a:t>
            </a:r>
            <a:endParaRPr kumimoji="0" lang="zh-CN" altLang="zh-CN" sz="2800" b="1" i="0" u="none" strike="noStrike" kern="1200" cap="none" spc="0" normalizeH="0" baseline="30000" noProof="0" dirty="0">
              <a:ln>
                <a:noFill/>
              </a:ln>
              <a:solidFill>
                <a:schemeClr val="tx1"/>
              </a:solidFill>
              <a:effectLst/>
              <a:uLnTx/>
              <a:uFillTx/>
              <a:latin typeface="+mj-lt"/>
              <a:ea typeface="+mj-ea"/>
            </a:endParaRPr>
          </a:p>
        </p:txBody>
      </p:sp>
      <p:sp>
        <p:nvSpPr>
          <p:cNvPr id="6" name="Text Box 39"/>
          <p:cNvSpPr txBox="1">
            <a:spLocks noChangeArrowheads="1"/>
          </p:cNvSpPr>
          <p:nvPr/>
        </p:nvSpPr>
        <p:spPr bwMode="auto">
          <a:xfrm>
            <a:off x="516178" y="4385265"/>
            <a:ext cx="8918978" cy="523220"/>
          </a:xfrm>
          <a:prstGeom prst="rect">
            <a:avLst/>
          </a:prstGeom>
          <a:noFill/>
          <a:ln>
            <a:noFill/>
          </a:ln>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lvl="0" eaLnBrk="1" hangingPunct="1">
              <a:defRPr/>
            </a:pPr>
            <a:r>
              <a:rPr lang="en-US" altLang="zh-CN" sz="2800" b="1" dirty="0">
                <a:solidFill>
                  <a:srgbClr val="FF0000"/>
                </a:solidFill>
                <a:latin typeface="+mj-lt"/>
                <a:ea typeface="楷体" panose="02010609060101010101" pitchFamily="49" charset="-122"/>
              </a:rPr>
              <a:t>(4) 110×0.785+75×2.7+20×0.19+5×0.91=297.2 (kg)</a:t>
            </a:r>
            <a:endParaRPr kumimoji="0" lang="en-US" altLang="zh-CN" sz="2800" b="1" u="none" strike="noStrike" kern="1200" cap="none" spc="0" normalizeH="0" baseline="0" noProof="0" dirty="0">
              <a:ln>
                <a:noFill/>
              </a:ln>
              <a:solidFill>
                <a:srgbClr val="FF0000"/>
              </a:solidFill>
              <a:effectLst/>
              <a:uLnTx/>
              <a:uFillTx/>
              <a:latin typeface="+mj-lt"/>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111125" y="806406"/>
            <a:ext cx="8725944" cy="2595839"/>
          </a:xfrm>
          <a:prstGeom prst="rect">
            <a:avLst/>
          </a:prstGeom>
          <a:noFill/>
        </p:spPr>
        <p:txBody>
          <a:bodyPr wrap="square">
            <a:spAutoFit/>
          </a:bodyPr>
          <a:lstStyle/>
          <a:p>
            <a:pPr marL="514350" marR="0" lvl="0" indent="-514350" algn="l" defTabSz="914400" rtl="0" eaLnBrk="1" fontAlgn="base" latinLnBrk="0" hangingPunct="1">
              <a:lnSpc>
                <a:spcPct val="150000"/>
              </a:lnSpc>
              <a:spcBef>
                <a:spcPct val="0"/>
              </a:spcBef>
              <a:spcAft>
                <a:spcPct val="0"/>
              </a:spcAft>
              <a:buClrTx/>
              <a:buSzTx/>
              <a:buFontTx/>
              <a:buAutoNum type="arabicPeriod"/>
              <a:defRPr/>
            </a:pPr>
            <a:r>
              <a:rPr kumimoji="0" lang="zh-CN" altLang="zh-CN" sz="2800" b="1" i="0" u="none" strike="noStrike" kern="1200" cap="none" spc="0" normalizeH="0" baseline="0" noProof="0" dirty="0">
                <a:ln>
                  <a:noFill/>
                </a:ln>
                <a:solidFill>
                  <a:schemeClr val="tx1"/>
                </a:solidFill>
                <a:effectLst/>
                <a:uLnTx/>
                <a:uFillTx/>
                <a:latin typeface="+mj-lt"/>
                <a:ea typeface="+mj-ea"/>
                <a:cs typeface="+mn-cs"/>
              </a:rPr>
              <a:t>在地球某地，温度</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T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单位：</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与</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海拔</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高度</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d </a:t>
            </a:r>
            <a:r>
              <a:rPr kumimoji="0" lang="en-US" altLang="zh-CN" sz="2800" b="1" u="none" strike="noStrike" kern="1200" cap="none" spc="0" normalizeH="0" baseline="0" noProof="0" dirty="0">
                <a:ln>
                  <a:noFill/>
                </a:ln>
                <a:solidFill>
                  <a:schemeClr val="tx1"/>
                </a:solidFill>
                <a:effectLst/>
                <a:uLnTx/>
                <a:uFillTx/>
                <a:latin typeface="+mj-lt"/>
                <a:ea typeface="+mj-ea"/>
                <a:cs typeface="+mn-cs"/>
              </a:rPr>
              <a:t>(</a:t>
            </a:r>
            <a:r>
              <a:rPr kumimoji="0" lang="zh-CN" altLang="en-US" sz="2800" b="1" u="none" strike="noStrike" kern="1200" cap="none" spc="0" normalizeH="0" baseline="0" noProof="0" dirty="0">
                <a:ln>
                  <a:noFill/>
                </a:ln>
                <a:solidFill>
                  <a:schemeClr val="tx1"/>
                </a:solidFill>
                <a:effectLst/>
                <a:uLnTx/>
                <a:uFillTx/>
                <a:latin typeface="+mj-lt"/>
                <a:ea typeface="+mj-ea"/>
                <a:cs typeface="+mn-cs"/>
              </a:rPr>
              <a:t>单位：</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m)</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的关系可以近似地用</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来</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表示</a:t>
            </a:r>
            <a:r>
              <a:rPr lang="zh-CN" altLang="en-US" sz="2800" b="1" dirty="0">
                <a:latin typeface="+mj-lt"/>
                <a:ea typeface="+mj-ea"/>
              </a:rPr>
              <a:t>。</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根据这个关系式，</a:t>
            </a:r>
            <a:r>
              <a:rPr lang="zh-CN" altLang="en-US" sz="2800" b="1" dirty="0">
                <a:latin typeface="+mj-lt"/>
                <a:ea typeface="+mj-ea"/>
              </a:rPr>
              <a:t>计算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d </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值分别是</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0</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200</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400</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600</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800</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1000 </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时相应的</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T </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值，并用表格表示所得结果。</a:t>
            </a:r>
            <a:endParaRPr kumimoji="0" lang="zh-CN" altLang="zh-CN" sz="2800" b="1" i="0" u="none" strike="noStrike" kern="1200" cap="none" spc="0" normalizeH="0" baseline="0" noProof="0" dirty="0">
              <a:ln>
                <a:noFill/>
              </a:ln>
              <a:solidFill>
                <a:schemeClr val="tx1"/>
              </a:solidFill>
              <a:effectLst/>
              <a:uLnTx/>
              <a:uFillTx/>
              <a:latin typeface="+mj-lt"/>
              <a:ea typeface="+mj-ea"/>
              <a:cs typeface="+mn-cs"/>
            </a:endParaRPr>
          </a:p>
        </p:txBody>
      </p:sp>
      <p:graphicFrame>
        <p:nvGraphicFramePr>
          <p:cNvPr id="23556" name="对象 5"/>
          <p:cNvGraphicFramePr>
            <a:graphicFrameLocks noChangeAspect="1"/>
          </p:cNvGraphicFramePr>
          <p:nvPr/>
        </p:nvGraphicFramePr>
        <p:xfrm>
          <a:off x="4302125" y="1504950"/>
          <a:ext cx="1565275" cy="695325"/>
        </p:xfrm>
        <a:graphic>
          <a:graphicData uri="http://schemas.openxmlformats.org/presentationml/2006/ole">
            <mc:AlternateContent xmlns:mc="http://schemas.openxmlformats.org/markup-compatibility/2006">
              <mc:Choice xmlns:v="urn:schemas-microsoft-com:vml" Requires="v">
                <p:oleObj spid="_x0000_s9231" name="Equation" r:id="rId1" imgW="21945600" imgH="9753600" progId="Equation.DSMT4">
                  <p:embed/>
                </p:oleObj>
              </mc:Choice>
              <mc:Fallback>
                <p:oleObj name="Equation" r:id="rId1" imgW="21945600" imgH="9753600" progId="Equation.DSMT4">
                  <p:embed/>
                  <p:pic>
                    <p:nvPicPr>
                      <p:cNvPr id="0" name="图片 3081"/>
                      <p:cNvPicPr/>
                      <p:nvPr/>
                    </p:nvPicPr>
                    <p:blipFill>
                      <a:blip r:embed="rId2"/>
                      <a:stretch>
                        <a:fillRect/>
                      </a:stretch>
                    </p:blipFill>
                    <p:spPr>
                      <a:xfrm>
                        <a:off x="4302125" y="1504950"/>
                        <a:ext cx="1565275" cy="695325"/>
                      </a:xfrm>
                      <a:prstGeom prst="rect">
                        <a:avLst/>
                      </a:prstGeom>
                      <a:noFill/>
                      <a:ln w="38100">
                        <a:noFill/>
                        <a:miter/>
                      </a:ln>
                    </p:spPr>
                  </p:pic>
                </p:oleObj>
              </mc:Fallback>
            </mc:AlternateContent>
          </a:graphicData>
        </a:graphic>
      </p:graphicFrame>
      <p:graphicFrame>
        <p:nvGraphicFramePr>
          <p:cNvPr id="7" name="表格 6"/>
          <p:cNvGraphicFramePr>
            <a:graphicFrameLocks noGrp="1"/>
          </p:cNvGraphicFramePr>
          <p:nvPr/>
        </p:nvGraphicFramePr>
        <p:xfrm>
          <a:off x="919163" y="3487738"/>
          <a:ext cx="7626350" cy="1330326"/>
        </p:xfrm>
        <a:graphic>
          <a:graphicData uri="http://schemas.openxmlformats.org/drawingml/2006/table">
            <a:tbl>
              <a:tblPr firstRow="1" bandRow="1">
                <a:tableStyleId>{5940675A-B579-460E-94D1-54222C63F5DA}</a:tableStyleId>
              </a:tblPr>
              <a:tblGrid>
                <a:gridCol w="1906586"/>
                <a:gridCol w="953294"/>
                <a:gridCol w="953294"/>
                <a:gridCol w="953294"/>
                <a:gridCol w="953294"/>
                <a:gridCol w="953294"/>
                <a:gridCol w="953294"/>
              </a:tblGrid>
              <a:tr h="665163">
                <a:tc>
                  <a:txBody>
                    <a:bodyPr/>
                    <a:lstStyle/>
                    <a:p>
                      <a:pPr algn="ctr"/>
                      <a:r>
                        <a:rPr lang="zh-CN" altLang="en-US" sz="2800" b="1" dirty="0">
                          <a:solidFill>
                            <a:srgbClr val="FF0066"/>
                          </a:solidFill>
                          <a:latin typeface="+mj-lt"/>
                        </a:rPr>
                        <a:t>海拔</a:t>
                      </a:r>
                      <a:r>
                        <a:rPr lang="en-US" altLang="zh-CN" sz="2800" b="1" i="1" dirty="0">
                          <a:solidFill>
                            <a:srgbClr val="FF0066"/>
                          </a:solidFill>
                          <a:latin typeface="+mj-lt"/>
                        </a:rPr>
                        <a:t>d</a:t>
                      </a:r>
                      <a:r>
                        <a:rPr lang="en-US" altLang="zh-CN" sz="2800" b="1" dirty="0">
                          <a:solidFill>
                            <a:srgbClr val="FF0066"/>
                          </a:solidFill>
                          <a:latin typeface="+mj-lt"/>
                        </a:rPr>
                        <a:t>/m</a:t>
                      </a:r>
                      <a:endParaRPr lang="zh-CN" altLang="en-US" sz="2800" b="1" dirty="0">
                        <a:solidFill>
                          <a:srgbClr val="FF0066"/>
                        </a:solidFill>
                        <a:latin typeface="+mj-lt"/>
                      </a:endParaRPr>
                    </a:p>
                  </a:txBody>
                  <a:tcPr marT="45749" marB="45749" anchor="ctr">
                    <a:solidFill>
                      <a:srgbClr val="CCFF99"/>
                    </a:solidFill>
                  </a:tcPr>
                </a:tc>
                <a:tc>
                  <a:txBody>
                    <a:bodyPr/>
                    <a:lstStyle/>
                    <a:p>
                      <a:pPr algn="ctr"/>
                      <a:r>
                        <a:rPr lang="en-US" altLang="zh-CN" sz="2800" b="1" dirty="0">
                          <a:solidFill>
                            <a:srgbClr val="FF0066"/>
                          </a:solidFill>
                          <a:latin typeface="+mj-lt"/>
                        </a:rPr>
                        <a:t>0</a:t>
                      </a:r>
                      <a:endParaRPr lang="zh-CN" altLang="en-US" sz="2800" b="1" dirty="0">
                        <a:solidFill>
                          <a:srgbClr val="FF0066"/>
                        </a:solidFill>
                        <a:latin typeface="+mj-lt"/>
                      </a:endParaRPr>
                    </a:p>
                  </a:txBody>
                  <a:tcPr marT="45749" marB="45749" anchor="ctr">
                    <a:solidFill>
                      <a:srgbClr val="CCFF99"/>
                    </a:solidFill>
                  </a:tcPr>
                </a:tc>
                <a:tc>
                  <a:txBody>
                    <a:bodyPr/>
                    <a:lstStyle/>
                    <a:p>
                      <a:pPr algn="ctr"/>
                      <a:r>
                        <a:rPr lang="en-US" altLang="zh-CN" sz="2800" b="1" dirty="0">
                          <a:solidFill>
                            <a:srgbClr val="FF0066"/>
                          </a:solidFill>
                          <a:latin typeface="+mj-lt"/>
                        </a:rPr>
                        <a:t>200</a:t>
                      </a:r>
                      <a:endParaRPr lang="zh-CN" altLang="en-US" sz="2800" b="1" dirty="0">
                        <a:solidFill>
                          <a:srgbClr val="FF0066"/>
                        </a:solidFill>
                        <a:latin typeface="+mj-lt"/>
                      </a:endParaRPr>
                    </a:p>
                  </a:txBody>
                  <a:tcPr marT="45749" marB="45749" anchor="ctr">
                    <a:solidFill>
                      <a:srgbClr val="CCFF99"/>
                    </a:solidFill>
                  </a:tcPr>
                </a:tc>
                <a:tc>
                  <a:txBody>
                    <a:bodyPr/>
                    <a:lstStyle/>
                    <a:p>
                      <a:pPr algn="ctr"/>
                      <a:r>
                        <a:rPr lang="en-US" altLang="zh-CN" sz="2800" b="1" dirty="0">
                          <a:solidFill>
                            <a:srgbClr val="FF0066"/>
                          </a:solidFill>
                          <a:latin typeface="+mj-lt"/>
                        </a:rPr>
                        <a:t>400</a:t>
                      </a:r>
                      <a:endParaRPr lang="zh-CN" altLang="en-US" sz="2800" b="1" dirty="0">
                        <a:solidFill>
                          <a:srgbClr val="FF0066"/>
                        </a:solidFill>
                        <a:latin typeface="+mj-lt"/>
                      </a:endParaRPr>
                    </a:p>
                  </a:txBody>
                  <a:tcPr marT="45749" marB="45749" anchor="ctr">
                    <a:solidFill>
                      <a:srgbClr val="CCFF99"/>
                    </a:solidFill>
                  </a:tcPr>
                </a:tc>
                <a:tc>
                  <a:txBody>
                    <a:bodyPr/>
                    <a:lstStyle/>
                    <a:p>
                      <a:pPr algn="ctr"/>
                      <a:r>
                        <a:rPr lang="en-US" altLang="zh-CN" sz="2800" b="1" dirty="0">
                          <a:solidFill>
                            <a:srgbClr val="FF0066"/>
                          </a:solidFill>
                          <a:latin typeface="+mj-lt"/>
                        </a:rPr>
                        <a:t>600</a:t>
                      </a:r>
                      <a:endParaRPr lang="zh-CN" altLang="en-US" sz="2800" b="1" dirty="0">
                        <a:solidFill>
                          <a:srgbClr val="FF0066"/>
                        </a:solidFill>
                        <a:latin typeface="+mj-lt"/>
                      </a:endParaRPr>
                    </a:p>
                  </a:txBody>
                  <a:tcPr marT="45749" marB="45749" anchor="ctr">
                    <a:solidFill>
                      <a:srgbClr val="CCFF99"/>
                    </a:solidFill>
                  </a:tcPr>
                </a:tc>
                <a:tc>
                  <a:txBody>
                    <a:bodyPr/>
                    <a:lstStyle/>
                    <a:p>
                      <a:pPr algn="ctr"/>
                      <a:r>
                        <a:rPr lang="en-US" altLang="zh-CN" sz="2800" b="1" dirty="0">
                          <a:solidFill>
                            <a:srgbClr val="FF0066"/>
                          </a:solidFill>
                          <a:latin typeface="+mj-lt"/>
                        </a:rPr>
                        <a:t>800</a:t>
                      </a:r>
                      <a:endParaRPr lang="zh-CN" altLang="en-US" sz="2800" b="1" dirty="0">
                        <a:solidFill>
                          <a:srgbClr val="FF0066"/>
                        </a:solidFill>
                        <a:latin typeface="+mj-lt"/>
                      </a:endParaRPr>
                    </a:p>
                  </a:txBody>
                  <a:tcPr marT="45749" marB="45749" anchor="ctr">
                    <a:solidFill>
                      <a:srgbClr val="CCFF99"/>
                    </a:solidFill>
                  </a:tcPr>
                </a:tc>
                <a:tc>
                  <a:txBody>
                    <a:bodyPr/>
                    <a:lstStyle/>
                    <a:p>
                      <a:pPr algn="ctr"/>
                      <a:r>
                        <a:rPr lang="en-US" altLang="zh-CN" sz="2800" b="1" dirty="0">
                          <a:solidFill>
                            <a:srgbClr val="FF0066"/>
                          </a:solidFill>
                          <a:latin typeface="+mj-lt"/>
                        </a:rPr>
                        <a:t>1000</a:t>
                      </a:r>
                      <a:endParaRPr lang="zh-CN" altLang="en-US" sz="2800" b="1" dirty="0">
                        <a:solidFill>
                          <a:srgbClr val="FF0066"/>
                        </a:solidFill>
                        <a:latin typeface="+mj-lt"/>
                      </a:endParaRPr>
                    </a:p>
                  </a:txBody>
                  <a:tcPr marT="45749" marB="45749" anchor="ctr">
                    <a:solidFill>
                      <a:srgbClr val="CCFF99"/>
                    </a:solidFill>
                  </a:tcPr>
                </a:tc>
              </a:tr>
              <a:tr h="665163">
                <a:tc>
                  <a:txBody>
                    <a:bodyPr/>
                    <a:lstStyle/>
                    <a:p>
                      <a:pPr algn="ctr"/>
                      <a:r>
                        <a:rPr lang="zh-CN" altLang="en-US" sz="2800" b="1" dirty="0">
                          <a:solidFill>
                            <a:srgbClr val="FF0066"/>
                          </a:solidFill>
                          <a:latin typeface="+mj-lt"/>
                        </a:rPr>
                        <a:t>温度</a:t>
                      </a:r>
                      <a:r>
                        <a:rPr lang="en-US" altLang="zh-CN" sz="2800" b="1" i="1" dirty="0">
                          <a:solidFill>
                            <a:srgbClr val="FF0066"/>
                          </a:solidFill>
                          <a:latin typeface="+mj-lt"/>
                        </a:rPr>
                        <a:t>T</a:t>
                      </a:r>
                      <a:r>
                        <a:rPr lang="en-US" altLang="zh-CN" sz="2800" b="1" dirty="0">
                          <a:solidFill>
                            <a:srgbClr val="FF0066"/>
                          </a:solidFill>
                          <a:latin typeface="+mj-lt"/>
                        </a:rPr>
                        <a:t>/</a:t>
                      </a:r>
                      <a:r>
                        <a:rPr lang="zh-CN" altLang="en-US" sz="2800" b="1" dirty="0">
                          <a:solidFill>
                            <a:srgbClr val="FF0066"/>
                          </a:solidFill>
                          <a:latin typeface="+mj-lt"/>
                        </a:rPr>
                        <a:t>℃</a:t>
                      </a:r>
                      <a:endParaRPr lang="zh-CN" altLang="en-US" sz="2800" b="1" dirty="0">
                        <a:solidFill>
                          <a:srgbClr val="FF0066"/>
                        </a:solidFill>
                        <a:latin typeface="+mj-lt"/>
                      </a:endParaRPr>
                    </a:p>
                  </a:txBody>
                  <a:tcPr marT="45749" marB="45749" anchor="ctr">
                    <a:solidFill>
                      <a:srgbClr val="CCFF99"/>
                    </a:solidFill>
                  </a:tcPr>
                </a:tc>
                <a:tc>
                  <a:txBody>
                    <a:bodyPr/>
                    <a:lstStyle/>
                    <a:p>
                      <a:pPr algn="ctr"/>
                      <a:r>
                        <a:rPr lang="en-US" altLang="zh-CN" sz="2800" b="1" dirty="0">
                          <a:solidFill>
                            <a:srgbClr val="FF0066"/>
                          </a:solidFill>
                          <a:latin typeface="+mj-lt"/>
                        </a:rPr>
                        <a:t>10</a:t>
                      </a:r>
                      <a:endParaRPr lang="zh-CN" altLang="en-US" sz="2800" b="1" dirty="0">
                        <a:solidFill>
                          <a:srgbClr val="FF0066"/>
                        </a:solidFill>
                        <a:latin typeface="+mj-lt"/>
                      </a:endParaRPr>
                    </a:p>
                  </a:txBody>
                  <a:tcPr marT="45749" marB="45749" anchor="ctr">
                    <a:solidFill>
                      <a:srgbClr val="CCFF99"/>
                    </a:solidFill>
                  </a:tcPr>
                </a:tc>
                <a:tc>
                  <a:txBody>
                    <a:bodyPr/>
                    <a:lstStyle/>
                    <a:p>
                      <a:pPr algn="ctr"/>
                      <a:endParaRPr lang="zh-CN" altLang="en-US" sz="2800" b="1">
                        <a:solidFill>
                          <a:srgbClr val="FF0066"/>
                        </a:solidFill>
                        <a:latin typeface="+mj-lt"/>
                      </a:endParaRPr>
                    </a:p>
                  </a:txBody>
                  <a:tcPr marT="45749" marB="45749" anchor="ctr">
                    <a:solidFill>
                      <a:srgbClr val="CCFF99"/>
                    </a:solidFill>
                  </a:tcPr>
                </a:tc>
                <a:tc>
                  <a:txBody>
                    <a:bodyPr/>
                    <a:lstStyle/>
                    <a:p>
                      <a:pPr algn="ctr"/>
                      <a:endParaRPr lang="zh-CN" altLang="en-US" sz="2800" b="1">
                        <a:solidFill>
                          <a:srgbClr val="FF0066"/>
                        </a:solidFill>
                        <a:latin typeface="+mj-lt"/>
                      </a:endParaRPr>
                    </a:p>
                  </a:txBody>
                  <a:tcPr marT="45749" marB="45749" anchor="ctr">
                    <a:solidFill>
                      <a:srgbClr val="CCFF99"/>
                    </a:solidFill>
                  </a:tcPr>
                </a:tc>
                <a:tc>
                  <a:txBody>
                    <a:bodyPr/>
                    <a:lstStyle/>
                    <a:p>
                      <a:pPr algn="ctr"/>
                      <a:r>
                        <a:rPr lang="en-US" altLang="zh-CN" sz="2800" b="1" dirty="0">
                          <a:solidFill>
                            <a:srgbClr val="FF0066"/>
                          </a:solidFill>
                          <a:latin typeface="+mj-lt"/>
                        </a:rPr>
                        <a:t>6</a:t>
                      </a:r>
                      <a:endParaRPr lang="zh-CN" altLang="en-US" sz="2800" b="1" dirty="0">
                        <a:solidFill>
                          <a:srgbClr val="FF0066"/>
                        </a:solidFill>
                        <a:latin typeface="+mj-lt"/>
                      </a:endParaRPr>
                    </a:p>
                  </a:txBody>
                  <a:tcPr marT="45749" marB="45749" anchor="ctr">
                    <a:solidFill>
                      <a:srgbClr val="CCFF99"/>
                    </a:solidFill>
                  </a:tcPr>
                </a:tc>
                <a:tc>
                  <a:txBody>
                    <a:bodyPr/>
                    <a:lstStyle/>
                    <a:p>
                      <a:pPr algn="ctr"/>
                      <a:endParaRPr lang="zh-CN" altLang="en-US" sz="2800" b="1">
                        <a:solidFill>
                          <a:srgbClr val="FF0066"/>
                        </a:solidFill>
                        <a:latin typeface="+mj-lt"/>
                      </a:endParaRPr>
                    </a:p>
                  </a:txBody>
                  <a:tcPr marT="45749" marB="45749" anchor="ctr">
                    <a:solidFill>
                      <a:srgbClr val="CCFF99"/>
                    </a:solidFill>
                  </a:tcPr>
                </a:tc>
                <a:tc>
                  <a:txBody>
                    <a:bodyPr/>
                    <a:lstStyle/>
                    <a:p>
                      <a:pPr algn="ctr"/>
                      <a:endParaRPr lang="zh-CN" altLang="en-US" sz="2800" b="1" dirty="0">
                        <a:solidFill>
                          <a:srgbClr val="FF0066"/>
                        </a:solidFill>
                        <a:latin typeface="+mj-lt"/>
                      </a:endParaRPr>
                    </a:p>
                  </a:txBody>
                  <a:tcPr marT="45749" marB="45749" anchor="ctr">
                    <a:solidFill>
                      <a:srgbClr val="CCFF99"/>
                    </a:solidFill>
                  </a:tcPr>
                </a:tc>
              </a:tr>
            </a:tbl>
          </a:graphicData>
        </a:graphic>
      </p:graphicFrame>
      <p:graphicFrame>
        <p:nvGraphicFramePr>
          <p:cNvPr id="8" name="对象 7"/>
          <p:cNvGraphicFramePr>
            <a:graphicFrameLocks noChangeAspect="1"/>
          </p:cNvGraphicFramePr>
          <p:nvPr/>
        </p:nvGraphicFramePr>
        <p:xfrm>
          <a:off x="4016375" y="4151313"/>
          <a:ext cx="433388" cy="661987"/>
        </p:xfrm>
        <a:graphic>
          <a:graphicData uri="http://schemas.openxmlformats.org/presentationml/2006/ole">
            <mc:AlternateContent xmlns:mc="http://schemas.openxmlformats.org/markup-compatibility/2006">
              <mc:Choice xmlns:v="urn:schemas-microsoft-com:vml" Requires="v">
                <p:oleObj spid="_x0000_s2" name="" r:id="rId3" imgW="266700" imgH="405765" progId="Equation.DSMT4">
                  <p:embed/>
                </p:oleObj>
              </mc:Choice>
              <mc:Fallback>
                <p:oleObj name="" r:id="rId3" imgW="266700" imgH="405765" progId="Equation.DSMT4">
                  <p:embed/>
                  <p:pic>
                    <p:nvPicPr>
                      <p:cNvPr id="0" name="图片 3077"/>
                      <p:cNvPicPr/>
                      <p:nvPr/>
                    </p:nvPicPr>
                    <p:blipFill>
                      <a:blip r:embed="rId4"/>
                      <a:stretch>
                        <a:fillRect/>
                      </a:stretch>
                    </p:blipFill>
                    <p:spPr>
                      <a:xfrm>
                        <a:off x="4016375" y="4151313"/>
                        <a:ext cx="433388" cy="661987"/>
                      </a:xfrm>
                      <a:prstGeom prst="rect">
                        <a:avLst/>
                      </a:prstGeom>
                      <a:noFill/>
                      <a:ln w="38100">
                        <a:noFill/>
                        <a:miter/>
                      </a:ln>
                    </p:spPr>
                  </p:pic>
                </p:oleObj>
              </mc:Fallback>
            </mc:AlternateContent>
          </a:graphicData>
        </a:graphic>
      </p:graphicFrame>
      <p:graphicFrame>
        <p:nvGraphicFramePr>
          <p:cNvPr id="9" name="对象 8"/>
          <p:cNvGraphicFramePr>
            <a:graphicFrameLocks noChangeAspect="1"/>
          </p:cNvGraphicFramePr>
          <p:nvPr/>
        </p:nvGraphicFramePr>
        <p:xfrm>
          <a:off x="4973638" y="4151313"/>
          <a:ext cx="433387" cy="661987"/>
        </p:xfrm>
        <a:graphic>
          <a:graphicData uri="http://schemas.openxmlformats.org/presentationml/2006/ole">
            <mc:AlternateContent xmlns:mc="http://schemas.openxmlformats.org/markup-compatibility/2006">
              <mc:Choice xmlns:v="urn:schemas-microsoft-com:vml" Requires="v">
                <p:oleObj spid="_x0000_s3" name="" r:id="rId5" imgW="266700" imgH="405765" progId="Equation.DSMT4">
                  <p:embed/>
                </p:oleObj>
              </mc:Choice>
              <mc:Fallback>
                <p:oleObj name="" r:id="rId5" imgW="266700" imgH="405765" progId="Equation.DSMT4">
                  <p:embed/>
                  <p:pic>
                    <p:nvPicPr>
                      <p:cNvPr id="0" name="图片 3079"/>
                      <p:cNvPicPr/>
                      <p:nvPr/>
                    </p:nvPicPr>
                    <p:blipFill>
                      <a:blip r:embed="rId6"/>
                      <a:stretch>
                        <a:fillRect/>
                      </a:stretch>
                    </p:blipFill>
                    <p:spPr>
                      <a:xfrm>
                        <a:off x="4973638" y="4151313"/>
                        <a:ext cx="433387" cy="661987"/>
                      </a:xfrm>
                      <a:prstGeom prst="rect">
                        <a:avLst/>
                      </a:prstGeom>
                      <a:noFill/>
                      <a:ln w="38100">
                        <a:noFill/>
                        <a:miter/>
                      </a:ln>
                    </p:spPr>
                  </p:pic>
                </p:oleObj>
              </mc:Fallback>
            </mc:AlternateContent>
          </a:graphicData>
        </a:graphic>
      </p:graphicFrame>
      <p:graphicFrame>
        <p:nvGraphicFramePr>
          <p:cNvPr id="11" name="对象 10"/>
          <p:cNvGraphicFramePr>
            <a:graphicFrameLocks noChangeAspect="1"/>
          </p:cNvGraphicFramePr>
          <p:nvPr/>
        </p:nvGraphicFramePr>
        <p:xfrm>
          <a:off x="6888163" y="4151313"/>
          <a:ext cx="433387" cy="661987"/>
        </p:xfrm>
        <a:graphic>
          <a:graphicData uri="http://schemas.openxmlformats.org/presentationml/2006/ole">
            <mc:AlternateContent xmlns:mc="http://schemas.openxmlformats.org/markup-compatibility/2006">
              <mc:Choice xmlns:v="urn:schemas-microsoft-com:vml" Requires="v">
                <p:oleObj spid="_x0000_s4" name="" r:id="rId7" imgW="266700" imgH="405765" progId="Equation.DSMT4">
                  <p:embed/>
                </p:oleObj>
              </mc:Choice>
              <mc:Fallback>
                <p:oleObj name="" r:id="rId7" imgW="266700" imgH="405765" progId="Equation.DSMT4">
                  <p:embed/>
                  <p:pic>
                    <p:nvPicPr>
                      <p:cNvPr id="0" name="图片 3078"/>
                      <p:cNvPicPr/>
                      <p:nvPr/>
                    </p:nvPicPr>
                    <p:blipFill>
                      <a:blip r:embed="rId8"/>
                      <a:stretch>
                        <a:fillRect/>
                      </a:stretch>
                    </p:blipFill>
                    <p:spPr>
                      <a:xfrm>
                        <a:off x="6888163" y="4151313"/>
                        <a:ext cx="433387" cy="661987"/>
                      </a:xfrm>
                      <a:prstGeom prst="rect">
                        <a:avLst/>
                      </a:prstGeom>
                      <a:noFill/>
                      <a:ln w="38100">
                        <a:noFill/>
                        <a:miter/>
                      </a:ln>
                    </p:spPr>
                  </p:pic>
                </p:oleObj>
              </mc:Fallback>
            </mc:AlternateContent>
          </a:graphicData>
        </a:graphic>
      </p:graphicFrame>
      <p:graphicFrame>
        <p:nvGraphicFramePr>
          <p:cNvPr id="12" name="对象 11"/>
          <p:cNvGraphicFramePr>
            <a:graphicFrameLocks noChangeAspect="1"/>
          </p:cNvGraphicFramePr>
          <p:nvPr/>
        </p:nvGraphicFramePr>
        <p:xfrm>
          <a:off x="7856538" y="4151313"/>
          <a:ext cx="414337" cy="661987"/>
        </p:xfrm>
        <a:graphic>
          <a:graphicData uri="http://schemas.openxmlformats.org/presentationml/2006/ole">
            <mc:AlternateContent xmlns:mc="http://schemas.openxmlformats.org/markup-compatibility/2006">
              <mc:Choice xmlns:v="urn:schemas-microsoft-com:vml" Requires="v">
                <p:oleObj spid="_x0000_s6" name="" r:id="rId9" imgW="254000" imgH="405765" progId="Equation.DSMT4">
                  <p:embed/>
                </p:oleObj>
              </mc:Choice>
              <mc:Fallback>
                <p:oleObj name="" r:id="rId9" imgW="254000" imgH="405765" progId="Equation.DSMT4">
                  <p:embed/>
                  <p:pic>
                    <p:nvPicPr>
                      <p:cNvPr id="0" name="图片 3080"/>
                      <p:cNvPicPr/>
                      <p:nvPr/>
                    </p:nvPicPr>
                    <p:blipFill>
                      <a:blip r:embed="rId10"/>
                      <a:stretch>
                        <a:fillRect/>
                      </a:stretch>
                    </p:blipFill>
                    <p:spPr>
                      <a:xfrm>
                        <a:off x="7856538" y="4151313"/>
                        <a:ext cx="414337" cy="661987"/>
                      </a:xfrm>
                      <a:prstGeom prst="rect">
                        <a:avLst/>
                      </a:prstGeom>
                      <a:noFill/>
                      <a:ln w="38100">
                        <a:noFill/>
                        <a:miter/>
                      </a:ln>
                    </p:spPr>
                  </p:pic>
                </p:oleObj>
              </mc:Fallback>
            </mc:AlternateContent>
          </a:graphicData>
        </a:graphic>
      </p:graphicFrame>
      <p:grpSp>
        <p:nvGrpSpPr>
          <p:cNvPr id="13" name="组合 1"/>
          <p:cNvGrpSpPr/>
          <p:nvPr/>
        </p:nvGrpSpPr>
        <p:grpSpPr>
          <a:xfrm>
            <a:off x="2803525" y="239713"/>
            <a:ext cx="2649538" cy="635000"/>
            <a:chOff x="2803270" y="240279"/>
            <a:chExt cx="2649758" cy="634072"/>
          </a:xfrm>
        </p:grpSpPr>
        <p:sp>
          <p:nvSpPr>
            <p:cNvPr id="14" name="矩形 13"/>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随堂练习</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15" name="矩形 14"/>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par>
                                <p:cTn id="17" presetID="16" presetClass="entr" presetSubtype="2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11125" y="806406"/>
            <a:ext cx="8725944" cy="1949508"/>
          </a:xfrm>
          <a:prstGeom prst="rect">
            <a:avLst/>
          </a:prstGeom>
          <a:noFill/>
        </p:spPr>
        <p:txBody>
          <a:bodyPr wrap="square">
            <a:spAutoFit/>
          </a:bodyPr>
          <a:lstStyle/>
          <a:p>
            <a:pPr marL="514350" marR="0" lvl="0" indent="-514350" algn="l" defTabSz="914400" rtl="0" eaLnBrk="1" fontAlgn="base" latinLnBrk="0" hangingPunct="1">
              <a:lnSpc>
                <a:spcPct val="150000"/>
              </a:lnSpc>
              <a:spcBef>
                <a:spcPct val="0"/>
              </a:spcBef>
              <a:spcAft>
                <a:spcPct val="0"/>
              </a:spcAft>
              <a:buClrTx/>
              <a:buSzTx/>
              <a:buFontTx/>
              <a:buAutoNum type="arabicPeriod"/>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仿照“尝试</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交流”中的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(2)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，请你说一说家用自来水的二氧化碳排放量随自来水使用量的变化而变化的情况。</a:t>
            </a:r>
            <a:endParaRPr kumimoji="0" lang="zh-CN" altLang="zh-CN"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3" name="Text Box 39"/>
          <p:cNvSpPr txBox="1">
            <a:spLocks noChangeArrowheads="1"/>
          </p:cNvSpPr>
          <p:nvPr/>
        </p:nvSpPr>
        <p:spPr bwMode="auto">
          <a:xfrm>
            <a:off x="601045" y="2877531"/>
            <a:ext cx="7941910" cy="1815882"/>
          </a:xfrm>
          <a:prstGeom prst="rect">
            <a:avLst/>
          </a:prstGeom>
          <a:noFill/>
          <a:ln>
            <a:noFill/>
          </a:ln>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lvl="0" eaLnBrk="1" hangingPunct="1">
              <a:defRPr/>
            </a:pPr>
            <a:r>
              <a:rPr kumimoji="0" lang="zh-CN" altLang="en-US" sz="2800" b="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解：自来水使用量每增加</a:t>
            </a:r>
            <a:r>
              <a:rPr kumimoji="0" lang="en-US" altLang="zh-CN" sz="2800" b="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1m</a:t>
            </a:r>
            <a:r>
              <a:rPr kumimoji="0" lang="en-US" altLang="zh-CN" sz="2800" b="1" u="none" strike="noStrike" kern="1200" cap="none" spc="0" normalizeH="0" baseline="30000" noProof="0" dirty="0">
                <a:ln>
                  <a:noFill/>
                </a:ln>
                <a:solidFill>
                  <a:srgbClr val="FF0000"/>
                </a:solidFill>
                <a:effectLst/>
                <a:uLnTx/>
                <a:uFillTx/>
                <a:latin typeface="+mj-lt"/>
                <a:ea typeface="楷体" panose="02010609060101010101" pitchFamily="49" charset="-122"/>
                <a:cs typeface="+mn-cs"/>
              </a:rPr>
              <a:t>3</a:t>
            </a:r>
            <a:r>
              <a:rPr kumimoji="0" lang="zh-CN" altLang="en-US" sz="2800" b="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，二氧化碳排放量增加</a:t>
            </a:r>
            <a:r>
              <a:rPr kumimoji="0" lang="en-US" altLang="zh-CN" sz="2800" b="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0.91kg</a:t>
            </a:r>
            <a:r>
              <a:rPr kumimoji="0" lang="zh-CN" altLang="en-US" sz="2800" b="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a:t>
            </a:r>
            <a:endParaRPr kumimoji="0" lang="en-US" altLang="zh-CN" sz="2800" b="1"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a:p>
            <a:pPr lvl="0" eaLnBrk="1" hangingPunct="1">
              <a:defRPr/>
            </a:pPr>
            <a:r>
              <a:rPr lang="zh-CN" altLang="en-US" sz="2800" b="1" dirty="0">
                <a:solidFill>
                  <a:srgbClr val="FF0000"/>
                </a:solidFill>
                <a:latin typeface="+mj-lt"/>
                <a:ea typeface="楷体" panose="02010609060101010101" pitchFamily="49" charset="-122"/>
              </a:rPr>
              <a:t>当自来水使用量从</a:t>
            </a:r>
            <a:r>
              <a:rPr lang="en-US" altLang="zh-CN" sz="2800" b="1" dirty="0">
                <a:solidFill>
                  <a:srgbClr val="FF0000"/>
                </a:solidFill>
                <a:latin typeface="+mj-lt"/>
                <a:ea typeface="楷体" panose="02010609060101010101" pitchFamily="49" charset="-122"/>
              </a:rPr>
              <a:t>1m</a:t>
            </a:r>
            <a:r>
              <a:rPr lang="en-US" altLang="zh-CN" sz="2800" b="1" baseline="30000" dirty="0">
                <a:solidFill>
                  <a:srgbClr val="FF0000"/>
                </a:solidFill>
                <a:latin typeface="+mj-lt"/>
                <a:ea typeface="楷体" panose="02010609060101010101" pitchFamily="49" charset="-122"/>
              </a:rPr>
              <a:t>3</a:t>
            </a:r>
            <a:r>
              <a:rPr lang="zh-CN" altLang="en-US" sz="2800" b="1" dirty="0">
                <a:solidFill>
                  <a:srgbClr val="FF0000"/>
                </a:solidFill>
                <a:latin typeface="+mj-lt"/>
                <a:ea typeface="楷体" panose="02010609060101010101" pitchFamily="49" charset="-122"/>
              </a:rPr>
              <a:t>增加到</a:t>
            </a:r>
            <a:r>
              <a:rPr lang="en-US" altLang="zh-CN" sz="2800" b="1" dirty="0">
                <a:solidFill>
                  <a:srgbClr val="FF0000"/>
                </a:solidFill>
                <a:latin typeface="+mj-lt"/>
                <a:ea typeface="楷体" panose="02010609060101010101" pitchFamily="49" charset="-122"/>
              </a:rPr>
              <a:t>100m</a:t>
            </a:r>
            <a:r>
              <a:rPr lang="en-US" altLang="zh-CN" sz="2800" b="1" baseline="30000" dirty="0">
                <a:solidFill>
                  <a:srgbClr val="FF0000"/>
                </a:solidFill>
                <a:latin typeface="+mj-lt"/>
                <a:ea typeface="楷体" panose="02010609060101010101" pitchFamily="49" charset="-122"/>
              </a:rPr>
              <a:t>3</a:t>
            </a:r>
            <a:r>
              <a:rPr lang="zh-CN" altLang="en-US" sz="2800" b="1" dirty="0">
                <a:solidFill>
                  <a:srgbClr val="FF0000"/>
                </a:solidFill>
                <a:latin typeface="+mj-lt"/>
                <a:ea typeface="楷体" panose="02010609060101010101" pitchFamily="49" charset="-122"/>
              </a:rPr>
              <a:t>时，二氧化碳排放量从</a:t>
            </a:r>
            <a:r>
              <a:rPr lang="en-US" altLang="zh-CN" sz="2800" b="1" dirty="0">
                <a:solidFill>
                  <a:srgbClr val="FF0000"/>
                </a:solidFill>
                <a:latin typeface="+mj-lt"/>
                <a:ea typeface="楷体" panose="02010609060101010101" pitchFamily="49" charset="-122"/>
              </a:rPr>
              <a:t>0.91kg</a:t>
            </a:r>
            <a:r>
              <a:rPr lang="zh-CN" altLang="en-US" sz="2800" b="1" dirty="0">
                <a:solidFill>
                  <a:srgbClr val="FF0000"/>
                </a:solidFill>
                <a:latin typeface="+mj-lt"/>
                <a:ea typeface="楷体" panose="02010609060101010101" pitchFamily="49" charset="-122"/>
              </a:rPr>
              <a:t>增加到</a:t>
            </a:r>
            <a:r>
              <a:rPr lang="en-US" altLang="zh-CN" sz="2800" b="1" dirty="0">
                <a:solidFill>
                  <a:srgbClr val="FF0000"/>
                </a:solidFill>
                <a:latin typeface="+mj-lt"/>
                <a:ea typeface="楷体" panose="02010609060101010101" pitchFamily="49" charset="-122"/>
              </a:rPr>
              <a:t>91kg</a:t>
            </a:r>
            <a:r>
              <a:rPr lang="zh-CN" altLang="en-US" sz="2800" b="1" dirty="0">
                <a:solidFill>
                  <a:srgbClr val="FF0000"/>
                </a:solidFill>
                <a:latin typeface="+mj-lt"/>
                <a:ea typeface="楷体" panose="02010609060101010101" pitchFamily="49" charset="-122"/>
              </a:rPr>
              <a:t>。</a:t>
            </a:r>
            <a:endParaRPr lang="zh-CN" altLang="en-US" sz="2800" b="1" dirty="0">
              <a:solidFill>
                <a:srgbClr val="FF0000"/>
              </a:solidFill>
              <a:latin typeface="+mj-lt"/>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065588" y="-307975"/>
            <a:ext cx="1182688" cy="307975"/>
          </a:xfrm>
          <a:prstGeom prst="rect">
            <a:avLst/>
          </a:prstGeom>
          <a:noFill/>
        </p:spPr>
        <p:txBody>
          <a:bodyPr>
            <a:spAutoFit/>
          </a:bodyPr>
          <a:lstStyle/>
          <a:p>
            <a:pPr marR="0" defTabSz="914400">
              <a:buClrTx/>
              <a:buSzTx/>
              <a:buFontTx/>
              <a:buNone/>
              <a:defRPr/>
            </a:pPr>
            <a:r>
              <a:rPr kumimoji="0" lang="zh-CN" altLang="en-US" sz="14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rPr>
              <a:t>状元成才路</a:t>
            </a:r>
            <a:endParaRPr kumimoji="0" lang="zh-CN" altLang="en-US" sz="14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endParaRPr>
          </a:p>
        </p:txBody>
      </p:sp>
      <p:sp>
        <p:nvSpPr>
          <p:cNvPr id="13" name="文本框 12"/>
          <p:cNvSpPr txBox="1"/>
          <p:nvPr/>
        </p:nvSpPr>
        <p:spPr>
          <a:xfrm>
            <a:off x="-306387" y="1911350"/>
            <a:ext cx="277813" cy="1016000"/>
          </a:xfrm>
          <a:prstGeom prst="rect">
            <a:avLst/>
          </a:prstGeom>
          <a:noFill/>
        </p:spPr>
        <p:txBody>
          <a:bodyPr>
            <a:spAutoFit/>
          </a:bodyPr>
          <a:lstStyle/>
          <a:p>
            <a:pPr marR="0" defTabSz="914400">
              <a:buClrTx/>
              <a:buSzTx/>
              <a:buFontTx/>
              <a:buNone/>
              <a:defRPr/>
            </a:pPr>
            <a:r>
              <a:rPr kumimoji="0" lang="zh-CN" altLang="en-US" sz="12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rPr>
              <a:t>状元成才路</a:t>
            </a:r>
            <a:endParaRPr kumimoji="0" lang="zh-CN" altLang="en-US" sz="12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endParaRPr>
          </a:p>
        </p:txBody>
      </p:sp>
      <p:pic>
        <p:nvPicPr>
          <p:cNvPr id="25605" name="图片 6"/>
          <p:cNvPicPr>
            <a:picLocks noChangeAspect="1"/>
          </p:cNvPicPr>
          <p:nvPr/>
        </p:nvPicPr>
        <p:blipFill>
          <a:blip r:embed="rId1"/>
          <a:stretch>
            <a:fillRect/>
          </a:stretch>
        </p:blipFill>
        <p:spPr>
          <a:xfrm>
            <a:off x="3889375" y="5143500"/>
            <a:ext cx="1063625" cy="327025"/>
          </a:xfrm>
          <a:prstGeom prst="rect">
            <a:avLst/>
          </a:prstGeom>
          <a:noFill/>
          <a:ln w="9525">
            <a:noFill/>
          </a:ln>
        </p:spPr>
      </p:pic>
      <p:pic>
        <p:nvPicPr>
          <p:cNvPr id="25606" name="图片 7"/>
          <p:cNvPicPr>
            <a:picLocks noChangeAspect="1"/>
          </p:cNvPicPr>
          <p:nvPr/>
        </p:nvPicPr>
        <p:blipFill>
          <a:blip r:embed="rId2"/>
          <a:stretch>
            <a:fillRect/>
          </a:stretch>
        </p:blipFill>
        <p:spPr>
          <a:xfrm>
            <a:off x="9172575" y="2041525"/>
            <a:ext cx="341313" cy="1060450"/>
          </a:xfrm>
          <a:prstGeom prst="rect">
            <a:avLst/>
          </a:prstGeom>
          <a:noFill/>
          <a:ln w="9525">
            <a:noFill/>
          </a:ln>
        </p:spPr>
      </p:pic>
      <p:pic>
        <p:nvPicPr>
          <p:cNvPr id="25607" name="图片 6"/>
          <p:cNvPicPr>
            <a:picLocks noChangeAspect="1"/>
          </p:cNvPicPr>
          <p:nvPr/>
        </p:nvPicPr>
        <p:blipFill>
          <a:blip r:embed="rId1">
            <a:grayscl/>
          </a:blip>
          <a:stretch>
            <a:fillRect/>
          </a:stretch>
        </p:blipFill>
        <p:spPr>
          <a:xfrm>
            <a:off x="8628063" y="4976813"/>
            <a:ext cx="544512" cy="166687"/>
          </a:xfrm>
          <a:prstGeom prst="rect">
            <a:avLst/>
          </a:prstGeom>
          <a:noFill/>
          <a:ln w="9525">
            <a:noFill/>
          </a:ln>
        </p:spPr>
      </p:pic>
      <p:sp>
        <p:nvSpPr>
          <p:cNvPr id="22" name="矩形: 圆角 2"/>
          <p:cNvSpPr/>
          <p:nvPr/>
        </p:nvSpPr>
        <p:spPr bwMode="auto">
          <a:xfrm>
            <a:off x="754063" y="1574800"/>
            <a:ext cx="7766050" cy="2222500"/>
          </a:xfrm>
          <a:prstGeom prst="roundRect">
            <a:avLst/>
          </a:prstGeom>
          <a:noFill/>
          <a:ln w="19050">
            <a:solidFill>
              <a:srgbClr val="FFC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2" name="矩形 1"/>
          <p:cNvSpPr/>
          <p:nvPr/>
        </p:nvSpPr>
        <p:spPr>
          <a:xfrm>
            <a:off x="947738" y="1608138"/>
            <a:ext cx="7572375" cy="1949508"/>
          </a:xfrm>
          <a:prstGeom prst="rect">
            <a:avLst/>
          </a:prstGeom>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       关系式是我们表示变量之间关系的一种常用方法，利用关系式</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如 </a:t>
            </a:r>
            <a:r>
              <a:rPr kumimoji="0" lang="en-US" altLang="zh-CN" sz="2800" b="1" i="1"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y</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=3</a:t>
            </a:r>
            <a:r>
              <a:rPr kumimoji="0" lang="en-US" altLang="zh-CN" sz="2800" b="1" i="1"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x</a:t>
            </a:r>
            <a:r>
              <a:rPr kumimoji="0" lang="en-US" altLang="zh-CN" sz="2800" b="1"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，我们可以根据</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任何一个自变量</a:t>
            </a:r>
            <a:r>
              <a:rPr lang="zh-CN" altLang="en-US" sz="2800" b="1" noProof="0" dirty="0">
                <a:solidFill>
                  <a:srgbClr val="FF0000"/>
                </a:solidFill>
                <a:latin typeface="+mj-lt"/>
                <a:ea typeface="楷体" panose="02010609060101010101" pitchFamily="49" charset="-122"/>
              </a:rPr>
              <a:t>的</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值求出相应的因变量的值</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grpSp>
        <p:nvGrpSpPr>
          <p:cNvPr id="14" name="组合 1"/>
          <p:cNvGrpSpPr/>
          <p:nvPr/>
        </p:nvGrpSpPr>
        <p:grpSpPr>
          <a:xfrm>
            <a:off x="2803525" y="239713"/>
            <a:ext cx="2649538" cy="635000"/>
            <a:chOff x="2803270" y="240279"/>
            <a:chExt cx="2649758" cy="634072"/>
          </a:xfrm>
        </p:grpSpPr>
        <p:sp>
          <p:nvSpPr>
            <p:cNvPr id="15" name="矩形 14"/>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课堂小结</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16" name="矩形 15"/>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650" name="组合 1"/>
          <p:cNvGrpSpPr/>
          <p:nvPr/>
        </p:nvGrpSpPr>
        <p:grpSpPr>
          <a:xfrm>
            <a:off x="2803525" y="239713"/>
            <a:ext cx="2649538" cy="635000"/>
            <a:chOff x="2803270" y="240279"/>
            <a:chExt cx="2649758" cy="634072"/>
          </a:xfrm>
        </p:grpSpPr>
        <p:sp>
          <p:nvSpPr>
            <p:cNvPr id="3" name="矩形 2"/>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课后作业</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4" name="矩形 3"/>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
        <p:nvSpPr>
          <p:cNvPr id="6" name="Rectangle 2"/>
          <p:cNvSpPr txBox="1">
            <a:spLocks noChangeArrowheads="1"/>
          </p:cNvSpPr>
          <p:nvPr/>
        </p:nvSpPr>
        <p:spPr>
          <a:xfrm>
            <a:off x="1763713" y="1536700"/>
            <a:ext cx="5472113" cy="1657350"/>
          </a:xfrm>
          <a:prstGeom prst="rect">
            <a:avLst/>
          </a:prstGeom>
          <a:noFill/>
        </p:spPr>
        <p:txBody>
          <a:bodyPr lIns="68580" tIns="34290" rIns="68580" bIns="34290"/>
          <a:lstStyle/>
          <a:p>
            <a:pPr marL="257175" marR="0" lvl="0" indent="-257175" algn="l" defTabSz="342900" rtl="0" eaLnBrk="0" fontAlgn="base" latinLnBrk="0" hangingPunct="0">
              <a:lnSpc>
                <a:spcPct val="150000"/>
              </a:lnSpc>
              <a:spcBef>
                <a:spcPct val="20000"/>
              </a:spcBef>
              <a:spcAft>
                <a:spcPct val="0"/>
              </a:spcAft>
              <a:buClrTx/>
              <a:buSzTx/>
              <a:buFontTx/>
              <a:buNone/>
              <a:defRPr/>
            </a:pPr>
            <a:r>
              <a:rPr kumimoji="0" lang="en-US" altLang="zh-CN"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1.</a:t>
            </a:r>
            <a:r>
              <a:rPr kumimoji="0" lang="zh-CN" altLang="en-US"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从教材习题中选取；</a:t>
            </a:r>
            <a:endParaRPr kumimoji="0" lang="zh-CN" altLang="en-US"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endParaRPr>
          </a:p>
          <a:p>
            <a:pPr marL="257175" marR="0" lvl="0" indent="-257175" algn="l" defTabSz="342900" rtl="0" eaLnBrk="0" fontAlgn="base" latinLnBrk="0" hangingPunct="0">
              <a:lnSpc>
                <a:spcPct val="150000"/>
              </a:lnSpc>
              <a:spcBef>
                <a:spcPct val="20000"/>
              </a:spcBef>
              <a:spcAft>
                <a:spcPct val="0"/>
              </a:spcAft>
              <a:buClrTx/>
              <a:buSzTx/>
              <a:buFontTx/>
              <a:buNone/>
              <a:defRPr/>
            </a:pPr>
            <a:r>
              <a:rPr kumimoji="0" lang="en-US" altLang="zh-CN"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2.</a:t>
            </a:r>
            <a:r>
              <a:rPr kumimoji="0" lang="zh-CN" altLang="en-US"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完成练习册本课时的习题。</a:t>
            </a:r>
            <a:endParaRPr kumimoji="0" lang="en-US" altLang="zh-CN"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22"/>
          <p:cNvSpPr>
            <a:spLocks noChangeArrowheads="1"/>
          </p:cNvSpPr>
          <p:nvPr/>
        </p:nvSpPr>
        <p:spPr bwMode="auto">
          <a:xfrm>
            <a:off x="1777373" y="1500717"/>
            <a:ext cx="6927148" cy="626710"/>
          </a:xfrm>
          <a:prstGeom prst="rect">
            <a:avLst/>
          </a:prstGeom>
          <a:noFill/>
        </p:spPr>
        <p:txBody>
          <a:bodyPr wrap="square">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j-ea"/>
                <a:ea typeface="+mj-ea"/>
                <a:cs typeface="+mn-cs"/>
              </a:rPr>
              <a:t>决定一个三角形面积的因素有哪些</a:t>
            </a:r>
            <a:r>
              <a:rPr kumimoji="0" lang="en-US" altLang="zh-CN" sz="3200" b="1" i="0" u="none" strike="noStrike" kern="1200" cap="none" spc="0" normalizeH="0" baseline="0" noProof="0" dirty="0">
                <a:ln>
                  <a:noFill/>
                </a:ln>
                <a:solidFill>
                  <a:schemeClr val="tx1"/>
                </a:solidFill>
                <a:effectLst/>
                <a:uLnTx/>
                <a:uFillTx/>
                <a:latin typeface="+mj-lt"/>
                <a:ea typeface="+mj-ea"/>
                <a:cs typeface="+mn-cs"/>
              </a:rPr>
              <a:t>?</a:t>
            </a:r>
            <a:endParaRPr kumimoji="0" lang="zh-CN" altLang="en-US" sz="3200" b="1" i="0" u="none" strike="noStrike" kern="1200" cap="none" spc="0" normalizeH="0" baseline="0" noProof="0" dirty="0">
              <a:ln>
                <a:noFill/>
              </a:ln>
              <a:solidFill>
                <a:schemeClr val="tx1"/>
              </a:solidFill>
              <a:effectLst/>
              <a:uLnTx/>
              <a:uFillTx/>
              <a:latin typeface="+mj-lt"/>
              <a:ea typeface="+mj-ea"/>
              <a:cs typeface="+mn-cs"/>
            </a:endParaRPr>
          </a:p>
        </p:txBody>
      </p:sp>
      <p:sp>
        <p:nvSpPr>
          <p:cNvPr id="4" name="矩形 3"/>
          <p:cNvSpPr/>
          <p:nvPr/>
        </p:nvSpPr>
        <p:spPr>
          <a:xfrm>
            <a:off x="3564770" y="460465"/>
            <a:ext cx="2271775" cy="923330"/>
          </a:xfrm>
          <a:prstGeom prst="rect">
            <a:avLst/>
          </a:prstGeom>
          <a:noFill/>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54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Arial" panose="020B0604020202020204" pitchFamily="34" charset="0"/>
                <a:ea typeface="宋体" panose="02010600030101010101" pitchFamily="2" charset="-122"/>
                <a:cs typeface="+mn-cs"/>
              </a:rPr>
              <a:t>想一想</a:t>
            </a:r>
            <a:endParaRPr kumimoji="0" lang="zh-CN" altLang="en-US" sz="54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Arial" panose="020B0604020202020204" pitchFamily="34" charset="0"/>
              <a:ea typeface="宋体" panose="02010600030101010101" pitchFamily="2" charset="-122"/>
              <a:cs typeface="+mn-cs"/>
            </a:endParaRPr>
          </a:p>
        </p:txBody>
      </p:sp>
      <p:pic>
        <p:nvPicPr>
          <p:cNvPr id="6148" name="图片 4"/>
          <p:cNvPicPr>
            <a:picLocks noChangeAspect="1"/>
          </p:cNvPicPr>
          <p:nvPr/>
        </p:nvPicPr>
        <p:blipFill>
          <a:blip r:embed="rId1"/>
          <a:stretch>
            <a:fillRect/>
          </a:stretch>
        </p:blipFill>
        <p:spPr>
          <a:xfrm>
            <a:off x="-4412" y="310579"/>
            <a:ext cx="2005012" cy="2578100"/>
          </a:xfrm>
          <a:prstGeom prst="rect">
            <a:avLst/>
          </a:prstGeom>
          <a:noFill/>
          <a:ln w="9525">
            <a:noFill/>
          </a:ln>
        </p:spPr>
      </p:pic>
      <p:sp>
        <p:nvSpPr>
          <p:cNvPr id="6" name="等腰三角形 5"/>
          <p:cNvSpPr/>
          <p:nvPr/>
        </p:nvSpPr>
        <p:spPr bwMode="auto">
          <a:xfrm>
            <a:off x="2093913" y="2470150"/>
            <a:ext cx="3417888" cy="2038350"/>
          </a:xfrm>
          <a:prstGeom prst="triangle">
            <a:avLst>
              <a:gd name="adj" fmla="val 64022"/>
            </a:avLst>
          </a:prstGeom>
          <a:solidFill>
            <a:srgbClr val="CCFF99"/>
          </a:solidFill>
          <a:ln w="19050">
            <a:solidFill>
              <a:srgbClr val="00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9" name="文本框 8"/>
          <p:cNvSpPr txBox="1"/>
          <p:nvPr/>
        </p:nvSpPr>
        <p:spPr>
          <a:xfrm>
            <a:off x="3627438" y="4348163"/>
            <a:ext cx="363538" cy="563563"/>
          </a:xfrm>
          <a:prstGeom prst="rect">
            <a:avLst/>
          </a:prstGeom>
          <a:noFill/>
        </p:spPr>
        <p:txBody>
          <a:bodyPr wrap="none">
            <a:spAutoFit/>
          </a:bodyPr>
          <a:lstStyle/>
          <a:p>
            <a:pPr marR="0" defTabSz="914400">
              <a:lnSpc>
                <a:spcPct val="120000"/>
              </a:lnSpc>
              <a:buClrTx/>
              <a:buSzTx/>
              <a:buFontTx/>
              <a:buNone/>
              <a:defRPr/>
            </a:pPr>
            <a:r>
              <a:rPr kumimoji="0" lang="en-US" altLang="zh-CN" sz="2800" b="1" i="1" kern="1200" cap="none" spc="0" normalizeH="0" baseline="0" noProof="0" dirty="0">
                <a:latin typeface="+mj-lt"/>
                <a:ea typeface="+mj-ea"/>
                <a:cs typeface="+mn-cs"/>
              </a:rPr>
              <a:t>a</a:t>
            </a:r>
            <a:endParaRPr kumimoji="0" lang="zh-CN" altLang="en-US" sz="2800" b="1" i="1" kern="1200" cap="none" spc="0" normalizeH="0" baseline="0" noProof="0" dirty="0">
              <a:latin typeface="+mj-lt"/>
              <a:ea typeface="+mj-ea"/>
              <a:cs typeface="+mn-cs"/>
            </a:endParaRPr>
          </a:p>
        </p:txBody>
      </p:sp>
      <p:sp>
        <p:nvSpPr>
          <p:cNvPr id="12" name="矩形 11"/>
          <p:cNvSpPr/>
          <p:nvPr/>
        </p:nvSpPr>
        <p:spPr bwMode="auto">
          <a:xfrm>
            <a:off x="4268788" y="4379913"/>
            <a:ext cx="127000" cy="125413"/>
          </a:xfrm>
          <a:prstGeom prst="rect">
            <a:avLst/>
          </a:prstGeom>
          <a:noFill/>
          <a:ln w="19050">
            <a:solidFill>
              <a:srgbClr val="00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cxnSp>
        <p:nvCxnSpPr>
          <p:cNvPr id="13" name="直接连接符 12"/>
          <p:cNvCxnSpPr/>
          <p:nvPr/>
        </p:nvCxnSpPr>
        <p:spPr>
          <a:xfrm>
            <a:off x="4275138" y="2476500"/>
            <a:ext cx="0" cy="203835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3906838" y="3379788"/>
            <a:ext cx="384175" cy="565150"/>
          </a:xfrm>
          <a:prstGeom prst="rect">
            <a:avLst/>
          </a:prstGeom>
          <a:noFill/>
        </p:spPr>
        <p:txBody>
          <a:bodyPr wrap="none">
            <a:spAutoFit/>
          </a:bodyPr>
          <a:lstStyle/>
          <a:p>
            <a:pPr marR="0" defTabSz="914400">
              <a:lnSpc>
                <a:spcPct val="120000"/>
              </a:lnSpc>
              <a:buClrTx/>
              <a:buSzTx/>
              <a:buFontTx/>
              <a:buNone/>
              <a:defRPr/>
            </a:pPr>
            <a:r>
              <a:rPr kumimoji="0" lang="en-US" altLang="zh-CN" sz="2800" b="1" i="1" kern="1200" cap="none" spc="0" normalizeH="0" baseline="0" noProof="0" dirty="0">
                <a:latin typeface="+mj-lt"/>
                <a:ea typeface="+mj-ea"/>
                <a:cs typeface="+mn-cs"/>
              </a:rPr>
              <a:t>h</a:t>
            </a:r>
            <a:endParaRPr kumimoji="0" lang="en-US" altLang="zh-CN" sz="2800" b="1" i="1" kern="1200" cap="none" spc="0" normalizeH="0" baseline="0" noProof="0" dirty="0">
              <a:latin typeface="+mj-lt"/>
              <a:ea typeface="+mj-ea"/>
              <a:cs typeface="+mn-cs"/>
            </a:endParaRPr>
          </a:p>
        </p:txBody>
      </p:sp>
      <p:grpSp>
        <p:nvGrpSpPr>
          <p:cNvPr id="21" name="组合 20"/>
          <p:cNvGrpSpPr/>
          <p:nvPr/>
        </p:nvGrpSpPr>
        <p:grpSpPr>
          <a:xfrm>
            <a:off x="5918200" y="2913063"/>
            <a:ext cx="1598613" cy="933450"/>
            <a:chOff x="6542982" y="2907344"/>
            <a:chExt cx="1598515" cy="933548"/>
          </a:xfrm>
        </p:grpSpPr>
        <p:sp>
          <p:nvSpPr>
            <p:cNvPr id="15" name="文本框 14"/>
            <p:cNvSpPr txBox="1"/>
            <p:nvPr/>
          </p:nvSpPr>
          <p:spPr>
            <a:xfrm>
              <a:off x="6542982" y="3097864"/>
              <a:ext cx="1598515" cy="609664"/>
            </a:xfrm>
            <a:prstGeom prst="rect">
              <a:avLst/>
            </a:prstGeom>
            <a:noFill/>
          </p:spPr>
          <p:txBody>
            <a:bodyPr wrap="none">
              <a:spAutoFit/>
            </a:bodyPr>
            <a:lstStyle/>
            <a:p>
              <a:pPr marR="0" defTabSz="914400">
                <a:lnSpc>
                  <a:spcPct val="120000"/>
                </a:lnSpc>
                <a:buClrTx/>
                <a:buSzTx/>
                <a:buFontTx/>
                <a:buNone/>
                <a:defRPr/>
              </a:pPr>
              <a:r>
                <a:rPr kumimoji="0" lang="en-US" altLang="zh-CN" sz="2800" b="1" i="1" kern="1200" cap="none" spc="0" normalizeH="0" baseline="0" noProof="0" dirty="0">
                  <a:latin typeface="+mj-lt"/>
                  <a:ea typeface="+mj-ea"/>
                  <a:cs typeface="+mn-cs"/>
                </a:rPr>
                <a:t>S =      ah</a:t>
              </a:r>
              <a:endParaRPr kumimoji="0" lang="zh-CN" altLang="en-US" sz="2800" b="1" i="1" kern="1200" cap="none" spc="0" normalizeH="0" baseline="0" noProof="0" dirty="0">
                <a:latin typeface="+mj-lt"/>
                <a:ea typeface="+mj-ea"/>
                <a:cs typeface="+mn-cs"/>
              </a:endParaRPr>
            </a:p>
          </p:txBody>
        </p:sp>
        <p:grpSp>
          <p:nvGrpSpPr>
            <p:cNvPr id="6156" name="组合 19"/>
            <p:cNvGrpSpPr/>
            <p:nvPr/>
          </p:nvGrpSpPr>
          <p:grpSpPr>
            <a:xfrm>
              <a:off x="7210132" y="2907344"/>
              <a:ext cx="380262" cy="933548"/>
              <a:chOff x="8122394" y="2421583"/>
              <a:chExt cx="380262" cy="933548"/>
            </a:xfrm>
          </p:grpSpPr>
          <p:sp>
            <p:nvSpPr>
              <p:cNvPr id="16" name="文本框 15"/>
              <p:cNvSpPr txBox="1"/>
              <p:nvPr/>
            </p:nvSpPr>
            <p:spPr>
              <a:xfrm>
                <a:off x="8121953" y="2421583"/>
                <a:ext cx="365103" cy="563621"/>
              </a:xfrm>
              <a:prstGeom prst="rect">
                <a:avLst/>
              </a:prstGeom>
              <a:noFill/>
            </p:spPr>
            <p:txBody>
              <a:bodyPr wrap="none">
                <a:spAutoFit/>
              </a:bodyPr>
              <a:lstStyle/>
              <a:p>
                <a:pPr marR="0" defTabSz="914400">
                  <a:lnSpc>
                    <a:spcPct val="120000"/>
                  </a:lnSpc>
                  <a:buClrTx/>
                  <a:buSzTx/>
                  <a:buFontTx/>
                  <a:buNone/>
                  <a:defRPr/>
                </a:pPr>
                <a:r>
                  <a:rPr kumimoji="0" lang="en-US" altLang="zh-CN" sz="2800" b="1" kern="1200" cap="none" spc="0" normalizeH="0" baseline="0" noProof="0" dirty="0">
                    <a:latin typeface="+mj-lt"/>
                    <a:ea typeface="+mj-ea"/>
                    <a:cs typeface="+mn-cs"/>
                  </a:rPr>
                  <a:t>1</a:t>
                </a:r>
                <a:endParaRPr kumimoji="0" lang="zh-CN" altLang="en-US" sz="2800" b="1" kern="1200" cap="none" spc="0" normalizeH="0" baseline="0" noProof="0" dirty="0">
                  <a:latin typeface="+mj-lt"/>
                  <a:ea typeface="+mj-ea"/>
                  <a:cs typeface="+mn-cs"/>
                </a:endParaRPr>
              </a:p>
            </p:txBody>
          </p:sp>
          <p:sp>
            <p:nvSpPr>
              <p:cNvPr id="17" name="文本框 16"/>
              <p:cNvSpPr txBox="1"/>
              <p:nvPr/>
            </p:nvSpPr>
            <p:spPr>
              <a:xfrm>
                <a:off x="8137827" y="2791509"/>
                <a:ext cx="365103" cy="563622"/>
              </a:xfrm>
              <a:prstGeom prst="rect">
                <a:avLst/>
              </a:prstGeom>
              <a:noFill/>
            </p:spPr>
            <p:txBody>
              <a:bodyPr wrap="none">
                <a:spAutoFit/>
              </a:bodyPr>
              <a:lstStyle/>
              <a:p>
                <a:pPr marR="0" defTabSz="914400">
                  <a:lnSpc>
                    <a:spcPct val="120000"/>
                  </a:lnSpc>
                  <a:buClrTx/>
                  <a:buSzTx/>
                  <a:buFontTx/>
                  <a:buNone/>
                  <a:defRPr/>
                </a:pPr>
                <a:r>
                  <a:rPr kumimoji="0" lang="en-US" altLang="zh-CN" sz="2800" b="1" kern="1200" cap="none" spc="0" normalizeH="0" baseline="0" noProof="0" dirty="0">
                    <a:latin typeface="+mj-lt"/>
                    <a:ea typeface="+mj-ea"/>
                    <a:cs typeface="+mn-cs"/>
                  </a:rPr>
                  <a:t>2</a:t>
                </a:r>
                <a:endParaRPr kumimoji="0" lang="zh-CN" altLang="en-US" sz="2800" b="1" kern="1200" cap="none" spc="0" normalizeH="0" baseline="0" noProof="0" dirty="0">
                  <a:latin typeface="+mj-lt"/>
                  <a:ea typeface="+mj-ea"/>
                  <a:cs typeface="+mn-cs"/>
                </a:endParaRPr>
              </a:p>
            </p:txBody>
          </p:sp>
          <p:cxnSp>
            <p:nvCxnSpPr>
              <p:cNvPr id="19" name="直接连接符 18"/>
              <p:cNvCxnSpPr/>
              <p:nvPr/>
            </p:nvCxnSpPr>
            <p:spPr>
              <a:xfrm>
                <a:off x="8128303" y="2904234"/>
                <a:ext cx="3285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500"/>
                                        <p:tgtEl>
                                          <p:spTgt spid="12"/>
                                        </p:tgtEl>
                                      </p:cBhvr>
                                    </p:animEffect>
                                  </p:childTnLst>
                                </p:cTn>
                              </p:par>
                              <p:par>
                                <p:cTn id="19" presetID="14" presetClass="entr" presetSubtype="1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randombar(horizontal)">
                                      <p:cBhvr>
                                        <p:cTn id="21" dur="500"/>
                                        <p:tgtEl>
                                          <p:spTgt spid="13"/>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randombar(horizontal)">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9" grpId="0"/>
      <p:bldP spid="12" grpId="0"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471488" y="942975"/>
            <a:ext cx="4851400" cy="3324225"/>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如图，△</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ABC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底边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BC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上的高是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6 cm</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。当三角形的顶点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C</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沿底边所在的直线向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B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运动时，三角形的面积发生了变化。</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9" name="Line 2"/>
          <p:cNvSpPr>
            <a:spLocks noChangeShapeType="1"/>
          </p:cNvSpPr>
          <p:nvPr/>
        </p:nvSpPr>
        <p:spPr bwMode="auto">
          <a:xfrm>
            <a:off x="4460875" y="4516438"/>
            <a:ext cx="4319588" cy="0"/>
          </a:xfrm>
          <a:prstGeom prst="line">
            <a:avLst/>
          </a:prstGeom>
          <a:noFill/>
          <a:ln w="28575">
            <a:solidFill>
              <a:srgbClr val="000000"/>
            </a:solidFill>
            <a:prstDash val="dash"/>
            <a:round/>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omic Sans MS" panose="030F0702030302020204" pitchFamily="66" charset="0"/>
              <a:ea typeface="黑体" panose="02010609060101010101" pitchFamily="49" charset="-122"/>
              <a:cs typeface="+mn-cs"/>
            </a:endParaRPr>
          </a:p>
        </p:txBody>
      </p:sp>
      <p:sp>
        <p:nvSpPr>
          <p:cNvPr id="10" name="Freeform 3"/>
          <p:cNvSpPr/>
          <p:nvPr/>
        </p:nvSpPr>
        <p:spPr>
          <a:xfrm>
            <a:off x="4460875" y="1636713"/>
            <a:ext cx="4319588" cy="2879725"/>
          </a:xfrm>
          <a:custGeom>
            <a:avLst/>
            <a:gdLst>
              <a:gd name="txL" fmla="*/ 0 w 2721"/>
              <a:gd name="txT" fmla="*/ 0 h 1814"/>
              <a:gd name="txR" fmla="*/ 2721 w 2721"/>
              <a:gd name="txB" fmla="*/ 1814 h 1814"/>
            </a:gdLst>
            <a:ahLst/>
            <a:cxnLst>
              <a:cxn ang="0">
                <a:pos x="0" y="2147483646"/>
              </a:cxn>
              <a:cxn ang="0">
                <a:pos x="2147483646" y="0"/>
              </a:cxn>
              <a:cxn ang="0">
                <a:pos x="2147483646" y="2147483646"/>
              </a:cxn>
              <a:cxn ang="0">
                <a:pos x="0" y="2147483646"/>
              </a:cxn>
            </a:cxnLst>
            <a:rect l="txL" t="txT" r="txR" b="txB"/>
            <a:pathLst>
              <a:path w="2721" h="1814">
                <a:moveTo>
                  <a:pt x="0" y="1814"/>
                </a:moveTo>
                <a:lnTo>
                  <a:pt x="1859" y="0"/>
                </a:lnTo>
                <a:lnTo>
                  <a:pt x="2721" y="1814"/>
                </a:lnTo>
                <a:lnTo>
                  <a:pt x="0" y="1814"/>
                </a:lnTo>
                <a:close/>
              </a:path>
            </a:pathLst>
          </a:custGeom>
          <a:solidFill>
            <a:srgbClr val="FF9999">
              <a:alpha val="100000"/>
            </a:srgbClr>
          </a:solidFill>
          <a:ln w="28575">
            <a:noFill/>
          </a:ln>
        </p:spPr>
        <p:txBody>
          <a:bodyPr/>
          <a:lstStyle/>
          <a:p>
            <a:endParaRPr lang="zh-CN" altLang="en-US"/>
          </a:p>
        </p:txBody>
      </p:sp>
      <p:sp>
        <p:nvSpPr>
          <p:cNvPr id="11" name="Freeform 4"/>
          <p:cNvSpPr/>
          <p:nvPr/>
        </p:nvSpPr>
        <p:spPr bwMode="auto">
          <a:xfrm>
            <a:off x="4460875" y="1636713"/>
            <a:ext cx="3600450" cy="2881313"/>
          </a:xfrm>
          <a:custGeom>
            <a:avLst/>
            <a:gdLst>
              <a:gd name="T0" fmla="*/ 0 w 2268"/>
              <a:gd name="T1" fmla="*/ 2881313 h 1815"/>
              <a:gd name="T2" fmla="*/ 2952750 w 2268"/>
              <a:gd name="T3" fmla="*/ 0 h 1815"/>
              <a:gd name="T4" fmla="*/ 3600450 w 2268"/>
              <a:gd name="T5" fmla="*/ 2881313 h 1815"/>
              <a:gd name="T6" fmla="*/ 0 w 2268"/>
              <a:gd name="T7" fmla="*/ 2881313 h 1815"/>
              <a:gd name="T8" fmla="*/ 0 60000 65536"/>
              <a:gd name="T9" fmla="*/ 0 60000 65536"/>
              <a:gd name="T10" fmla="*/ 0 60000 65536"/>
              <a:gd name="T11" fmla="*/ 0 60000 65536"/>
              <a:gd name="T12" fmla="*/ 0 w 2268"/>
              <a:gd name="T13" fmla="*/ 0 h 1815"/>
              <a:gd name="T14" fmla="*/ 2268 w 2268"/>
              <a:gd name="T15" fmla="*/ 1815 h 1815"/>
            </a:gdLst>
            <a:ahLst/>
            <a:cxnLst>
              <a:cxn ang="T8">
                <a:pos x="T0" y="T1"/>
              </a:cxn>
              <a:cxn ang="T9">
                <a:pos x="T2" y="T3"/>
              </a:cxn>
              <a:cxn ang="T10">
                <a:pos x="T4" y="T5"/>
              </a:cxn>
              <a:cxn ang="T11">
                <a:pos x="T6" y="T7"/>
              </a:cxn>
            </a:cxnLst>
            <a:rect l="T12" t="T13" r="T14" b="T15"/>
            <a:pathLst>
              <a:path w="2268" h="1815">
                <a:moveTo>
                  <a:pt x="0" y="1815"/>
                </a:moveTo>
                <a:lnTo>
                  <a:pt x="1860" y="0"/>
                </a:lnTo>
                <a:lnTo>
                  <a:pt x="2268" y="1815"/>
                </a:lnTo>
                <a:lnTo>
                  <a:pt x="0" y="1815"/>
                </a:lnTo>
                <a:close/>
              </a:path>
            </a:pathLst>
          </a:custGeom>
          <a:solidFill>
            <a:srgbClr val="BBE0E3"/>
          </a:solidFill>
          <a:ln>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omic Sans MS" panose="030F0702030302020204" pitchFamily="66" charset="0"/>
              <a:ea typeface="黑体" panose="02010609060101010101" pitchFamily="49" charset="-122"/>
              <a:cs typeface="+mn-cs"/>
            </a:endParaRPr>
          </a:p>
        </p:txBody>
      </p:sp>
      <p:sp>
        <p:nvSpPr>
          <p:cNvPr id="12" name="Freeform 5"/>
          <p:cNvSpPr/>
          <p:nvPr/>
        </p:nvSpPr>
        <p:spPr>
          <a:xfrm>
            <a:off x="4460875" y="1636713"/>
            <a:ext cx="2951163" cy="2879725"/>
          </a:xfrm>
          <a:custGeom>
            <a:avLst/>
            <a:gdLst>
              <a:gd name="txL" fmla="*/ 0 w 1860"/>
              <a:gd name="txT" fmla="*/ 0 h 1815"/>
              <a:gd name="txR" fmla="*/ 1860 w 1860"/>
              <a:gd name="txB" fmla="*/ 1815 h 1815"/>
            </a:gdLst>
            <a:ahLst/>
            <a:cxnLst>
              <a:cxn ang="0">
                <a:pos x="0" y="2147483646"/>
              </a:cxn>
              <a:cxn ang="0">
                <a:pos x="2147483646" y="0"/>
              </a:cxn>
              <a:cxn ang="0">
                <a:pos x="2147483646" y="2147483646"/>
              </a:cxn>
              <a:cxn ang="0">
                <a:pos x="0" y="2147483646"/>
              </a:cxn>
            </a:cxnLst>
            <a:rect l="txL" t="txT" r="txR" b="txB"/>
            <a:pathLst>
              <a:path w="1860" h="1815">
                <a:moveTo>
                  <a:pt x="0" y="1815"/>
                </a:moveTo>
                <a:lnTo>
                  <a:pt x="1860" y="0"/>
                </a:lnTo>
                <a:lnTo>
                  <a:pt x="1860" y="1815"/>
                </a:lnTo>
                <a:lnTo>
                  <a:pt x="0" y="1815"/>
                </a:lnTo>
                <a:close/>
              </a:path>
            </a:pathLst>
          </a:custGeom>
          <a:solidFill>
            <a:srgbClr val="CC0000">
              <a:alpha val="100000"/>
            </a:srgbClr>
          </a:solidFill>
          <a:ln w="28575">
            <a:noFill/>
          </a:ln>
        </p:spPr>
        <p:txBody>
          <a:bodyPr/>
          <a:lstStyle/>
          <a:p>
            <a:endParaRPr lang="zh-CN" altLang="en-US"/>
          </a:p>
        </p:txBody>
      </p:sp>
      <p:sp>
        <p:nvSpPr>
          <p:cNvPr id="13" name="Line 6"/>
          <p:cNvSpPr>
            <a:spLocks noChangeShapeType="1"/>
          </p:cNvSpPr>
          <p:nvPr/>
        </p:nvSpPr>
        <p:spPr bwMode="auto">
          <a:xfrm>
            <a:off x="4460875" y="4516438"/>
            <a:ext cx="1412875" cy="0"/>
          </a:xfrm>
          <a:prstGeom prst="line">
            <a:avLst/>
          </a:prstGeom>
          <a:noFill/>
          <a:ln w="28575">
            <a:solidFill>
              <a:srgbClr val="000000"/>
            </a:solidFill>
            <a:rou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omic Sans MS" panose="030F0702030302020204" pitchFamily="66" charset="0"/>
              <a:ea typeface="黑体" panose="02010609060101010101" pitchFamily="49" charset="-122"/>
              <a:cs typeface="+mn-cs"/>
            </a:endParaRPr>
          </a:p>
        </p:txBody>
      </p:sp>
      <p:sp>
        <p:nvSpPr>
          <p:cNvPr id="14" name="Line 7"/>
          <p:cNvSpPr>
            <a:spLocks noChangeShapeType="1"/>
          </p:cNvSpPr>
          <p:nvPr/>
        </p:nvSpPr>
        <p:spPr bwMode="auto">
          <a:xfrm flipV="1">
            <a:off x="4460875" y="1636713"/>
            <a:ext cx="2951163" cy="2879725"/>
          </a:xfrm>
          <a:prstGeom prst="line">
            <a:avLst/>
          </a:prstGeom>
          <a:noFill/>
          <a:ln w="28575">
            <a:solidFill>
              <a:srgbClr val="000000"/>
            </a:solidFill>
            <a:round/>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omic Sans MS" panose="030F0702030302020204" pitchFamily="66" charset="0"/>
              <a:ea typeface="黑体" panose="02010609060101010101" pitchFamily="49" charset="-122"/>
              <a:cs typeface="+mn-cs"/>
            </a:endParaRPr>
          </a:p>
        </p:txBody>
      </p:sp>
      <p:sp>
        <p:nvSpPr>
          <p:cNvPr id="15" name="Line 8"/>
          <p:cNvSpPr>
            <a:spLocks noChangeShapeType="1"/>
          </p:cNvSpPr>
          <p:nvPr/>
        </p:nvSpPr>
        <p:spPr bwMode="auto">
          <a:xfrm>
            <a:off x="7412038" y="1636713"/>
            <a:ext cx="1368425" cy="2879725"/>
          </a:xfrm>
          <a:prstGeom prst="line">
            <a:avLst/>
          </a:prstGeom>
          <a:noFill/>
          <a:ln w="28575">
            <a:solidFill>
              <a:srgbClr val="000000"/>
            </a:solidFill>
            <a:rou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omic Sans MS" panose="030F0702030302020204" pitchFamily="66" charset="0"/>
              <a:ea typeface="黑体" panose="02010609060101010101" pitchFamily="49" charset="-122"/>
              <a:cs typeface="+mn-cs"/>
            </a:endParaRPr>
          </a:p>
        </p:txBody>
      </p:sp>
      <p:sp>
        <p:nvSpPr>
          <p:cNvPr id="16" name="Line 9"/>
          <p:cNvSpPr>
            <a:spLocks noChangeShapeType="1"/>
          </p:cNvSpPr>
          <p:nvPr/>
        </p:nvSpPr>
        <p:spPr bwMode="auto">
          <a:xfrm flipH="1">
            <a:off x="5829300" y="1636713"/>
            <a:ext cx="1584325" cy="2879725"/>
          </a:xfrm>
          <a:prstGeom prst="line">
            <a:avLst/>
          </a:prstGeom>
          <a:noFill/>
          <a:ln w="28575">
            <a:solidFill>
              <a:srgbClr val="000000"/>
            </a:solidFill>
            <a:rou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omic Sans MS" panose="030F0702030302020204" pitchFamily="66" charset="0"/>
              <a:ea typeface="黑体" panose="02010609060101010101" pitchFamily="49" charset="-122"/>
              <a:cs typeface="+mn-cs"/>
            </a:endParaRPr>
          </a:p>
        </p:txBody>
      </p:sp>
      <p:sp>
        <p:nvSpPr>
          <p:cNvPr id="17" name="Line 10"/>
          <p:cNvSpPr>
            <a:spLocks noChangeShapeType="1"/>
          </p:cNvSpPr>
          <p:nvPr/>
        </p:nvSpPr>
        <p:spPr bwMode="auto">
          <a:xfrm>
            <a:off x="7412038" y="1636713"/>
            <a:ext cx="647700" cy="2879725"/>
          </a:xfrm>
          <a:prstGeom prst="line">
            <a:avLst/>
          </a:prstGeom>
          <a:noFill/>
          <a:ln w="28575">
            <a:solidFill>
              <a:srgbClr val="000000"/>
            </a:solidFill>
            <a:rou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omic Sans MS" panose="030F0702030302020204" pitchFamily="66" charset="0"/>
              <a:ea typeface="黑体" panose="02010609060101010101" pitchFamily="49" charset="-122"/>
              <a:cs typeface="+mn-cs"/>
            </a:endParaRPr>
          </a:p>
        </p:txBody>
      </p:sp>
      <p:sp>
        <p:nvSpPr>
          <p:cNvPr id="18" name="Line 11"/>
          <p:cNvSpPr>
            <a:spLocks noChangeShapeType="1"/>
          </p:cNvSpPr>
          <p:nvPr/>
        </p:nvSpPr>
        <p:spPr bwMode="auto">
          <a:xfrm>
            <a:off x="7405688" y="1643063"/>
            <a:ext cx="0" cy="2879725"/>
          </a:xfrm>
          <a:prstGeom prst="line">
            <a:avLst/>
          </a:prstGeom>
          <a:noFill/>
          <a:ln w="38100">
            <a:solidFill>
              <a:srgbClr val="333399"/>
            </a:solidFill>
            <a:rou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omic Sans MS" panose="030F0702030302020204" pitchFamily="66" charset="0"/>
              <a:ea typeface="黑体" panose="02010609060101010101" pitchFamily="49" charset="-122"/>
              <a:cs typeface="+mn-cs"/>
            </a:endParaRPr>
          </a:p>
        </p:txBody>
      </p:sp>
      <p:sp>
        <p:nvSpPr>
          <p:cNvPr id="19" name="Line 12"/>
          <p:cNvSpPr>
            <a:spLocks noChangeShapeType="1"/>
          </p:cNvSpPr>
          <p:nvPr/>
        </p:nvSpPr>
        <p:spPr bwMode="auto">
          <a:xfrm>
            <a:off x="7412038" y="4229100"/>
            <a:ext cx="217488" cy="0"/>
          </a:xfrm>
          <a:prstGeom prst="line">
            <a:avLst/>
          </a:prstGeom>
          <a:noFill/>
          <a:ln w="28575">
            <a:solidFill>
              <a:srgbClr val="000000"/>
            </a:solidFill>
            <a:round/>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omic Sans MS" panose="030F0702030302020204" pitchFamily="66" charset="0"/>
              <a:ea typeface="黑体" panose="02010609060101010101" pitchFamily="49" charset="-122"/>
              <a:cs typeface="+mn-cs"/>
            </a:endParaRPr>
          </a:p>
        </p:txBody>
      </p:sp>
      <p:sp>
        <p:nvSpPr>
          <p:cNvPr id="20" name="Line 13"/>
          <p:cNvSpPr>
            <a:spLocks noChangeShapeType="1"/>
          </p:cNvSpPr>
          <p:nvPr/>
        </p:nvSpPr>
        <p:spPr bwMode="auto">
          <a:xfrm>
            <a:off x="7629525" y="4229100"/>
            <a:ext cx="0" cy="287338"/>
          </a:xfrm>
          <a:prstGeom prst="line">
            <a:avLst/>
          </a:prstGeom>
          <a:noFill/>
          <a:ln w="28575">
            <a:solidFill>
              <a:srgbClr val="000000"/>
            </a:solidFill>
            <a:rou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omic Sans MS" panose="030F0702030302020204" pitchFamily="66" charset="0"/>
              <a:ea typeface="黑体" panose="02010609060101010101" pitchFamily="49" charset="-122"/>
              <a:cs typeface="+mn-cs"/>
            </a:endParaRPr>
          </a:p>
        </p:txBody>
      </p:sp>
      <p:sp>
        <p:nvSpPr>
          <p:cNvPr id="21" name="Text Box 14"/>
          <p:cNvSpPr txBox="1">
            <a:spLocks noChangeArrowheads="1"/>
          </p:cNvSpPr>
          <p:nvPr/>
        </p:nvSpPr>
        <p:spPr bwMode="auto">
          <a:xfrm>
            <a:off x="7032625" y="1182688"/>
            <a:ext cx="423863" cy="523875"/>
          </a:xfrm>
          <a:prstGeom prst="rect">
            <a:avLst/>
          </a:prstGeom>
          <a:noFill/>
          <a:ln>
            <a:noFill/>
          </a:ln>
        </p:spPr>
        <p:txBody>
          <a:bodyPr wrap="non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1" i="1" u="none" strike="noStrike" kern="1200" cap="none" spc="0" normalizeH="0" baseline="0" noProof="0" dirty="0">
                <a:ln>
                  <a:noFill/>
                </a:ln>
                <a:solidFill>
                  <a:srgbClr val="000000"/>
                </a:solidFill>
                <a:effectLst/>
                <a:uLnTx/>
                <a:uFillTx/>
                <a:latin typeface="+mj-lt"/>
                <a:ea typeface="宋体" panose="02010600030101010101" pitchFamily="2" charset="-122"/>
                <a:cs typeface="+mn-cs"/>
              </a:rPr>
              <a:t>A</a:t>
            </a:r>
            <a:endParaRPr kumimoji="0" lang="en-US" altLang="zh-CN" sz="2800" b="1" i="1" u="none" strike="noStrike" kern="1200" cap="none" spc="0" normalizeH="0" baseline="0" noProof="0" dirty="0">
              <a:ln>
                <a:noFill/>
              </a:ln>
              <a:solidFill>
                <a:srgbClr val="000000"/>
              </a:solidFill>
              <a:effectLst/>
              <a:uLnTx/>
              <a:uFillTx/>
              <a:latin typeface="+mj-lt"/>
              <a:ea typeface="宋体" panose="02010600030101010101" pitchFamily="2" charset="-122"/>
              <a:cs typeface="+mn-cs"/>
            </a:endParaRPr>
          </a:p>
        </p:txBody>
      </p:sp>
      <p:sp>
        <p:nvSpPr>
          <p:cNvPr id="22" name="Text Box 15"/>
          <p:cNvSpPr txBox="1">
            <a:spLocks noChangeArrowheads="1"/>
          </p:cNvSpPr>
          <p:nvPr/>
        </p:nvSpPr>
        <p:spPr bwMode="auto">
          <a:xfrm>
            <a:off x="4075113" y="4359275"/>
            <a:ext cx="423863" cy="523875"/>
          </a:xfrm>
          <a:prstGeom prst="rect">
            <a:avLst/>
          </a:prstGeom>
          <a:noFill/>
          <a:ln>
            <a:noFill/>
          </a:ln>
        </p:spPr>
        <p:txBody>
          <a:bodyPr wrap="non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1" i="1" u="none" strike="noStrike" kern="1200" cap="none" spc="0" normalizeH="0" baseline="0" noProof="0">
                <a:ln>
                  <a:noFill/>
                </a:ln>
                <a:solidFill>
                  <a:srgbClr val="000000"/>
                </a:solidFill>
                <a:effectLst/>
                <a:uLnTx/>
                <a:uFillTx/>
                <a:latin typeface="+mj-lt"/>
                <a:ea typeface="宋体" panose="02010600030101010101" pitchFamily="2" charset="-122"/>
                <a:cs typeface="+mn-cs"/>
              </a:rPr>
              <a:t>B</a:t>
            </a:r>
            <a:endParaRPr kumimoji="0" lang="en-US" altLang="zh-CN" sz="2800" b="1" i="1" u="none" strike="noStrike" kern="1200" cap="none" spc="0" normalizeH="0" baseline="0" noProof="0">
              <a:ln>
                <a:noFill/>
              </a:ln>
              <a:solidFill>
                <a:srgbClr val="000000"/>
              </a:solidFill>
              <a:effectLst/>
              <a:uLnTx/>
              <a:uFillTx/>
              <a:latin typeface="+mj-lt"/>
              <a:ea typeface="宋体" panose="02010600030101010101" pitchFamily="2" charset="-122"/>
              <a:cs typeface="+mn-cs"/>
            </a:endParaRPr>
          </a:p>
        </p:txBody>
      </p:sp>
      <p:sp>
        <p:nvSpPr>
          <p:cNvPr id="23" name="Text Box 16"/>
          <p:cNvSpPr txBox="1">
            <a:spLocks noChangeArrowheads="1"/>
          </p:cNvSpPr>
          <p:nvPr/>
        </p:nvSpPr>
        <p:spPr bwMode="auto">
          <a:xfrm>
            <a:off x="8562975" y="4427538"/>
            <a:ext cx="477838" cy="523875"/>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1" i="1" u="none" strike="noStrike" kern="1200" cap="none" spc="0" normalizeH="0" baseline="0" noProof="0" dirty="0">
                <a:ln>
                  <a:noFill/>
                </a:ln>
                <a:solidFill>
                  <a:srgbClr val="000000"/>
                </a:solidFill>
                <a:effectLst/>
                <a:uLnTx/>
                <a:uFillTx/>
                <a:latin typeface="+mj-lt"/>
                <a:ea typeface="宋体" panose="02010600030101010101" pitchFamily="2" charset="-122"/>
                <a:cs typeface="+mn-cs"/>
              </a:rPr>
              <a:t>C</a:t>
            </a:r>
            <a:endParaRPr kumimoji="0" lang="en-US" altLang="zh-CN" sz="2800" b="1" i="1" u="none" strike="noStrike" kern="1200" cap="none" spc="0" normalizeH="0" baseline="0" noProof="0" dirty="0">
              <a:ln>
                <a:noFill/>
              </a:ln>
              <a:solidFill>
                <a:srgbClr val="000000"/>
              </a:solidFill>
              <a:effectLst/>
              <a:uLnTx/>
              <a:uFillTx/>
              <a:latin typeface="+mj-lt"/>
              <a:ea typeface="宋体" panose="02010600030101010101" pitchFamily="2" charset="-122"/>
              <a:cs typeface="+mn-cs"/>
            </a:endParaRPr>
          </a:p>
        </p:txBody>
      </p:sp>
      <p:sp>
        <p:nvSpPr>
          <p:cNvPr id="24" name="Freeform 17"/>
          <p:cNvSpPr/>
          <p:nvPr/>
        </p:nvSpPr>
        <p:spPr>
          <a:xfrm>
            <a:off x="4460875" y="1636713"/>
            <a:ext cx="2952750" cy="2881312"/>
          </a:xfrm>
          <a:custGeom>
            <a:avLst/>
            <a:gdLst>
              <a:gd name="txL" fmla="*/ 0 w 1860"/>
              <a:gd name="txT" fmla="*/ 0 h 1815"/>
              <a:gd name="txR" fmla="*/ 1860 w 1860"/>
              <a:gd name="txB" fmla="*/ 1815 h 1815"/>
            </a:gdLst>
            <a:ahLst/>
            <a:cxnLst>
              <a:cxn ang="0">
                <a:pos x="0" y="2147483646"/>
              </a:cxn>
              <a:cxn ang="0">
                <a:pos x="2147483646" y="2147483646"/>
              </a:cxn>
              <a:cxn ang="0">
                <a:pos x="2147483646" y="0"/>
              </a:cxn>
              <a:cxn ang="0">
                <a:pos x="0" y="2147483646"/>
              </a:cxn>
            </a:cxnLst>
            <a:rect l="txL" t="txT" r="txR" b="txB"/>
            <a:pathLst>
              <a:path w="1860" h="1815">
                <a:moveTo>
                  <a:pt x="0" y="1815"/>
                </a:moveTo>
                <a:lnTo>
                  <a:pt x="862" y="1815"/>
                </a:lnTo>
                <a:lnTo>
                  <a:pt x="1860" y="0"/>
                </a:lnTo>
                <a:lnTo>
                  <a:pt x="0" y="1815"/>
                </a:lnTo>
                <a:close/>
              </a:path>
            </a:pathLst>
          </a:custGeom>
          <a:solidFill>
            <a:srgbClr val="6699FF">
              <a:alpha val="100000"/>
            </a:srgbClr>
          </a:solidFill>
          <a:ln w="28575">
            <a:noFill/>
          </a:ln>
        </p:spPr>
        <p:txBody>
          <a:bodyPr/>
          <a:lstStyle/>
          <a:p>
            <a:endParaRPr lang="zh-CN" altLang="en-US"/>
          </a:p>
        </p:txBody>
      </p:sp>
      <p:sp>
        <p:nvSpPr>
          <p:cNvPr id="25" name="Line 18"/>
          <p:cNvSpPr>
            <a:spLocks noChangeShapeType="1"/>
          </p:cNvSpPr>
          <p:nvPr/>
        </p:nvSpPr>
        <p:spPr bwMode="auto">
          <a:xfrm>
            <a:off x="7386638" y="4516438"/>
            <a:ext cx="647700" cy="0"/>
          </a:xfrm>
          <a:prstGeom prst="line">
            <a:avLst/>
          </a:prstGeom>
          <a:noFill/>
          <a:ln w="28575">
            <a:solidFill>
              <a:srgbClr val="000000"/>
            </a:solidFill>
            <a:rou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omic Sans MS" panose="030F0702030302020204" pitchFamily="66" charset="0"/>
              <a:ea typeface="黑体" panose="02010609060101010101" pitchFamily="49" charset="-122"/>
              <a:cs typeface="+mn-cs"/>
            </a:endParaRPr>
          </a:p>
        </p:txBody>
      </p:sp>
      <p:sp>
        <p:nvSpPr>
          <p:cNvPr id="26" name="Line 19"/>
          <p:cNvSpPr>
            <a:spLocks noChangeShapeType="1"/>
          </p:cNvSpPr>
          <p:nvPr/>
        </p:nvSpPr>
        <p:spPr bwMode="auto">
          <a:xfrm>
            <a:off x="5802313" y="4516438"/>
            <a:ext cx="1584325" cy="0"/>
          </a:xfrm>
          <a:prstGeom prst="line">
            <a:avLst/>
          </a:prstGeom>
          <a:noFill/>
          <a:ln w="28575">
            <a:solidFill>
              <a:srgbClr val="000000"/>
            </a:solidFill>
            <a:rou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omic Sans MS" panose="030F0702030302020204" pitchFamily="66" charset="0"/>
              <a:ea typeface="黑体" panose="02010609060101010101" pitchFamily="49" charset="-122"/>
              <a:cs typeface="+mn-cs"/>
            </a:endParaRPr>
          </a:p>
        </p:txBody>
      </p:sp>
      <p:sp>
        <p:nvSpPr>
          <p:cNvPr id="27" name="Line 20"/>
          <p:cNvSpPr>
            <a:spLocks noChangeShapeType="1"/>
          </p:cNvSpPr>
          <p:nvPr/>
        </p:nvSpPr>
        <p:spPr bwMode="auto">
          <a:xfrm>
            <a:off x="8034338" y="4516438"/>
            <a:ext cx="719138" cy="0"/>
          </a:xfrm>
          <a:prstGeom prst="line">
            <a:avLst/>
          </a:prstGeom>
          <a:noFill/>
          <a:ln w="28575">
            <a:solidFill>
              <a:srgbClr val="000000"/>
            </a:solidFill>
            <a:rou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omic Sans MS" panose="030F0702030302020204" pitchFamily="66" charset="0"/>
              <a:ea typeface="黑体" panose="02010609060101010101" pitchFamily="49" charset="-122"/>
              <a:cs typeface="+mn-cs"/>
            </a:endParaRPr>
          </a:p>
        </p:txBody>
      </p:sp>
      <p:sp>
        <p:nvSpPr>
          <p:cNvPr id="28" name="Line 21"/>
          <p:cNvSpPr>
            <a:spLocks noChangeShapeType="1"/>
          </p:cNvSpPr>
          <p:nvPr/>
        </p:nvSpPr>
        <p:spPr bwMode="auto">
          <a:xfrm>
            <a:off x="7386638" y="1643063"/>
            <a:ext cx="1368425" cy="2879725"/>
          </a:xfrm>
          <a:prstGeom prst="line">
            <a:avLst/>
          </a:prstGeom>
          <a:noFill/>
          <a:ln w="28575">
            <a:solidFill>
              <a:srgbClr val="000000"/>
            </a:solidFill>
            <a:prstDash val="dash"/>
            <a:rou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omic Sans MS" panose="030F0702030302020204" pitchFamily="66" charset="0"/>
              <a:ea typeface="黑体" panose="02010609060101010101" pitchFamily="49" charset="-122"/>
              <a:cs typeface="+mn-cs"/>
            </a:endParaRPr>
          </a:p>
        </p:txBody>
      </p:sp>
      <p:sp>
        <p:nvSpPr>
          <p:cNvPr id="29" name="Line 22"/>
          <p:cNvSpPr>
            <a:spLocks noChangeShapeType="1"/>
          </p:cNvSpPr>
          <p:nvPr/>
        </p:nvSpPr>
        <p:spPr bwMode="auto">
          <a:xfrm>
            <a:off x="7386638" y="1636713"/>
            <a:ext cx="647700" cy="2879725"/>
          </a:xfrm>
          <a:prstGeom prst="line">
            <a:avLst/>
          </a:prstGeom>
          <a:noFill/>
          <a:ln w="28575">
            <a:solidFill>
              <a:srgbClr val="000000"/>
            </a:solidFill>
            <a:prstDash val="dash"/>
            <a:rou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omic Sans MS" panose="030F0702030302020204" pitchFamily="66" charset="0"/>
              <a:ea typeface="黑体" panose="02010609060101010101" pitchFamily="49" charset="-122"/>
              <a:cs typeface="+mn-cs"/>
            </a:endParaRPr>
          </a:p>
        </p:txBody>
      </p:sp>
      <p:grpSp>
        <p:nvGrpSpPr>
          <p:cNvPr id="30" name="组合 1"/>
          <p:cNvGrpSpPr/>
          <p:nvPr/>
        </p:nvGrpSpPr>
        <p:grpSpPr>
          <a:xfrm>
            <a:off x="2803525" y="239713"/>
            <a:ext cx="2649538" cy="635000"/>
            <a:chOff x="2803270" y="240279"/>
            <a:chExt cx="2649758" cy="634072"/>
          </a:xfrm>
        </p:grpSpPr>
        <p:sp>
          <p:nvSpPr>
            <p:cNvPr id="31" name="矩形 30"/>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新课探究</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32" name="矩形 31"/>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0 1.60494E-6 L -0.09687 -0.00031 " pathEditMode="relative" rAng="0" ptsTypes="AA">
                                      <p:cBhvr>
                                        <p:cTn id="6" dur="1000" fill="hold"/>
                                        <p:tgtEl>
                                          <p:spTgt spid="23"/>
                                        </p:tgtEl>
                                        <p:attrNameLst>
                                          <p:attrName>ppt_x</p:attrName>
                                          <p:attrName>ppt_y</p:attrName>
                                        </p:attrNameLst>
                                      </p:cBhvr>
                                      <p:rCtr x="-4800" y="0"/>
                                    </p:animMotion>
                                  </p:childTnLst>
                                </p:cTn>
                              </p:par>
                            </p:childTnLst>
                          </p:cTn>
                        </p:par>
                        <p:par>
                          <p:cTn id="7" fill="hold">
                            <p:stCondLst>
                              <p:cond delay="1000"/>
                            </p:stCondLst>
                            <p:childTnLst>
                              <p:par>
                                <p:cTn id="8" presetID="22" presetClass="entr" presetSubtype="1" fill="hold"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1000"/>
                                        <p:tgtEl>
                                          <p:spTgt spid="17"/>
                                        </p:tgtEl>
                                      </p:cBhvr>
                                    </p:animEffect>
                                  </p:childTnLst>
                                </p:cTn>
                              </p:par>
                            </p:childTnLst>
                          </p:cTn>
                        </p:par>
                        <p:par>
                          <p:cTn id="11" fill="hold">
                            <p:stCondLst>
                              <p:cond delay="2000"/>
                            </p:stCondLst>
                            <p:childTnLst>
                              <p:par>
                                <p:cTn id="12" presetID="1" presetClass="exit" presetSubtype="0" fill="hold" nodeType="afterEffect">
                                  <p:stCondLst>
                                    <p:cond delay="0"/>
                                  </p:stCondLst>
                                  <p:childTnLst>
                                    <p:set>
                                      <p:cBhvr>
                                        <p:cTn id="13" dur="1" fill="hold">
                                          <p:stCondLst>
                                            <p:cond delay="0"/>
                                          </p:stCondLst>
                                        </p:cTn>
                                        <p:tgtEl>
                                          <p:spTgt spid="15"/>
                                        </p:tgtEl>
                                        <p:attrNameLst>
                                          <p:attrName>style.visibility</p:attrName>
                                        </p:attrNameLst>
                                      </p:cBhvr>
                                      <p:to>
                                        <p:strVal val="hidden"/>
                                      </p:to>
                                    </p:set>
                                  </p:childTnLst>
                                </p:cTn>
                              </p:par>
                              <p:par>
                                <p:cTn id="14" presetID="1" presetClass="exit" presetSubtype="0" fill="hold" nodeType="withEffect">
                                  <p:stCondLst>
                                    <p:cond delay="0"/>
                                  </p:stCondLst>
                                  <p:childTnLst>
                                    <p:set>
                                      <p:cBhvr>
                                        <p:cTn id="15" dur="1" fill="hold">
                                          <p:stCondLst>
                                            <p:cond delay="0"/>
                                          </p:stCondLst>
                                        </p:cTn>
                                        <p:tgtEl>
                                          <p:spTgt spid="10"/>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27"/>
                                        </p:tgtEl>
                                        <p:attrNameLst>
                                          <p:attrName>style.visibility</p:attrName>
                                        </p:attrNameLst>
                                      </p:cBhvr>
                                      <p:to>
                                        <p:strVal val="hidden"/>
                                      </p:to>
                                    </p:set>
                                  </p:childTnLst>
                                </p:cTn>
                              </p:par>
                              <p:par>
                                <p:cTn id="18" presetID="1" presetClass="entr" presetSubtype="0"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35" presetClass="path" presetSubtype="0" accel="50000" decel="50000" fill="hold" grpId="1" nodeType="clickEffect">
                                  <p:stCondLst>
                                    <p:cond delay="0"/>
                                  </p:stCondLst>
                                  <p:childTnLst>
                                    <p:animMotion origin="layout" path="M -0.09687 -0.00031 L -0.17569 1.60494E-6 " pathEditMode="relative" rAng="0" ptsTypes="AA">
                                      <p:cBhvr>
                                        <p:cTn id="27" dur="2000" fill="hold"/>
                                        <p:tgtEl>
                                          <p:spTgt spid="23"/>
                                        </p:tgtEl>
                                        <p:attrNameLst>
                                          <p:attrName>ppt_x</p:attrName>
                                          <p:attrName>ppt_y</p:attrName>
                                        </p:attrNameLst>
                                      </p:cBhvr>
                                      <p:rCtr x="-3900" y="0"/>
                                    </p:animMotion>
                                  </p:childTnLst>
                                </p:cTn>
                              </p:par>
                            </p:childTnLst>
                          </p:cTn>
                        </p:par>
                        <p:par>
                          <p:cTn id="28" fill="hold">
                            <p:stCondLst>
                              <p:cond delay="2000"/>
                            </p:stCondLst>
                            <p:childTnLst>
                              <p:par>
                                <p:cTn id="29" presetID="1" presetClass="exit" presetSubtype="0" fill="hold" nodeType="afterEffect">
                                  <p:stCondLst>
                                    <p:cond delay="0"/>
                                  </p:stCondLst>
                                  <p:childTnLst>
                                    <p:set>
                                      <p:cBhvr>
                                        <p:cTn id="30" dur="1" fill="hold">
                                          <p:stCondLst>
                                            <p:cond delay="0"/>
                                          </p:stCondLst>
                                        </p:cTn>
                                        <p:tgtEl>
                                          <p:spTgt spid="17"/>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25"/>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11"/>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childTnLst>
                          </p:cTn>
                        </p:par>
                        <p:par>
                          <p:cTn id="37" fill="hold">
                            <p:stCondLst>
                              <p:cond delay="2000"/>
                            </p:stCondLst>
                            <p:childTnLst>
                              <p:par>
                                <p:cTn id="38" presetID="22" presetClass="entr" presetSubtype="2"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right)">
                                      <p:cBhvr>
                                        <p:cTn id="40" dur="10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35" presetClass="path" presetSubtype="0" accel="50000" decel="50000" fill="hold" grpId="2" nodeType="clickEffect">
                                  <p:stCondLst>
                                    <p:cond delay="0"/>
                                  </p:stCondLst>
                                  <p:childTnLst>
                                    <p:animMotion origin="layout" path="M -0.17569 1.60494E-6 L -0.34097 1.60494E-6 " pathEditMode="relative" rAng="0" ptsTypes="AA">
                                      <p:cBhvr>
                                        <p:cTn id="44" dur="1000" fill="hold"/>
                                        <p:tgtEl>
                                          <p:spTgt spid="23"/>
                                        </p:tgtEl>
                                        <p:attrNameLst>
                                          <p:attrName>ppt_x</p:attrName>
                                          <p:attrName>ppt_y</p:attrName>
                                        </p:attrNameLst>
                                      </p:cBhvr>
                                      <p:rCtr x="-8300" y="0"/>
                                    </p:animMotion>
                                  </p:childTnLst>
                                </p:cTn>
                              </p:par>
                            </p:childTnLst>
                          </p:cTn>
                        </p:par>
                        <p:par>
                          <p:cTn id="45" fill="hold">
                            <p:stCondLst>
                              <p:cond delay="1000"/>
                            </p:stCondLst>
                            <p:childTnLst>
                              <p:par>
                                <p:cTn id="46" presetID="22" presetClass="entr" presetSubtype="1"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1000"/>
                                        <p:tgtEl>
                                          <p:spTgt spid="16"/>
                                        </p:tgtEl>
                                      </p:cBhvr>
                                    </p:animEffect>
                                  </p:childTnLst>
                                </p:cTn>
                              </p:par>
                            </p:childTnLst>
                          </p:cTn>
                        </p:par>
                        <p:par>
                          <p:cTn id="49" fill="hold">
                            <p:stCondLst>
                              <p:cond delay="2000"/>
                            </p:stCondLst>
                            <p:childTnLst>
                              <p:par>
                                <p:cTn id="50" presetID="1" presetClass="exit" presetSubtype="0" fill="hold" nodeType="afterEffect">
                                  <p:stCondLst>
                                    <p:cond delay="0"/>
                                  </p:stCondLst>
                                  <p:childTnLst>
                                    <p:set>
                                      <p:cBhvr>
                                        <p:cTn id="51" dur="1" fill="hold">
                                          <p:stCondLst>
                                            <p:cond delay="0"/>
                                          </p:stCondLst>
                                        </p:cTn>
                                        <p:tgtEl>
                                          <p:spTgt spid="12"/>
                                        </p:tgtEl>
                                        <p:attrNameLst>
                                          <p:attrName>style.visibility</p:attrName>
                                        </p:attrNameLst>
                                      </p:cBhvr>
                                      <p:to>
                                        <p:strVal val="hidden"/>
                                      </p:to>
                                    </p:set>
                                  </p:childTnLst>
                                </p:cTn>
                              </p:par>
                              <p:par>
                                <p:cTn id="52" presetID="1" presetClass="exit" presetSubtype="0" fill="hold" nodeType="withEffect">
                                  <p:stCondLst>
                                    <p:cond delay="0"/>
                                  </p:stCondLst>
                                  <p:childTnLst>
                                    <p:set>
                                      <p:cBhvr>
                                        <p:cTn id="53" dur="1" fill="hold">
                                          <p:stCondLst>
                                            <p:cond delay="0"/>
                                          </p:stCondLst>
                                        </p:cTn>
                                        <p:tgtEl>
                                          <p:spTgt spid="26"/>
                                        </p:tgtEl>
                                        <p:attrNameLst>
                                          <p:attrName>style.visibility</p:attrName>
                                        </p:attrNameLst>
                                      </p:cBhvr>
                                      <p:to>
                                        <p:strVal val="hidden"/>
                                      </p:to>
                                    </p:set>
                                  </p:childTnLst>
                                </p:cTn>
                              </p:par>
                            </p:childTnLst>
                          </p:cTn>
                        </p:par>
                        <p:par>
                          <p:cTn id="54" fill="hold">
                            <p:stCondLst>
                              <p:cond delay="2000"/>
                            </p:stCondLst>
                            <p:childTnLst>
                              <p:par>
                                <p:cTn id="55" presetID="22" presetClass="entr" presetSubtype="2"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right)">
                                      <p:cBhvr>
                                        <p:cTn id="5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3" grpId="2"/>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 name="矩形 43"/>
          <p:cNvSpPr/>
          <p:nvPr/>
        </p:nvSpPr>
        <p:spPr>
          <a:xfrm>
            <a:off x="399016" y="713177"/>
            <a:ext cx="8127705" cy="1076961"/>
          </a:xfrm>
          <a:prstGeom prst="rect">
            <a:avLst/>
          </a:prstGeom>
          <a:noFill/>
        </p:spPr>
        <p:txBody>
          <a:bodyPr wrap="square">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1</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）在这个变化过程中，自变量、因变量各是什么</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当底边长减小时，三角形的面积如何变化的</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84" name="Text Box 39"/>
          <p:cNvSpPr txBox="1">
            <a:spLocks noChangeArrowheads="1"/>
          </p:cNvSpPr>
          <p:nvPr/>
        </p:nvSpPr>
        <p:spPr bwMode="auto">
          <a:xfrm>
            <a:off x="196280" y="2005188"/>
            <a:ext cx="6265480" cy="523220"/>
          </a:xfrm>
          <a:prstGeom prst="rect">
            <a:avLst/>
          </a:prstGeom>
          <a:noFill/>
          <a:ln>
            <a:noFill/>
          </a:ln>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解：</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(1) </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自变量是△</a:t>
            </a:r>
            <a:r>
              <a:rPr kumimoji="0" lang="en-US" altLang="zh-CN"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ABC </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的底边 </a:t>
            </a:r>
            <a:r>
              <a:rPr kumimoji="0" lang="en-US" altLang="zh-CN"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BC </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长；</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85" name="Text Box 39"/>
          <p:cNvSpPr txBox="1">
            <a:spLocks noChangeArrowheads="1"/>
          </p:cNvSpPr>
          <p:nvPr/>
        </p:nvSpPr>
        <p:spPr bwMode="auto">
          <a:xfrm>
            <a:off x="930060" y="2702623"/>
            <a:ext cx="4429125" cy="5222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因变量是△</a:t>
            </a:r>
            <a:r>
              <a:rPr kumimoji="0" lang="en-US" altLang="zh-CN"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ABC </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的面积；</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20" name="Text Box 39"/>
          <p:cNvSpPr txBox="1">
            <a:spLocks noChangeArrowheads="1"/>
          </p:cNvSpPr>
          <p:nvPr/>
        </p:nvSpPr>
        <p:spPr bwMode="auto">
          <a:xfrm>
            <a:off x="930060" y="3278352"/>
            <a:ext cx="4429125" cy="1152367"/>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lvl="0" eaLnBrk="1" hangingPunct="1">
              <a:lnSpc>
                <a:spcPct val="130000"/>
              </a:lnSpc>
              <a:defRPr/>
            </a:pPr>
            <a:r>
              <a:rPr lang="zh-CN" altLang="en-US" sz="2800" b="1" dirty="0">
                <a:solidFill>
                  <a:srgbClr val="FF0000"/>
                </a:solidFill>
                <a:latin typeface="+mj-lt"/>
                <a:ea typeface="楷体" panose="02010609060101010101" pitchFamily="49" charset="-122"/>
              </a:rPr>
              <a:t>当底边长减小时，三角形的面积变小。</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grpSp>
        <p:nvGrpSpPr>
          <p:cNvPr id="12" name="组合 11"/>
          <p:cNvGrpSpPr/>
          <p:nvPr/>
        </p:nvGrpSpPr>
        <p:grpSpPr>
          <a:xfrm>
            <a:off x="5248154" y="1684106"/>
            <a:ext cx="3794542" cy="2642301"/>
            <a:chOff x="5070944" y="1422573"/>
            <a:chExt cx="3794542" cy="2642301"/>
          </a:xfrm>
        </p:grpSpPr>
        <p:cxnSp>
          <p:nvCxnSpPr>
            <p:cNvPr id="28" name="直接连接符 27"/>
            <p:cNvCxnSpPr/>
            <p:nvPr/>
          </p:nvCxnSpPr>
          <p:spPr>
            <a:xfrm>
              <a:off x="7469446" y="4064874"/>
              <a:ext cx="1107482" cy="0"/>
            </a:xfrm>
            <a:prstGeom prst="line">
              <a:avLst/>
            </a:prstGeom>
            <a:ln w="28575">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1"/>
            <a:stretch>
              <a:fillRect/>
            </a:stretch>
          </p:blipFill>
          <p:spPr>
            <a:xfrm>
              <a:off x="5070944" y="1422573"/>
              <a:ext cx="3794542" cy="259228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ppt_x"/>
                                          </p:val>
                                        </p:tav>
                                        <p:tav tm="100000">
                                          <p:val>
                                            <p:strVal val="#ppt_x"/>
                                          </p:val>
                                        </p:tav>
                                      </p:tavLst>
                                    </p:anim>
                                    <p:anim calcmode="lin" valueType="num">
                                      <p:cBhvr additive="base">
                                        <p:cTn id="8"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5"/>
                                        </p:tgtEl>
                                        <p:attrNameLst>
                                          <p:attrName>style.visibility</p:attrName>
                                        </p:attrNameLst>
                                      </p:cBhvr>
                                      <p:to>
                                        <p:strVal val="visible"/>
                                      </p:to>
                                    </p:set>
                                    <p:anim calcmode="lin" valueType="num">
                                      <p:cBhvr additive="base">
                                        <p:cTn id="13" dur="500" fill="hold"/>
                                        <p:tgtEl>
                                          <p:spTgt spid="85"/>
                                        </p:tgtEl>
                                        <p:attrNameLst>
                                          <p:attrName>ppt_x</p:attrName>
                                        </p:attrNameLst>
                                      </p:cBhvr>
                                      <p:tavLst>
                                        <p:tav tm="0">
                                          <p:val>
                                            <p:strVal val="#ppt_x"/>
                                          </p:val>
                                        </p:tav>
                                        <p:tav tm="100000">
                                          <p:val>
                                            <p:strVal val="#ppt_x"/>
                                          </p:val>
                                        </p:tav>
                                      </p:tavLst>
                                    </p:anim>
                                    <p:anim calcmode="lin" valueType="num">
                                      <p:cBhvr additive="base">
                                        <p:cTn id="14"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04800" y="720725"/>
            <a:ext cx="8449338" cy="1303177"/>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2</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）如果三角形的底边长为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x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r>
              <a:rPr lang="zh-CN" altLang="en-US" sz="2800" b="1" dirty="0">
                <a:latin typeface="+mj-lt"/>
                <a:ea typeface="+mj-ea"/>
              </a:rPr>
              <a:t>单位：</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cm)</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，那么三角形的面积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y</a:t>
            </a:r>
            <a:r>
              <a:rPr lang="en-US" altLang="zh-CN" sz="2800" b="1" dirty="0">
                <a:latin typeface="+mj-lt"/>
                <a:ea typeface="+mj-ea"/>
              </a:rPr>
              <a:t>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单位：</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cm</a:t>
            </a:r>
            <a:r>
              <a:rPr kumimoji="0" lang="en-US" altLang="zh-CN" sz="2800" b="1" i="0" u="none" strike="noStrike" kern="1200" cap="none" spc="0" normalizeH="0" baseline="24000" noProof="0" dirty="0">
                <a:ln>
                  <a:noFill/>
                </a:ln>
                <a:solidFill>
                  <a:schemeClr val="tx1"/>
                </a:solidFill>
                <a:effectLst/>
                <a:uLnTx/>
                <a:uFillTx/>
                <a:latin typeface="+mj-lt"/>
                <a:ea typeface="+mj-ea"/>
                <a:cs typeface="+mn-cs"/>
              </a:rPr>
              <a:t>2</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如何表示</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4" name="Text Box 39"/>
          <p:cNvSpPr txBox="1">
            <a:spLocks noChangeArrowheads="1"/>
          </p:cNvSpPr>
          <p:nvPr/>
        </p:nvSpPr>
        <p:spPr bwMode="auto">
          <a:xfrm>
            <a:off x="1156132" y="2165670"/>
            <a:ext cx="2208859" cy="584775"/>
          </a:xfrm>
          <a:prstGeom prst="rect">
            <a:avLst/>
          </a:prstGeom>
          <a:noFill/>
          <a:ln>
            <a:noFill/>
          </a:ln>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lang="en-US" altLang="zh-CN" sz="2800" b="1" dirty="0">
                <a:solidFill>
                  <a:srgbClr val="FF0000"/>
                </a:solidFill>
                <a:latin typeface="+mj-lt"/>
                <a:ea typeface="楷体" panose="02010609060101010101" pitchFamily="49" charset="-122"/>
              </a:rPr>
              <a:t>(2) </a:t>
            </a:r>
            <a:r>
              <a:rPr kumimoji="0" lang="en-US" altLang="zh-CN" sz="32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y </a:t>
            </a:r>
            <a:r>
              <a:rPr kumimoji="0" lang="en-US" altLang="zh-CN"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 3</a:t>
            </a:r>
            <a:r>
              <a:rPr kumimoji="0" lang="en-US" altLang="zh-CN" sz="3200" b="1" i="0" u="none" strike="noStrike" kern="1200" cap="none" spc="0" normalizeH="0" noProof="0" dirty="0">
                <a:ln>
                  <a:noFill/>
                </a:ln>
                <a:solidFill>
                  <a:srgbClr val="FF0000"/>
                </a:solidFill>
                <a:effectLst/>
                <a:uLnTx/>
                <a:uFillTx/>
                <a:latin typeface="+mj-lt"/>
                <a:ea typeface="楷体" panose="02010609060101010101" pitchFamily="49" charset="-122"/>
                <a:cs typeface="+mn-cs"/>
              </a:rPr>
              <a:t> </a:t>
            </a:r>
            <a:r>
              <a:rPr kumimoji="0" lang="en-US" altLang="zh-CN" sz="32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x</a:t>
            </a:r>
            <a:endParaRPr kumimoji="0" lang="en-US" altLang="zh-CN" sz="3200" b="1" u="none" strike="noStrike" kern="1200" cap="none" spc="0" normalizeH="0" baseline="30000" noProof="0" dirty="0">
              <a:ln>
                <a:noFill/>
              </a:ln>
              <a:solidFill>
                <a:srgbClr val="FF0000"/>
              </a:solidFill>
              <a:effectLst/>
              <a:uLnTx/>
              <a:uFillTx/>
              <a:latin typeface="+mj-lt"/>
              <a:ea typeface="楷体" panose="02010609060101010101" pitchFamily="49" charset="-122"/>
              <a:cs typeface="+mn-cs"/>
            </a:endParaRPr>
          </a:p>
        </p:txBody>
      </p:sp>
      <p:grpSp>
        <p:nvGrpSpPr>
          <p:cNvPr id="7" name="组合 6"/>
          <p:cNvGrpSpPr/>
          <p:nvPr/>
        </p:nvGrpSpPr>
        <p:grpSpPr>
          <a:xfrm>
            <a:off x="5248154" y="1684106"/>
            <a:ext cx="3794542" cy="2642301"/>
            <a:chOff x="5070944" y="1422573"/>
            <a:chExt cx="3794542" cy="2642301"/>
          </a:xfrm>
        </p:grpSpPr>
        <p:cxnSp>
          <p:nvCxnSpPr>
            <p:cNvPr id="8" name="直接连接符 7"/>
            <p:cNvCxnSpPr/>
            <p:nvPr/>
          </p:nvCxnSpPr>
          <p:spPr>
            <a:xfrm>
              <a:off x="7469446" y="4064874"/>
              <a:ext cx="1107482" cy="0"/>
            </a:xfrm>
            <a:prstGeom prst="line">
              <a:avLst/>
            </a:prstGeom>
            <a:ln w="28575">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1"/>
            <a:stretch>
              <a:fillRect/>
            </a:stretch>
          </p:blipFill>
          <p:spPr>
            <a:xfrm>
              <a:off x="5070944" y="1422573"/>
              <a:ext cx="3794542" cy="259228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14350" y="784225"/>
            <a:ext cx="7899548" cy="1303177"/>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3</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）在这个变化过程中，取定一个底边</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x</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的值，面积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y</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的值能确定吗</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r>
              <a:rPr lang="zh-CN" altLang="en-US" sz="2800" b="1" dirty="0">
                <a:latin typeface="+mj-lt"/>
                <a:ea typeface="+mj-ea"/>
              </a:rPr>
              <a:t>与同伴进行交流。</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grpSp>
        <p:nvGrpSpPr>
          <p:cNvPr id="6" name="组合 5"/>
          <p:cNvGrpSpPr/>
          <p:nvPr/>
        </p:nvGrpSpPr>
        <p:grpSpPr>
          <a:xfrm>
            <a:off x="5248154" y="1684106"/>
            <a:ext cx="3794542" cy="2642301"/>
            <a:chOff x="5070944" y="1422573"/>
            <a:chExt cx="3794542" cy="2642301"/>
          </a:xfrm>
        </p:grpSpPr>
        <p:cxnSp>
          <p:nvCxnSpPr>
            <p:cNvPr id="7" name="直接连接符 6"/>
            <p:cNvCxnSpPr/>
            <p:nvPr/>
          </p:nvCxnSpPr>
          <p:spPr>
            <a:xfrm>
              <a:off x="7469446" y="4064874"/>
              <a:ext cx="1107482" cy="0"/>
            </a:xfrm>
            <a:prstGeom prst="line">
              <a:avLst/>
            </a:prstGeom>
            <a:ln w="28575">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a:stretch>
              <a:fillRect/>
            </a:stretch>
          </p:blipFill>
          <p:spPr>
            <a:xfrm>
              <a:off x="5070944" y="1422573"/>
              <a:ext cx="3794542" cy="2592288"/>
            </a:xfrm>
            <a:prstGeom prst="rect">
              <a:avLst/>
            </a:prstGeom>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Text Box 3"/>
          <p:cNvSpPr txBox="1"/>
          <p:nvPr/>
        </p:nvSpPr>
        <p:spPr>
          <a:xfrm>
            <a:off x="590550" y="1328738"/>
            <a:ext cx="7880350" cy="2124075"/>
          </a:xfrm>
          <a:prstGeom prst="rect">
            <a:avLst/>
          </a:prstGeom>
          <a:noFill/>
          <a:ln w="9525">
            <a:noFill/>
          </a:ln>
        </p:spPr>
        <p:txBody>
          <a:bodyPr>
            <a:spAutoFit/>
          </a:bodyPr>
          <a:lstStyle/>
          <a:p>
            <a:pPr>
              <a:lnSpc>
                <a:spcPct val="150000"/>
              </a:lnSpc>
            </a:pPr>
            <a:r>
              <a:rPr lang="en-US" altLang="zh-CN" sz="2800" b="1" dirty="0">
                <a:latin typeface="Times New Roman" panose="02020603050405020304" pitchFamily="18" charset="0"/>
                <a:ea typeface="黑体" panose="02010609060101010101" pitchFamily="49" charset="-122"/>
              </a:rPr>
              <a:t>       </a:t>
            </a:r>
            <a:r>
              <a:rPr lang="en-US" altLang="zh-CN" sz="3200" b="1" dirty="0">
                <a:latin typeface="Times New Roman" panose="02020603050405020304" pitchFamily="18" charset="0"/>
                <a:ea typeface="黑体" panose="02010609060101010101" pitchFamily="49" charset="-122"/>
              </a:rPr>
              <a:t> </a:t>
            </a:r>
            <a:r>
              <a:rPr lang="en-US" altLang="zh-CN" sz="3200" b="1" i="1" dirty="0">
                <a:latin typeface="Times New Roman" panose="02020603050405020304" pitchFamily="18" charset="0"/>
                <a:ea typeface="黑体" panose="02010609060101010101" pitchFamily="49" charset="-122"/>
              </a:rPr>
              <a:t>y</a:t>
            </a:r>
            <a:r>
              <a:rPr lang="en-US" altLang="zh-CN" sz="3200" b="1" dirty="0">
                <a:latin typeface="Times New Roman" panose="02020603050405020304" pitchFamily="18" charset="0"/>
                <a:ea typeface="黑体" panose="02010609060101010101" pitchFamily="49" charset="-122"/>
              </a:rPr>
              <a:t>=3</a:t>
            </a:r>
            <a:r>
              <a:rPr lang="en-US" altLang="zh-CN" sz="3200" b="1" i="1" dirty="0">
                <a:latin typeface="Times New Roman" panose="02020603050405020304" pitchFamily="18" charset="0"/>
                <a:ea typeface="黑体" panose="02010609060101010101" pitchFamily="49" charset="-122"/>
              </a:rPr>
              <a:t>x </a:t>
            </a:r>
            <a:r>
              <a:rPr lang="zh-CN" altLang="en-US" sz="2800" b="1" dirty="0">
                <a:latin typeface="Times New Roman" panose="02020603050405020304" pitchFamily="18" charset="0"/>
                <a:ea typeface="黑体" panose="02010609060101010101" pitchFamily="49" charset="-122"/>
              </a:rPr>
              <a:t>表示了</a:t>
            </a:r>
            <a:r>
              <a:rPr lang="en-US" altLang="zh-CN" sz="2800" b="1" dirty="0">
                <a:latin typeface="Times New Roman" panose="02020603050405020304" pitchFamily="18" charset="0"/>
                <a:ea typeface="黑体" panose="02010609060101010101" pitchFamily="49" charset="-122"/>
              </a:rPr>
              <a:t>____________________</a:t>
            </a:r>
            <a:r>
              <a:rPr lang="zh-CN" altLang="en-US" sz="2800" b="1" dirty="0">
                <a:latin typeface="Times New Roman" panose="02020603050405020304" pitchFamily="18" charset="0"/>
                <a:ea typeface="黑体" panose="02010609060101010101" pitchFamily="49" charset="-122"/>
              </a:rPr>
              <a:t>和</a:t>
            </a:r>
            <a:r>
              <a:rPr lang="en-US" altLang="zh-CN" sz="2800" b="1" dirty="0">
                <a:latin typeface="Times New Roman" panose="02020603050405020304" pitchFamily="18" charset="0"/>
                <a:ea typeface="黑体" panose="02010609060101010101" pitchFamily="49" charset="-122"/>
              </a:rPr>
              <a:t>__________</a:t>
            </a:r>
            <a:r>
              <a:rPr lang="zh-CN" altLang="en-US" sz="2800" b="1" dirty="0">
                <a:latin typeface="Times New Roman" panose="02020603050405020304" pitchFamily="18" charset="0"/>
                <a:ea typeface="黑体" panose="02010609060101010101" pitchFamily="49" charset="-122"/>
              </a:rPr>
              <a:t>之间的关系，它是变量</a:t>
            </a:r>
            <a:r>
              <a:rPr lang="en-US" altLang="zh-CN" sz="2800" b="1" dirty="0">
                <a:latin typeface="Times New Roman" panose="02020603050405020304" pitchFamily="18" charset="0"/>
                <a:ea typeface="黑体" panose="02010609060101010101" pitchFamily="49" charset="-122"/>
              </a:rPr>
              <a:t>_____</a:t>
            </a:r>
            <a:r>
              <a:rPr lang="zh-CN" altLang="en-US" sz="2800" b="1" dirty="0">
                <a:latin typeface="Times New Roman" panose="02020603050405020304" pitchFamily="18" charset="0"/>
                <a:ea typeface="黑体" panose="02010609060101010101" pitchFamily="49" charset="-122"/>
              </a:rPr>
              <a:t>随</a:t>
            </a:r>
            <a:r>
              <a:rPr lang="en-US" altLang="zh-CN" sz="2800" b="1" dirty="0">
                <a:latin typeface="Times New Roman" panose="02020603050405020304" pitchFamily="18" charset="0"/>
                <a:ea typeface="黑体" panose="02010609060101010101" pitchFamily="49" charset="-122"/>
              </a:rPr>
              <a:t>_____</a:t>
            </a:r>
            <a:r>
              <a:rPr lang="zh-CN" altLang="en-US" sz="2800" b="1" dirty="0">
                <a:latin typeface="Times New Roman" panose="02020603050405020304" pitchFamily="18" charset="0"/>
                <a:ea typeface="黑体" panose="02010609060101010101" pitchFamily="49" charset="-122"/>
              </a:rPr>
              <a:t>变化的关系式。</a:t>
            </a:r>
            <a:endParaRPr lang="zh-CN" altLang="en-US" sz="2800" b="1" dirty="0">
              <a:latin typeface="Times New Roman" panose="02020603050405020304" pitchFamily="18" charset="0"/>
              <a:ea typeface="黑体" panose="02010609060101010101" pitchFamily="49" charset="-122"/>
            </a:endParaRPr>
          </a:p>
        </p:txBody>
      </p:sp>
      <p:sp>
        <p:nvSpPr>
          <p:cNvPr id="5" name="Text Box 39"/>
          <p:cNvSpPr txBox="1">
            <a:spLocks noChangeArrowheads="1"/>
          </p:cNvSpPr>
          <p:nvPr/>
        </p:nvSpPr>
        <p:spPr bwMode="auto">
          <a:xfrm>
            <a:off x="3465513" y="1423988"/>
            <a:ext cx="3438525" cy="584200"/>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三角形底边边长 </a:t>
            </a:r>
            <a:r>
              <a:rPr kumimoji="0" lang="en-US" altLang="zh-CN" sz="32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x</a:t>
            </a:r>
            <a:endParaRPr kumimoji="0" lang="en-US" altLang="zh-CN" sz="3200" b="1" i="0" u="none" strike="noStrike" kern="1200" cap="none" spc="0" normalizeH="0" baseline="30000" noProof="0" dirty="0">
              <a:ln>
                <a:noFill/>
              </a:ln>
              <a:solidFill>
                <a:srgbClr val="FF0000"/>
              </a:solidFill>
              <a:effectLst/>
              <a:uLnTx/>
              <a:uFillTx/>
              <a:latin typeface="+mj-lt"/>
              <a:ea typeface="楷体" panose="02010609060101010101" pitchFamily="49" charset="-122"/>
              <a:cs typeface="+mn-cs"/>
            </a:endParaRPr>
          </a:p>
        </p:txBody>
      </p:sp>
      <p:sp>
        <p:nvSpPr>
          <p:cNvPr id="6" name="Text Box 39"/>
          <p:cNvSpPr txBox="1">
            <a:spLocks noChangeArrowheads="1"/>
          </p:cNvSpPr>
          <p:nvPr/>
        </p:nvSpPr>
        <p:spPr bwMode="auto">
          <a:xfrm>
            <a:off x="963613" y="2066925"/>
            <a:ext cx="1436688" cy="584200"/>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面积 </a:t>
            </a:r>
            <a:r>
              <a:rPr kumimoji="0" lang="en-US" altLang="zh-CN" sz="32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y</a:t>
            </a:r>
            <a:endParaRPr kumimoji="0" lang="en-US" altLang="zh-CN" sz="3200" b="1" i="0" u="none" strike="noStrike" kern="1200" cap="none" spc="0" normalizeH="0" baseline="30000" noProof="0" dirty="0">
              <a:ln>
                <a:noFill/>
              </a:ln>
              <a:solidFill>
                <a:srgbClr val="FF0000"/>
              </a:solidFill>
              <a:effectLst/>
              <a:uLnTx/>
              <a:uFillTx/>
              <a:latin typeface="+mj-lt"/>
              <a:ea typeface="楷体" panose="02010609060101010101" pitchFamily="49" charset="-122"/>
              <a:cs typeface="+mn-cs"/>
            </a:endParaRPr>
          </a:p>
        </p:txBody>
      </p:sp>
      <p:sp>
        <p:nvSpPr>
          <p:cNvPr id="8" name="Text Box 39"/>
          <p:cNvSpPr txBox="1">
            <a:spLocks noChangeArrowheads="1"/>
          </p:cNvSpPr>
          <p:nvPr/>
        </p:nvSpPr>
        <p:spPr bwMode="auto">
          <a:xfrm>
            <a:off x="6234113" y="2052638"/>
            <a:ext cx="560388" cy="584200"/>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 </a:t>
            </a:r>
            <a:r>
              <a:rPr kumimoji="0" lang="en-US" altLang="zh-CN" sz="32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y</a:t>
            </a:r>
            <a:endParaRPr kumimoji="0" lang="en-US" altLang="zh-CN" sz="3200" b="1" i="0" u="none" strike="noStrike" kern="1200" cap="none" spc="0" normalizeH="0" baseline="30000" noProof="0" dirty="0">
              <a:ln>
                <a:noFill/>
              </a:ln>
              <a:solidFill>
                <a:srgbClr val="FF0000"/>
              </a:solidFill>
              <a:effectLst/>
              <a:uLnTx/>
              <a:uFillTx/>
              <a:latin typeface="+mj-lt"/>
              <a:ea typeface="楷体" panose="02010609060101010101" pitchFamily="49" charset="-122"/>
              <a:cs typeface="+mn-cs"/>
            </a:endParaRPr>
          </a:p>
        </p:txBody>
      </p:sp>
      <p:sp>
        <p:nvSpPr>
          <p:cNvPr id="9" name="Text Box 39"/>
          <p:cNvSpPr txBox="1">
            <a:spLocks noChangeArrowheads="1"/>
          </p:cNvSpPr>
          <p:nvPr/>
        </p:nvSpPr>
        <p:spPr bwMode="auto">
          <a:xfrm>
            <a:off x="7458075" y="2097088"/>
            <a:ext cx="560388" cy="584200"/>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 </a:t>
            </a:r>
            <a:r>
              <a:rPr kumimoji="0" lang="en-US" altLang="zh-CN" sz="32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x</a:t>
            </a:r>
            <a:endParaRPr kumimoji="0" lang="en-US" altLang="zh-CN" sz="3200" b="1" i="0" u="none" strike="noStrike" kern="1200" cap="none" spc="0" normalizeH="0" baseline="3000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202080" y="373062"/>
            <a:ext cx="8156425" cy="1303177"/>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根据三角形的底边长为</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x</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a:t>
            </a:r>
            <a:r>
              <a:rPr lang="zh-CN" altLang="en-US" sz="2800" b="1" dirty="0">
                <a:latin typeface="+mj-lt"/>
                <a:ea typeface="+mj-ea"/>
              </a:rPr>
              <a:t>单位：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cm</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）和三角形的面积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y</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a:t>
            </a:r>
            <a:r>
              <a:rPr lang="zh-CN" altLang="en-US" sz="2800" b="1" dirty="0">
                <a:latin typeface="+mj-lt"/>
                <a:ea typeface="+mj-ea"/>
              </a:rPr>
              <a:t>单位：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cm</a:t>
            </a:r>
            <a:r>
              <a:rPr kumimoji="0" lang="en-US" altLang="zh-CN" sz="2800" b="1" i="0" u="none" strike="noStrike" kern="1200" cap="none" spc="0" normalizeH="0" baseline="30000" noProof="0" dirty="0">
                <a:ln>
                  <a:noFill/>
                </a:ln>
                <a:solidFill>
                  <a:schemeClr val="tx1"/>
                </a:solidFill>
                <a:effectLst/>
                <a:uLnTx/>
                <a:uFillTx/>
                <a:latin typeface="+mj-lt"/>
                <a:ea typeface="+mj-ea"/>
                <a:cs typeface="+mn-cs"/>
              </a:rPr>
              <a:t>2</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）的关系式</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y</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 </a:t>
            </a:r>
            <a:r>
              <a:rPr kumimoji="0" lang="en-US" altLang="zh-CN" sz="2800" b="1" i="0" u="none" strike="noStrike" kern="1200" cap="none" spc="0" normalizeH="0" baseline="0" noProof="0" dirty="0" err="1">
                <a:ln>
                  <a:noFill/>
                </a:ln>
                <a:solidFill>
                  <a:schemeClr val="tx1"/>
                </a:solidFill>
                <a:effectLst/>
                <a:uLnTx/>
                <a:uFillTx/>
                <a:latin typeface="+mj-lt"/>
                <a:ea typeface="+mj-ea"/>
                <a:cs typeface="+mn-cs"/>
              </a:rPr>
              <a:t>3</a:t>
            </a:r>
            <a:r>
              <a:rPr kumimoji="0" lang="en-US" altLang="zh-CN" sz="2800" b="1" i="1" u="none" strike="noStrike" kern="1200" cap="none" spc="0" normalizeH="0" baseline="0" noProof="0" dirty="0" err="1">
                <a:ln>
                  <a:noFill/>
                </a:ln>
                <a:solidFill>
                  <a:schemeClr val="tx1"/>
                </a:solidFill>
                <a:effectLst/>
                <a:uLnTx/>
                <a:uFillTx/>
                <a:latin typeface="+mj-lt"/>
                <a:ea typeface="+mj-ea"/>
                <a:cs typeface="+mn-cs"/>
              </a:rPr>
              <a:t>x</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 </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填表：</a:t>
            </a:r>
            <a:endParaRPr kumimoji="0" lang="zh-CN" altLang="zh-CN" sz="2800" b="1" i="0" u="none" strike="noStrike" kern="1200" cap="none" spc="0" normalizeH="0" baseline="0" noProof="0" dirty="0">
              <a:ln>
                <a:noFill/>
              </a:ln>
              <a:solidFill>
                <a:schemeClr val="tx1"/>
              </a:solidFill>
              <a:effectLst/>
              <a:uLnTx/>
              <a:uFillTx/>
              <a:latin typeface="+mj-lt"/>
              <a:ea typeface="+mj-ea"/>
              <a:cs typeface="+mn-cs"/>
            </a:endParaRPr>
          </a:p>
        </p:txBody>
      </p:sp>
      <p:graphicFrame>
        <p:nvGraphicFramePr>
          <p:cNvPr id="6" name="表格 5"/>
          <p:cNvGraphicFramePr>
            <a:graphicFrameLocks noGrp="1"/>
          </p:cNvGraphicFramePr>
          <p:nvPr/>
        </p:nvGraphicFramePr>
        <p:xfrm>
          <a:off x="990600" y="1803400"/>
          <a:ext cx="6794501" cy="1036638"/>
        </p:xfrm>
        <a:graphic>
          <a:graphicData uri="http://schemas.openxmlformats.org/drawingml/2006/table">
            <a:tbl>
              <a:tblPr firstRow="1" bandRow="1">
                <a:tableStyleId>{5940675A-B579-460E-94D1-54222C63F5DA}</a:tableStyleId>
              </a:tblPr>
              <a:tblGrid>
                <a:gridCol w="1174750"/>
                <a:gridCol w="882650"/>
                <a:gridCol w="939800"/>
                <a:gridCol w="946150"/>
                <a:gridCol w="927100"/>
                <a:gridCol w="953408"/>
                <a:gridCol w="970643"/>
              </a:tblGrid>
              <a:tr h="518319">
                <a:tc>
                  <a:txBody>
                    <a:bodyPr/>
                    <a:lstStyle/>
                    <a:p>
                      <a:pPr algn="ctr"/>
                      <a:r>
                        <a:rPr lang="en-US" altLang="zh-CN" sz="2800" b="1" i="1" dirty="0">
                          <a:latin typeface="+mj-lt"/>
                        </a:rPr>
                        <a:t>x</a:t>
                      </a:r>
                      <a:r>
                        <a:rPr lang="en-US" altLang="zh-CN" sz="2800" b="1" dirty="0">
                          <a:latin typeface="+mj-lt"/>
                        </a:rPr>
                        <a:t>/cm</a:t>
                      </a:r>
                      <a:endParaRPr lang="zh-CN" altLang="en-US" sz="2800" b="1" dirty="0">
                        <a:latin typeface="+mj-lt"/>
                      </a:endParaRPr>
                    </a:p>
                  </a:txBody>
                  <a:tcPr marT="45734" marB="45734" anchor="ctr"/>
                </a:tc>
                <a:tc>
                  <a:txBody>
                    <a:bodyPr/>
                    <a:lstStyle/>
                    <a:p>
                      <a:pPr algn="ctr"/>
                      <a:r>
                        <a:rPr lang="en-US" altLang="zh-CN" sz="2800" b="1" dirty="0">
                          <a:latin typeface="+mj-lt"/>
                        </a:rPr>
                        <a:t>3</a:t>
                      </a:r>
                      <a:endParaRPr lang="zh-CN" altLang="en-US" sz="2800" b="1" dirty="0">
                        <a:latin typeface="+mj-lt"/>
                      </a:endParaRPr>
                    </a:p>
                  </a:txBody>
                  <a:tcPr marT="45734" marB="45734" anchor="ctr"/>
                </a:tc>
                <a:tc>
                  <a:txBody>
                    <a:bodyPr/>
                    <a:lstStyle/>
                    <a:p>
                      <a:pPr algn="ctr"/>
                      <a:r>
                        <a:rPr lang="en-US" altLang="zh-CN" sz="2800" b="1" dirty="0">
                          <a:latin typeface="+mj-lt"/>
                        </a:rPr>
                        <a:t>4</a:t>
                      </a:r>
                      <a:endParaRPr lang="zh-CN" altLang="en-US" sz="2800" b="1" dirty="0">
                        <a:latin typeface="+mj-lt"/>
                      </a:endParaRPr>
                    </a:p>
                  </a:txBody>
                  <a:tcPr marT="45734" marB="45734" anchor="ctr"/>
                </a:tc>
                <a:tc>
                  <a:txBody>
                    <a:bodyPr/>
                    <a:lstStyle/>
                    <a:p>
                      <a:pPr algn="ctr"/>
                      <a:r>
                        <a:rPr lang="en-US" altLang="zh-CN" sz="2800" b="1" dirty="0">
                          <a:latin typeface="+mj-lt"/>
                        </a:rPr>
                        <a:t>5</a:t>
                      </a:r>
                      <a:endParaRPr lang="zh-CN" altLang="en-US" sz="2800" b="1" dirty="0">
                        <a:latin typeface="+mj-lt"/>
                      </a:endParaRPr>
                    </a:p>
                  </a:txBody>
                  <a:tcPr marT="45734" marB="45734" anchor="ctr"/>
                </a:tc>
                <a:tc>
                  <a:txBody>
                    <a:bodyPr/>
                    <a:lstStyle/>
                    <a:p>
                      <a:pPr algn="ctr"/>
                      <a:r>
                        <a:rPr lang="en-US" altLang="zh-CN" sz="2800" b="1" dirty="0">
                          <a:latin typeface="+mj-lt"/>
                        </a:rPr>
                        <a:t>6</a:t>
                      </a:r>
                      <a:endParaRPr lang="zh-CN" altLang="en-US" sz="2800" b="1" dirty="0">
                        <a:latin typeface="+mj-lt"/>
                      </a:endParaRPr>
                    </a:p>
                  </a:txBody>
                  <a:tcPr marT="45734" marB="45734" anchor="ctr"/>
                </a:tc>
                <a:tc>
                  <a:txBody>
                    <a:bodyPr/>
                    <a:lstStyle/>
                    <a:p>
                      <a:pPr algn="ctr"/>
                      <a:r>
                        <a:rPr lang="en-US" altLang="zh-CN" sz="2800" b="1" dirty="0">
                          <a:latin typeface="+mj-lt"/>
                        </a:rPr>
                        <a:t>7</a:t>
                      </a:r>
                      <a:endParaRPr lang="zh-CN" altLang="en-US" sz="2800" b="1" dirty="0">
                        <a:latin typeface="+mj-lt"/>
                      </a:endParaRPr>
                    </a:p>
                  </a:txBody>
                  <a:tcPr marT="45734" marB="45734" anchor="ctr"/>
                </a:tc>
                <a:tc>
                  <a:txBody>
                    <a:bodyPr/>
                    <a:lstStyle/>
                    <a:p>
                      <a:pPr algn="ctr"/>
                      <a:r>
                        <a:rPr lang="en-US" altLang="zh-CN" sz="2800" b="1" dirty="0">
                          <a:latin typeface="+mj-lt"/>
                        </a:rPr>
                        <a:t>8</a:t>
                      </a:r>
                      <a:endParaRPr lang="zh-CN" altLang="en-US" sz="2800" b="1" dirty="0">
                        <a:latin typeface="+mj-lt"/>
                      </a:endParaRPr>
                    </a:p>
                  </a:txBody>
                  <a:tcPr marT="45734" marB="45734" anchor="ctr"/>
                </a:tc>
              </a:tr>
              <a:tr h="518319">
                <a:tc>
                  <a:txBody>
                    <a:bodyPr/>
                    <a:lstStyle/>
                    <a:p>
                      <a:pPr algn="ctr"/>
                      <a:r>
                        <a:rPr lang="en-US" altLang="zh-CN" sz="2800" b="1" i="1" dirty="0">
                          <a:latin typeface="+mj-lt"/>
                        </a:rPr>
                        <a:t>y</a:t>
                      </a:r>
                      <a:r>
                        <a:rPr lang="en-US" altLang="zh-CN" sz="2800" b="1" dirty="0">
                          <a:latin typeface="+mj-lt"/>
                        </a:rPr>
                        <a:t>/cm</a:t>
                      </a:r>
                      <a:r>
                        <a:rPr lang="en-US" altLang="zh-CN" sz="2800" b="1" baseline="30000" dirty="0">
                          <a:latin typeface="+mj-lt"/>
                        </a:rPr>
                        <a:t>2</a:t>
                      </a:r>
                      <a:endParaRPr lang="zh-CN" altLang="en-US" sz="2800" b="1" dirty="0">
                        <a:latin typeface="+mj-lt"/>
                      </a:endParaRPr>
                    </a:p>
                  </a:txBody>
                  <a:tcPr marT="45734" marB="45734" anchor="ctr"/>
                </a:tc>
                <a:tc>
                  <a:txBody>
                    <a:bodyPr/>
                    <a:lstStyle/>
                    <a:p>
                      <a:pPr algn="ctr"/>
                      <a:endParaRPr lang="zh-CN" altLang="en-US" sz="2800" b="1">
                        <a:latin typeface="+mj-lt"/>
                      </a:endParaRPr>
                    </a:p>
                  </a:txBody>
                  <a:tcPr marT="45734" marB="45734" anchor="ctr"/>
                </a:tc>
                <a:tc>
                  <a:txBody>
                    <a:bodyPr/>
                    <a:lstStyle/>
                    <a:p>
                      <a:pPr algn="ctr"/>
                      <a:endParaRPr lang="zh-CN" altLang="en-US" sz="2800" b="1">
                        <a:latin typeface="+mj-lt"/>
                      </a:endParaRPr>
                    </a:p>
                  </a:txBody>
                  <a:tcPr marT="45734" marB="45734" anchor="ctr"/>
                </a:tc>
                <a:tc>
                  <a:txBody>
                    <a:bodyPr/>
                    <a:lstStyle/>
                    <a:p>
                      <a:pPr algn="ctr"/>
                      <a:endParaRPr lang="zh-CN" altLang="en-US" sz="2800" b="1">
                        <a:latin typeface="+mj-lt"/>
                      </a:endParaRPr>
                    </a:p>
                  </a:txBody>
                  <a:tcPr marT="45734" marB="45734" anchor="ctr"/>
                </a:tc>
                <a:tc>
                  <a:txBody>
                    <a:bodyPr/>
                    <a:lstStyle/>
                    <a:p>
                      <a:pPr algn="ctr"/>
                      <a:endParaRPr lang="zh-CN" altLang="en-US" sz="2800" b="1">
                        <a:latin typeface="+mj-lt"/>
                      </a:endParaRPr>
                    </a:p>
                  </a:txBody>
                  <a:tcPr marT="45734" marB="45734" anchor="ctr"/>
                </a:tc>
                <a:tc>
                  <a:txBody>
                    <a:bodyPr/>
                    <a:lstStyle/>
                    <a:p>
                      <a:pPr algn="ctr"/>
                      <a:endParaRPr lang="zh-CN" altLang="en-US" sz="2800" b="1">
                        <a:latin typeface="+mj-lt"/>
                      </a:endParaRPr>
                    </a:p>
                  </a:txBody>
                  <a:tcPr marT="45734" marB="45734" anchor="ctr"/>
                </a:tc>
                <a:tc>
                  <a:txBody>
                    <a:bodyPr/>
                    <a:lstStyle/>
                    <a:p>
                      <a:pPr algn="ctr"/>
                      <a:endParaRPr lang="zh-CN" altLang="en-US" sz="2800" b="1" dirty="0">
                        <a:latin typeface="+mj-lt"/>
                      </a:endParaRPr>
                    </a:p>
                  </a:txBody>
                  <a:tcPr marT="45734" marB="45734" anchor="ctr"/>
                </a:tc>
              </a:tr>
            </a:tbl>
          </a:graphicData>
        </a:graphic>
      </p:graphicFrame>
      <p:sp>
        <p:nvSpPr>
          <p:cNvPr id="7" name="Text Box 39"/>
          <p:cNvSpPr txBox="1">
            <a:spLocks noChangeArrowheads="1"/>
          </p:cNvSpPr>
          <p:nvPr/>
        </p:nvSpPr>
        <p:spPr bwMode="auto">
          <a:xfrm>
            <a:off x="2278063" y="2298700"/>
            <a:ext cx="560388" cy="5857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 </a:t>
            </a:r>
            <a:r>
              <a:rPr kumimoji="0" lang="en-US" altLang="zh-CN"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9</a:t>
            </a:r>
            <a:endParaRPr kumimoji="0" lang="en-US" altLang="zh-CN" sz="3200" b="1" i="0" u="none" strike="noStrike" kern="1200" cap="none" spc="0" normalizeH="0" baseline="30000" noProof="0" dirty="0">
              <a:ln>
                <a:noFill/>
              </a:ln>
              <a:solidFill>
                <a:srgbClr val="FF0000"/>
              </a:solidFill>
              <a:effectLst/>
              <a:uLnTx/>
              <a:uFillTx/>
              <a:latin typeface="+mj-lt"/>
              <a:ea typeface="楷体" panose="02010609060101010101" pitchFamily="49" charset="-122"/>
              <a:cs typeface="+mn-cs"/>
            </a:endParaRPr>
          </a:p>
        </p:txBody>
      </p:sp>
      <p:sp>
        <p:nvSpPr>
          <p:cNvPr id="8" name="Text Box 39"/>
          <p:cNvSpPr txBox="1">
            <a:spLocks noChangeArrowheads="1"/>
          </p:cNvSpPr>
          <p:nvPr/>
        </p:nvSpPr>
        <p:spPr bwMode="auto">
          <a:xfrm>
            <a:off x="3173413" y="2298700"/>
            <a:ext cx="692150" cy="5857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 </a:t>
            </a:r>
            <a:r>
              <a:rPr kumimoji="0" lang="en-US" altLang="zh-CN"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12</a:t>
            </a:r>
            <a:endParaRPr kumimoji="0" lang="en-US" altLang="zh-CN" sz="3200" b="1" i="0" u="none" strike="noStrike" kern="1200" cap="none" spc="0" normalizeH="0" baseline="30000" noProof="0" dirty="0">
              <a:ln>
                <a:noFill/>
              </a:ln>
              <a:solidFill>
                <a:srgbClr val="FF0000"/>
              </a:solidFill>
              <a:effectLst/>
              <a:uLnTx/>
              <a:uFillTx/>
              <a:latin typeface="+mj-lt"/>
              <a:ea typeface="楷体" panose="02010609060101010101" pitchFamily="49" charset="-122"/>
              <a:cs typeface="+mn-cs"/>
            </a:endParaRPr>
          </a:p>
        </p:txBody>
      </p:sp>
      <p:sp>
        <p:nvSpPr>
          <p:cNvPr id="9" name="Text Box 39"/>
          <p:cNvSpPr txBox="1">
            <a:spLocks noChangeArrowheads="1"/>
          </p:cNvSpPr>
          <p:nvPr/>
        </p:nvSpPr>
        <p:spPr bwMode="auto">
          <a:xfrm>
            <a:off x="4157663" y="2298700"/>
            <a:ext cx="636588" cy="5857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15</a:t>
            </a:r>
            <a:endParaRPr kumimoji="0" lang="en-US" altLang="zh-CN" sz="3200" b="1" i="0" u="none" strike="noStrike" kern="1200" cap="none" spc="0" normalizeH="0" baseline="30000" noProof="0" dirty="0">
              <a:ln>
                <a:noFill/>
              </a:ln>
              <a:solidFill>
                <a:srgbClr val="FF0000"/>
              </a:solidFill>
              <a:effectLst/>
              <a:uLnTx/>
              <a:uFillTx/>
              <a:latin typeface="+mj-lt"/>
              <a:ea typeface="楷体" panose="02010609060101010101" pitchFamily="49" charset="-122"/>
              <a:cs typeface="+mn-cs"/>
            </a:endParaRPr>
          </a:p>
        </p:txBody>
      </p:sp>
      <p:sp>
        <p:nvSpPr>
          <p:cNvPr id="10" name="Text Box 39"/>
          <p:cNvSpPr txBox="1">
            <a:spLocks noChangeArrowheads="1"/>
          </p:cNvSpPr>
          <p:nvPr/>
        </p:nvSpPr>
        <p:spPr bwMode="auto">
          <a:xfrm>
            <a:off x="4987925" y="2298700"/>
            <a:ext cx="795338" cy="5857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 </a:t>
            </a:r>
            <a:r>
              <a:rPr kumimoji="0" lang="en-US" altLang="zh-CN"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18</a:t>
            </a:r>
            <a:endParaRPr kumimoji="0" lang="en-US" altLang="zh-CN" sz="3200" b="1" i="0" u="none" strike="noStrike" kern="1200" cap="none" spc="0" normalizeH="0" baseline="30000" noProof="0" dirty="0">
              <a:ln>
                <a:noFill/>
              </a:ln>
              <a:solidFill>
                <a:srgbClr val="FF0000"/>
              </a:solidFill>
              <a:effectLst/>
              <a:uLnTx/>
              <a:uFillTx/>
              <a:latin typeface="+mj-lt"/>
              <a:ea typeface="楷体" panose="02010609060101010101" pitchFamily="49" charset="-122"/>
              <a:cs typeface="+mn-cs"/>
            </a:endParaRPr>
          </a:p>
        </p:txBody>
      </p:sp>
      <p:sp>
        <p:nvSpPr>
          <p:cNvPr id="11" name="Text Box 39"/>
          <p:cNvSpPr txBox="1">
            <a:spLocks noChangeArrowheads="1"/>
          </p:cNvSpPr>
          <p:nvPr/>
        </p:nvSpPr>
        <p:spPr bwMode="auto">
          <a:xfrm>
            <a:off x="5973763" y="2286000"/>
            <a:ext cx="744538" cy="5857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 </a:t>
            </a:r>
            <a:r>
              <a:rPr kumimoji="0" lang="en-US" altLang="zh-CN"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21</a:t>
            </a:r>
            <a:endParaRPr kumimoji="0" lang="en-US" altLang="zh-CN" sz="3200" b="1" i="0" u="none" strike="noStrike" kern="1200" cap="none" spc="0" normalizeH="0" baseline="30000" noProof="0" dirty="0">
              <a:ln>
                <a:noFill/>
              </a:ln>
              <a:solidFill>
                <a:srgbClr val="FF0000"/>
              </a:solidFill>
              <a:effectLst/>
              <a:uLnTx/>
              <a:uFillTx/>
              <a:latin typeface="+mj-lt"/>
              <a:ea typeface="楷体" panose="02010609060101010101" pitchFamily="49" charset="-122"/>
              <a:cs typeface="+mn-cs"/>
            </a:endParaRPr>
          </a:p>
        </p:txBody>
      </p:sp>
      <p:sp>
        <p:nvSpPr>
          <p:cNvPr id="12" name="Text Box 39"/>
          <p:cNvSpPr txBox="1">
            <a:spLocks noChangeArrowheads="1"/>
          </p:cNvSpPr>
          <p:nvPr/>
        </p:nvSpPr>
        <p:spPr bwMode="auto">
          <a:xfrm>
            <a:off x="6896100" y="2282825"/>
            <a:ext cx="719138" cy="5857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 </a:t>
            </a:r>
            <a:r>
              <a:rPr kumimoji="0" lang="en-US" altLang="zh-CN"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24</a:t>
            </a:r>
            <a:endParaRPr kumimoji="0" lang="en-US" altLang="zh-CN" sz="3200" b="1" i="0" u="none" strike="noStrike" kern="1200" cap="none" spc="0" normalizeH="0" baseline="30000" noProof="0" dirty="0">
              <a:ln>
                <a:noFill/>
              </a:ln>
              <a:solidFill>
                <a:srgbClr val="FF0000"/>
              </a:solidFill>
              <a:effectLst/>
              <a:uLnTx/>
              <a:uFillTx/>
              <a:latin typeface="+mj-lt"/>
              <a:ea typeface="楷体" panose="02010609060101010101" pitchFamily="49" charset="-122"/>
              <a:cs typeface="+mn-cs"/>
            </a:endParaRPr>
          </a:p>
        </p:txBody>
      </p:sp>
      <p:sp>
        <p:nvSpPr>
          <p:cNvPr id="13" name="矩形 12"/>
          <p:cNvSpPr/>
          <p:nvPr/>
        </p:nvSpPr>
        <p:spPr>
          <a:xfrm>
            <a:off x="854075" y="3097987"/>
            <a:ext cx="7435850" cy="1303177"/>
          </a:xfrm>
          <a:prstGeom prst="rect">
            <a:avLst/>
          </a:prstGeom>
          <a:solidFill>
            <a:srgbClr val="93DBFF"/>
          </a:solid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zh-CN" sz="2800" b="1" i="0" u="none" strike="noStrike" kern="1200" cap="none" spc="0" normalizeH="0" baseline="0" noProof="0" dirty="0">
                <a:ln>
                  <a:noFill/>
                </a:ln>
                <a:solidFill>
                  <a:schemeClr val="tx1"/>
                </a:solidFill>
                <a:effectLst/>
                <a:uLnTx/>
                <a:uFillTx/>
                <a:latin typeface="+mj-lt"/>
                <a:ea typeface="+mj-ea"/>
                <a:cs typeface="+mn-cs"/>
              </a:rPr>
              <a:t>通过填表、探究，</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你</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能说出用关系式表达变量间变化关系的优势在哪些方面吗</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endParaRPr kumimoji="0" lang="zh-CN" altLang="zh-CN" sz="2800" b="1" i="0" u="none" strike="noStrike" kern="1200" cap="none" spc="0" normalizeH="0" baseline="0" noProof="0" dirty="0">
              <a:ln>
                <a:noFill/>
              </a:ln>
              <a:solidFill>
                <a:schemeClr val="tx1"/>
              </a:solidFill>
              <a:effectLst/>
              <a:uLnTx/>
              <a:uFillTx/>
              <a:latin typeface="+mj-lt"/>
              <a:ea typeface="+mj-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inVertical)">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animBg="1"/>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宋-黑-T-A">
      <a:majorFont>
        <a:latin typeface="Times New Roman"/>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9050">
          <a:solidFill>
            <a:srgbClr val="000000"/>
          </a:solidFill>
          <a:miter lim="800000"/>
        </a:ln>
      </a:spPr>
      <a:bodyPr wrap="square" rtlCol="0" anchor="ctr">
        <a:spAutoFit/>
      </a:bodyPr>
      <a:lstStyle>
        <a:defPPr algn="l" eaLnBrk="1" hangingPunct="1">
          <a:lnSpc>
            <a:spcPct val="120000"/>
          </a:lnSpc>
          <a:buFont typeface="Arial" panose="020B0604020202020204" pitchFamily="34" charset="0"/>
          <a:buNone/>
          <a:defRPr sz="2800" b="1" dirty="0" smtClean="0">
            <a:latin typeface="+mj-lt"/>
            <a:ea typeface="黑体" panose="02010609060101010101" pitchFamily="49" charset="-122"/>
          </a:defRPr>
        </a:defPPr>
      </a:lstStyle>
    </a:spDef>
    <a:txDef>
      <a:spPr>
        <a:noFill/>
      </a:spPr>
      <a:bodyPr wrap="square" rtlCol="0">
        <a:spAutoFit/>
      </a:bodyPr>
      <a:lstStyle>
        <a:defPPr algn="l">
          <a:lnSpc>
            <a:spcPct val="120000"/>
          </a:lnSpc>
          <a:defRPr sz="2800" b="1" dirty="0" smtClean="0">
            <a:latin typeface="+mj-lt"/>
            <a:ea typeface="+mj-ea"/>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imes New Roman-Arial">
      <a:maj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2410</Words>
  <Application>WPS 演示</Application>
  <PresentationFormat>全屏显示(16:9)</PresentationFormat>
  <Paragraphs>356</Paragraphs>
  <Slides>24</Slides>
  <Notes>0</Notes>
  <HiddenSlides>0</HiddenSlides>
  <MMClips>0</MMClips>
  <ScaleCrop>false</ScaleCrop>
  <HeadingPairs>
    <vt:vector size="8" baseType="variant">
      <vt:variant>
        <vt:lpstr>已用的字体</vt:lpstr>
      </vt:variant>
      <vt:variant>
        <vt:i4>11</vt:i4>
      </vt:variant>
      <vt:variant>
        <vt:lpstr>主题</vt:lpstr>
      </vt:variant>
      <vt:variant>
        <vt:i4>2</vt:i4>
      </vt:variant>
      <vt:variant>
        <vt:lpstr>嵌入 OLE 服务器</vt:lpstr>
      </vt:variant>
      <vt:variant>
        <vt:i4>7</vt:i4>
      </vt:variant>
      <vt:variant>
        <vt:lpstr>幻灯片标题</vt:lpstr>
      </vt:variant>
      <vt:variant>
        <vt:i4>24</vt:i4>
      </vt:variant>
    </vt:vector>
  </HeadingPairs>
  <TitlesOfParts>
    <vt:vector size="44" baseType="lpstr">
      <vt:lpstr>Arial</vt:lpstr>
      <vt:lpstr>宋体</vt:lpstr>
      <vt:lpstr>Wingdings</vt:lpstr>
      <vt:lpstr>黑体</vt:lpstr>
      <vt:lpstr>Times New Roman</vt:lpstr>
      <vt:lpstr>楷体</vt:lpstr>
      <vt:lpstr>Times New Roman</vt:lpstr>
      <vt:lpstr>Comic Sans MS</vt:lpstr>
      <vt:lpstr>微软雅黑</vt:lpstr>
      <vt:lpstr>Arial Unicode MS</vt:lpstr>
      <vt:lpstr>等线</vt:lpstr>
      <vt:lpstr>1_Office 主题​​</vt:lpstr>
      <vt:lpstr>2_Office 主题​​</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状元成才路</dc:title>
  <dc:creator>状元成才路</dc:creator>
  <cp:keywords>状元成才路</cp:keywords>
  <dc:description>声  明
本文件仅用于个人学习、研究或欣赏，以及其他非商业性或非盈利性用途，但同时应遵守著作权法及其他相关法律的规定，不得侵犯本司及相关权利人的合法权利。
除此以外，将本文件任何内容用于其他用途时，应获得授权，如发现未经授权用于商业或盈利用途将追加侵权者的法律责任。
武汉天成贵龙文化传播有限公司
湖北山河律师事务所</dc:description>
  <dc:subject>状元成才路</dc:subject>
  <cp:lastModifiedBy>慢慢来</cp:lastModifiedBy>
  <cp:revision>578</cp:revision>
  <cp:lastPrinted>2018-11-09T09:06:00Z</cp:lastPrinted>
  <dcterms:created xsi:type="dcterms:W3CDTF">2016-01-14T07:05:00Z</dcterms:created>
  <dcterms:modified xsi:type="dcterms:W3CDTF">2025-01-20T00:28:45Z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7303DFE9B10C4FBB9052260C9832FE4B</vt:lpwstr>
  </property>
  <property fmtid="{D5CDD505-2E9C-101B-9397-08002B2CF9AE}" pid="3" name="KSOProductBuildVer">
    <vt:lpwstr>2052-12.1.0.19770</vt:lpwstr>
  </property>
</Properties>
</file>