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2"/>
  </p:notesMasterIdLst>
  <p:sldIdLst>
    <p:sldId id="256" r:id="rId4"/>
    <p:sldId id="299" r:id="rId5"/>
    <p:sldId id="367" r:id="rId6"/>
    <p:sldId id="368" r:id="rId7"/>
    <p:sldId id="369" r:id="rId8"/>
    <p:sldId id="309" r:id="rId9"/>
    <p:sldId id="375" r:id="rId10"/>
    <p:sldId id="311" r:id="rId11"/>
    <p:sldId id="300" r:id="rId12"/>
    <p:sldId id="370" r:id="rId13"/>
    <p:sldId id="384" r:id="rId14"/>
    <p:sldId id="371" r:id="rId15"/>
    <p:sldId id="314" r:id="rId16"/>
    <p:sldId id="313" r:id="rId17"/>
    <p:sldId id="259" r:id="rId18"/>
    <p:sldId id="376" r:id="rId19"/>
    <p:sldId id="377" r:id="rId20"/>
    <p:sldId id="378" r:id="rId21"/>
    <p:sldId id="385" r:id="rId22"/>
    <p:sldId id="276" r:id="rId23"/>
    <p:sldId id="277" r:id="rId24"/>
    <p:sldId id="278" r:id="rId25"/>
    <p:sldId id="382" r:id="rId26"/>
    <p:sldId id="383" r:id="rId27"/>
    <p:sldId id="315" r:id="rId28"/>
    <p:sldId id="316" r:id="rId29"/>
    <p:sldId id="279" r:id="rId30"/>
    <p:sldId id="364" r:id="rId3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93DBFF"/>
    <a:srgbClr val="66CCFF"/>
    <a:srgbClr val="DDFFFF"/>
    <a:srgbClr val="F26336"/>
    <a:srgbClr val="CCFF99"/>
    <a:srgbClr val="F47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>
        <p:scale>
          <a:sx n="100" d="100"/>
          <a:sy n="100" d="100"/>
        </p:scale>
        <p:origin x="612" y="8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74D82F-48BF-40E5-A57F-D3976EEF3F4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194202-9C85-4B67-8941-C8F3C70767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2132013" y="2786063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44838" y="2994025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2059934" y="2126962"/>
            <a:ext cx="502413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课时 三角形的三边关系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384043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操作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983" y="1896512"/>
            <a:ext cx="6870023" cy="1900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000" y="968375"/>
            <a:ext cx="7551738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lang="zh-CN" altLang="en-US" sz="2800" b="1" dirty="0">
                <a:latin typeface="+mj-lt"/>
                <a:ea typeface="+mj-ea"/>
              </a:rPr>
              <a:t>分别量出下图中三个三角形的三边长度，并填入空格内。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895" y="3671350"/>
            <a:ext cx="2942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+mj-ea"/>
              </a:rPr>
              <a:t>(1) 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algn="l"/>
            <a:r>
              <a:rPr lang="en-US" altLang="zh-CN" sz="2800" b="1" i="1" dirty="0">
                <a:latin typeface="+mj-lt"/>
                <a:ea typeface="+mj-ea"/>
              </a:rPr>
              <a:t>     b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algn="l"/>
            <a:r>
              <a:rPr lang="en-US" altLang="zh-CN" sz="2800" b="1" i="1" dirty="0">
                <a:latin typeface="+mj-lt"/>
                <a:ea typeface="+mj-ea"/>
              </a:rPr>
              <a:t>     c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2593" y="3671350"/>
            <a:ext cx="2942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+mj-ea"/>
              </a:rPr>
              <a:t>(2) 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algn="l"/>
            <a:r>
              <a:rPr lang="en-US" altLang="zh-CN" sz="2800" b="1" i="1" dirty="0">
                <a:latin typeface="+mj-lt"/>
                <a:ea typeface="+mj-ea"/>
              </a:rPr>
              <a:t>     b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algn="l"/>
            <a:r>
              <a:rPr lang="en-US" altLang="zh-CN" sz="2800" b="1" i="1" dirty="0">
                <a:latin typeface="+mj-lt"/>
                <a:ea typeface="+mj-ea"/>
              </a:rPr>
              <a:t>     c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43291" y="3671350"/>
            <a:ext cx="2942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latin typeface="+mj-lt"/>
                <a:ea typeface="+mj-ea"/>
              </a:rPr>
              <a:t>(3) 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algn="l"/>
            <a:r>
              <a:rPr lang="en-US" altLang="zh-CN" sz="2800" b="1" i="1" dirty="0">
                <a:latin typeface="+mj-lt"/>
                <a:ea typeface="+mj-ea"/>
              </a:rPr>
              <a:t>     b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algn="l"/>
            <a:r>
              <a:rPr lang="en-US" altLang="zh-CN" sz="2800" b="1" i="1" dirty="0">
                <a:latin typeface="+mj-lt"/>
                <a:ea typeface="+mj-ea"/>
              </a:rPr>
              <a:t>     c</a:t>
            </a:r>
            <a:r>
              <a:rPr lang="en-US" altLang="zh-CN" sz="2800" b="1" dirty="0">
                <a:latin typeface="+mj-lt"/>
                <a:ea typeface="+mj-ea"/>
              </a:rPr>
              <a:t>=_______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3762" y="3651905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2.1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3762" y="4092515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1.6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3762" y="4512695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2.4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2845" y="3658750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1.2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92845" y="4099360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2.2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92845" y="4519540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1.9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41353" y="3678465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3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1353" y="4119075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1.2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1353" y="4539255"/>
            <a:ext cx="120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2.2 cm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407" y="530235"/>
            <a:ext cx="8004313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根据你的测量结果，计算每个三角形的任意两边之差，并与第三边比较，你能得到什么结论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再画一些三角形试一试。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691" y="2162434"/>
            <a:ext cx="7253744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(1) 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b </a:t>
            </a:r>
            <a:r>
              <a:rPr lang="en-US" altLang="zh-CN" sz="2800" b="1" dirty="0">
                <a:latin typeface="+mj-lt"/>
                <a:ea typeface="+mj-ea"/>
              </a:rPr>
              <a:t>____ 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b </a:t>
            </a:r>
            <a:r>
              <a:rPr lang="en-US" altLang="zh-CN" sz="2800" b="1" dirty="0">
                <a:latin typeface="+mj-lt"/>
                <a:ea typeface="+mj-ea"/>
              </a:rPr>
              <a:t>____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a </a:t>
            </a:r>
            <a:r>
              <a:rPr lang="en-US" altLang="zh-CN" sz="2800" b="1" dirty="0">
                <a:latin typeface="+mj-lt"/>
                <a:ea typeface="+mj-ea"/>
              </a:rPr>
              <a:t>____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691" y="3098282"/>
            <a:ext cx="745675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(2) 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a </a:t>
            </a:r>
            <a:r>
              <a:rPr lang="en-US" altLang="zh-CN" sz="2800" b="1" dirty="0">
                <a:latin typeface="+mj-lt"/>
                <a:ea typeface="+mj-ea"/>
              </a:rPr>
              <a:t>____ 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c </a:t>
            </a:r>
            <a:r>
              <a:rPr lang="en-US" altLang="zh-CN" sz="2800" b="1" dirty="0">
                <a:latin typeface="+mj-lt"/>
                <a:ea typeface="+mj-ea"/>
              </a:rPr>
              <a:t>____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a </a:t>
            </a:r>
            <a:r>
              <a:rPr lang="en-US" altLang="zh-CN" sz="2800" b="1" dirty="0">
                <a:latin typeface="+mj-lt"/>
                <a:ea typeface="+mj-ea"/>
              </a:rPr>
              <a:t>____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；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691" y="4049008"/>
            <a:ext cx="7253744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(3) 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b </a:t>
            </a:r>
            <a:r>
              <a:rPr lang="en-US" altLang="zh-CN" sz="2800" b="1" dirty="0">
                <a:latin typeface="+mj-lt"/>
                <a:ea typeface="+mj-ea"/>
              </a:rPr>
              <a:t>____ 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c </a:t>
            </a:r>
            <a:r>
              <a:rPr lang="en-US" altLang="zh-CN" sz="2800" b="1" dirty="0">
                <a:latin typeface="+mj-lt"/>
                <a:ea typeface="+mj-ea"/>
              </a:rPr>
              <a:t>____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c </a:t>
            </a:r>
            <a:r>
              <a:rPr lang="en-US" altLang="zh-CN" sz="2800" b="1" dirty="0">
                <a:latin typeface="+mj-lt"/>
                <a:ea typeface="+mj-ea"/>
              </a:rPr>
              <a:t>____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62751" y="2158073"/>
            <a:ext cx="4338267" cy="564257"/>
            <a:chOff x="2153188" y="1750858"/>
            <a:chExt cx="4338267" cy="564257"/>
          </a:xfrm>
        </p:grpSpPr>
        <p:sp>
          <p:nvSpPr>
            <p:cNvPr id="10" name="文本框 9"/>
            <p:cNvSpPr txBox="1"/>
            <p:nvPr/>
          </p:nvSpPr>
          <p:spPr>
            <a:xfrm>
              <a:off x="2153188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47640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65592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62751" y="3086483"/>
            <a:ext cx="4338267" cy="564257"/>
            <a:chOff x="2153188" y="1750858"/>
            <a:chExt cx="4338267" cy="564257"/>
          </a:xfrm>
        </p:grpSpPr>
        <p:sp>
          <p:nvSpPr>
            <p:cNvPr id="15" name="文本框 14"/>
            <p:cNvSpPr txBox="1"/>
            <p:nvPr/>
          </p:nvSpPr>
          <p:spPr>
            <a:xfrm>
              <a:off x="2153188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7640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65592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62751" y="4029770"/>
            <a:ext cx="4338267" cy="564257"/>
            <a:chOff x="2153188" y="1750858"/>
            <a:chExt cx="4338267" cy="564257"/>
          </a:xfrm>
        </p:grpSpPr>
        <p:sp>
          <p:nvSpPr>
            <p:cNvPr id="19" name="文本框 18"/>
            <p:cNvSpPr txBox="1"/>
            <p:nvPr/>
          </p:nvSpPr>
          <p:spPr>
            <a:xfrm>
              <a:off x="2153188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47640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965592" y="1750858"/>
              <a:ext cx="525863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＜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360" y="338989"/>
            <a:ext cx="7866932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如图，</a:t>
            </a:r>
            <a:r>
              <a:rPr lang="zh-CN" altLang="en-US" sz="2800" b="1" dirty="0">
                <a:latin typeface="+mj-lt"/>
                <a:ea typeface="+mj-ea"/>
              </a:rPr>
              <a:t>在△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中，以点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zh-CN" altLang="en-US" sz="2800" b="1" dirty="0">
                <a:latin typeface="+mj-lt"/>
                <a:ea typeface="+mj-ea"/>
              </a:rPr>
              <a:t>为圆心，以 </a:t>
            </a:r>
            <a:r>
              <a:rPr lang="en-US" altLang="zh-CN" sz="2800" b="1" i="1" dirty="0">
                <a:latin typeface="+mj-lt"/>
                <a:ea typeface="+mj-ea"/>
              </a:rPr>
              <a:t>BA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zh-CN" altLang="en-US" sz="2800" b="1" dirty="0">
                <a:latin typeface="+mj-lt"/>
                <a:ea typeface="+mj-ea"/>
              </a:rPr>
              <a:t>的长为半径作弧，与边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交于点 </a:t>
            </a:r>
            <a:r>
              <a:rPr lang="en-US" altLang="zh-CN" sz="2800" b="1" i="1" dirty="0">
                <a:latin typeface="+mj-lt"/>
                <a:ea typeface="+mj-ea"/>
              </a:rPr>
              <a:t>D</a:t>
            </a:r>
            <a:r>
              <a:rPr lang="zh-CN" altLang="en-US" sz="2800" b="1" dirty="0">
                <a:latin typeface="+mj-lt"/>
                <a:ea typeface="+mj-ea"/>
              </a:rPr>
              <a:t>，图中是否有线段长度等于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呢？能用圆规直观说明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与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之间的大小关系吗？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300" y="4291490"/>
            <a:ext cx="8707041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j-ea"/>
              </a:rPr>
              <a:t>改变三角形的形状再试试看，你能得到什么结论？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2833" y="1887928"/>
            <a:ext cx="4410867" cy="23030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223" y="1785230"/>
            <a:ext cx="4092086" cy="24721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839" y="1968525"/>
            <a:ext cx="4553993" cy="2276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5076" y="2447716"/>
            <a:ext cx="345448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kumimoji="0" lang="zh-CN" altLang="en-US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5076" y="2996481"/>
            <a:ext cx="3042963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kumimoji="0" lang="zh-CN" altLang="en-US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5805" y="3586213"/>
            <a:ext cx="3939749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zh-CN" altLang="en-US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0327" y="476116"/>
            <a:ext cx="6346014" cy="1231240"/>
            <a:chOff x="1530747" y="143128"/>
            <a:chExt cx="6346664" cy="1230845"/>
          </a:xfrm>
        </p:grpSpPr>
        <p:sp>
          <p:nvSpPr>
            <p:cNvPr id="14" name="矩形: 圆角 13"/>
            <p:cNvSpPr/>
            <p:nvPr/>
          </p:nvSpPr>
          <p:spPr bwMode="auto">
            <a:xfrm>
              <a:off x="1530747" y="658521"/>
              <a:ext cx="6346664" cy="715452"/>
            </a:xfrm>
            <a:prstGeom prst="roundRect">
              <a:avLst/>
            </a:prstGeom>
            <a:solidFill>
              <a:srgbClr val="93DBFF"/>
            </a:solidFill>
            <a:ln w="19050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36640" y="770917"/>
              <a:ext cx="5956086" cy="5597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三角形的任意两边之差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j-ea"/>
                  <a:cs typeface="+mn-cs"/>
                </a:rPr>
                <a:t>小于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第三边。</a:t>
              </a:r>
              <a:endPara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pic>
          <p:nvPicPr>
            <p:cNvPr id="11280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21201" y="143128"/>
              <a:ext cx="541322" cy="715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5249863" y="1797050"/>
            <a:ext cx="3506787" cy="2374900"/>
            <a:chOff x="5287754" y="1601480"/>
            <a:chExt cx="3506253" cy="2375765"/>
          </a:xfrm>
        </p:grpSpPr>
        <p:sp>
          <p:nvSpPr>
            <p:cNvPr id="17" name="等腰三角形 16"/>
            <p:cNvSpPr/>
            <p:nvPr/>
          </p:nvSpPr>
          <p:spPr bwMode="auto">
            <a:xfrm>
              <a:off x="5687743" y="2087432"/>
              <a:ext cx="2636435" cy="1475325"/>
            </a:xfrm>
            <a:prstGeom prst="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32156" y="1601480"/>
              <a:ext cx="482527" cy="5637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287754" y="3262610"/>
              <a:ext cx="482527" cy="5637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311480" y="3294371"/>
              <a:ext cx="482527" cy="5637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843267" y="3413478"/>
              <a:ext cx="482527" cy="5637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40071" y="2336761"/>
              <a:ext cx="482527" cy="5637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057574" y="2266885"/>
              <a:ext cx="482527" cy="5653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898650" y="1963738"/>
            <a:ext cx="1800225" cy="68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|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 – b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|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&lt; c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98650" y="2652713"/>
            <a:ext cx="1966913" cy="684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|</a:t>
            </a: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 </a:t>
            </a: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|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&lt; b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98650" y="3452813"/>
            <a:ext cx="2174875" cy="684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|</a:t>
            </a: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|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&lt; a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598" y="346619"/>
            <a:ext cx="8359037" cy="1872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有两根长度分别为 5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cm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 8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cm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的木棒，用长度为 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cm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的木棒与它们能摆成三角形吗？为什么？长度为 13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cm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的木棒呢？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圆柱形 4"/>
          <p:cNvSpPr/>
          <p:nvPr/>
        </p:nvSpPr>
        <p:spPr bwMode="auto">
          <a:xfrm rot="16200000">
            <a:off x="5882746" y="1325420"/>
            <a:ext cx="103188" cy="1684338"/>
          </a:xfrm>
          <a:prstGeom prst="can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圆柱形 5"/>
          <p:cNvSpPr/>
          <p:nvPr/>
        </p:nvSpPr>
        <p:spPr bwMode="auto">
          <a:xfrm rot="16200000">
            <a:off x="5561277" y="1407176"/>
            <a:ext cx="103188" cy="971550"/>
          </a:xfrm>
          <a:prstGeom prst="can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406" y="2502936"/>
            <a:ext cx="7581900" cy="9363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解：用长度为2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cm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的木棒时，由于2+5=7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&lt; 8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，出现了两边之和小于第三边的情况，所以它们不能摆成三角形。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956" y="3561799"/>
            <a:ext cx="7866063" cy="93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用长度为13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cm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的木棒时，由于5+8=13，出现了两边之和等于第三边的情况，所以它们也不能摆成三角形。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285" y="427840"/>
            <a:ext cx="7614605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45720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如果一根木棒能与长度分别为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5 cm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和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8 cm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的两根木棒摆成三角形，那么它的长度取值范围是什么？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331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柱形 2"/>
          <p:cNvSpPr/>
          <p:nvPr/>
        </p:nvSpPr>
        <p:spPr bwMode="auto">
          <a:xfrm rot="16200000">
            <a:off x="6832628" y="1179697"/>
            <a:ext cx="101600" cy="1684338"/>
          </a:xfrm>
          <a:prstGeom prst="can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圆柱形 16"/>
          <p:cNvSpPr/>
          <p:nvPr/>
        </p:nvSpPr>
        <p:spPr bwMode="auto">
          <a:xfrm rot="16200000">
            <a:off x="6510365" y="1262247"/>
            <a:ext cx="103188" cy="971550"/>
          </a:xfrm>
          <a:prstGeom prst="can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5976" y="3393728"/>
            <a:ext cx="229235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8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5 &lt;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&lt; 5+8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79338" y="3984305"/>
            <a:ext cx="1825625" cy="5642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 &lt;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&lt; 13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36" y="2205055"/>
            <a:ext cx="8955608" cy="10066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600" b="1" dirty="0">
                <a:solidFill>
                  <a:srgbClr val="00B050"/>
                </a:solidFill>
                <a:latin typeface="+mj-lt"/>
                <a:ea typeface="楷体" panose="02010609060101010101" pitchFamily="49" charset="-122"/>
              </a:rPr>
              <a:t>分析：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它的长度取值范围是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大于</a:t>
            </a:r>
            <a:r>
              <a:rPr lang="en-US" altLang="zh-CN" sz="2600" b="1" dirty="0">
                <a:latin typeface="+mj-lt"/>
                <a:ea typeface="楷体" panose="02010609060101010101" pitchFamily="49" charset="-122"/>
              </a:rPr>
              <a:t>(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注意</a:t>
            </a:r>
            <a:r>
              <a:rPr lang="en-US" altLang="zh-CN" sz="2600" b="1" dirty="0">
                <a:latin typeface="+mj-lt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不能等于</a:t>
            </a:r>
            <a:r>
              <a:rPr lang="en-US" altLang="zh-CN" sz="2600" b="1" dirty="0">
                <a:latin typeface="+mj-lt"/>
                <a:ea typeface="楷体" panose="02010609060101010101" pitchFamily="49" charset="-122"/>
              </a:rPr>
              <a:t>)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原两根木棒长度之差，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小于</a:t>
            </a:r>
            <a:r>
              <a:rPr lang="en-US" altLang="zh-CN" sz="2600" b="1" dirty="0">
                <a:latin typeface="+mj-lt"/>
                <a:ea typeface="楷体" panose="02010609060101010101" pitchFamily="49" charset="-122"/>
              </a:rPr>
              <a:t>(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注意</a:t>
            </a:r>
            <a:r>
              <a:rPr lang="en-US" altLang="zh-CN" sz="2600" b="1" dirty="0">
                <a:latin typeface="+mj-lt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不能等于</a:t>
            </a:r>
            <a:r>
              <a:rPr lang="en-US" altLang="zh-CN" sz="2600" b="1" dirty="0">
                <a:latin typeface="+mj-lt"/>
                <a:ea typeface="楷体" panose="02010609060101010101" pitchFamily="49" charset="-122"/>
              </a:rPr>
              <a:t>)</a:t>
            </a:r>
            <a:r>
              <a:rPr lang="zh-CN" altLang="en-US" sz="2600" b="1" dirty="0">
                <a:latin typeface="+mj-lt"/>
                <a:ea typeface="楷体" panose="02010609060101010101" pitchFamily="49" charset="-122"/>
              </a:rPr>
              <a:t>原两根木棒长度之和。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48390" y="918236"/>
            <a:ext cx="8320691" cy="15983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下列长度的三条线段能否组成一个三角形。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(1)5cm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6cm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10cm       (2)6cm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10cm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8cm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(3)2cm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3cm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5cm       (4)4cm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9cm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4cm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066111" y="2884196"/>
            <a:ext cx="3872150" cy="17636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技巧：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①长边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-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短边＜第三边；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②短边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+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短边＞第三边。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847533" y="1535053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√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764213" y="1523246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√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807162" y="1993898"/>
            <a:ext cx="598279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609542" y="2022114"/>
            <a:ext cx="598279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1654" y="788696"/>
            <a:ext cx="8496126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一个三角形地两边长分别为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，第三边的长可以是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吗？可以是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吗？说说你的理由。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3574" y="2200883"/>
            <a:ext cx="8496126" cy="11523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设第三边的长为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5-3&lt;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&lt;5+3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，即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所以第三边的长不可能是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8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1182" y="1472729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P90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1654" y="788696"/>
            <a:ext cx="8496126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在△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ABC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中，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=4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=2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，已知第三边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的长是偶数，求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的长。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952674" y="2033269"/>
            <a:ext cx="7017846" cy="21110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所以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2&lt;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 第三边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的长是偶数，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8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4032" y="1472729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P90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384043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回顾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反思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0120" y="1494789"/>
            <a:ext cx="7657089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45720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回顾三角形的不同分类方法，每种方法分别选用了怎样的分类标准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120" y="2561018"/>
            <a:ext cx="7657089" cy="1081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45720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  <a:ea typeface="+mj-ea"/>
              </a:rPr>
              <a:t>在对其他对象进行分类时，你是如何选择不同标准的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4" name="矩形 1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037097" y="1052203"/>
            <a:ext cx="4415966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三角形按角分为哪几类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" name="表格 6"/>
          <p:cNvGraphicFramePr>
            <a:graphicFrameLocks noGrp="1"/>
          </p:cNvGraphicFramePr>
          <p:nvPr/>
        </p:nvGraphicFramePr>
        <p:xfrm>
          <a:off x="1076053" y="1758613"/>
          <a:ext cx="7392087" cy="2330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029"/>
                <a:gridCol w="2464029"/>
                <a:gridCol w="2464029"/>
              </a:tblGrid>
              <a:tr h="1459323">
                <a:tc>
                  <a:txBody>
                    <a:bodyPr/>
                    <a:lstStyle/>
                    <a:p>
                      <a:endParaRPr lang="zh-CN" altLang="en-US" sz="3900" dirty="0"/>
                    </a:p>
                  </a:txBody>
                  <a:tcPr marL="100584" marR="100584" marT="98005" marB="98005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900" dirty="0"/>
                    </a:p>
                  </a:txBody>
                  <a:tcPr marL="100584" marR="100584" marT="98005" marB="98005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900" dirty="0"/>
                    </a:p>
                  </a:txBody>
                  <a:tcPr marL="100584" marR="100584" marT="98005" marB="98005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0914">
                <a:tc>
                  <a:txBody>
                    <a:bodyPr/>
                    <a:lstStyle/>
                    <a:p>
                      <a:endParaRPr lang="zh-CN" altLang="en-US" sz="3900" dirty="0"/>
                    </a:p>
                  </a:txBody>
                  <a:tcPr marL="100584" marR="100584" marT="98005" marB="98005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900" dirty="0"/>
                    </a:p>
                  </a:txBody>
                  <a:tcPr marL="100584" marR="100584" marT="98005" marB="98005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3900" dirty="0"/>
                    </a:p>
                  </a:txBody>
                  <a:tcPr marL="100584" marR="100584" marT="98005" marB="98005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1366030" y="1822928"/>
            <a:ext cx="1840125" cy="1304055"/>
            <a:chOff x="1396788" y="1832745"/>
            <a:chExt cx="1840125" cy="130405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96788" y="1832745"/>
              <a:ext cx="1840125" cy="130405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1472" y="2692216"/>
              <a:ext cx="1599475" cy="37515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3744467" y="1823621"/>
            <a:ext cx="2024137" cy="1313179"/>
            <a:chOff x="3744467" y="1823621"/>
            <a:chExt cx="2024137" cy="131317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4467" y="1823621"/>
              <a:ext cx="2024137" cy="131317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82015" y="2714708"/>
              <a:ext cx="1780162" cy="375153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243497" y="1839271"/>
            <a:ext cx="2024137" cy="1300634"/>
            <a:chOff x="6243497" y="1839271"/>
            <a:chExt cx="2024137" cy="130063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43497" y="1839271"/>
              <a:ext cx="2024137" cy="130063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2394" y="2692215"/>
              <a:ext cx="1635553" cy="375153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1396353" y="2677291"/>
            <a:ext cx="2025227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27844" y="2641456"/>
            <a:ext cx="2025227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74536" y="2590699"/>
            <a:ext cx="2025227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0823" y="3457313"/>
            <a:ext cx="2733644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三个角都是锐角。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36472" y="3201808"/>
            <a:ext cx="1840125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有一个内角是直角。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75127" y="3186840"/>
            <a:ext cx="2288032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有一个内角是钝角。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25379" y="280522"/>
            <a:ext cx="2288032" cy="1740312"/>
            <a:chOff x="6897723" y="1202475"/>
            <a:chExt cx="2288032" cy="1740312"/>
          </a:xfrm>
        </p:grpSpPr>
        <p:sp>
          <p:nvSpPr>
            <p:cNvPr id="5" name="思想气泡: 云 4"/>
            <p:cNvSpPr/>
            <p:nvPr/>
          </p:nvSpPr>
          <p:spPr bwMode="auto">
            <a:xfrm>
              <a:off x="6897723" y="1202475"/>
              <a:ext cx="2288032" cy="1740312"/>
            </a:xfrm>
            <a:prstGeom prst="cloudCallout">
              <a:avLst>
                <a:gd name="adj1" fmla="val -48997"/>
                <a:gd name="adj2" fmla="val 7799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7105163" y="1379014"/>
              <a:ext cx="1810868" cy="12722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00" b="1" dirty="0">
                  <a:solidFill>
                    <a:srgbClr val="000000"/>
                  </a:solidFill>
                  <a:latin typeface="+mj-lt"/>
                  <a:ea typeface="+mj-ea"/>
                </a:rPr>
                <a:t>除了按角分类，还有其他分类方法？</a:t>
              </a:r>
              <a:endPara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0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5"/>
          <p:cNvSpPr/>
          <p:nvPr/>
        </p:nvSpPr>
        <p:spPr>
          <a:xfrm>
            <a:off x="609358" y="1596996"/>
            <a:ext cx="7701161" cy="1949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下列长度的三条线段能组成三角形的是（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A.3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         B.5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11 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C.5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       D.5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434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8" name="矩形 1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1" name="矩形 15"/>
          <p:cNvSpPr/>
          <p:nvPr/>
        </p:nvSpPr>
        <p:spPr>
          <a:xfrm>
            <a:off x="7363300" y="1737108"/>
            <a:ext cx="53006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/>
          <p:nvPr/>
        </p:nvSpPr>
        <p:spPr>
          <a:xfrm>
            <a:off x="303816" y="1430309"/>
            <a:ext cx="8536367" cy="1949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现有长度分别为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1cm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2cm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3cm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4cm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5cm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的五条线段，从其中选三条线段为边可以构成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个的不同的三角形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0570" y="2112675"/>
            <a:ext cx="38985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6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/>
          <p:nvPr/>
        </p:nvSpPr>
        <p:spPr>
          <a:xfrm>
            <a:off x="519113" y="1250950"/>
            <a:ext cx="8164512" cy="1949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如果三角形的两边长分别是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，且第三边是奇数，那么第三边长为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若第三边为偶数，那么三角形的周长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______.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38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4991100" y="2011363"/>
            <a:ext cx="90328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4513" y="2633663"/>
            <a:ext cx="5445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13" y="1250950"/>
            <a:ext cx="8164512" cy="25958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已知等腰三角形两边的长分别为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，则此等腰三角形的周长为（ 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A.13                     B.17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C.13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或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17           D.13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或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15"/>
          <p:cNvSpPr/>
          <p:nvPr/>
        </p:nvSpPr>
        <p:spPr>
          <a:xfrm>
            <a:off x="4217193" y="2025649"/>
            <a:ext cx="53006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113" y="1250950"/>
            <a:ext cx="8164512" cy="1307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5.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分别是三角形三边的长，化简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:|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ea"/>
                <a:ea typeface="+mj-ea"/>
              </a:rPr>
              <a:t>-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|+|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 =_______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15"/>
          <p:cNvSpPr/>
          <p:nvPr/>
        </p:nvSpPr>
        <p:spPr>
          <a:xfrm>
            <a:off x="5009673" y="2009795"/>
            <a:ext cx="194738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437" y="763904"/>
            <a:ext cx="8531491" cy="1966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6.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某地有四个汽车停车场，位于如图所示的四边形</a:t>
            </a:r>
            <a:r>
              <a:rPr kumimoji="0" lang="en-US" altLang="zh-CN" sz="2600" b="1" i="1" kern="1200" cap="none" spc="0" normalizeH="0" noProof="0" dirty="0" err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ABCD</a:t>
            </a:r>
            <a:r>
              <a:rPr kumimoji="0" lang="en-US" altLang="zh-CN" sz="26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的四个顶点，现在要建立一个汽车维修站，你能利用“三角形任意两边之和大于第三边”在四边形</a:t>
            </a:r>
            <a:r>
              <a:rPr kumimoji="0" lang="en-US" altLang="zh-CN" sz="2600" b="1" i="1" kern="1200" cap="none" spc="0" normalizeH="0" noProof="0" dirty="0" err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ABCD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的内部找一点</a:t>
            </a:r>
            <a:r>
              <a:rPr kumimoji="0" lang="en-US" altLang="zh-CN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，使点 </a:t>
            </a:r>
            <a:r>
              <a:rPr kumimoji="0" lang="en-US" altLang="zh-CN" sz="26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 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到 </a:t>
            </a:r>
            <a:r>
              <a:rPr kumimoji="0" lang="en-US" altLang="zh-CN" sz="26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D </a:t>
            </a:r>
            <a:r>
              <a:rPr kumimoji="0" lang="zh-CN" altLang="en-US" sz="2600" b="1" kern="1200" cap="none" spc="0" normalizeH="0" noProof="0" dirty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四点的距离之和最小吗？</a:t>
            </a:r>
            <a:endParaRPr kumimoji="0" lang="zh-CN" altLang="en-US" sz="2600" b="1" kern="1200" cap="none" spc="0" normalizeH="0" noProof="0" dirty="0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65084" y="2761827"/>
            <a:ext cx="3135313" cy="2024063"/>
            <a:chOff x="5514231" y="2867024"/>
            <a:chExt cx="3135313" cy="2024063"/>
          </a:xfrm>
        </p:grpSpPr>
        <p:sp>
          <p:nvSpPr>
            <p:cNvPr id="4" name="任意多边形 3"/>
            <p:cNvSpPr/>
            <p:nvPr/>
          </p:nvSpPr>
          <p:spPr bwMode="auto">
            <a:xfrm>
              <a:off x="5961906" y="3209924"/>
              <a:ext cx="2300288" cy="1495425"/>
            </a:xfrm>
            <a:custGeom>
              <a:avLst/>
              <a:gdLst>
                <a:gd name="connsiteX0" fmla="*/ 151349 w 1872944"/>
                <a:gd name="connsiteY0" fmla="*/ 227023 h 1217098"/>
                <a:gd name="connsiteX1" fmla="*/ 1374753 w 1872944"/>
                <a:gd name="connsiteY1" fmla="*/ 0 h 1217098"/>
                <a:gd name="connsiteX2" fmla="*/ 1872944 w 1872944"/>
                <a:gd name="connsiteY2" fmla="*/ 1103586 h 1217098"/>
                <a:gd name="connsiteX3" fmla="*/ 0 w 1872944"/>
                <a:gd name="connsiteY3" fmla="*/ 1217098 h 1217098"/>
                <a:gd name="connsiteX4" fmla="*/ 151349 w 1872944"/>
                <a:gd name="connsiteY4" fmla="*/ 227023 h 121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944" h="1217098">
                  <a:moveTo>
                    <a:pt x="151349" y="227023"/>
                  </a:moveTo>
                  <a:lnTo>
                    <a:pt x="1374753" y="0"/>
                  </a:lnTo>
                  <a:lnTo>
                    <a:pt x="1872944" y="1103586"/>
                  </a:lnTo>
                  <a:lnTo>
                    <a:pt x="0" y="1217098"/>
                  </a:lnTo>
                  <a:lnTo>
                    <a:pt x="151349" y="227023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6100018" y="3448049"/>
              <a:ext cx="88900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5917456" y="4635499"/>
              <a:ext cx="88900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8200281" y="4511674"/>
              <a:ext cx="87313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7606556" y="3165474"/>
              <a:ext cx="88900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711081" y="3221036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690693" y="2867024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260606" y="4429124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14231" y="4429124"/>
              <a:ext cx="40798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6274805" y="1476375"/>
            <a:ext cx="2111375" cy="109537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104943" y="1198562"/>
            <a:ext cx="1676400" cy="1465263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 bwMode="auto">
          <a:xfrm>
            <a:off x="6981243" y="1811337"/>
            <a:ext cx="88900" cy="88900"/>
          </a:xfrm>
          <a:prstGeom prst="ellipse">
            <a:avLst/>
          </a:prstGeom>
          <a:solidFill>
            <a:srgbClr val="0000FF"/>
          </a:solidFill>
          <a:ln w="1905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70155" y="1501775"/>
            <a:ext cx="463550" cy="565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H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099" y="684107"/>
            <a:ext cx="5793185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解：如图所示，连接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BD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，它们的交点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就是汽车维修站的位置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626662" y="855662"/>
            <a:ext cx="3135313" cy="2024063"/>
            <a:chOff x="5514231" y="2867024"/>
            <a:chExt cx="3135313" cy="2024063"/>
          </a:xfrm>
        </p:grpSpPr>
        <p:sp>
          <p:nvSpPr>
            <p:cNvPr id="18" name="任意多边形 3"/>
            <p:cNvSpPr/>
            <p:nvPr/>
          </p:nvSpPr>
          <p:spPr bwMode="auto">
            <a:xfrm>
              <a:off x="5961906" y="3209924"/>
              <a:ext cx="2300288" cy="1495425"/>
            </a:xfrm>
            <a:custGeom>
              <a:avLst/>
              <a:gdLst>
                <a:gd name="connsiteX0" fmla="*/ 151349 w 1872944"/>
                <a:gd name="connsiteY0" fmla="*/ 227023 h 1217098"/>
                <a:gd name="connsiteX1" fmla="*/ 1374753 w 1872944"/>
                <a:gd name="connsiteY1" fmla="*/ 0 h 1217098"/>
                <a:gd name="connsiteX2" fmla="*/ 1872944 w 1872944"/>
                <a:gd name="connsiteY2" fmla="*/ 1103586 h 1217098"/>
                <a:gd name="connsiteX3" fmla="*/ 0 w 1872944"/>
                <a:gd name="connsiteY3" fmla="*/ 1217098 h 1217098"/>
                <a:gd name="connsiteX4" fmla="*/ 151349 w 1872944"/>
                <a:gd name="connsiteY4" fmla="*/ 227023 h 121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944" h="1217098">
                  <a:moveTo>
                    <a:pt x="151349" y="227023"/>
                  </a:moveTo>
                  <a:lnTo>
                    <a:pt x="1374753" y="0"/>
                  </a:lnTo>
                  <a:lnTo>
                    <a:pt x="1872944" y="1103586"/>
                  </a:lnTo>
                  <a:lnTo>
                    <a:pt x="0" y="1217098"/>
                  </a:lnTo>
                  <a:lnTo>
                    <a:pt x="151349" y="227023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6100018" y="3448049"/>
              <a:ext cx="88900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5917456" y="4635499"/>
              <a:ext cx="88900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8200281" y="4511674"/>
              <a:ext cx="87313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7606556" y="3165474"/>
              <a:ext cx="88900" cy="88900"/>
            </a:xfrm>
            <a:prstGeom prst="ellipse">
              <a:avLst/>
            </a:prstGeom>
            <a:solidFill>
              <a:srgbClr val="0000FF"/>
            </a:solidFill>
            <a:ln w="19050">
              <a:solidFill>
                <a:srgbClr val="00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11081" y="3221036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690693" y="2867024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260606" y="4429124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514231" y="4429124"/>
              <a:ext cx="40798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85673" y="1784350"/>
            <a:ext cx="5457825" cy="292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理由：任取异于点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的点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，连接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，根据三角形的两边之和大于第三边有：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 +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&gt;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AH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HC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BH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 + 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</a:t>
            </a:r>
            <a:r>
              <a:rPr kumimoji="0" lang="en-US" altLang="zh-CN" sz="26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′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D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&gt; 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BH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HD</a:t>
            </a:r>
            <a:endParaRPr kumimoji="0" lang="en-US" altLang="zh-CN" sz="26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即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AH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HC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6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BH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HD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最小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253374" y="1458912"/>
            <a:ext cx="717550" cy="83502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58224" y="2290762"/>
            <a:ext cx="1430338" cy="26987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 bwMode="auto">
          <a:xfrm>
            <a:off x="6928061" y="2241550"/>
            <a:ext cx="88900" cy="88900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77249" y="2284412"/>
            <a:ext cx="585788" cy="609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H′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6940761" y="1187450"/>
            <a:ext cx="830263" cy="110331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056524" y="2286000"/>
            <a:ext cx="941388" cy="3825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30" grpId="0"/>
      <p:bldP spid="33" grpId="0" animBg="1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1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1839913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827885" y="3126889"/>
            <a:ext cx="4412126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任意两边之和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大于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第三边</a:t>
            </a:r>
            <a:endParaRPr kumimoji="0" lang="en-US" altLang="zh-CN" sz="26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0128" y="2343853"/>
            <a:ext cx="2387593" cy="134668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82268" y="1340390"/>
            <a:ext cx="1753139" cy="1302441"/>
            <a:chOff x="1082268" y="1340390"/>
            <a:chExt cx="1753139" cy="1302441"/>
          </a:xfrm>
        </p:grpSpPr>
        <p:sp>
          <p:nvSpPr>
            <p:cNvPr id="21" name="Text Box 3"/>
            <p:cNvSpPr txBox="1">
              <a:spLocks noChangeArrowheads="1"/>
            </p:cNvSpPr>
            <p:nvPr/>
          </p:nvSpPr>
          <p:spPr bwMode="auto">
            <a:xfrm>
              <a:off x="1082268" y="1401199"/>
              <a:ext cx="1714100" cy="10769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三角形</a:t>
              </a:r>
              <a:endPara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lvl="0" algn="ctr" eaLnBrk="1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按边分类</a:t>
              </a:r>
              <a:endPara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左大括号 26"/>
            <p:cNvSpPr/>
            <p:nvPr/>
          </p:nvSpPr>
          <p:spPr>
            <a:xfrm>
              <a:off x="2694181" y="1340390"/>
              <a:ext cx="141226" cy="1302441"/>
            </a:xfrm>
            <a:prstGeom prst="leftBrace">
              <a:avLst>
                <a:gd name="adj1" fmla="val 44411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781208" y="1287481"/>
            <a:ext cx="3918994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三边都不相等的三角形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41691" y="1722286"/>
            <a:ext cx="4255684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j-lt"/>
                <a:ea typeface="+mj-ea"/>
              </a:rPr>
              <a:t>底边和腰不相等的等腰三角形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14775" y="2404316"/>
            <a:ext cx="2066925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等边三角形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81209" y="1844682"/>
            <a:ext cx="1997166" cy="1028989"/>
            <a:chOff x="2781209" y="1844682"/>
            <a:chExt cx="1997166" cy="1028989"/>
          </a:xfrm>
        </p:grpSpPr>
        <p:sp>
          <p:nvSpPr>
            <p:cNvPr id="34" name="文本框 33"/>
            <p:cNvSpPr txBox="1"/>
            <p:nvPr/>
          </p:nvSpPr>
          <p:spPr>
            <a:xfrm>
              <a:off x="2781209" y="2080576"/>
              <a:ext cx="1899144" cy="526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600" b="1" kern="1200" cap="none" spc="0" normalizeH="0" baseline="0" noProof="0" dirty="0">
                  <a:latin typeface="+mj-lt"/>
                  <a:ea typeface="+mj-ea"/>
                  <a:cs typeface="+mn-cs"/>
                </a:rPr>
                <a:t>等腰三角形</a:t>
              </a:r>
              <a:endPara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39" name="左大括号 38"/>
            <p:cNvSpPr/>
            <p:nvPr/>
          </p:nvSpPr>
          <p:spPr>
            <a:xfrm>
              <a:off x="4572000" y="1844682"/>
              <a:ext cx="206375" cy="1028989"/>
            </a:xfrm>
            <a:prstGeom prst="leftBrace">
              <a:avLst>
                <a:gd name="adj1" fmla="val 50686"/>
                <a:gd name="adj2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2803525" y="3842090"/>
            <a:ext cx="4412126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任意两边之差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小于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第三边</a:t>
            </a:r>
            <a:endParaRPr kumimoji="0" lang="en-US" altLang="zh-CN" sz="26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97429" y="3094755"/>
            <a:ext cx="1767192" cy="1302441"/>
            <a:chOff x="1097429" y="3094755"/>
            <a:chExt cx="1767192" cy="1302441"/>
          </a:xfrm>
        </p:grpSpPr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>
              <a:off x="1097429" y="3125079"/>
              <a:ext cx="1683779" cy="10769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三角形的三边关系</a:t>
              </a:r>
              <a:endPara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" name="左大括号 41"/>
            <p:cNvSpPr/>
            <p:nvPr/>
          </p:nvSpPr>
          <p:spPr>
            <a:xfrm>
              <a:off x="2723395" y="3094755"/>
              <a:ext cx="141226" cy="1302441"/>
            </a:xfrm>
            <a:prstGeom prst="leftBrace">
              <a:avLst>
                <a:gd name="adj1" fmla="val 44411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6203" y="1478280"/>
            <a:ext cx="857385" cy="2662800"/>
            <a:chOff x="316203" y="1478280"/>
            <a:chExt cx="857385" cy="2662800"/>
          </a:xfrm>
        </p:grpSpPr>
        <p:sp>
          <p:nvSpPr>
            <p:cNvPr id="20" name="Text Box 3"/>
            <p:cNvSpPr txBox="1">
              <a:spLocks noChangeArrowheads="1"/>
            </p:cNvSpPr>
            <p:nvPr/>
          </p:nvSpPr>
          <p:spPr bwMode="auto">
            <a:xfrm>
              <a:off x="316203" y="2146131"/>
              <a:ext cx="434270" cy="15940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kumimoji="0" lang="zh-CN" altLang="en-US" sz="28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三角形</a:t>
              </a:r>
              <a:endPara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左大括号 42"/>
            <p:cNvSpPr/>
            <p:nvPr/>
          </p:nvSpPr>
          <p:spPr>
            <a:xfrm>
              <a:off x="895775" y="1478280"/>
              <a:ext cx="277813" cy="2662800"/>
            </a:xfrm>
            <a:prstGeom prst="leftBrace">
              <a:avLst>
                <a:gd name="adj1" fmla="val 44411"/>
                <a:gd name="adj2" fmla="val 50000"/>
              </a:avLst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5" grpId="0"/>
      <p:bldP spid="36" grpId="0"/>
      <p:bldP spid="37" grpId="0"/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 bwMode="auto">
          <a:xfrm>
            <a:off x="4251960" y="1984765"/>
            <a:ext cx="579120" cy="1092778"/>
          </a:xfrm>
          <a:prstGeom prst="triangle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22086" y="1304871"/>
            <a:ext cx="675166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下面的三角形的边长之间有什么关系吗？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2177" y="1875016"/>
            <a:ext cx="3825674" cy="2566902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533900" y="1920240"/>
            <a:ext cx="297180" cy="118110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251960" y="1913557"/>
            <a:ext cx="291914" cy="1157303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936735" y="2270760"/>
            <a:ext cx="464065" cy="80772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5451965" y="2270760"/>
            <a:ext cx="491635" cy="81185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477586" y="3070860"/>
            <a:ext cx="892734" cy="762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/>
          <p:cNvSpPr/>
          <p:nvPr/>
        </p:nvSpPr>
        <p:spPr bwMode="auto">
          <a:xfrm>
            <a:off x="2384615" y="2126081"/>
            <a:ext cx="4520478" cy="2510233"/>
          </a:xfrm>
          <a:custGeom>
            <a:avLst/>
            <a:gdLst>
              <a:gd name="connsiteX0" fmla="*/ 29936 w 4972526"/>
              <a:gd name="connsiteY0" fmla="*/ 1104053 h 2918863"/>
              <a:gd name="connsiteX1" fmla="*/ 36709 w 4972526"/>
              <a:gd name="connsiteY1" fmla="*/ 1016000 h 2918863"/>
              <a:gd name="connsiteX2" fmla="*/ 50256 w 4972526"/>
              <a:gd name="connsiteY2" fmla="*/ 955040 h 2918863"/>
              <a:gd name="connsiteX3" fmla="*/ 70576 w 4972526"/>
              <a:gd name="connsiteY3" fmla="*/ 921173 h 2918863"/>
              <a:gd name="connsiteX4" fmla="*/ 90896 w 4972526"/>
              <a:gd name="connsiteY4" fmla="*/ 866986 h 2918863"/>
              <a:gd name="connsiteX5" fmla="*/ 124762 w 4972526"/>
              <a:gd name="connsiteY5" fmla="*/ 765386 h 2918863"/>
              <a:gd name="connsiteX6" fmla="*/ 145082 w 4972526"/>
              <a:gd name="connsiteY6" fmla="*/ 670560 h 2918863"/>
              <a:gd name="connsiteX7" fmla="*/ 178949 w 4972526"/>
              <a:gd name="connsiteY7" fmla="*/ 623146 h 2918863"/>
              <a:gd name="connsiteX8" fmla="*/ 226362 w 4972526"/>
              <a:gd name="connsiteY8" fmla="*/ 508000 h 2918863"/>
              <a:gd name="connsiteX9" fmla="*/ 294096 w 4972526"/>
              <a:gd name="connsiteY9" fmla="*/ 399626 h 2918863"/>
              <a:gd name="connsiteX10" fmla="*/ 327962 w 4972526"/>
              <a:gd name="connsiteY10" fmla="*/ 372533 h 2918863"/>
              <a:gd name="connsiteX11" fmla="*/ 375376 w 4972526"/>
              <a:gd name="connsiteY11" fmla="*/ 325120 h 2918863"/>
              <a:gd name="connsiteX12" fmla="*/ 605669 w 4972526"/>
              <a:gd name="connsiteY12" fmla="*/ 176106 h 2918863"/>
              <a:gd name="connsiteX13" fmla="*/ 720816 w 4972526"/>
              <a:gd name="connsiteY13" fmla="*/ 115146 h 2918863"/>
              <a:gd name="connsiteX14" fmla="*/ 761456 w 4972526"/>
              <a:gd name="connsiteY14" fmla="*/ 88053 h 2918863"/>
              <a:gd name="connsiteX15" fmla="*/ 964656 w 4972526"/>
              <a:gd name="connsiteY15" fmla="*/ 33866 h 2918863"/>
              <a:gd name="connsiteX16" fmla="*/ 1066256 w 4972526"/>
              <a:gd name="connsiteY16" fmla="*/ 20320 h 2918863"/>
              <a:gd name="connsiteX17" fmla="*/ 1154309 w 4972526"/>
              <a:gd name="connsiteY17" fmla="*/ 0 h 2918863"/>
              <a:gd name="connsiteX18" fmla="*/ 1337189 w 4972526"/>
              <a:gd name="connsiteY18" fmla="*/ 13546 h 2918863"/>
              <a:gd name="connsiteX19" fmla="*/ 1404922 w 4972526"/>
              <a:gd name="connsiteY19" fmla="*/ 60960 h 2918863"/>
              <a:gd name="connsiteX20" fmla="*/ 1432016 w 4972526"/>
              <a:gd name="connsiteY20" fmla="*/ 81280 h 2918863"/>
              <a:gd name="connsiteX21" fmla="*/ 1479429 w 4972526"/>
              <a:gd name="connsiteY21" fmla="*/ 162560 h 2918863"/>
              <a:gd name="connsiteX22" fmla="*/ 1492976 w 4972526"/>
              <a:gd name="connsiteY22" fmla="*/ 216746 h 2918863"/>
              <a:gd name="connsiteX23" fmla="*/ 1526842 w 4972526"/>
              <a:gd name="connsiteY23" fmla="*/ 304800 h 2918863"/>
              <a:gd name="connsiteX24" fmla="*/ 1540389 w 4972526"/>
              <a:gd name="connsiteY24" fmla="*/ 453813 h 2918863"/>
              <a:gd name="connsiteX25" fmla="*/ 1553936 w 4972526"/>
              <a:gd name="connsiteY25" fmla="*/ 568960 h 2918863"/>
              <a:gd name="connsiteX26" fmla="*/ 1581029 w 4972526"/>
              <a:gd name="connsiteY26" fmla="*/ 751840 h 2918863"/>
              <a:gd name="connsiteX27" fmla="*/ 1587802 w 4972526"/>
              <a:gd name="connsiteY27" fmla="*/ 819573 h 2918863"/>
              <a:gd name="connsiteX28" fmla="*/ 1614896 w 4972526"/>
              <a:gd name="connsiteY28" fmla="*/ 921173 h 2918863"/>
              <a:gd name="connsiteX29" fmla="*/ 1648762 w 4972526"/>
              <a:gd name="connsiteY29" fmla="*/ 1036320 h 2918863"/>
              <a:gd name="connsiteX30" fmla="*/ 1669082 w 4972526"/>
              <a:gd name="connsiteY30" fmla="*/ 1090506 h 2918863"/>
              <a:gd name="connsiteX31" fmla="*/ 1682629 w 4972526"/>
              <a:gd name="connsiteY31" fmla="*/ 1144693 h 2918863"/>
              <a:gd name="connsiteX32" fmla="*/ 1702949 w 4972526"/>
              <a:gd name="connsiteY32" fmla="*/ 1165013 h 2918863"/>
              <a:gd name="connsiteX33" fmla="*/ 1763909 w 4972526"/>
              <a:gd name="connsiteY33" fmla="*/ 1232746 h 2918863"/>
              <a:gd name="connsiteX34" fmla="*/ 1906149 w 4972526"/>
              <a:gd name="connsiteY34" fmla="*/ 1273386 h 2918863"/>
              <a:gd name="connsiteX35" fmla="*/ 2576709 w 4972526"/>
              <a:gd name="connsiteY35" fmla="*/ 1286933 h 2918863"/>
              <a:gd name="connsiteX36" fmla="*/ 2718949 w 4972526"/>
              <a:gd name="connsiteY36" fmla="*/ 1293706 h 2918863"/>
              <a:gd name="connsiteX37" fmla="*/ 2908602 w 4972526"/>
              <a:gd name="connsiteY37" fmla="*/ 1314026 h 2918863"/>
              <a:gd name="connsiteX38" fmla="*/ 3010202 w 4972526"/>
              <a:gd name="connsiteY38" fmla="*/ 1320800 h 2918863"/>
              <a:gd name="connsiteX39" fmla="*/ 3159216 w 4972526"/>
              <a:gd name="connsiteY39" fmla="*/ 1347893 h 2918863"/>
              <a:gd name="connsiteX40" fmla="*/ 3281136 w 4972526"/>
              <a:gd name="connsiteY40" fmla="*/ 1368213 h 2918863"/>
              <a:gd name="connsiteX41" fmla="*/ 3409829 w 4972526"/>
              <a:gd name="connsiteY41" fmla="*/ 1381760 h 2918863"/>
              <a:gd name="connsiteX42" fmla="*/ 3497882 w 4972526"/>
              <a:gd name="connsiteY42" fmla="*/ 1402080 h 2918863"/>
              <a:gd name="connsiteX43" fmla="*/ 3619802 w 4972526"/>
              <a:gd name="connsiteY43" fmla="*/ 1442720 h 2918863"/>
              <a:gd name="connsiteX44" fmla="*/ 3829776 w 4972526"/>
              <a:gd name="connsiteY44" fmla="*/ 1530773 h 2918863"/>
              <a:gd name="connsiteX45" fmla="*/ 4073616 w 4972526"/>
              <a:gd name="connsiteY45" fmla="*/ 1652693 h 2918863"/>
              <a:gd name="connsiteX46" fmla="*/ 4100709 w 4972526"/>
              <a:gd name="connsiteY46" fmla="*/ 1659466 h 2918863"/>
              <a:gd name="connsiteX47" fmla="*/ 4290362 w 4972526"/>
              <a:gd name="connsiteY47" fmla="*/ 1767840 h 2918863"/>
              <a:gd name="connsiteX48" fmla="*/ 4337776 w 4972526"/>
              <a:gd name="connsiteY48" fmla="*/ 1801706 h 2918863"/>
              <a:gd name="connsiteX49" fmla="*/ 4385189 w 4972526"/>
              <a:gd name="connsiteY49" fmla="*/ 1828800 h 2918863"/>
              <a:gd name="connsiteX50" fmla="*/ 4520656 w 4972526"/>
              <a:gd name="connsiteY50" fmla="*/ 1896533 h 2918863"/>
              <a:gd name="connsiteX51" fmla="*/ 4554522 w 4972526"/>
              <a:gd name="connsiteY51" fmla="*/ 1910080 h 2918863"/>
              <a:gd name="connsiteX52" fmla="*/ 4601936 w 4972526"/>
              <a:gd name="connsiteY52" fmla="*/ 1943946 h 2918863"/>
              <a:gd name="connsiteX53" fmla="*/ 4622256 w 4972526"/>
              <a:gd name="connsiteY53" fmla="*/ 1964266 h 2918863"/>
              <a:gd name="connsiteX54" fmla="*/ 4744176 w 4972526"/>
              <a:gd name="connsiteY54" fmla="*/ 2079413 h 2918863"/>
              <a:gd name="connsiteX55" fmla="*/ 4757722 w 4972526"/>
              <a:gd name="connsiteY55" fmla="*/ 2106506 h 2918863"/>
              <a:gd name="connsiteX56" fmla="*/ 4859322 w 4972526"/>
              <a:gd name="connsiteY56" fmla="*/ 2248746 h 2918863"/>
              <a:gd name="connsiteX57" fmla="*/ 4899962 w 4972526"/>
              <a:gd name="connsiteY57" fmla="*/ 2343573 h 2918863"/>
              <a:gd name="connsiteX58" fmla="*/ 4960922 w 4972526"/>
              <a:gd name="connsiteY58" fmla="*/ 2451946 h 2918863"/>
              <a:gd name="connsiteX59" fmla="*/ 4947376 w 4972526"/>
              <a:gd name="connsiteY59" fmla="*/ 2641600 h 2918863"/>
              <a:gd name="connsiteX60" fmla="*/ 4906736 w 4972526"/>
              <a:gd name="connsiteY60" fmla="*/ 2709333 h 2918863"/>
              <a:gd name="connsiteX61" fmla="*/ 4845776 w 4972526"/>
              <a:gd name="connsiteY61" fmla="*/ 2763520 h 2918863"/>
              <a:gd name="connsiteX62" fmla="*/ 4771269 w 4972526"/>
              <a:gd name="connsiteY62" fmla="*/ 2790613 h 2918863"/>
              <a:gd name="connsiteX63" fmla="*/ 4568069 w 4972526"/>
              <a:gd name="connsiteY63" fmla="*/ 2817706 h 2918863"/>
              <a:gd name="connsiteX64" fmla="*/ 4419056 w 4972526"/>
              <a:gd name="connsiteY64" fmla="*/ 2844800 h 2918863"/>
              <a:gd name="connsiteX65" fmla="*/ 3430149 w 4972526"/>
              <a:gd name="connsiteY65" fmla="*/ 2858346 h 2918863"/>
              <a:gd name="connsiteX66" fmla="*/ 1215269 w 4972526"/>
              <a:gd name="connsiteY66" fmla="*/ 2851573 h 2918863"/>
              <a:gd name="connsiteX67" fmla="*/ 1147536 w 4972526"/>
              <a:gd name="connsiteY67" fmla="*/ 2838026 h 2918863"/>
              <a:gd name="connsiteX68" fmla="*/ 1093349 w 4972526"/>
              <a:gd name="connsiteY68" fmla="*/ 2831253 h 2918863"/>
              <a:gd name="connsiteX69" fmla="*/ 1052709 w 4972526"/>
              <a:gd name="connsiteY69" fmla="*/ 2824480 h 2918863"/>
              <a:gd name="connsiteX70" fmla="*/ 1005296 w 4972526"/>
              <a:gd name="connsiteY70" fmla="*/ 2817706 h 2918863"/>
              <a:gd name="connsiteX71" fmla="*/ 924016 w 4972526"/>
              <a:gd name="connsiteY71" fmla="*/ 2804160 h 2918863"/>
              <a:gd name="connsiteX72" fmla="*/ 849509 w 4972526"/>
              <a:gd name="connsiteY72" fmla="*/ 2790613 h 2918863"/>
              <a:gd name="connsiteX73" fmla="*/ 808869 w 4972526"/>
              <a:gd name="connsiteY73" fmla="*/ 2777066 h 2918863"/>
              <a:gd name="connsiteX74" fmla="*/ 761456 w 4972526"/>
              <a:gd name="connsiteY74" fmla="*/ 2770293 h 2918863"/>
              <a:gd name="connsiteX75" fmla="*/ 741136 w 4972526"/>
              <a:gd name="connsiteY75" fmla="*/ 2763520 h 2918863"/>
              <a:gd name="connsiteX76" fmla="*/ 714042 w 4972526"/>
              <a:gd name="connsiteY76" fmla="*/ 2756746 h 2918863"/>
              <a:gd name="connsiteX77" fmla="*/ 639536 w 4972526"/>
              <a:gd name="connsiteY77" fmla="*/ 2716106 h 2918863"/>
              <a:gd name="connsiteX78" fmla="*/ 585349 w 4972526"/>
              <a:gd name="connsiteY78" fmla="*/ 2668693 h 2918863"/>
              <a:gd name="connsiteX79" fmla="*/ 558256 w 4972526"/>
              <a:gd name="connsiteY79" fmla="*/ 2648373 h 2918863"/>
              <a:gd name="connsiteX80" fmla="*/ 537936 w 4972526"/>
              <a:gd name="connsiteY80" fmla="*/ 2628053 h 2918863"/>
              <a:gd name="connsiteX81" fmla="*/ 510842 w 4972526"/>
              <a:gd name="connsiteY81" fmla="*/ 2607733 h 2918863"/>
              <a:gd name="connsiteX82" fmla="*/ 490522 w 4972526"/>
              <a:gd name="connsiteY82" fmla="*/ 2594186 h 2918863"/>
              <a:gd name="connsiteX83" fmla="*/ 470202 w 4972526"/>
              <a:gd name="connsiteY83" fmla="*/ 2567093 h 2918863"/>
              <a:gd name="connsiteX84" fmla="*/ 422789 w 4972526"/>
              <a:gd name="connsiteY84" fmla="*/ 2519680 h 2918863"/>
              <a:gd name="connsiteX85" fmla="*/ 368602 w 4972526"/>
              <a:gd name="connsiteY85" fmla="*/ 2451946 h 2918863"/>
              <a:gd name="connsiteX86" fmla="*/ 321189 w 4972526"/>
              <a:gd name="connsiteY86" fmla="*/ 2390986 h 2918863"/>
              <a:gd name="connsiteX87" fmla="*/ 294096 w 4972526"/>
              <a:gd name="connsiteY87" fmla="*/ 2336800 h 2918863"/>
              <a:gd name="connsiteX88" fmla="*/ 287322 w 4972526"/>
              <a:gd name="connsiteY88" fmla="*/ 2309706 h 2918863"/>
              <a:gd name="connsiteX89" fmla="*/ 267002 w 4972526"/>
              <a:gd name="connsiteY89" fmla="*/ 2269066 h 2918863"/>
              <a:gd name="connsiteX90" fmla="*/ 260229 w 4972526"/>
              <a:gd name="connsiteY90" fmla="*/ 2248746 h 2918863"/>
              <a:gd name="connsiteX91" fmla="*/ 239909 w 4972526"/>
              <a:gd name="connsiteY91" fmla="*/ 2208106 h 2918863"/>
              <a:gd name="connsiteX92" fmla="*/ 233136 w 4972526"/>
              <a:gd name="connsiteY92" fmla="*/ 2187786 h 2918863"/>
              <a:gd name="connsiteX93" fmla="*/ 219589 w 4972526"/>
              <a:gd name="connsiteY93" fmla="*/ 2160693 h 2918863"/>
              <a:gd name="connsiteX94" fmla="*/ 212816 w 4972526"/>
              <a:gd name="connsiteY94" fmla="*/ 2126826 h 2918863"/>
              <a:gd name="connsiteX95" fmla="*/ 185722 w 4972526"/>
              <a:gd name="connsiteY95" fmla="*/ 2072640 h 2918863"/>
              <a:gd name="connsiteX96" fmla="*/ 165402 w 4972526"/>
              <a:gd name="connsiteY96" fmla="*/ 2032000 h 2918863"/>
              <a:gd name="connsiteX97" fmla="*/ 145082 w 4972526"/>
              <a:gd name="connsiteY97" fmla="*/ 1991360 h 2918863"/>
              <a:gd name="connsiteX98" fmla="*/ 117989 w 4972526"/>
              <a:gd name="connsiteY98" fmla="*/ 1923626 h 2918863"/>
              <a:gd name="connsiteX99" fmla="*/ 111216 w 4972526"/>
              <a:gd name="connsiteY99" fmla="*/ 1903306 h 2918863"/>
              <a:gd name="connsiteX100" fmla="*/ 90896 w 4972526"/>
              <a:gd name="connsiteY100" fmla="*/ 1855893 h 2918863"/>
              <a:gd name="connsiteX101" fmla="*/ 63802 w 4972526"/>
              <a:gd name="connsiteY101" fmla="*/ 1747520 h 2918863"/>
              <a:gd name="connsiteX102" fmla="*/ 50256 w 4972526"/>
              <a:gd name="connsiteY102" fmla="*/ 1693333 h 2918863"/>
              <a:gd name="connsiteX103" fmla="*/ 43482 w 4972526"/>
              <a:gd name="connsiteY103" fmla="*/ 1639146 h 2918863"/>
              <a:gd name="connsiteX104" fmla="*/ 36709 w 4972526"/>
              <a:gd name="connsiteY104" fmla="*/ 1605280 h 2918863"/>
              <a:gd name="connsiteX105" fmla="*/ 29936 w 4972526"/>
              <a:gd name="connsiteY105" fmla="*/ 1551093 h 2918863"/>
              <a:gd name="connsiteX106" fmla="*/ 23162 w 4972526"/>
              <a:gd name="connsiteY106" fmla="*/ 1530773 h 2918863"/>
              <a:gd name="connsiteX107" fmla="*/ 9616 w 4972526"/>
              <a:gd name="connsiteY107" fmla="*/ 1476586 h 2918863"/>
              <a:gd name="connsiteX108" fmla="*/ 9616 w 4972526"/>
              <a:gd name="connsiteY108" fmla="*/ 1171786 h 2918863"/>
              <a:gd name="connsiteX109" fmla="*/ 16389 w 4972526"/>
              <a:gd name="connsiteY109" fmla="*/ 1110826 h 2918863"/>
              <a:gd name="connsiteX110" fmla="*/ 23162 w 4972526"/>
              <a:gd name="connsiteY110" fmla="*/ 1090506 h 2918863"/>
              <a:gd name="connsiteX111" fmla="*/ 29936 w 4972526"/>
              <a:gd name="connsiteY111" fmla="*/ 1104053 h 291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972526" h="2918863">
                <a:moveTo>
                  <a:pt x="29936" y="1104053"/>
                </a:moveTo>
                <a:cubicBezTo>
                  <a:pt x="32194" y="1091635"/>
                  <a:pt x="20811" y="1083563"/>
                  <a:pt x="36709" y="1016000"/>
                </a:cubicBezTo>
                <a:cubicBezTo>
                  <a:pt x="41477" y="995738"/>
                  <a:pt x="43255" y="974643"/>
                  <a:pt x="50256" y="955040"/>
                </a:cubicBezTo>
                <a:cubicBezTo>
                  <a:pt x="54684" y="942642"/>
                  <a:pt x="65059" y="933126"/>
                  <a:pt x="70576" y="921173"/>
                </a:cubicBezTo>
                <a:cubicBezTo>
                  <a:pt x="78660" y="903658"/>
                  <a:pt x="83477" y="884793"/>
                  <a:pt x="90896" y="866986"/>
                </a:cubicBezTo>
                <a:cubicBezTo>
                  <a:pt x="123867" y="787854"/>
                  <a:pt x="81611" y="923606"/>
                  <a:pt x="124762" y="765386"/>
                </a:cubicBezTo>
                <a:cubicBezTo>
                  <a:pt x="128728" y="733658"/>
                  <a:pt x="129372" y="699736"/>
                  <a:pt x="145082" y="670560"/>
                </a:cubicBezTo>
                <a:cubicBezTo>
                  <a:pt x="154290" y="653459"/>
                  <a:pt x="167660" y="638951"/>
                  <a:pt x="178949" y="623146"/>
                </a:cubicBezTo>
                <a:cubicBezTo>
                  <a:pt x="197753" y="557334"/>
                  <a:pt x="187722" y="581416"/>
                  <a:pt x="226362" y="508000"/>
                </a:cubicBezTo>
                <a:cubicBezTo>
                  <a:pt x="242984" y="476418"/>
                  <a:pt x="269008" y="427223"/>
                  <a:pt x="294096" y="399626"/>
                </a:cubicBezTo>
                <a:cubicBezTo>
                  <a:pt x="303821" y="388929"/>
                  <a:pt x="317305" y="382302"/>
                  <a:pt x="327962" y="372533"/>
                </a:cubicBezTo>
                <a:cubicBezTo>
                  <a:pt x="344438" y="357430"/>
                  <a:pt x="358486" y="339758"/>
                  <a:pt x="375376" y="325120"/>
                </a:cubicBezTo>
                <a:cubicBezTo>
                  <a:pt x="434069" y="274253"/>
                  <a:pt x="564917" y="201276"/>
                  <a:pt x="605669" y="176106"/>
                </a:cubicBezTo>
                <a:cubicBezTo>
                  <a:pt x="766285" y="76903"/>
                  <a:pt x="548969" y="206799"/>
                  <a:pt x="720816" y="115146"/>
                </a:cubicBezTo>
                <a:cubicBezTo>
                  <a:pt x="735182" y="107484"/>
                  <a:pt x="746451" y="94371"/>
                  <a:pt x="761456" y="88053"/>
                </a:cubicBezTo>
                <a:cubicBezTo>
                  <a:pt x="803046" y="70542"/>
                  <a:pt x="927665" y="40802"/>
                  <a:pt x="964656" y="33866"/>
                </a:cubicBezTo>
                <a:cubicBezTo>
                  <a:pt x="998237" y="27570"/>
                  <a:pt x="1032622" y="26326"/>
                  <a:pt x="1066256" y="20320"/>
                </a:cubicBezTo>
                <a:cubicBezTo>
                  <a:pt x="1095909" y="15025"/>
                  <a:pt x="1124958" y="6773"/>
                  <a:pt x="1154309" y="0"/>
                </a:cubicBezTo>
                <a:cubicBezTo>
                  <a:pt x="1215269" y="4515"/>
                  <a:pt x="1276752" y="4389"/>
                  <a:pt x="1337189" y="13546"/>
                </a:cubicBezTo>
                <a:cubicBezTo>
                  <a:pt x="1371922" y="18808"/>
                  <a:pt x="1381734" y="40671"/>
                  <a:pt x="1404922" y="60960"/>
                </a:cubicBezTo>
                <a:cubicBezTo>
                  <a:pt x="1413418" y="68394"/>
                  <a:pt x="1422985" y="74507"/>
                  <a:pt x="1432016" y="81280"/>
                </a:cubicBezTo>
                <a:cubicBezTo>
                  <a:pt x="1449252" y="107134"/>
                  <a:pt x="1468813" y="132836"/>
                  <a:pt x="1479429" y="162560"/>
                </a:cubicBezTo>
                <a:cubicBezTo>
                  <a:pt x="1485691" y="180093"/>
                  <a:pt x="1487089" y="199083"/>
                  <a:pt x="1492976" y="216746"/>
                </a:cubicBezTo>
                <a:cubicBezTo>
                  <a:pt x="1502920" y="246580"/>
                  <a:pt x="1526842" y="304800"/>
                  <a:pt x="1526842" y="304800"/>
                </a:cubicBezTo>
                <a:cubicBezTo>
                  <a:pt x="1542772" y="416296"/>
                  <a:pt x="1523295" y="271477"/>
                  <a:pt x="1540389" y="453813"/>
                </a:cubicBezTo>
                <a:cubicBezTo>
                  <a:pt x="1543996" y="492291"/>
                  <a:pt x="1548937" y="530638"/>
                  <a:pt x="1553936" y="568960"/>
                </a:cubicBezTo>
                <a:cubicBezTo>
                  <a:pt x="1570833" y="698507"/>
                  <a:pt x="1550917" y="450704"/>
                  <a:pt x="1581029" y="751840"/>
                </a:cubicBezTo>
                <a:cubicBezTo>
                  <a:pt x="1583287" y="774418"/>
                  <a:pt x="1584803" y="797082"/>
                  <a:pt x="1587802" y="819573"/>
                </a:cubicBezTo>
                <a:cubicBezTo>
                  <a:pt x="1592360" y="853756"/>
                  <a:pt x="1605271" y="889090"/>
                  <a:pt x="1614896" y="921173"/>
                </a:cubicBezTo>
                <a:cubicBezTo>
                  <a:pt x="1627412" y="1021308"/>
                  <a:pt x="1610629" y="929551"/>
                  <a:pt x="1648762" y="1036320"/>
                </a:cubicBezTo>
                <a:cubicBezTo>
                  <a:pt x="1671296" y="1099415"/>
                  <a:pt x="1639135" y="1045584"/>
                  <a:pt x="1669082" y="1090506"/>
                </a:cubicBezTo>
                <a:cubicBezTo>
                  <a:pt x="1673598" y="1108568"/>
                  <a:pt x="1674925" y="1127744"/>
                  <a:pt x="1682629" y="1144693"/>
                </a:cubicBezTo>
                <a:cubicBezTo>
                  <a:pt x="1686593" y="1153413"/>
                  <a:pt x="1696641" y="1157804"/>
                  <a:pt x="1702949" y="1165013"/>
                </a:cubicBezTo>
                <a:cubicBezTo>
                  <a:pt x="1718435" y="1182712"/>
                  <a:pt x="1743650" y="1220279"/>
                  <a:pt x="1763909" y="1232746"/>
                </a:cubicBezTo>
                <a:cubicBezTo>
                  <a:pt x="1789284" y="1248361"/>
                  <a:pt x="1888331" y="1272591"/>
                  <a:pt x="1906149" y="1273386"/>
                </a:cubicBezTo>
                <a:cubicBezTo>
                  <a:pt x="2129492" y="1283357"/>
                  <a:pt x="2353189" y="1282417"/>
                  <a:pt x="2576709" y="1286933"/>
                </a:cubicBezTo>
                <a:cubicBezTo>
                  <a:pt x="2624122" y="1289191"/>
                  <a:pt x="2671639" y="1289844"/>
                  <a:pt x="2718949" y="1293706"/>
                </a:cubicBezTo>
                <a:cubicBezTo>
                  <a:pt x="2782318" y="1298879"/>
                  <a:pt x="2845296" y="1308137"/>
                  <a:pt x="2908602" y="1314026"/>
                </a:cubicBezTo>
                <a:cubicBezTo>
                  <a:pt x="2942398" y="1317170"/>
                  <a:pt x="2976335" y="1318542"/>
                  <a:pt x="3010202" y="1320800"/>
                </a:cubicBezTo>
                <a:cubicBezTo>
                  <a:pt x="3160525" y="1358381"/>
                  <a:pt x="3025482" y="1328788"/>
                  <a:pt x="3159216" y="1347893"/>
                </a:cubicBezTo>
                <a:cubicBezTo>
                  <a:pt x="3200003" y="1353720"/>
                  <a:pt x="3240307" y="1362695"/>
                  <a:pt x="3281136" y="1368213"/>
                </a:cubicBezTo>
                <a:cubicBezTo>
                  <a:pt x="3323882" y="1373990"/>
                  <a:pt x="3409829" y="1381760"/>
                  <a:pt x="3409829" y="1381760"/>
                </a:cubicBezTo>
                <a:cubicBezTo>
                  <a:pt x="3439180" y="1388533"/>
                  <a:pt x="3468954" y="1393682"/>
                  <a:pt x="3497882" y="1402080"/>
                </a:cubicBezTo>
                <a:cubicBezTo>
                  <a:pt x="3539022" y="1414024"/>
                  <a:pt x="3579430" y="1428395"/>
                  <a:pt x="3619802" y="1442720"/>
                </a:cubicBezTo>
                <a:cubicBezTo>
                  <a:pt x="3685274" y="1465952"/>
                  <a:pt x="3769757" y="1501430"/>
                  <a:pt x="3829776" y="1530773"/>
                </a:cubicBezTo>
                <a:cubicBezTo>
                  <a:pt x="3870788" y="1550824"/>
                  <a:pt x="4002240" y="1625241"/>
                  <a:pt x="4073616" y="1652693"/>
                </a:cubicBezTo>
                <a:cubicBezTo>
                  <a:pt x="4082304" y="1656035"/>
                  <a:pt x="4091678" y="1657208"/>
                  <a:pt x="4100709" y="1659466"/>
                </a:cubicBezTo>
                <a:cubicBezTo>
                  <a:pt x="4221440" y="1753369"/>
                  <a:pt x="4097279" y="1663873"/>
                  <a:pt x="4290362" y="1767840"/>
                </a:cubicBezTo>
                <a:cubicBezTo>
                  <a:pt x="4307463" y="1777048"/>
                  <a:pt x="4321438" y="1791203"/>
                  <a:pt x="4337776" y="1801706"/>
                </a:cubicBezTo>
                <a:cubicBezTo>
                  <a:pt x="4353088" y="1811549"/>
                  <a:pt x="4369029" y="1820421"/>
                  <a:pt x="4385189" y="1828800"/>
                </a:cubicBezTo>
                <a:cubicBezTo>
                  <a:pt x="4430008" y="1852039"/>
                  <a:pt x="4473782" y="1877782"/>
                  <a:pt x="4520656" y="1896533"/>
                </a:cubicBezTo>
                <a:cubicBezTo>
                  <a:pt x="4531945" y="1901049"/>
                  <a:pt x="4543647" y="1904643"/>
                  <a:pt x="4554522" y="1910080"/>
                </a:cubicBezTo>
                <a:cubicBezTo>
                  <a:pt x="4563101" y="1914369"/>
                  <a:pt x="4597639" y="1940263"/>
                  <a:pt x="4601936" y="1943946"/>
                </a:cubicBezTo>
                <a:cubicBezTo>
                  <a:pt x="4609209" y="1950180"/>
                  <a:pt x="4614983" y="1958032"/>
                  <a:pt x="4622256" y="1964266"/>
                </a:cubicBezTo>
                <a:cubicBezTo>
                  <a:pt x="4686293" y="2019155"/>
                  <a:pt x="4697355" y="2016985"/>
                  <a:pt x="4744176" y="2079413"/>
                </a:cubicBezTo>
                <a:cubicBezTo>
                  <a:pt x="4750234" y="2087491"/>
                  <a:pt x="4752044" y="2098157"/>
                  <a:pt x="4757722" y="2106506"/>
                </a:cubicBezTo>
                <a:cubicBezTo>
                  <a:pt x="4790486" y="2154688"/>
                  <a:pt x="4836370" y="2195191"/>
                  <a:pt x="4859322" y="2248746"/>
                </a:cubicBezTo>
                <a:cubicBezTo>
                  <a:pt x="4872869" y="2280355"/>
                  <a:pt x="4884583" y="2312814"/>
                  <a:pt x="4899962" y="2343573"/>
                </a:cubicBezTo>
                <a:cubicBezTo>
                  <a:pt x="4918498" y="2380644"/>
                  <a:pt x="4960922" y="2451946"/>
                  <a:pt x="4960922" y="2451946"/>
                </a:cubicBezTo>
                <a:cubicBezTo>
                  <a:pt x="4979721" y="2527137"/>
                  <a:pt x="4976009" y="2498434"/>
                  <a:pt x="4947376" y="2641600"/>
                </a:cubicBezTo>
                <a:cubicBezTo>
                  <a:pt x="4943832" y="2659321"/>
                  <a:pt x="4919877" y="2694732"/>
                  <a:pt x="4906736" y="2709333"/>
                </a:cubicBezTo>
                <a:cubicBezTo>
                  <a:pt x="4884955" y="2733534"/>
                  <a:pt x="4871577" y="2748777"/>
                  <a:pt x="4845776" y="2763520"/>
                </a:cubicBezTo>
                <a:cubicBezTo>
                  <a:pt x="4819567" y="2778496"/>
                  <a:pt x="4803018" y="2783929"/>
                  <a:pt x="4771269" y="2790613"/>
                </a:cubicBezTo>
                <a:cubicBezTo>
                  <a:pt x="4673371" y="2811224"/>
                  <a:pt x="4681983" y="2800619"/>
                  <a:pt x="4568069" y="2817706"/>
                </a:cubicBezTo>
                <a:cubicBezTo>
                  <a:pt x="4518142" y="2825195"/>
                  <a:pt x="4469537" y="2844109"/>
                  <a:pt x="4419056" y="2844800"/>
                </a:cubicBezTo>
                <a:lnTo>
                  <a:pt x="3430149" y="2858346"/>
                </a:lnTo>
                <a:cubicBezTo>
                  <a:pt x="2698896" y="2962822"/>
                  <a:pt x="1950875" y="2912870"/>
                  <a:pt x="1215269" y="2851573"/>
                </a:cubicBezTo>
                <a:cubicBezTo>
                  <a:pt x="1192691" y="2847057"/>
                  <a:pt x="1170248" y="2841811"/>
                  <a:pt x="1147536" y="2838026"/>
                </a:cubicBezTo>
                <a:cubicBezTo>
                  <a:pt x="1129581" y="2835033"/>
                  <a:pt x="1111369" y="2833827"/>
                  <a:pt x="1093349" y="2831253"/>
                </a:cubicBezTo>
                <a:cubicBezTo>
                  <a:pt x="1079754" y="2829311"/>
                  <a:pt x="1066283" y="2826568"/>
                  <a:pt x="1052709" y="2824480"/>
                </a:cubicBezTo>
                <a:cubicBezTo>
                  <a:pt x="1036930" y="2822052"/>
                  <a:pt x="1021065" y="2820196"/>
                  <a:pt x="1005296" y="2817706"/>
                </a:cubicBezTo>
                <a:cubicBezTo>
                  <a:pt x="978165" y="2813422"/>
                  <a:pt x="950663" y="2810822"/>
                  <a:pt x="924016" y="2804160"/>
                </a:cubicBezTo>
                <a:cubicBezTo>
                  <a:pt x="881434" y="2793514"/>
                  <a:pt x="906138" y="2798702"/>
                  <a:pt x="849509" y="2790613"/>
                </a:cubicBezTo>
                <a:cubicBezTo>
                  <a:pt x="835962" y="2786097"/>
                  <a:pt x="822783" y="2780277"/>
                  <a:pt x="808869" y="2777066"/>
                </a:cubicBezTo>
                <a:cubicBezTo>
                  <a:pt x="793313" y="2773476"/>
                  <a:pt x="777111" y="2773424"/>
                  <a:pt x="761456" y="2770293"/>
                </a:cubicBezTo>
                <a:cubicBezTo>
                  <a:pt x="754455" y="2768893"/>
                  <a:pt x="748001" y="2765481"/>
                  <a:pt x="741136" y="2763520"/>
                </a:cubicBezTo>
                <a:cubicBezTo>
                  <a:pt x="732185" y="2760963"/>
                  <a:pt x="722759" y="2760015"/>
                  <a:pt x="714042" y="2756746"/>
                </a:cubicBezTo>
                <a:cubicBezTo>
                  <a:pt x="699149" y="2751161"/>
                  <a:pt x="644369" y="2719182"/>
                  <a:pt x="639536" y="2716106"/>
                </a:cubicBezTo>
                <a:cubicBezTo>
                  <a:pt x="603749" y="2693332"/>
                  <a:pt x="618700" y="2697875"/>
                  <a:pt x="585349" y="2668693"/>
                </a:cubicBezTo>
                <a:cubicBezTo>
                  <a:pt x="576853" y="2661259"/>
                  <a:pt x="566827" y="2655720"/>
                  <a:pt x="558256" y="2648373"/>
                </a:cubicBezTo>
                <a:cubicBezTo>
                  <a:pt x="550983" y="2642139"/>
                  <a:pt x="545209" y="2634287"/>
                  <a:pt x="537936" y="2628053"/>
                </a:cubicBezTo>
                <a:cubicBezTo>
                  <a:pt x="529365" y="2620706"/>
                  <a:pt x="520028" y="2614295"/>
                  <a:pt x="510842" y="2607733"/>
                </a:cubicBezTo>
                <a:cubicBezTo>
                  <a:pt x="504218" y="2603001"/>
                  <a:pt x="496278" y="2599942"/>
                  <a:pt x="490522" y="2594186"/>
                </a:cubicBezTo>
                <a:cubicBezTo>
                  <a:pt x="482540" y="2586204"/>
                  <a:pt x="477796" y="2575446"/>
                  <a:pt x="470202" y="2567093"/>
                </a:cubicBezTo>
                <a:cubicBezTo>
                  <a:pt x="455167" y="2550555"/>
                  <a:pt x="436751" y="2537133"/>
                  <a:pt x="422789" y="2519680"/>
                </a:cubicBezTo>
                <a:cubicBezTo>
                  <a:pt x="404727" y="2497102"/>
                  <a:pt x="384640" y="2476004"/>
                  <a:pt x="368602" y="2451946"/>
                </a:cubicBezTo>
                <a:cubicBezTo>
                  <a:pt x="336196" y="2403336"/>
                  <a:pt x="353021" y="2422818"/>
                  <a:pt x="321189" y="2390986"/>
                </a:cubicBezTo>
                <a:cubicBezTo>
                  <a:pt x="300136" y="2327822"/>
                  <a:pt x="336745" y="2432758"/>
                  <a:pt x="294096" y="2336800"/>
                </a:cubicBezTo>
                <a:cubicBezTo>
                  <a:pt x="290315" y="2328293"/>
                  <a:pt x="290779" y="2318349"/>
                  <a:pt x="287322" y="2309706"/>
                </a:cubicBezTo>
                <a:cubicBezTo>
                  <a:pt x="281697" y="2295644"/>
                  <a:pt x="273153" y="2282906"/>
                  <a:pt x="267002" y="2269066"/>
                </a:cubicBezTo>
                <a:cubicBezTo>
                  <a:pt x="264102" y="2262542"/>
                  <a:pt x="263129" y="2255270"/>
                  <a:pt x="260229" y="2248746"/>
                </a:cubicBezTo>
                <a:cubicBezTo>
                  <a:pt x="254078" y="2234906"/>
                  <a:pt x="246060" y="2221946"/>
                  <a:pt x="239909" y="2208106"/>
                </a:cubicBezTo>
                <a:cubicBezTo>
                  <a:pt x="237009" y="2201582"/>
                  <a:pt x="235948" y="2194348"/>
                  <a:pt x="233136" y="2187786"/>
                </a:cubicBezTo>
                <a:cubicBezTo>
                  <a:pt x="229159" y="2178505"/>
                  <a:pt x="224105" y="2169724"/>
                  <a:pt x="219589" y="2160693"/>
                </a:cubicBezTo>
                <a:cubicBezTo>
                  <a:pt x="217331" y="2149404"/>
                  <a:pt x="216949" y="2137571"/>
                  <a:pt x="212816" y="2126826"/>
                </a:cubicBezTo>
                <a:cubicBezTo>
                  <a:pt x="205567" y="2107978"/>
                  <a:pt x="194753" y="2090702"/>
                  <a:pt x="185722" y="2072640"/>
                </a:cubicBezTo>
                <a:lnTo>
                  <a:pt x="165402" y="2032000"/>
                </a:lnTo>
                <a:lnTo>
                  <a:pt x="145082" y="1991360"/>
                </a:lnTo>
                <a:cubicBezTo>
                  <a:pt x="133177" y="1931834"/>
                  <a:pt x="147148" y="1981945"/>
                  <a:pt x="117989" y="1923626"/>
                </a:cubicBezTo>
                <a:cubicBezTo>
                  <a:pt x="114796" y="1917240"/>
                  <a:pt x="113868" y="1909935"/>
                  <a:pt x="111216" y="1903306"/>
                </a:cubicBezTo>
                <a:cubicBezTo>
                  <a:pt x="104830" y="1887341"/>
                  <a:pt x="97669" y="1871697"/>
                  <a:pt x="90896" y="1855893"/>
                </a:cubicBezTo>
                <a:cubicBezTo>
                  <a:pt x="77627" y="1776288"/>
                  <a:pt x="92564" y="1855379"/>
                  <a:pt x="63802" y="1747520"/>
                </a:cubicBezTo>
                <a:cubicBezTo>
                  <a:pt x="42002" y="1665771"/>
                  <a:pt x="69120" y="1749928"/>
                  <a:pt x="50256" y="1693333"/>
                </a:cubicBezTo>
                <a:cubicBezTo>
                  <a:pt x="47998" y="1675271"/>
                  <a:pt x="46250" y="1657137"/>
                  <a:pt x="43482" y="1639146"/>
                </a:cubicBezTo>
                <a:cubicBezTo>
                  <a:pt x="41731" y="1627768"/>
                  <a:pt x="38459" y="1616658"/>
                  <a:pt x="36709" y="1605280"/>
                </a:cubicBezTo>
                <a:cubicBezTo>
                  <a:pt x="33941" y="1587289"/>
                  <a:pt x="33192" y="1569002"/>
                  <a:pt x="29936" y="1551093"/>
                </a:cubicBezTo>
                <a:cubicBezTo>
                  <a:pt x="28659" y="1544068"/>
                  <a:pt x="25041" y="1537661"/>
                  <a:pt x="23162" y="1530773"/>
                </a:cubicBezTo>
                <a:cubicBezTo>
                  <a:pt x="18263" y="1512811"/>
                  <a:pt x="14131" y="1494648"/>
                  <a:pt x="9616" y="1476586"/>
                </a:cubicBezTo>
                <a:cubicBezTo>
                  <a:pt x="-5347" y="1341930"/>
                  <a:pt x="-872" y="1407753"/>
                  <a:pt x="9616" y="1171786"/>
                </a:cubicBezTo>
                <a:cubicBezTo>
                  <a:pt x="10524" y="1151361"/>
                  <a:pt x="13028" y="1130993"/>
                  <a:pt x="16389" y="1110826"/>
                </a:cubicBezTo>
                <a:cubicBezTo>
                  <a:pt x="17563" y="1103783"/>
                  <a:pt x="22152" y="1097574"/>
                  <a:pt x="23162" y="1090506"/>
                </a:cubicBezTo>
                <a:cubicBezTo>
                  <a:pt x="24439" y="1081566"/>
                  <a:pt x="27678" y="1116471"/>
                  <a:pt x="29936" y="1104053"/>
                </a:cubicBezTo>
                <a:close/>
              </a:path>
            </a:pathLst>
          </a:custGeom>
          <a:noFill/>
          <a:ln w="19050">
            <a:solidFill>
              <a:srgbClr val="00B05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454187" y="4077451"/>
            <a:ext cx="25860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三条边各不相等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"/>
          <p:cNvSpPr txBox="1">
            <a:spLocks noChangeArrowheads="1"/>
          </p:cNvSpPr>
          <p:nvPr/>
        </p:nvSpPr>
        <p:spPr bwMode="auto">
          <a:xfrm>
            <a:off x="4655473" y="1895248"/>
            <a:ext cx="161422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两边相等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6314880" y="2502933"/>
            <a:ext cx="19879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三边都相等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54" name="矩形 5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45253" y="834879"/>
            <a:ext cx="7457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：等腰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边</a:t>
            </a:r>
            <a:r>
              <a:rPr lang="en-US" altLang="zh-CN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三角形及三角形按边分类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/>
      <p:bldP spid="50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 bwMode="auto">
          <a:xfrm>
            <a:off x="5901430" y="1362815"/>
            <a:ext cx="2193925" cy="2592388"/>
          </a:xfrm>
          <a:prstGeom prst="triangle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弧形 2"/>
          <p:cNvSpPr/>
          <p:nvPr/>
        </p:nvSpPr>
        <p:spPr>
          <a:xfrm>
            <a:off x="5806180" y="3740890"/>
            <a:ext cx="307975" cy="296863"/>
          </a:xfrm>
          <a:prstGeom prst="arc">
            <a:avLst>
              <a:gd name="adj1" fmla="val 17252964"/>
              <a:gd name="adj2" fmla="val 1308111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弧形 3"/>
          <p:cNvSpPr/>
          <p:nvPr/>
        </p:nvSpPr>
        <p:spPr>
          <a:xfrm rot="14630282">
            <a:off x="7875486" y="3770259"/>
            <a:ext cx="307975" cy="296863"/>
          </a:xfrm>
          <a:prstGeom prst="arc">
            <a:avLst>
              <a:gd name="adj1" fmla="val 17252964"/>
              <a:gd name="adj2" fmla="val 1308111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弧形 4"/>
          <p:cNvSpPr/>
          <p:nvPr/>
        </p:nvSpPr>
        <p:spPr>
          <a:xfrm rot="6883444">
            <a:off x="6844405" y="1380278"/>
            <a:ext cx="307975" cy="295275"/>
          </a:xfrm>
          <a:prstGeom prst="arc">
            <a:avLst>
              <a:gd name="adj1" fmla="val 17252964"/>
              <a:gd name="adj2" fmla="val 1308111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96679" y="869667"/>
            <a:ext cx="803425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顶角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0155" y="3657829"/>
            <a:ext cx="803425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底角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29473" y="3642747"/>
            <a:ext cx="803425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底角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9290" y="3918690"/>
            <a:ext cx="803425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底边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4767" y="2272453"/>
            <a:ext cx="494046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4030" y="2272453"/>
            <a:ext cx="494046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腰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8396" y="1001361"/>
            <a:ext cx="6120329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600" b="1" dirty="0">
                <a:solidFill>
                  <a:srgbClr val="000000"/>
                </a:solidFill>
                <a:latin typeface="+mj-lt"/>
                <a:ea typeface="+mj-ea"/>
              </a:rPr>
              <a:t>有</a:t>
            </a:r>
            <a:r>
              <a:rPr lang="zh-CN" altLang="en-US" sz="2600" b="1" dirty="0">
                <a:solidFill>
                  <a:srgbClr val="0070C0"/>
                </a:solidFill>
                <a:latin typeface="+mj-lt"/>
                <a:ea typeface="+mj-ea"/>
              </a:rPr>
              <a:t>两边相等</a:t>
            </a:r>
            <a:r>
              <a:rPr lang="zh-CN" altLang="en-US" sz="2600" b="1" dirty="0">
                <a:solidFill>
                  <a:srgbClr val="000000"/>
                </a:solidFill>
                <a:latin typeface="+mj-lt"/>
                <a:ea typeface="+mj-ea"/>
              </a:rPr>
              <a:t>的三角形叫作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等腰三角形</a:t>
            </a:r>
            <a:r>
              <a:rPr lang="zh-CN" altLang="en-US" sz="2600" b="1" dirty="0">
                <a:solidFill>
                  <a:srgbClr val="000000"/>
                </a:solidFill>
                <a:latin typeface="+mj-lt"/>
                <a:ea typeface="+mj-ea"/>
              </a:rPr>
              <a:t>。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76351" y="1605034"/>
            <a:ext cx="5771852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dirty="0">
                <a:latin typeface="+mj-lt"/>
                <a:ea typeface="+mj-ea"/>
              </a:rPr>
              <a:t>相等的两条边都叫作等腰三角形的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腰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76351" y="2220608"/>
            <a:ext cx="5425080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dirty="0">
                <a:latin typeface="+mj-lt"/>
                <a:ea typeface="+mj-ea"/>
              </a:rPr>
              <a:t>另外一条边叫作等腰三角形的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底边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71494" y="3395842"/>
            <a:ext cx="4116357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dirty="0">
                <a:latin typeface="+mj-lt"/>
                <a:ea typeface="+mj-ea"/>
              </a:rPr>
              <a:t>腰和底边的夹角叫作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底角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76351" y="2836182"/>
            <a:ext cx="3664876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600" b="1" dirty="0">
                <a:latin typeface="+mj-lt"/>
                <a:ea typeface="+mj-ea"/>
              </a:rPr>
              <a:t>两腰的夹角叫作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顶角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07024" y="1344559"/>
            <a:ext cx="2175684" cy="2593457"/>
            <a:chOff x="5907024" y="1344559"/>
            <a:chExt cx="2175684" cy="2593457"/>
          </a:xfrm>
        </p:grpSpPr>
        <p:cxnSp>
          <p:nvCxnSpPr>
            <p:cNvPr id="18" name="直接连接符 17"/>
            <p:cNvCxnSpPr>
              <a:stCxn id="6" idx="2"/>
            </p:cNvCxnSpPr>
            <p:nvPr/>
          </p:nvCxnSpPr>
          <p:spPr>
            <a:xfrm flipH="1">
              <a:off x="5907024" y="1362815"/>
              <a:ext cx="1091368" cy="2575201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985746" y="1344559"/>
              <a:ext cx="1096962" cy="259238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59728" y="841490"/>
            <a:ext cx="672113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+mj-lt"/>
                <a:ea typeface="+mj-ea"/>
              </a:rPr>
              <a:t>三边都相等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的三角形叫作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等边三角形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9926" y="932930"/>
            <a:ext cx="3155266" cy="2673844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74652" y="1454872"/>
            <a:ext cx="4995274" cy="1081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等边三角形</a:t>
            </a:r>
            <a:r>
              <a:rPr lang="zh-CN" altLang="en-US" sz="2800" b="1" noProof="0" dirty="0">
                <a:latin typeface="+mj-lt"/>
                <a:ea typeface="黑体" panose="02010609060101010101" pitchFamily="49" charset="-122"/>
              </a:rPr>
              <a:t>和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等腰三角形之间有什么关系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23591" y="2475601"/>
            <a:ext cx="5097396" cy="10577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等边三角形是一种特殊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腰与底边相等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的等腰三角形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38033" y="3592746"/>
            <a:ext cx="7125559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等腰三角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形一定是等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三角形，你认同？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74652" y="4246650"/>
            <a:ext cx="6198209" cy="540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等腰三角形不一定是等边三角形。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等腰三角形 9"/>
          <p:cNvSpPr/>
          <p:nvPr/>
        </p:nvSpPr>
        <p:spPr bwMode="auto">
          <a:xfrm>
            <a:off x="7147386" y="3937639"/>
            <a:ext cx="618767" cy="849736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38413" y="988874"/>
            <a:ext cx="2683795" cy="2327350"/>
            <a:chOff x="5838413" y="988874"/>
            <a:chExt cx="2683795" cy="2327350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5849436" y="993648"/>
              <a:ext cx="1331652" cy="2308934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181088" y="988874"/>
              <a:ext cx="1331652" cy="2308934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838413" y="3307356"/>
              <a:ext cx="2683795" cy="886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31963" y="1470084"/>
            <a:ext cx="652463" cy="150971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按边分类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057439" y="1443414"/>
            <a:ext cx="264477" cy="1560830"/>
          </a:xfrm>
          <a:prstGeom prst="leftBrace">
            <a:avLst>
              <a:gd name="adj1" fmla="val 44411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6017" y="2592423"/>
            <a:ext cx="2378075" cy="560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等腰三角形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1916" y="1292259"/>
            <a:ext cx="453707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三边都不相等的三角形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4092" y="2035976"/>
            <a:ext cx="4252407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j-lt"/>
                <a:ea typeface="+mj-ea"/>
              </a:rPr>
              <a:t>底边和腰不相等的等腰三角形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92065" y="3010505"/>
            <a:ext cx="2066925" cy="4931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等边三角形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408644" y="2205369"/>
            <a:ext cx="227013" cy="1131888"/>
          </a:xfrm>
          <a:prstGeom prst="leftBrace">
            <a:avLst>
              <a:gd name="adj1" fmla="val 50686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512" y="378309"/>
            <a:ext cx="2888987" cy="162948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4958" y="3528752"/>
            <a:ext cx="7877900" cy="10588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C00000"/>
                </a:solidFill>
                <a:latin typeface="+mj-ea"/>
                <a:ea typeface="+mj-ea"/>
              </a:rPr>
              <a:t>注意：</a:t>
            </a:r>
            <a:r>
              <a:rPr lang="zh-CN" altLang="en-US" sz="2600" b="1" dirty="0">
                <a:latin typeface="+mj-ea"/>
                <a:ea typeface="+mj-ea"/>
              </a:rPr>
              <a:t>等腰三角形的顶角可以是锐角、直角或钝角，</a:t>
            </a:r>
            <a:endParaRPr lang="en-US" altLang="zh-CN" sz="2600" b="1" dirty="0"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latin typeface="+mj-ea"/>
                <a:ea typeface="+mj-ea"/>
              </a:rPr>
              <a:t>      </a:t>
            </a:r>
            <a:r>
              <a:rPr lang="zh-CN" altLang="en-US" sz="2600" b="1" dirty="0">
                <a:solidFill>
                  <a:srgbClr val="C00000"/>
                </a:solidFill>
                <a:latin typeface="+mj-ea"/>
                <a:ea typeface="+mj-ea"/>
              </a:rPr>
              <a:t>底角只能是锐角</a:t>
            </a:r>
            <a:r>
              <a:rPr lang="zh-CN" altLang="en-US" sz="2600" b="1" dirty="0">
                <a:latin typeface="+mj-ea"/>
                <a:ea typeface="+mj-ea"/>
              </a:rPr>
              <a:t>。</a:t>
            </a:r>
            <a:endParaRPr lang="zh-CN" altLang="en-US" sz="26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3" grpId="0"/>
      <p:bldP spid="14" grpId="0"/>
      <p:bldP spid="19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48390" y="918236"/>
            <a:ext cx="8320691" cy="36622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判断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: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(1)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一个钝角三角形一定不是等腰三角形。           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    )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(2)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等边三角形是特殊的等腰三角形。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    )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(3)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等腰三角形一定是等边三角形。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    )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(4)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等腰三角形只有两条边相等。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    )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(5)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三角形按边分类可分为不等边三角形，等腰三角形和等边三角形。           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    )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193662" y="1483214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44273" y="2007493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√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193662" y="2487599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8207537" y="3011878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8207537" y="4016264"/>
            <a:ext cx="59827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×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8000" y="968375"/>
            <a:ext cx="7551738" cy="1643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 节日的晚上，房间内亮起了彩灯。如图，装有黄色彩灯的电线与装有红色彩灯的电线哪根长较长？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06950" y="2692400"/>
            <a:ext cx="4102100" cy="1431925"/>
            <a:chOff x="4257735" y="2798905"/>
            <a:chExt cx="4102335" cy="1432561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4257735" y="2798905"/>
              <a:ext cx="4102335" cy="1432561"/>
            </a:xfrm>
            <a:custGeom>
              <a:avLst/>
              <a:gdLst>
                <a:gd name="connsiteX0" fmla="*/ 0 w 3178328"/>
                <a:gd name="connsiteY0" fmla="*/ 1109892 h 1109892"/>
                <a:gd name="connsiteX1" fmla="*/ 3178328 w 3178328"/>
                <a:gd name="connsiteY1" fmla="*/ 1109892 h 1109892"/>
                <a:gd name="connsiteX2" fmla="*/ 1223404 w 3178328"/>
                <a:gd name="connsiteY2" fmla="*/ 0 h 1109892"/>
                <a:gd name="connsiteX3" fmla="*/ 0 w 3178328"/>
                <a:gd name="connsiteY3" fmla="*/ 1109892 h 11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8328" h="1109892">
                  <a:moveTo>
                    <a:pt x="0" y="1109892"/>
                  </a:moveTo>
                  <a:lnTo>
                    <a:pt x="3178328" y="1109892"/>
                  </a:lnTo>
                  <a:lnTo>
                    <a:pt x="1223404" y="0"/>
                  </a:lnTo>
                  <a:lnTo>
                    <a:pt x="0" y="1109892"/>
                  </a:lnTo>
                  <a:close/>
                </a:path>
              </a:pathLst>
            </a:custGeom>
            <a:solidFill>
              <a:srgbClr val="C00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4653046" y="2964078"/>
              <a:ext cx="3178357" cy="1108567"/>
            </a:xfrm>
            <a:custGeom>
              <a:avLst/>
              <a:gdLst>
                <a:gd name="connsiteX0" fmla="*/ 0 w 3178328"/>
                <a:gd name="connsiteY0" fmla="*/ 1109892 h 1109892"/>
                <a:gd name="connsiteX1" fmla="*/ 3178328 w 3178328"/>
                <a:gd name="connsiteY1" fmla="*/ 1109892 h 1109892"/>
                <a:gd name="connsiteX2" fmla="*/ 1223404 w 3178328"/>
                <a:gd name="connsiteY2" fmla="*/ 0 h 1109892"/>
                <a:gd name="connsiteX3" fmla="*/ 0 w 3178328"/>
                <a:gd name="connsiteY3" fmla="*/ 1109892 h 11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8328" h="1109892">
                  <a:moveTo>
                    <a:pt x="0" y="1109892"/>
                  </a:moveTo>
                  <a:lnTo>
                    <a:pt x="3178328" y="1109892"/>
                  </a:lnTo>
                  <a:lnTo>
                    <a:pt x="1223404" y="0"/>
                  </a:lnTo>
                  <a:lnTo>
                    <a:pt x="0" y="1109892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546677" y="4155232"/>
              <a:ext cx="3411733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495874" y="2913256"/>
              <a:ext cx="1355803" cy="1199095"/>
            </a:xfrm>
            <a:prstGeom prst="line">
              <a:avLst/>
            </a:prstGeom>
            <a:ln w="38100"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883428" y="2897374"/>
              <a:ext cx="2106734" cy="1200683"/>
            </a:xfrm>
            <a:prstGeom prst="line">
              <a:avLst/>
            </a:prstGeom>
            <a:ln w="38100"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476249" y="2660650"/>
            <a:ext cx="441007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装有黄色彩灯的电线长。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775" y="3260725"/>
            <a:ext cx="4168775" cy="1643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因为两点之间线段最短，所以装有红色彩灯的电线要短。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64567" y="938215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25983" y="445155"/>
            <a:ext cx="7457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：三角形的三边关系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1739" y="503990"/>
            <a:ext cx="8118569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）在一个三角形中，任意两边之和与第三边的长度有怎样的关系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为什么？与同伴进行交流。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464175" y="1469827"/>
            <a:ext cx="3505200" cy="2374900"/>
            <a:chOff x="5287754" y="1601480"/>
            <a:chExt cx="3506253" cy="2375765"/>
          </a:xfrm>
        </p:grpSpPr>
        <p:sp>
          <p:nvSpPr>
            <p:cNvPr id="3" name="等腰三角形 2"/>
            <p:cNvSpPr/>
            <p:nvPr/>
          </p:nvSpPr>
          <p:spPr bwMode="auto">
            <a:xfrm>
              <a:off x="5687924" y="2087432"/>
              <a:ext cx="2636042" cy="1475324"/>
            </a:xfrm>
            <a:prstGeom prst="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32855" y="1601480"/>
              <a:ext cx="482745" cy="5637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287754" y="3262610"/>
              <a:ext cx="482745" cy="5637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311262" y="3294371"/>
              <a:ext cx="482745" cy="5637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43971" y="3413477"/>
              <a:ext cx="482745" cy="5637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639547" y="2336760"/>
              <a:ext cx="482745" cy="5637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56335" y="2266884"/>
              <a:ext cx="482745" cy="5653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</a:t>
              </a:r>
              <a:endPara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2566" y="3454738"/>
            <a:ext cx="6618846" cy="1150401"/>
            <a:chOff x="1475740" y="296214"/>
            <a:chExt cx="6286319" cy="1150032"/>
          </a:xfrm>
        </p:grpSpPr>
        <p:sp>
          <p:nvSpPr>
            <p:cNvPr id="15" name="矩形: 圆角 14"/>
            <p:cNvSpPr/>
            <p:nvPr/>
          </p:nvSpPr>
          <p:spPr bwMode="auto">
            <a:xfrm>
              <a:off x="1475740" y="822162"/>
              <a:ext cx="5868000" cy="624084"/>
            </a:xfrm>
            <a:prstGeom prst="roundRect">
              <a:avLst/>
            </a:prstGeom>
            <a:solidFill>
              <a:srgbClr val="93DBFF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05974" y="876318"/>
              <a:ext cx="5956085" cy="5597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三角形的任意两边之和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j-ea"/>
                  <a:cs typeface="+mn-cs"/>
                </a:rPr>
                <a:t>大于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第三边</a:t>
              </a:r>
              <a:r>
                <a:rPr lang="zh-CN" altLang="en-US" sz="2800" b="1" dirty="0">
                  <a:latin typeface="+mj-lt"/>
                  <a:ea typeface="+mj-ea"/>
                </a:rPr>
                <a:t>。</a:t>
              </a:r>
              <a:endPara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pic>
          <p:nvPicPr>
            <p:cNvPr id="17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01236" y="296214"/>
              <a:ext cx="541322" cy="7154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1899677" y="1912451"/>
            <a:ext cx="2491347" cy="1869736"/>
            <a:chOff x="1899677" y="1912451"/>
            <a:chExt cx="2491347" cy="1869736"/>
          </a:xfrm>
        </p:grpSpPr>
        <p:sp>
          <p:nvSpPr>
            <p:cNvPr id="18" name="矩形 17"/>
            <p:cNvSpPr/>
            <p:nvPr/>
          </p:nvSpPr>
          <p:spPr>
            <a:xfrm>
              <a:off x="1906028" y="1912451"/>
              <a:ext cx="21738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 + b ___ c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906028" y="2554931"/>
              <a:ext cx="22095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 + c </a:t>
              </a:r>
              <a:r>
                <a:rPr lang="en-US" altLang="zh-CN" sz="32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___ </a:t>
              </a: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b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99677" y="3197412"/>
              <a:ext cx="24913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 + b </a:t>
              </a:r>
              <a:r>
                <a:rPr lang="en-US" altLang="zh-CN" sz="32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___ </a:t>
              </a:r>
              <a:r>
                <a:rPr kumimoji="0" lang="en-US" altLang="zh-CN" sz="32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a</a:t>
              </a:r>
              <a:endPara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145350" y="1922964"/>
            <a:ext cx="4724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&gt;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45350" y="2545577"/>
            <a:ext cx="4724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&gt;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87419" y="3193879"/>
            <a:ext cx="4724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&gt;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3070</Words>
  <Application>WPS 演示</Application>
  <PresentationFormat>全屏显示(16:9)</PresentationFormat>
  <Paragraphs>383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等线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516</cp:revision>
  <dcterms:created xsi:type="dcterms:W3CDTF">2016-01-14T07:05:00Z</dcterms:created>
  <dcterms:modified xsi:type="dcterms:W3CDTF">2025-01-20T00:21:31Z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0D2D0E91E85B4A31B4DA07A39174C29F</vt:lpwstr>
  </property>
  <property fmtid="{D5CDD505-2E9C-101B-9397-08002B2CF9AE}" pid="3" name="KSOProductBuildVer">
    <vt:lpwstr>2052-12.1.0.19770</vt:lpwstr>
  </property>
</Properties>
</file>