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384" r:id="rId4"/>
    <p:sldId id="381" r:id="rId5"/>
    <p:sldId id="385" r:id="rId6"/>
    <p:sldId id="413" r:id="rId7"/>
    <p:sldId id="386" r:id="rId8"/>
    <p:sldId id="415" r:id="rId9"/>
    <p:sldId id="408" r:id="rId10"/>
    <p:sldId id="407" r:id="rId11"/>
    <p:sldId id="388" r:id="rId12"/>
    <p:sldId id="403" r:id="rId13"/>
    <p:sldId id="406" r:id="rId14"/>
    <p:sldId id="405" r:id="rId15"/>
    <p:sldId id="412" r:id="rId16"/>
    <p:sldId id="404" r:id="rId17"/>
    <p:sldId id="409" r:id="rId18"/>
    <p:sldId id="410" r:id="rId19"/>
    <p:sldId id="411" r:id="rId20"/>
    <p:sldId id="283" r:id="rId2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50" d="100"/>
          <a:sy n="150" d="100"/>
        </p:scale>
        <p:origin x="47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6703" y="277505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5685" y="293222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182741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5.2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2" y="628650"/>
            <a:ext cx="808672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是它的一条中线，点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上的一点，你认为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相等吗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3404" y="2221707"/>
            <a:ext cx="3172203" cy="2028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052" y="2221707"/>
            <a:ext cx="4657725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如果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，那么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因为此时△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ABP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与△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ACP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关于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AP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所在的直线对称，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27960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在线段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的垂直平分线上任取两个不同的点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，则∠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MAN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MBN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之间有什么关系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589" y="1828341"/>
            <a:ext cx="7680387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MAN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MBN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理由：由题意容易得到△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MAN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MBN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关于线段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的垂直平分线对称，所以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MAN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MBN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62883" y="2260557"/>
            <a:ext cx="8375372" cy="270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如图，过点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作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于点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BAM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CAM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－∠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BAM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=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30° 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AM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平分∠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90°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CM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角平分线上的点到这个角的两边的距离相等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051" y="628650"/>
            <a:ext cx="8301037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把两个同样大小的含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角的三角尺按如图所示那样放置，其中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的交点，这时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的长度就等于点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到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的距离。你知道这是为什么吗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1423" y="2174549"/>
            <a:ext cx="4073292" cy="20743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923314" y="3020101"/>
            <a:ext cx="409613" cy="1373970"/>
            <a:chOff x="6697883" y="3009151"/>
            <a:chExt cx="450574" cy="151136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960621" y="3009151"/>
              <a:ext cx="0" cy="1070541"/>
            </a:xfrm>
            <a:prstGeom prst="line">
              <a:avLst/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: 形状 7"/>
            <p:cNvSpPr/>
            <p:nvPr/>
          </p:nvSpPr>
          <p:spPr>
            <a:xfrm>
              <a:off x="6932148" y="3907414"/>
              <a:ext cx="185531" cy="172278"/>
            </a:xfrm>
            <a:custGeom>
              <a:avLst/>
              <a:gdLst>
                <a:gd name="connsiteX0" fmla="*/ 0 w 185531"/>
                <a:gd name="connsiteY0" fmla="*/ 0 h 172278"/>
                <a:gd name="connsiteX1" fmla="*/ 185531 w 185531"/>
                <a:gd name="connsiteY1" fmla="*/ 0 h 172278"/>
                <a:gd name="connsiteX2" fmla="*/ 185531 w 185531"/>
                <a:gd name="connsiteY2" fmla="*/ 172278 h 172278"/>
                <a:gd name="connsiteX3" fmla="*/ 185531 w 185531"/>
                <a:gd name="connsiteY3" fmla="*/ 172278 h 172278"/>
                <a:gd name="connsiteX4" fmla="*/ 185531 w 185531"/>
                <a:gd name="connsiteY4" fmla="*/ 172278 h 17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531" h="172278">
                  <a:moveTo>
                    <a:pt x="0" y="0"/>
                  </a:moveTo>
                  <a:lnTo>
                    <a:pt x="185531" y="0"/>
                  </a:lnTo>
                  <a:lnTo>
                    <a:pt x="185531" y="172278"/>
                  </a:lnTo>
                  <a:lnTo>
                    <a:pt x="185531" y="172278"/>
                  </a:lnTo>
                  <a:lnTo>
                    <a:pt x="185531" y="172278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97883" y="3956261"/>
              <a:ext cx="450574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N</a:t>
              </a:r>
              <a:endParaRPr lang="zh-CN" altLang="en-US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979567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校园一角的形状如图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所示，其中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表示围墙。如图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所示，小亮通过作角平分线在图示的区域中找到了一点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，使得点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到三面墙的距离都相等。请解释他这样做的道理。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60988" y="2779939"/>
            <a:ext cx="1158257" cy="2096966"/>
            <a:chOff x="5360988" y="2779939"/>
            <a:chExt cx="1158257" cy="2096966"/>
          </a:xfrm>
        </p:grpSpPr>
        <p:grpSp>
          <p:nvGrpSpPr>
            <p:cNvPr id="16" name="组合 15"/>
            <p:cNvGrpSpPr/>
            <p:nvPr/>
          </p:nvGrpSpPr>
          <p:grpSpPr>
            <a:xfrm>
              <a:off x="5360988" y="2779939"/>
              <a:ext cx="1158257" cy="1916663"/>
              <a:chOff x="5360988" y="2779939"/>
              <a:chExt cx="1158257" cy="1916663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5643880" y="3032760"/>
                <a:ext cx="579447" cy="1482090"/>
                <a:chOff x="5643880" y="3032760"/>
                <a:chExt cx="579447" cy="1482090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5649586" y="3035674"/>
                  <a:ext cx="573741" cy="1479176"/>
                </a:xfrm>
                <a:prstGeom prst="rect">
                  <a:avLst/>
                </a:prstGeom>
              </p:spPr>
            </p:pic>
            <p:sp>
              <p:nvSpPr>
                <p:cNvPr id="9" name="任意多边形: 形状 8"/>
                <p:cNvSpPr/>
                <p:nvPr/>
              </p:nvSpPr>
              <p:spPr>
                <a:xfrm>
                  <a:off x="5643880" y="3032760"/>
                  <a:ext cx="574040" cy="299720"/>
                </a:xfrm>
                <a:custGeom>
                  <a:avLst/>
                  <a:gdLst>
                    <a:gd name="connsiteX0" fmla="*/ 0 w 574040"/>
                    <a:gd name="connsiteY0" fmla="*/ 0 h 299720"/>
                    <a:gd name="connsiteX1" fmla="*/ 574040 w 574040"/>
                    <a:gd name="connsiteY1" fmla="*/ 5080 h 299720"/>
                    <a:gd name="connsiteX2" fmla="*/ 10160 w 574040"/>
                    <a:gd name="connsiteY2" fmla="*/ 299720 h 299720"/>
                    <a:gd name="connsiteX3" fmla="*/ 0 w 574040"/>
                    <a:gd name="connsiteY3" fmla="*/ 0 h 29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4040" h="299720">
                      <a:moveTo>
                        <a:pt x="0" y="0"/>
                      </a:moveTo>
                      <a:lnTo>
                        <a:pt x="574040" y="5080"/>
                      </a:lnTo>
                      <a:lnTo>
                        <a:pt x="10160" y="299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: 形状 9"/>
                <p:cNvSpPr/>
                <p:nvPr/>
              </p:nvSpPr>
              <p:spPr>
                <a:xfrm flipV="1">
                  <a:off x="5643880" y="4212216"/>
                  <a:ext cx="574040" cy="299720"/>
                </a:xfrm>
                <a:custGeom>
                  <a:avLst/>
                  <a:gdLst>
                    <a:gd name="connsiteX0" fmla="*/ 0 w 574040"/>
                    <a:gd name="connsiteY0" fmla="*/ 0 h 299720"/>
                    <a:gd name="connsiteX1" fmla="*/ 574040 w 574040"/>
                    <a:gd name="connsiteY1" fmla="*/ 5080 h 299720"/>
                    <a:gd name="connsiteX2" fmla="*/ 10160 w 574040"/>
                    <a:gd name="connsiteY2" fmla="*/ 299720 h 299720"/>
                    <a:gd name="connsiteX3" fmla="*/ 0 w 574040"/>
                    <a:gd name="connsiteY3" fmla="*/ 0 h 29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4040" h="299720">
                      <a:moveTo>
                        <a:pt x="0" y="0"/>
                      </a:moveTo>
                      <a:lnTo>
                        <a:pt x="574040" y="5080"/>
                      </a:lnTo>
                      <a:lnTo>
                        <a:pt x="10160" y="299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6140626" y="2779939"/>
                <a:ext cx="378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endParaRPr lang="zh-CN" altLang="en-US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367095" y="3106646"/>
                <a:ext cx="378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endParaRPr lang="zh-CN" altLang="en-US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60988" y="4001135"/>
                <a:ext cx="378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b="1" i="1" dirty="0">
                    <a:latin typeface="+mj-lt"/>
                    <a:ea typeface="黑体" panose="02010609060101010101" pitchFamily="49" charset="-122"/>
                  </a:rPr>
                  <a:t>C</a:t>
                </a:r>
                <a:endParaRPr lang="zh-CN" altLang="en-US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138237" y="4327270"/>
                <a:ext cx="378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b="1" i="1" dirty="0">
                    <a:latin typeface="+mj-lt"/>
                    <a:ea typeface="黑体" panose="02010609060101010101" pitchFamily="49" charset="-122"/>
                  </a:rPr>
                  <a:t>D</a:t>
                </a:r>
                <a:endParaRPr lang="zh-CN" altLang="en-US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842359" y="4569128"/>
              <a:ext cx="4583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1" dirty="0">
                  <a:latin typeface="+mj-lt"/>
                  <a:ea typeface="黑体" panose="02010609060101010101" pitchFamily="49" charset="-122"/>
                </a:rPr>
                <a:t>(1)</a:t>
              </a:r>
              <a:endParaRPr lang="zh-CN" altLang="en-US" sz="14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39120" y="2739741"/>
            <a:ext cx="1137847" cy="2137164"/>
            <a:chOff x="6639120" y="2739741"/>
            <a:chExt cx="1137847" cy="21371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b="10929"/>
            <a:stretch>
              <a:fillRect/>
            </a:stretch>
          </p:blipFill>
          <p:spPr>
            <a:xfrm>
              <a:off x="6639120" y="2739741"/>
              <a:ext cx="1137847" cy="1956861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028091" y="4569128"/>
              <a:ext cx="4583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1" dirty="0">
                  <a:latin typeface="+mj-lt"/>
                  <a:ea typeface="黑体" panose="02010609060101010101" pitchFamily="49" charset="-122"/>
                </a:rPr>
                <a:t>(2)</a:t>
              </a:r>
              <a:endParaRPr lang="zh-CN" altLang="en-US" sz="14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2853" y="1120064"/>
            <a:ext cx="2120938" cy="29033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0228" y="875260"/>
            <a:ext cx="6102625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如图所示。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过点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分别作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PE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PF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⊥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，垂足分别为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因为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BP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 平分∠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，所以 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PE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PF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 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CP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 平分∠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BCD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，所以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PF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。所以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PE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PF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PG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97956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※11.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请用等腰三角形“三线合一”的性质解释例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作法的道理。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979567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等腰直角三角形是特殊的等腰三角形，它的底角有何特征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请仿照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再提出一个问题。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475" y="2308473"/>
            <a:ext cx="5335551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）底角相等，且都为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45°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770" y="607241"/>
            <a:ext cx="797956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如图，一张纸上有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四个点，请用尺规找出一点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，使得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0801" y="2061419"/>
            <a:ext cx="3406386" cy="20753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047131"/>
            <a:ext cx="3528043" cy="20824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5770" y="1852583"/>
            <a:ext cx="416830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如图，连接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。对折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，使点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和点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重合，得到折痕，同法可得对折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后的折痕，两条折痕交于一点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，点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即为所求的点。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2" y="628650"/>
            <a:ext cx="757951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请将一个等边三角形分成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个全等的直角三角形。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7981" y="1981200"/>
            <a:ext cx="2390775" cy="2057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5770" y="1852583"/>
            <a:ext cx="416830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5529263" y="2062163"/>
            <a:ext cx="2195512" cy="1895475"/>
          </a:xfrm>
          <a:custGeom>
            <a:avLst/>
            <a:gdLst>
              <a:gd name="connsiteX0" fmla="*/ 1095375 w 2195512"/>
              <a:gd name="connsiteY0" fmla="*/ 0 h 1895475"/>
              <a:gd name="connsiteX1" fmla="*/ 0 w 2195512"/>
              <a:gd name="connsiteY1" fmla="*/ 1881187 h 1895475"/>
              <a:gd name="connsiteX2" fmla="*/ 2195512 w 2195512"/>
              <a:gd name="connsiteY2" fmla="*/ 1895475 h 1895475"/>
              <a:gd name="connsiteX3" fmla="*/ 1095375 w 2195512"/>
              <a:gd name="connsiteY3" fmla="*/ 0 h 18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5512" h="1895475">
                <a:moveTo>
                  <a:pt x="1095375" y="0"/>
                </a:moveTo>
                <a:lnTo>
                  <a:pt x="0" y="1881187"/>
                </a:lnTo>
                <a:lnTo>
                  <a:pt x="2195512" y="1895475"/>
                </a:lnTo>
                <a:lnTo>
                  <a:pt x="1095375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ja-JP" altLang="en-US" sz="2800" b="1" dirty="0">
                <a:latin typeface="+mj-lt"/>
                <a:ea typeface="黑体" panose="02010609060101010101" pitchFamily="49" charset="-122"/>
              </a:rPr>
              <a:t>如图，在下面的等腰三角形中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是顶角，分别求出它们的底角的度数。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0895" y="1635176"/>
            <a:ext cx="6198465" cy="1757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18103" y="3259846"/>
            <a:ext cx="786526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(180°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60°)÷2=60°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0629" y="3786400"/>
            <a:ext cx="786526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(180°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90°)÷2=45°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629" y="4292447"/>
            <a:ext cx="786526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(180°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120°)÷2=30°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49473" y="2383147"/>
            <a:ext cx="2196858" cy="511776"/>
            <a:chOff x="5555974" y="2184364"/>
            <a:chExt cx="2196858" cy="51177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794513" y="2303393"/>
              <a:ext cx="186855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555974" y="2184364"/>
              <a:ext cx="347870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04962" y="2199273"/>
              <a:ext cx="347870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0051" y="628650"/>
            <a:ext cx="820102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画一条线段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，用尺规将它四等分。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1" y="1188547"/>
            <a:ext cx="4337704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解：已知：线段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求作：将线段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四等分。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6994" y="1254918"/>
            <a:ext cx="2724150" cy="26193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311946" y="2083971"/>
                <a:ext cx="6788941" cy="23312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作法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:(1)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分别以点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为圆心，以大于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AB</a:t>
                </a:r>
                <a:endPara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的长为半径作弧，两弧相交于点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(2)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连接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CD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交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是线段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的中点；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(3)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用同样方法作出线段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的中点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G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的中点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如图所示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。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46" y="2083971"/>
                <a:ext cx="6788941" cy="2331279"/>
              </a:xfrm>
              <a:prstGeom prst="rect">
                <a:avLst/>
              </a:prstGeom>
              <a:blipFill rotWithShape="1">
                <a:blip r:embed="rId2"/>
                <a:stretch>
                  <a:fillRect l="-2" t="-23" r="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2" y="628650"/>
            <a:ext cx="8043862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任意画一个三角形，用尺规作三角形三条边的垂直平分线，观察这三条垂直平分线的位置关系，你发现了什么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再换一个三角形试一试。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2" y="2340917"/>
            <a:ext cx="6030255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已知：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求作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的三条边的垂直平分线。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53949" y="2110085"/>
            <a:ext cx="2324479" cy="1931606"/>
            <a:chOff x="6053949" y="2110085"/>
            <a:chExt cx="2324479" cy="1931606"/>
          </a:xfrm>
        </p:grpSpPr>
        <p:sp>
          <p:nvSpPr>
            <p:cNvPr id="5" name="任意多边形: 形状 4"/>
            <p:cNvSpPr/>
            <p:nvPr/>
          </p:nvSpPr>
          <p:spPr>
            <a:xfrm>
              <a:off x="6430307" y="2507186"/>
              <a:ext cx="1529556" cy="1303673"/>
            </a:xfrm>
            <a:custGeom>
              <a:avLst/>
              <a:gdLst>
                <a:gd name="connsiteX0" fmla="*/ 783431 w 1128712"/>
                <a:gd name="connsiteY0" fmla="*/ 0 h 962025"/>
                <a:gd name="connsiteX1" fmla="*/ 0 w 1128712"/>
                <a:gd name="connsiteY1" fmla="*/ 962025 h 962025"/>
                <a:gd name="connsiteX2" fmla="*/ 1128712 w 1128712"/>
                <a:gd name="connsiteY2" fmla="*/ 962025 h 962025"/>
                <a:gd name="connsiteX3" fmla="*/ 783431 w 1128712"/>
                <a:gd name="connsiteY3" fmla="*/ 0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8712" h="962025">
                  <a:moveTo>
                    <a:pt x="783431" y="0"/>
                  </a:moveTo>
                  <a:lnTo>
                    <a:pt x="0" y="962025"/>
                  </a:lnTo>
                  <a:lnTo>
                    <a:pt x="1128712" y="962025"/>
                  </a:lnTo>
                  <a:lnTo>
                    <a:pt x="78343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34785" y="2110085"/>
              <a:ext cx="3804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53949" y="3580026"/>
              <a:ext cx="4185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59863" y="3580026"/>
              <a:ext cx="4185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2953" y="165899"/>
                <a:ext cx="7543247" cy="4811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作法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: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）分别以点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的长为半径作弧，两弧相交于点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E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F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；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(2)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分别以点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AB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的长为半径作弧，两弧相交于点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G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H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；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(3)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分别以点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的长为半径作弧，两弧相交于点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P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和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Q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；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(4)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作直线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EF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CH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PQ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。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直线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EF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GH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PQ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分别就是△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三条边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BC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+mj-ea"/>
                  </a:rPr>
                  <a:t>AC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的垂直平分线（如图所示）。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发现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: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+mj-ea"/>
                  </a:rPr>
                  <a:t>三角形的三条边的垂直平分线交于一点，再换一个三角形得出的结论一样。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+mj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53" y="165899"/>
                <a:ext cx="7543247" cy="4811702"/>
              </a:xfrm>
              <a:prstGeom prst="rect">
                <a:avLst/>
              </a:prstGeom>
              <a:blipFill rotWithShape="1">
                <a:blip r:embed="rId1"/>
                <a:stretch>
                  <a:fillRect l="-7" t="-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0040" y="2358190"/>
            <a:ext cx="2073960" cy="16625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927" y="1016253"/>
            <a:ext cx="811529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任意画一个三角形，用尺规作三角形三个内角的平分线。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761" y="2192173"/>
            <a:ext cx="6030255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已知：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求作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的三个内角的平分线。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36451" y="1920319"/>
            <a:ext cx="2324479" cy="1931606"/>
            <a:chOff x="6053949" y="2110085"/>
            <a:chExt cx="2324479" cy="1931606"/>
          </a:xfrm>
        </p:grpSpPr>
        <p:sp>
          <p:nvSpPr>
            <p:cNvPr id="5" name="任意多边形: 形状 4"/>
            <p:cNvSpPr/>
            <p:nvPr/>
          </p:nvSpPr>
          <p:spPr>
            <a:xfrm>
              <a:off x="6430307" y="2507186"/>
              <a:ext cx="1529556" cy="1303673"/>
            </a:xfrm>
            <a:custGeom>
              <a:avLst/>
              <a:gdLst>
                <a:gd name="connsiteX0" fmla="*/ 783431 w 1128712"/>
                <a:gd name="connsiteY0" fmla="*/ 0 h 962025"/>
                <a:gd name="connsiteX1" fmla="*/ 0 w 1128712"/>
                <a:gd name="connsiteY1" fmla="*/ 962025 h 962025"/>
                <a:gd name="connsiteX2" fmla="*/ 1128712 w 1128712"/>
                <a:gd name="connsiteY2" fmla="*/ 962025 h 962025"/>
                <a:gd name="connsiteX3" fmla="*/ 783431 w 1128712"/>
                <a:gd name="connsiteY3" fmla="*/ 0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8712" h="962025">
                  <a:moveTo>
                    <a:pt x="783431" y="0"/>
                  </a:moveTo>
                  <a:lnTo>
                    <a:pt x="0" y="962025"/>
                  </a:lnTo>
                  <a:lnTo>
                    <a:pt x="1128712" y="962025"/>
                  </a:lnTo>
                  <a:lnTo>
                    <a:pt x="78343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334785" y="2110085"/>
              <a:ext cx="3804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053949" y="3580026"/>
              <a:ext cx="4185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59863" y="3580026"/>
              <a:ext cx="4185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5006" y="937787"/>
            <a:ext cx="2250732" cy="18553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92818" y="789973"/>
                <a:ext cx="6703112" cy="3415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作法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:(1)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在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BA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BC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上分别截取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BE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，使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BD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BE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(2)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分别以点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和点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E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DE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的长为半径作弧，两弧在∠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ABC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内相交于点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en-US" altLang="zh-CN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(3)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作射线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BO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交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，同理可以作出点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P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，线段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AN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BM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CP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就是△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ABC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的三个内角的平分线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如图所示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818" y="789973"/>
                <a:ext cx="6703112" cy="3415037"/>
              </a:xfrm>
              <a:prstGeom prst="rect">
                <a:avLst/>
              </a:prstGeom>
              <a:blipFill rotWithShape="1">
                <a:blip r:embed="rId2"/>
                <a:stretch>
                  <a:fillRect l="-1" t="-1" r="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57951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等腰三角形的底角可能是锐角吗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可能是直角吗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可能是钝角吗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1" y="1815172"/>
            <a:ext cx="6030255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可能是锐角，不可能是直角或钝角。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926" y="828030"/>
            <a:ext cx="860107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在等腰三角形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中，已知∠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=100°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，你知道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这个等腰三角形的底角是多少度吗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7415" y="2068407"/>
            <a:ext cx="5464036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=100°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时，底角是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时，底角是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或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75°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WPS 演示</Application>
  <PresentationFormat>全屏显示(16:9)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Times New Roman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391</cp:revision>
  <dcterms:created xsi:type="dcterms:W3CDTF">2016-01-14T07:05:00Z</dcterms:created>
  <dcterms:modified xsi:type="dcterms:W3CDTF">2025-01-20T00:26:34Z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