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99" r:id="rId4"/>
    <p:sldId id="309" r:id="rId5"/>
    <p:sldId id="374" r:id="rId6"/>
    <p:sldId id="375" r:id="rId7"/>
    <p:sldId id="386" r:id="rId8"/>
    <p:sldId id="387" r:id="rId9"/>
    <p:sldId id="388" r:id="rId10"/>
    <p:sldId id="378" r:id="rId11"/>
    <p:sldId id="389" r:id="rId12"/>
    <p:sldId id="379" r:id="rId13"/>
    <p:sldId id="380" r:id="rId14"/>
    <p:sldId id="381" r:id="rId15"/>
    <p:sldId id="279" r:id="rId16"/>
    <p:sldId id="366" r:id="rId1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80"/>
    <a:srgbClr val="DDFFFF"/>
    <a:srgbClr val="58D2B4"/>
    <a:srgbClr val="FF0066"/>
    <a:srgbClr val="66CCFF"/>
    <a:srgbClr val="CCFF99"/>
    <a:srgbClr val="93DBFF"/>
    <a:srgbClr val="F26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>
        <p:scale>
          <a:sx n="150" d="100"/>
          <a:sy n="150" d="100"/>
        </p:scale>
        <p:origin x="480" y="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6B54CBE-F779-40AC-89D6-D7507FB7CC3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C7534799-6BBF-4B06-81D3-F8E0DB37B4B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67782" y="1988919"/>
            <a:ext cx="53609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问题解决策略：</a:t>
            </a:r>
            <a:r>
              <a:rPr lang="zh-CN" altLang="en-US" sz="3600" b="1" dirty="0">
                <a:latin typeface="+mj-lt"/>
                <a:ea typeface="+mj-ea"/>
              </a:rPr>
              <a:t>转化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062163" y="2635250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60713" y="2803525"/>
            <a:ext cx="3022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445941" y="928688"/>
            <a:ext cx="8252117" cy="117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如图，正方形的边长为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，以各边为直径在正方形内画半圆，求图中阴影部分的面积。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6" name="矩形 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6084" y="2103753"/>
            <a:ext cx="2639921" cy="263992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575777" y="2165684"/>
            <a:ext cx="2488818" cy="2499000"/>
            <a:chOff x="5575777" y="2165684"/>
            <a:chExt cx="2488818" cy="2499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75777" y="2165684"/>
              <a:ext cx="2488818" cy="2481943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5575777" y="2182741"/>
              <a:ext cx="2488818" cy="2481943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445941" y="2100444"/>
            <a:ext cx="35760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解：如图所示。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959" y="2100444"/>
            <a:ext cx="1410645" cy="2639921"/>
          </a:xfrm>
          <a:prstGeom prst="rect">
            <a:avLst/>
          </a:prstGeom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2373" y="2592887"/>
            <a:ext cx="357604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半圆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三角形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125042" y="1482240"/>
            <a:ext cx="1410645" cy="26399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732805" y="2093569"/>
            <a:ext cx="1410645" cy="263992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137597" y="2716735"/>
            <a:ext cx="1410645" cy="2639921"/>
          </a:xfrm>
          <a:prstGeom prst="rect">
            <a:avLst/>
          </a:prstGeom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025019" y="3085150"/>
            <a:ext cx="253891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三角形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80065" y="3577413"/>
            <a:ext cx="253891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正方形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>
                <a:spLocks noChangeArrowheads="1"/>
              </p:cNvSpPr>
              <p:nvPr/>
            </p:nvSpPr>
            <p:spPr bwMode="auto">
              <a:xfrm>
                <a:off x="994870" y="4022689"/>
                <a:ext cx="2538919" cy="73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dirty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dirty="0" smtClean="0">
                            <a:solidFill>
                              <a:srgbClr val="FF0000"/>
                            </a:solidFill>
                            <a:effectLst/>
                            <a:latin typeface="+mj-lt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dirty="0" smtClean="0">
                            <a:solidFill>
                              <a:srgbClr val="FF0000"/>
                            </a:solidFill>
                            <a:effectLst/>
                            <a:latin typeface="+mj-lt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effectLst/>
                    <a:latin typeface="+mj-lt"/>
                    <a:ea typeface="+mj-ea"/>
                    <a:cs typeface="Times New Roman" panose="02020603050405020304" pitchFamily="18" charset="0"/>
                  </a:rPr>
                  <a:t>π</a:t>
                </a:r>
                <a:r>
                  <a:rPr lang="en-US" altLang="zh-CN" sz="2600" b="1" dirty="0">
                    <a:solidFill>
                      <a:srgbClr val="FF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4870" y="4022689"/>
                <a:ext cx="2538919" cy="731162"/>
              </a:xfrm>
              <a:prstGeom prst="rect">
                <a:avLst/>
              </a:prstGeom>
              <a:blipFill rotWithShape="1">
                <a:blip r:embed="rId3"/>
                <a:stretch>
                  <a:fillRect l="-18" t="-82" r="1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5145" y="2218512"/>
            <a:ext cx="4073236" cy="2521527"/>
          </a:xfrm>
          <a:prstGeom prst="rect">
            <a:avLst/>
          </a:prstGeom>
        </p:spPr>
      </p:pic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355619" y="739481"/>
            <a:ext cx="8432762" cy="16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如图，四边形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和四边形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BEFC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都是边长为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的正方形。以点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为圆心、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的长为半径的圆与正方形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两点，连接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AF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。求图中阴影部分的面积。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145" y="2218512"/>
            <a:ext cx="4073236" cy="2521527"/>
          </a:xfrm>
          <a:prstGeom prst="rect">
            <a:avLst/>
          </a:prstGeom>
        </p:spPr>
      </p:pic>
      <p:sp>
        <p:nvSpPr>
          <p:cNvPr id="19" name="矩形 15"/>
          <p:cNvSpPr>
            <a:spLocks noChangeArrowheads="1"/>
          </p:cNvSpPr>
          <p:nvPr/>
        </p:nvSpPr>
        <p:spPr bwMode="auto">
          <a:xfrm>
            <a:off x="355619" y="2286928"/>
            <a:ext cx="4359526" cy="1097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解：图中阴影部分面积可以转化为求扇形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的面积。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15"/>
              <p:cNvSpPr>
                <a:spLocks noChangeArrowheads="1"/>
              </p:cNvSpPr>
              <p:nvPr/>
            </p:nvSpPr>
            <p:spPr bwMode="auto">
              <a:xfrm>
                <a:off x="355619" y="3332792"/>
                <a:ext cx="4359526" cy="729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en-US" sz="2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扇形</a:t>
                </a:r>
                <a:r>
                  <a:rPr lang="en-US" altLang="zh-CN" sz="2600" b="1" i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π×2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5619" y="3332792"/>
                <a:ext cx="4359526" cy="729559"/>
              </a:xfrm>
              <a:prstGeom prst="rect">
                <a:avLst/>
              </a:prstGeom>
              <a:blipFill rotWithShape="1">
                <a:blip r:embed="rId3"/>
                <a:stretch>
                  <a:fillRect t="-5091" r="6" b="3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15"/>
          <p:cNvSpPr>
            <a:spLocks noChangeArrowheads="1"/>
          </p:cNvSpPr>
          <p:nvPr/>
        </p:nvSpPr>
        <p:spPr bwMode="auto">
          <a:xfrm>
            <a:off x="1419458" y="4062351"/>
            <a:ext cx="104004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π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355619" y="684479"/>
            <a:ext cx="8142113" cy="16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有两堆数量相等的棋子，甲、乙两人轮流在其中任意一堆里取，每次取的棋子数量不限，但不能不取。规定取得最后一枚者获胜。你认为获胜的策略是什么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300616" y="2759050"/>
            <a:ext cx="8252117" cy="110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后取，采用“对称”的方法，不管对方取几个，我在另一堆取相同的个数。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15"/>
          <p:cNvSpPr>
            <a:spLocks noChangeArrowheads="1"/>
          </p:cNvSpPr>
          <p:nvPr/>
        </p:nvSpPr>
        <p:spPr bwMode="auto">
          <a:xfrm>
            <a:off x="300616" y="3756659"/>
            <a:ext cx="8052111" cy="1097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如果两堆棋子的总数量是奇数个，采用先取的策略；如果两堆棋子的总数量是偶数个，采用后取的策略。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355619" y="2252427"/>
            <a:ext cx="814211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如果两堆棋子的数量不等，获胜的策略是什么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355619" y="684479"/>
            <a:ext cx="8252117" cy="1097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 ，定点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位于∠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的内部，在射线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OB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上分别确定点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，使得△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PMN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的周长最小。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0511" y="1613094"/>
            <a:ext cx="3221812" cy="26953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11" y="1613094"/>
            <a:ext cx="3221812" cy="34963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11" y="1613094"/>
            <a:ext cx="3221812" cy="34963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0511" y="1606649"/>
            <a:ext cx="3221812" cy="34963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511" y="1613094"/>
            <a:ext cx="3221812" cy="34963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0511" y="1613094"/>
            <a:ext cx="3221812" cy="2773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996240" y="1605515"/>
            <a:ext cx="2275368" cy="526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最短距离问题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96240" y="2632570"/>
            <a:ext cx="2275368" cy="526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图形面积问题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96240" y="3659625"/>
            <a:ext cx="1648047" cy="526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其他问题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20193" y="1605515"/>
            <a:ext cx="2275368" cy="526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等线段转化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20193" y="2419350"/>
            <a:ext cx="2275368" cy="10066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不规则图形转化为规则图形</a:t>
            </a:r>
            <a:endParaRPr lang="zh-CN" altLang="en-US" sz="2600" b="1" dirty="0">
              <a:latin typeface="+mj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176" y="1663994"/>
            <a:ext cx="2078665" cy="2463705"/>
            <a:chOff x="776176" y="1663994"/>
            <a:chExt cx="2078665" cy="2463705"/>
          </a:xfrm>
        </p:grpSpPr>
        <p:sp>
          <p:nvSpPr>
            <p:cNvPr id="2" name="文本框 1"/>
            <p:cNvSpPr txBox="1"/>
            <p:nvPr/>
          </p:nvSpPr>
          <p:spPr>
            <a:xfrm>
              <a:off x="776176" y="2419350"/>
              <a:ext cx="1754373" cy="1006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600" b="1" dirty="0">
                  <a:latin typeface="+mj-lt"/>
                  <a:ea typeface="+mj-ea"/>
                </a:rPr>
                <a:t>问题解决策略</a:t>
              </a:r>
              <a:r>
                <a:rPr lang="en-US" altLang="zh-CN" sz="2600" b="1" dirty="0">
                  <a:latin typeface="+mj-lt"/>
                  <a:ea typeface="+mj-ea"/>
                </a:rPr>
                <a:t>:</a:t>
              </a:r>
              <a:r>
                <a:rPr lang="zh-CN" altLang="en-US" sz="2600" b="1" dirty="0">
                  <a:latin typeface="+mj-lt"/>
                  <a:ea typeface="+mj-ea"/>
                </a:rPr>
                <a:t>转化</a:t>
              </a:r>
              <a:endParaRPr lang="zh-CN" altLang="en-US" sz="2600" b="1" dirty="0">
                <a:latin typeface="+mj-lt"/>
                <a:ea typeface="+mj-ea"/>
              </a:endParaRPr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2577028" y="1663994"/>
              <a:ext cx="277813" cy="2463705"/>
            </a:xfrm>
            <a:prstGeom prst="leftBrace">
              <a:avLst>
                <a:gd name="adj1" fmla="val 99107"/>
                <a:gd name="adj2" fmla="val 50000"/>
              </a:avLst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箭头: 右 4"/>
          <p:cNvSpPr/>
          <p:nvPr/>
        </p:nvSpPr>
        <p:spPr bwMode="auto">
          <a:xfrm>
            <a:off x="5362335" y="1766579"/>
            <a:ext cx="467130" cy="204426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箭头: 右 20"/>
          <p:cNvSpPr/>
          <p:nvPr/>
        </p:nvSpPr>
        <p:spPr bwMode="auto">
          <a:xfrm>
            <a:off x="5362335" y="2820480"/>
            <a:ext cx="467130" cy="204426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0" grpId="0" animBg="1"/>
      <p:bldP spid="5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081" y="1149351"/>
            <a:ext cx="3489960" cy="1737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54" y="1149351"/>
            <a:ext cx="746760" cy="1737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817" y="1142578"/>
            <a:ext cx="2935224" cy="17373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28748" y="2879706"/>
            <a:ext cx="50732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平行四边形的面积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底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×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高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6909" y="3597679"/>
            <a:ext cx="22820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12.5×0.5 =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28294" y="3611798"/>
            <a:ext cx="22820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125×5 =625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92161" y="3597679"/>
            <a:ext cx="9335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6.25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5786" y="4343890"/>
            <a:ext cx="7325413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j-lt"/>
                <a:ea typeface="+mj-ea"/>
              </a:rPr>
              <a:t>转化</a:t>
            </a:r>
            <a:r>
              <a:rPr lang="zh-CN" altLang="en-US" sz="3200" b="1" dirty="0">
                <a:latin typeface="+mj-lt"/>
                <a:ea typeface="+mj-ea"/>
              </a:rPr>
              <a:t>是解决数学问题的一种重要策略。</a:t>
            </a:r>
            <a:endParaRPr lang="zh-CN" altLang="en-US" sz="32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17284E-7 L 0.44983 0.0030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95062E-6 L 0.74931 0.002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65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73494" y="841375"/>
            <a:ext cx="8103146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问题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 ，某工厂计划在一条笔直的道路上设立一个储物点，工作人员每天进入工厂大门后，先到储物点取物品，然后再到车间。你认为该储物点应建在什么地方，才能使工作人员所走的路程最短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5546" y="3436317"/>
            <a:ext cx="5486400" cy="1477125"/>
            <a:chOff x="1429173" y="3379092"/>
            <a:chExt cx="5486400" cy="1477125"/>
          </a:xfrm>
        </p:grpSpPr>
        <p:sp>
          <p:nvSpPr>
            <p:cNvPr id="3" name="矩形 2"/>
            <p:cNvSpPr/>
            <p:nvPr/>
          </p:nvSpPr>
          <p:spPr bwMode="auto">
            <a:xfrm>
              <a:off x="1429173" y="4615522"/>
              <a:ext cx="4450080" cy="16256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" name="圆: 空心 3"/>
            <p:cNvSpPr/>
            <p:nvPr/>
          </p:nvSpPr>
          <p:spPr bwMode="auto">
            <a:xfrm>
              <a:off x="2350347" y="3535427"/>
              <a:ext cx="162560" cy="162560"/>
            </a:xfrm>
            <a:prstGeom prst="donu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4" name="圆: 空心 13"/>
            <p:cNvSpPr/>
            <p:nvPr/>
          </p:nvSpPr>
          <p:spPr bwMode="auto">
            <a:xfrm>
              <a:off x="4128294" y="4026368"/>
              <a:ext cx="162560" cy="162560"/>
            </a:xfrm>
            <a:prstGeom prst="donu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7404" y="3379092"/>
              <a:ext cx="7777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大门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09574" y="3876915"/>
              <a:ext cx="1036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车间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79253" y="4456107"/>
              <a:ext cx="1036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道路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631" y="828481"/>
            <a:ext cx="7346769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       如果把大门、车间和储物点所在的位置都看作点，把道路看作一条直线，那么上述问题可以抽象成怎样的数学问题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1301" y="246130"/>
            <a:ext cx="2123657" cy="641482"/>
            <a:chOff x="580779" y="438538"/>
            <a:chExt cx="2123657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2156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理解问题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631" y="2766644"/>
            <a:ext cx="3724526" cy="1002005"/>
          </a:xfrm>
          <a:prstGeom prst="rect">
            <a:avLst/>
          </a:prstGeom>
        </p:spPr>
      </p:pic>
      <p:sp>
        <p:nvSpPr>
          <p:cNvPr id="10" name="箭头: 右 9"/>
          <p:cNvSpPr/>
          <p:nvPr/>
        </p:nvSpPr>
        <p:spPr bwMode="auto">
          <a:xfrm>
            <a:off x="4527722" y="3324552"/>
            <a:ext cx="562186" cy="16256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accent1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54874" y="2651428"/>
            <a:ext cx="3570972" cy="1458978"/>
            <a:chOff x="5089908" y="3222615"/>
            <a:chExt cx="3928069" cy="1604876"/>
          </a:xfrm>
        </p:grpSpPr>
        <p:sp>
          <p:nvSpPr>
            <p:cNvPr id="25" name="椭圆 24"/>
            <p:cNvSpPr/>
            <p:nvPr/>
          </p:nvSpPr>
          <p:spPr bwMode="auto">
            <a:xfrm>
              <a:off x="5949903" y="3481492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7507769" y="3925329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089908" y="4443306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594773" y="3222615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A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46086" y="3715505"/>
              <a:ext cx="355129" cy="463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B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62847" y="4364287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l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45642" y="3734088"/>
            <a:ext cx="355130" cy="463204"/>
            <a:chOff x="6520542" y="4405686"/>
            <a:chExt cx="355130" cy="463204"/>
          </a:xfrm>
        </p:grpSpPr>
        <p:sp>
          <p:nvSpPr>
            <p:cNvPr id="33" name="椭圆 32"/>
            <p:cNvSpPr/>
            <p:nvPr/>
          </p:nvSpPr>
          <p:spPr bwMode="auto">
            <a:xfrm>
              <a:off x="6698107" y="4412080"/>
              <a:ext cx="54187" cy="5418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520542" y="440568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78736" y="2928820"/>
            <a:ext cx="1409028" cy="846141"/>
            <a:chOff x="5998640" y="3497823"/>
            <a:chExt cx="1549930" cy="930754"/>
          </a:xfrm>
        </p:grpSpPr>
        <p:cxnSp>
          <p:nvCxnSpPr>
            <p:cNvPr id="37" name="直接连接符 36"/>
            <p:cNvCxnSpPr>
              <a:stCxn id="25" idx="5"/>
            </p:cNvCxnSpPr>
            <p:nvPr/>
          </p:nvCxnSpPr>
          <p:spPr>
            <a:xfrm>
              <a:off x="5998640" y="3497823"/>
              <a:ext cx="718624" cy="922523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29" idx="1"/>
            </p:cNvCxnSpPr>
            <p:nvPr/>
          </p:nvCxnSpPr>
          <p:spPr>
            <a:xfrm flipH="1">
              <a:off x="6763516" y="3917184"/>
              <a:ext cx="785054" cy="511393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5096968" y="2239071"/>
            <a:ext cx="380802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求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的最小值。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9631" y="3955510"/>
            <a:ext cx="7892865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        在已知直线上找寻一点，使得该点到另两个已知点的距离之和最短的问题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.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5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拟定计划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79631" y="828481"/>
            <a:ext cx="7346769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）你以前遇到过类似的问题吗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15931" y="2467226"/>
            <a:ext cx="3928069" cy="1604876"/>
            <a:chOff x="5089908" y="3222615"/>
            <a:chExt cx="3928069" cy="1604876"/>
          </a:xfrm>
        </p:grpSpPr>
        <p:sp>
          <p:nvSpPr>
            <p:cNvPr id="30" name="椭圆 29"/>
            <p:cNvSpPr/>
            <p:nvPr/>
          </p:nvSpPr>
          <p:spPr bwMode="auto">
            <a:xfrm>
              <a:off x="5949903" y="3481492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7507769" y="3925329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089908" y="4443306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5594773" y="3222615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A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07769" y="3707274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B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62847" y="4364287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l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518096" y="1348996"/>
            <a:ext cx="485377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关于“最短”你有哪些认识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25938" y="1875260"/>
            <a:ext cx="4712428" cy="3022110"/>
            <a:chOff x="87902" y="1867170"/>
            <a:chExt cx="4712428" cy="3022110"/>
          </a:xfrm>
        </p:grpSpPr>
        <p:sp>
          <p:nvSpPr>
            <p:cNvPr id="38" name="文本框 37"/>
            <p:cNvSpPr txBox="1"/>
            <p:nvPr/>
          </p:nvSpPr>
          <p:spPr>
            <a:xfrm>
              <a:off x="87902" y="2427067"/>
              <a:ext cx="4712428" cy="246221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200" b="1" i="0" dirty="0">
                  <a:solidFill>
                    <a:srgbClr val="333333"/>
                  </a:solidFill>
                  <a:effectLst/>
                  <a:latin typeface="+mj-lt"/>
                  <a:ea typeface="+mj-ea"/>
                </a:rPr>
                <a:t>        传说亚历山大城有一位精通数学和物理的学者，名叫海伦。一天，一位罗马将军专程去拜访他，向他请教一个百思不得其解的问题：从</a:t>
              </a:r>
              <a:r>
                <a:rPr lang="en-US" altLang="zh-CN" sz="2200" b="1" i="1" dirty="0">
                  <a:solidFill>
                    <a:srgbClr val="333333"/>
                  </a:solidFill>
                  <a:effectLst/>
                  <a:latin typeface="+mj-lt"/>
                  <a:ea typeface="+mj-ea"/>
                </a:rPr>
                <a:t>A</a:t>
              </a:r>
              <a:r>
                <a:rPr lang="zh-CN" altLang="en-US" sz="2200" b="1" i="0" dirty="0">
                  <a:solidFill>
                    <a:srgbClr val="333333"/>
                  </a:solidFill>
                  <a:effectLst/>
                  <a:latin typeface="+mj-lt"/>
                  <a:ea typeface="+mj-ea"/>
                </a:rPr>
                <a:t>地出发到河边饮马，然后再到</a:t>
              </a:r>
              <a:r>
                <a:rPr lang="en-US" altLang="zh-CN" sz="2200" b="1" i="1" dirty="0">
                  <a:solidFill>
                    <a:srgbClr val="333333"/>
                  </a:solidFill>
                  <a:effectLst/>
                  <a:latin typeface="+mj-lt"/>
                  <a:ea typeface="+mj-ea"/>
                </a:rPr>
                <a:t>B</a:t>
              </a:r>
              <a:r>
                <a:rPr lang="zh-CN" altLang="en-US" sz="2200" b="1" i="0" dirty="0">
                  <a:solidFill>
                    <a:srgbClr val="333333"/>
                  </a:solidFill>
                  <a:effectLst/>
                  <a:latin typeface="+mj-lt"/>
                  <a:ea typeface="+mj-ea"/>
                </a:rPr>
                <a:t>地，求怎样走使路线最短，并且求如何确定饮马的地点。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9631" y="1867170"/>
              <a:ext cx="3254087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“将军饮马”问题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拟定计划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79631" y="828481"/>
            <a:ext cx="7346769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）如图，直线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l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的两侧分别有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两点，在直线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l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上确定一个点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最短。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896755" y="2307147"/>
            <a:ext cx="4334470" cy="1957816"/>
            <a:chOff x="4353014" y="2477549"/>
            <a:chExt cx="4334470" cy="1957816"/>
          </a:xfrm>
        </p:grpSpPr>
        <p:grpSp>
          <p:nvGrpSpPr>
            <p:cNvPr id="29" name="组合 28"/>
            <p:cNvGrpSpPr/>
            <p:nvPr/>
          </p:nvGrpSpPr>
          <p:grpSpPr>
            <a:xfrm>
              <a:off x="4353015" y="2477549"/>
              <a:ext cx="4334469" cy="1490826"/>
              <a:chOff x="5089908" y="3222615"/>
              <a:chExt cx="4334469" cy="1490826"/>
            </a:xfrm>
          </p:grpSpPr>
          <p:sp>
            <p:nvSpPr>
              <p:cNvPr id="33" name="椭圆 32"/>
              <p:cNvSpPr/>
              <p:nvPr/>
            </p:nvSpPr>
            <p:spPr bwMode="auto">
              <a:xfrm>
                <a:off x="5949903" y="3481492"/>
                <a:ext cx="54187" cy="54187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5089908" y="4443306"/>
                <a:ext cx="392806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5594773" y="3222615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A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069247" y="4250237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l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 bwMode="auto">
            <a:xfrm flipV="1">
              <a:off x="6770875" y="4163123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4353014" y="3699333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770875" y="3972161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B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802941" y="2601584"/>
            <a:ext cx="1530771" cy="14131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533877" y="3443906"/>
            <a:ext cx="355130" cy="463204"/>
            <a:chOff x="3533877" y="3443906"/>
            <a:chExt cx="355130" cy="463204"/>
          </a:xfrm>
        </p:grpSpPr>
        <p:sp>
          <p:nvSpPr>
            <p:cNvPr id="39" name="椭圆 38"/>
            <p:cNvSpPr/>
            <p:nvPr/>
          </p:nvSpPr>
          <p:spPr bwMode="auto">
            <a:xfrm>
              <a:off x="3770184" y="3504978"/>
              <a:ext cx="45719" cy="45719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33877" y="344390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810290" y="2339974"/>
            <a:ext cx="38583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两点之间，线段最短。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拟定计划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01301" y="797570"/>
            <a:ext cx="7346769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原问题和上述问题有什么区别和联系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226690" y="2817533"/>
            <a:ext cx="4334470" cy="1957816"/>
            <a:chOff x="4353014" y="2477549"/>
            <a:chExt cx="4334470" cy="1957816"/>
          </a:xfrm>
        </p:grpSpPr>
        <p:grpSp>
          <p:nvGrpSpPr>
            <p:cNvPr id="29" name="组合 28"/>
            <p:cNvGrpSpPr/>
            <p:nvPr/>
          </p:nvGrpSpPr>
          <p:grpSpPr>
            <a:xfrm>
              <a:off x="4353015" y="2477549"/>
              <a:ext cx="4334469" cy="1490826"/>
              <a:chOff x="5089908" y="3222615"/>
              <a:chExt cx="4334469" cy="1490826"/>
            </a:xfrm>
          </p:grpSpPr>
          <p:sp>
            <p:nvSpPr>
              <p:cNvPr id="33" name="椭圆 32"/>
              <p:cNvSpPr/>
              <p:nvPr/>
            </p:nvSpPr>
            <p:spPr bwMode="auto">
              <a:xfrm>
                <a:off x="5949903" y="3481492"/>
                <a:ext cx="54187" cy="54187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5089908" y="4443306"/>
                <a:ext cx="392806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5594773" y="3222615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A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069247" y="4250237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l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 bwMode="auto">
            <a:xfrm flipV="1">
              <a:off x="6770875" y="4163123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4353014" y="3699333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770875" y="3972161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B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132876" y="3111970"/>
            <a:ext cx="1530771" cy="14131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5863812" y="3954292"/>
            <a:ext cx="355130" cy="463204"/>
            <a:chOff x="3533877" y="3443906"/>
            <a:chExt cx="355130" cy="463204"/>
          </a:xfrm>
        </p:grpSpPr>
        <p:sp>
          <p:nvSpPr>
            <p:cNvPr id="39" name="椭圆 38"/>
            <p:cNvSpPr/>
            <p:nvPr/>
          </p:nvSpPr>
          <p:spPr bwMode="auto">
            <a:xfrm>
              <a:off x="3770184" y="3504978"/>
              <a:ext cx="45719" cy="45719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33877" y="344390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21792" y="1478169"/>
            <a:ext cx="643511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区别：原问题点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A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在直线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的一侧；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  <a:p>
            <a:pPr lvl="0"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上述问题点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在直线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l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的两侧。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1792" y="2339083"/>
            <a:ext cx="832220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联系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：都是要求在直线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上找一点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，使得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最小。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9604" y="2831526"/>
            <a:ext cx="3928069" cy="1604876"/>
            <a:chOff x="5089908" y="3222615"/>
            <a:chExt cx="3928069" cy="1604876"/>
          </a:xfrm>
        </p:grpSpPr>
        <p:sp>
          <p:nvSpPr>
            <p:cNvPr id="23" name="椭圆 22"/>
            <p:cNvSpPr/>
            <p:nvPr/>
          </p:nvSpPr>
          <p:spPr bwMode="auto">
            <a:xfrm>
              <a:off x="5949903" y="3481492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7507769" y="3925329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089908" y="4443306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594773" y="3222615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A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07769" y="3707274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B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662847" y="4364287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l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40238" y="4014597"/>
            <a:ext cx="355130" cy="463204"/>
            <a:chOff x="6520542" y="4405686"/>
            <a:chExt cx="355130" cy="463204"/>
          </a:xfrm>
        </p:grpSpPr>
        <p:sp>
          <p:nvSpPr>
            <p:cNvPr id="44" name="椭圆 43"/>
            <p:cNvSpPr/>
            <p:nvPr/>
          </p:nvSpPr>
          <p:spPr bwMode="auto">
            <a:xfrm>
              <a:off x="6698107" y="4412080"/>
              <a:ext cx="54187" cy="5418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520542" y="440568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96692" y="3112999"/>
            <a:ext cx="1557866" cy="916258"/>
            <a:chOff x="5976996" y="3504088"/>
            <a:chExt cx="1557866" cy="916258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976996" y="3504088"/>
              <a:ext cx="740268" cy="916258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725200" y="3953536"/>
              <a:ext cx="809662" cy="46681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09530" y="2841930"/>
            <a:ext cx="4334470" cy="1490506"/>
            <a:chOff x="2048934" y="3054174"/>
            <a:chExt cx="4334470" cy="1490506"/>
          </a:xfrm>
        </p:grpSpPr>
        <p:sp>
          <p:nvSpPr>
            <p:cNvPr id="36" name="文本框 35"/>
            <p:cNvSpPr txBox="1"/>
            <p:nvPr/>
          </p:nvSpPr>
          <p:spPr>
            <a:xfrm>
              <a:off x="6028274" y="408147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latin typeface="+mj-lt"/>
                  <a:ea typeface="+mj-ea"/>
                </a:rPr>
                <a:t>l</a:t>
              </a:r>
              <a:endParaRPr lang="zh-CN" altLang="en-US" sz="2200" b="1" i="1" dirty="0">
                <a:latin typeface="+mj-lt"/>
                <a:ea typeface="+mj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2048934" y="4275638"/>
              <a:ext cx="392806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2553799" y="3054174"/>
              <a:ext cx="2268126" cy="947863"/>
              <a:chOff x="5594773" y="3222615"/>
              <a:chExt cx="2268126" cy="947863"/>
            </a:xfrm>
          </p:grpSpPr>
          <p:sp>
            <p:nvSpPr>
              <p:cNvPr id="49" name="椭圆 48"/>
              <p:cNvSpPr/>
              <p:nvPr/>
            </p:nvSpPr>
            <p:spPr bwMode="auto">
              <a:xfrm>
                <a:off x="5949903" y="3481492"/>
                <a:ext cx="54187" cy="54187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 bwMode="auto">
              <a:xfrm>
                <a:off x="7507769" y="3925329"/>
                <a:ext cx="54187" cy="54187"/>
              </a:xfrm>
              <a:prstGeom prst="ellips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miter lim="800000"/>
              </a:ln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594773" y="3222615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A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7507769" y="3707274"/>
                <a:ext cx="355130" cy="463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200" b="1" i="1" dirty="0">
                    <a:latin typeface="+mj-lt"/>
                    <a:ea typeface="+mj-ea"/>
                  </a:rPr>
                  <a:t>B</a:t>
                </a:r>
                <a:endParaRPr lang="zh-CN" altLang="en-US" sz="2200" b="1" i="1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实施计划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8510" y="740608"/>
            <a:ext cx="552281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你能将原问题转化为上述问题吗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5669526" y="3100487"/>
            <a:ext cx="54187" cy="54187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809531" y="4062301"/>
            <a:ext cx="392806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314396" y="2841610"/>
            <a:ext cx="355130" cy="46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200" b="1" i="1" dirty="0">
                <a:latin typeface="+mj-lt"/>
                <a:ea typeface="+mj-ea"/>
              </a:rPr>
              <a:t>A</a:t>
            </a:r>
            <a:endParaRPr lang="zh-CN" altLang="en-US" sz="2200" b="1" i="1" dirty="0">
              <a:latin typeface="+mj-lt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27391" y="4336222"/>
            <a:ext cx="614806" cy="463204"/>
            <a:chOff x="4466795" y="4548466"/>
            <a:chExt cx="614806" cy="463204"/>
          </a:xfrm>
        </p:grpSpPr>
        <p:sp>
          <p:nvSpPr>
            <p:cNvPr id="32" name="文本框 31"/>
            <p:cNvSpPr txBox="1"/>
            <p:nvPr/>
          </p:nvSpPr>
          <p:spPr>
            <a:xfrm>
              <a:off x="4466795" y="4548466"/>
              <a:ext cx="614806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B'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 flipV="1">
              <a:off x="4466795" y="4739428"/>
              <a:ext cx="54187" cy="54187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715716" y="3136047"/>
            <a:ext cx="1530771" cy="14131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446652" y="3978369"/>
            <a:ext cx="355130" cy="463204"/>
            <a:chOff x="3533877" y="3443906"/>
            <a:chExt cx="355130" cy="463204"/>
          </a:xfrm>
        </p:grpSpPr>
        <p:sp>
          <p:nvSpPr>
            <p:cNvPr id="39" name="椭圆 38"/>
            <p:cNvSpPr/>
            <p:nvPr/>
          </p:nvSpPr>
          <p:spPr bwMode="auto">
            <a:xfrm>
              <a:off x="3770184" y="3504978"/>
              <a:ext cx="45719" cy="45719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33877" y="344390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664031" y="1392083"/>
            <a:ext cx="5822420" cy="340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如图，作点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关于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l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的对称点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'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根据轴对称的性质，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对于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l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上任意一点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，都有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'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因此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'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根据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“两点之间线段最短”，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连接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'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，与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l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交于点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点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C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就是所要确定的点。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705818" y="3570891"/>
            <a:ext cx="521573" cy="50411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7255331" y="3558191"/>
            <a:ext cx="0" cy="100963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6753545" y="4088591"/>
            <a:ext cx="521573" cy="50411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6449032" y="3978369"/>
            <a:ext cx="355130" cy="463204"/>
            <a:chOff x="3533877" y="3443906"/>
            <a:chExt cx="355130" cy="463204"/>
          </a:xfrm>
        </p:grpSpPr>
        <p:sp>
          <p:nvSpPr>
            <p:cNvPr id="65" name="椭圆 64"/>
            <p:cNvSpPr/>
            <p:nvPr/>
          </p:nvSpPr>
          <p:spPr bwMode="auto">
            <a:xfrm>
              <a:off x="3770184" y="3504978"/>
              <a:ext cx="45719" cy="45719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33877" y="3443906"/>
              <a:ext cx="355130" cy="463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200" b="1" i="1" dirty="0">
                  <a:solidFill>
                    <a:srgbClr val="FF0000"/>
                  </a:solidFill>
                  <a:latin typeface="+mj-lt"/>
                  <a:ea typeface="+mj-ea"/>
                </a:rPr>
                <a:t>C</a:t>
              </a:r>
              <a:endParaRPr lang="zh-CN" altLang="en-US" sz="2200" b="1" i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回顾反思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84828" y="956046"/>
            <a:ext cx="7917849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在这个问题中，小明利用轴对称，将两点位于直线</a:t>
            </a:r>
            <a:r>
              <a:rPr lang="en-US" altLang="zh-CN" sz="2800" b="1" i="1" dirty="0">
                <a:latin typeface="+mj-lt"/>
                <a:ea typeface="+mj-ea"/>
              </a:rPr>
              <a:t>l </a:t>
            </a:r>
            <a:r>
              <a:rPr lang="zh-CN" altLang="en-US" sz="2800" b="1" dirty="0">
                <a:latin typeface="+mj-lt"/>
                <a:ea typeface="+mj-ea"/>
              </a:rPr>
              <a:t>同一侧的问题，转化为两点分别位于直线</a:t>
            </a:r>
            <a:r>
              <a:rPr lang="en-US" altLang="zh-CN" sz="2800" b="1" i="1" dirty="0">
                <a:latin typeface="+mj-lt"/>
                <a:ea typeface="+mj-ea"/>
              </a:rPr>
              <a:t>l </a:t>
            </a:r>
            <a:r>
              <a:rPr lang="zh-CN" altLang="en-US" sz="2800" b="1" dirty="0">
                <a:latin typeface="+mj-lt"/>
                <a:ea typeface="+mj-ea"/>
              </a:rPr>
              <a:t>两侧的问题，从而使问题得以解决。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257" y="2777525"/>
            <a:ext cx="7917849" cy="18947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        通过转化，可以把一个问题转化为与它等价的问题，达到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+mj-ea"/>
              </a:rPr>
              <a:t>化繁为简</a:t>
            </a:r>
            <a:r>
              <a:rPr lang="zh-CN" altLang="en-US" sz="2800" b="1" dirty="0">
                <a:latin typeface="+mj-lt"/>
                <a:ea typeface="+mj-ea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+mj-ea"/>
              </a:rPr>
              <a:t>化难为易</a:t>
            </a:r>
            <a:r>
              <a:rPr lang="zh-CN" altLang="en-US" sz="2800" b="1" dirty="0">
                <a:latin typeface="+mj-lt"/>
                <a:ea typeface="+mj-ea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  <a:ea typeface="+mj-ea"/>
              </a:rPr>
              <a:t>化不熟悉为熟悉</a:t>
            </a:r>
            <a:r>
              <a:rPr lang="zh-CN" altLang="en-US" sz="2800" b="1" dirty="0">
                <a:latin typeface="+mj-lt"/>
                <a:ea typeface="+mj-ea"/>
              </a:rPr>
              <a:t>的目的。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全屏显示(16:9)</PresentationFormat>
  <Paragraphs>188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527</cp:revision>
  <dcterms:created xsi:type="dcterms:W3CDTF">2016-01-14T07:05:00Z</dcterms:created>
  <dcterms:modified xsi:type="dcterms:W3CDTF">2025-01-20T00:26:59Z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AF090E660EAD4E6DBFD16013DCC6F60A</vt:lpwstr>
  </property>
  <property fmtid="{D5CDD505-2E9C-101B-9397-08002B2CF9AE}" pid="3" name="KSOProductBuildVer">
    <vt:lpwstr>2052-12.1.0.19770</vt:lpwstr>
  </property>
</Properties>
</file>