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375" r:id="rId6"/>
    <p:sldId id="366" r:id="rId7"/>
    <p:sldId id="302" r:id="rId8"/>
    <p:sldId id="377" r:id="rId9"/>
    <p:sldId id="367" r:id="rId10"/>
    <p:sldId id="295" r:id="rId11"/>
    <p:sldId id="368" r:id="rId12"/>
    <p:sldId id="369" r:id="rId13"/>
    <p:sldId id="370" r:id="rId14"/>
    <p:sldId id="371" r:id="rId15"/>
    <p:sldId id="372" r:id="rId16"/>
    <p:sldId id="373" r:id="rId17"/>
    <p:sldId id="374" r:id="rId18"/>
    <p:sldId id="273" r:id="rId19"/>
    <p:sldId id="280" r:id="rId20"/>
    <p:sldId id="299" r:id="rId21"/>
    <p:sldId id="300" r:id="rId22"/>
    <p:sldId id="282" r:id="rId23"/>
    <p:sldId id="364" r:id="rId24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B6F0"/>
    <a:srgbClr val="007F80"/>
    <a:srgbClr val="FD2395"/>
    <a:srgbClr val="0066FF"/>
    <a:srgbClr val="0000FF"/>
    <a:srgbClr val="DA4F26"/>
    <a:srgbClr val="FF9999"/>
    <a:srgbClr val="66FF33"/>
    <a:srgbClr val="FFCC66"/>
    <a:srgbClr val="FFD1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20" y="4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2"/>
          <p:cNvSpPr txBox="1"/>
          <p:nvPr/>
        </p:nvSpPr>
        <p:spPr>
          <a:xfrm>
            <a:off x="2992438" y="1422400"/>
            <a:ext cx="2962671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  </a:t>
            </a:r>
            <a:r>
              <a:rPr lang="zh-CN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整式的乘法</a:t>
            </a:r>
            <a:endParaRPr lang="zh-CN" altLang="zh-CN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178844" y="2778125"/>
            <a:ext cx="470223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065463" y="2900363"/>
            <a:ext cx="327818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北师版七年级数学下册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077" name="文本框 6"/>
          <p:cNvSpPr txBox="1"/>
          <p:nvPr/>
        </p:nvSpPr>
        <p:spPr>
          <a:xfrm>
            <a:off x="2065337" y="2254469"/>
            <a:ext cx="5109091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第</a:t>
            </a:r>
            <a:r>
              <a:rPr lang="en-US" altLang="zh-CN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课时</a:t>
            </a:r>
            <a:r>
              <a:rPr lang="en-US" altLang="zh-CN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单项式与单项式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相乘</a:t>
            </a:r>
            <a:endParaRPr lang="zh-CN" altLang="zh-CN" sz="3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856457" y="754856"/>
            <a:ext cx="2336800" cy="544513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例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计算：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675483" y="1299369"/>
                <a:ext cx="2874962" cy="7836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kern="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kern="0" dirty="0">
                    <a:solidFill>
                      <a:prstClr val="black"/>
                    </a:solidFill>
                    <a:latin typeface="Times New Roman" panose="02020603050405020304"/>
                    <a:ea typeface="华文中宋" panose="02010600040101010101" pitchFamily="2" charset="-122"/>
                  </a:rPr>
                  <a:t>1</a:t>
                </a:r>
                <a:r>
                  <a:rPr lang="zh-CN" altLang="en-US" sz="2800" b="1" kern="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）</a:t>
                </a:r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华文中宋" panose="02010600040101010101" pitchFamily="2" charset="-122"/>
                    <a:cs typeface="+mn-cs"/>
                  </a:rPr>
                  <a:t>2</a:t>
                </a:r>
                <a:r>
                  <a:rPr kumimoji="0" lang="en-US" altLang="zh-CN" sz="2800" b="1" i="1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华文中宋" panose="02010600040101010101" pitchFamily="2" charset="-122"/>
                    <a:cs typeface="+mn-cs"/>
                  </a:rPr>
                  <a:t>xy</a:t>
                </a:r>
                <a:r>
                  <a:rPr kumimoji="0" lang="en-US" altLang="zh-CN" sz="2800" b="1" i="0" u="none" strike="noStrike" kern="0" cap="none" spc="0" normalizeH="0" baseline="30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华文中宋" panose="02010600040101010101" pitchFamily="2" charset="-122"/>
                    <a:cs typeface="+mn-cs"/>
                  </a:rPr>
                  <a:t>2</a:t>
                </a:r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华文中宋" panose="02010600040101010101" pitchFamily="2" charset="-122"/>
                    <a:cs typeface="+mn-cs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华文中宋" panose="02010600040101010101" pitchFamily="2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j-lt"/>
                            <a:ea typeface="华文中宋" panose="02010600040101010101" pitchFamily="2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j-lt"/>
                            <a:ea typeface="华文中宋" panose="02010600040101010101" pitchFamily="2" charset="-122"/>
                            <a:cs typeface="+mn-cs"/>
                          </a:rPr>
                          <m:t>3</m:t>
                        </m:r>
                      </m:den>
                    </m:f>
                    <m:r>
                      <a:rPr kumimoji="0" lang="en-US" altLang="zh-CN" sz="2800" b="1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华文中宋" panose="02010600040101010101" pitchFamily="2" charset="-122"/>
                        <a:cs typeface="+mn-cs"/>
                      </a:rPr>
                      <m:t> </m:t>
                    </m:r>
                  </m:oMath>
                </a14:m>
                <a:r>
                  <a:rPr kumimoji="0" lang="en-US" altLang="zh-CN" sz="2800" b="1" i="1" u="none" strike="noStrike" kern="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华文中宋" panose="02010600040101010101" pitchFamily="2" charset="-122"/>
                    <a:cs typeface="+mn-cs"/>
                  </a:rPr>
                  <a:t>xy</a:t>
                </a:r>
                <a:r>
                  <a:rPr lang="zh-CN" altLang="en-US" sz="2800" b="1" kern="0" dirty="0">
                    <a:latin typeface="+mj-ea"/>
                    <a:ea typeface="+mj-ea"/>
                  </a:rPr>
                  <a:t>；</a:t>
                </a:r>
                <a:endPara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483" y="1299369"/>
                <a:ext cx="2874962" cy="783612"/>
              </a:xfrm>
              <a:prstGeom prst="rect">
                <a:avLst/>
              </a:prstGeom>
              <a:blipFill rotWithShape="1">
                <a:blip r:embed="rId1"/>
                <a:stretch>
                  <a:fillRect l="-17" t="-5531" r="6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4572000" y="1559761"/>
            <a:ext cx="34250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kern="0" dirty="0">
                <a:solidFill>
                  <a:prstClr val="black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–2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b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·(–3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)</a:t>
            </a:r>
            <a:r>
              <a:rPr lang="zh-CN" altLang="en-US" sz="28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5483" y="2196348"/>
            <a:ext cx="33035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kern="0" dirty="0">
                <a:solidFill>
                  <a:prstClr val="black"/>
                </a:solidFill>
                <a:latin typeface="Times New Roman" panose="02020603050405020304"/>
                <a:ea typeface="华文中宋" panose="02010600040101010101" pitchFamily="2" charset="-122"/>
              </a:rPr>
              <a:t>3</a:t>
            </a:r>
            <a:r>
              <a:rPr lang="zh-CN" altLang="en-US" sz="28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7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xy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z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·(2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xyz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lang="zh-CN" altLang="en-US" sz="2800" b="1" kern="0" dirty="0">
                <a:latin typeface="+mj-ea"/>
                <a:ea typeface="+mj-ea"/>
              </a:rPr>
              <a:t>；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华文中宋" panose="02010600040101010101" pitchFamily="2" charset="-122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4521993" y="2062225"/>
                <a:ext cx="4836319" cy="7836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kern="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kern="0" dirty="0">
                    <a:solidFill>
                      <a:prstClr val="black"/>
                    </a:solidFill>
                    <a:latin typeface="Times New Roman" panose="02020603050405020304"/>
                    <a:ea typeface="华文中宋" panose="02010600040101010101" pitchFamily="2" charset="-122"/>
                  </a:rPr>
                  <a:t>4</a:t>
                </a:r>
                <a:r>
                  <a:rPr lang="zh-CN" altLang="en-US" sz="2800" b="1" kern="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kern="0" dirty="0">
                    <a:solidFill>
                      <a:prstClr val="black"/>
                    </a:solidFill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800" b="1" kern="0" dirty="0">
                    <a:latin typeface="+mn-lt"/>
                    <a:ea typeface="华文中宋" panose="02010600040101010101" pitchFamily="2" charset="-122"/>
                  </a:rPr>
                  <a:t>–3</a:t>
                </a:r>
                <a:r>
                  <a:rPr lang="en-US" altLang="zh-CN" sz="2800" b="1" i="1" kern="0" dirty="0">
                    <a:latin typeface="+mn-lt"/>
                    <a:ea typeface="华文中宋" panose="02010600040101010101" pitchFamily="2" charset="-122"/>
                  </a:rPr>
                  <a:t>ab</a:t>
                </a:r>
                <a:r>
                  <a:rPr lang="en-US" altLang="zh-CN" sz="2800" b="1" kern="0" dirty="0">
                    <a:solidFill>
                      <a:prstClr val="black"/>
                    </a:solidFill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kern="0" dirty="0">
                    <a:latin typeface="+mn-lt"/>
                    <a:ea typeface="华文中宋" panose="02010600040101010101" pitchFamily="2" charset="-122"/>
                  </a:rPr>
                  <a:t>·</a:t>
                </a:r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华文中宋" panose="02010600040101010101" pitchFamily="2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华文中宋" panose="02010600040101010101" pitchFamily="2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华文中宋" panose="02010600040101010101" pitchFamily="2" charset="-122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i="1" kern="0" dirty="0">
                    <a:latin typeface="+mn-lt"/>
                    <a:ea typeface="华文中宋" panose="02010600040101010101" pitchFamily="2" charset="-122"/>
                  </a:rPr>
                  <a:t>a</a:t>
                </a:r>
                <a:r>
                  <a:rPr lang="en-US" altLang="zh-CN" sz="2800" b="1" kern="0" baseline="30000" dirty="0">
                    <a:latin typeface="+mn-lt"/>
                    <a:ea typeface="华文中宋" panose="02010600040101010101" pitchFamily="2" charset="-122"/>
                  </a:rPr>
                  <a:t>2</a:t>
                </a:r>
                <a:r>
                  <a:rPr lang="en-US" altLang="zh-CN" sz="2800" b="1" i="1" kern="0" dirty="0">
                    <a:latin typeface="+mn-lt"/>
                    <a:ea typeface="华文中宋" panose="02010600040101010101" pitchFamily="2" charset="-122"/>
                  </a:rPr>
                  <a:t>c</a:t>
                </a:r>
                <a:r>
                  <a:rPr lang="en-US" altLang="zh-CN" sz="2800" b="1" kern="0" dirty="0">
                    <a:latin typeface="+mn-lt"/>
                    <a:ea typeface="华文中宋" panose="02010600040101010101" pitchFamily="2" charset="-122"/>
                  </a:rPr>
                  <a:t>·</a:t>
                </a:r>
                <a:r>
                  <a:rPr lang="en-US" altLang="zh-CN" sz="2800" b="1" kern="0" dirty="0">
                    <a:solidFill>
                      <a:prstClr val="black"/>
                    </a:solidFill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800" b="1" kern="0" dirty="0">
                    <a:latin typeface="+mn-lt"/>
                    <a:ea typeface="华文中宋" panose="02010600040101010101" pitchFamily="2" charset="-122"/>
                  </a:rPr>
                  <a:t>–2</a:t>
                </a:r>
                <a:r>
                  <a:rPr lang="en-US" altLang="zh-CN" sz="2800" b="1" i="1" kern="0" dirty="0">
                    <a:latin typeface="+mn-lt"/>
                    <a:ea typeface="华文中宋" panose="02010600040101010101" pitchFamily="2" charset="-122"/>
                  </a:rPr>
                  <a:t>abc</a:t>
                </a:r>
                <a:r>
                  <a:rPr lang="en-US" altLang="zh-CN" sz="2800" b="1" kern="0" baseline="30000" dirty="0">
                    <a:latin typeface="+mn-lt"/>
                    <a:ea typeface="华文中宋" panose="02010600040101010101" pitchFamily="2" charset="-122"/>
                  </a:rPr>
                  <a:t>3</a:t>
                </a:r>
                <a:r>
                  <a:rPr lang="en-US" altLang="zh-CN" sz="2800" b="1" kern="0" dirty="0">
                    <a:latin typeface="+mn-lt"/>
                    <a:ea typeface="华文中宋" panose="02010600040101010101" pitchFamily="2" charset="-122"/>
                  </a:rPr>
                  <a:t>)</a:t>
                </a:r>
                <a:r>
                  <a:rPr lang="en-US" altLang="zh-CN" sz="2800" b="1" kern="0" baseline="30000" dirty="0">
                    <a:latin typeface="+mn-lt"/>
                    <a:ea typeface="华文中宋" panose="02010600040101010101" pitchFamily="2" charset="-122"/>
                  </a:rPr>
                  <a:t> </a:t>
                </a:r>
                <a:r>
                  <a:rPr lang="zh-CN" altLang="en-US" sz="2800" b="1" kern="0" dirty="0">
                    <a:latin typeface="+mn-lt"/>
                    <a:ea typeface="华文中宋" panose="02010600040101010101" pitchFamily="2" charset="-122"/>
                  </a:rPr>
                  <a:t>。</a:t>
                </a:r>
                <a:endPara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1993" y="2062225"/>
                <a:ext cx="4836319" cy="783612"/>
              </a:xfrm>
              <a:prstGeom prst="rect">
                <a:avLst/>
              </a:prstGeom>
              <a:blipFill rotWithShape="1">
                <a:blip r:embed="rId2"/>
                <a:stretch>
                  <a:fillRect l="-3" t="-5559" r="7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604045" y="2832935"/>
            <a:ext cx="6611143" cy="1949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kern="0" dirty="0">
                <a:solidFill>
                  <a:srgbClr val="FF0000"/>
                </a:solidFill>
                <a:latin typeface="Times New Roman" panose="02020603050405020304"/>
                <a:ea typeface="华文中宋" panose="02010600040101010101" pitchFamily="2" charset="-122"/>
              </a:rPr>
              <a:t>3</a:t>
            </a:r>
            <a:r>
              <a:rPr lang="zh-CN" altLang="en-US" sz="28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7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xy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z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·(2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xyz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=</a:t>
            </a:r>
            <a:r>
              <a:rPr lang="en-US" altLang="zh-CN" sz="2800" b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7</a:t>
            </a:r>
            <a:r>
              <a:rPr lang="en-US" altLang="zh-CN" sz="2800" b="1" i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xy</a:t>
            </a:r>
            <a:r>
              <a:rPr lang="en-US" altLang="zh-CN" sz="2800" b="1" kern="0" baseline="3000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2</a:t>
            </a:r>
            <a:r>
              <a:rPr lang="en-US" altLang="zh-CN" sz="2800" b="1" i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z</a:t>
            </a:r>
            <a:r>
              <a:rPr lang="en-US" altLang="zh-CN" sz="2800" b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·4</a:t>
            </a:r>
            <a:r>
              <a:rPr lang="en-US" altLang="zh-CN" sz="2800" b="1" i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x</a:t>
            </a:r>
            <a:r>
              <a:rPr lang="en-US" altLang="zh-CN" sz="2800" b="1" kern="0" baseline="3000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2</a:t>
            </a:r>
            <a:r>
              <a:rPr lang="en-US" altLang="zh-CN" sz="2800" b="1" i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y</a:t>
            </a:r>
            <a:r>
              <a:rPr lang="en-US" altLang="zh-CN" sz="2800" b="1" kern="0" baseline="3000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2</a:t>
            </a:r>
            <a:r>
              <a:rPr lang="en-US" altLang="zh-CN" sz="2800" b="1" i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z</a:t>
            </a:r>
            <a:r>
              <a:rPr lang="en-US" altLang="zh-CN" sz="2800" b="1" kern="0" baseline="3000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2</a:t>
            </a:r>
            <a:endParaRPr lang="en-US" altLang="zh-CN" sz="2800" b="1" i="1" kern="0" dirty="0">
              <a:solidFill>
                <a:srgbClr val="FF0000"/>
              </a:solidFill>
              <a:latin typeface="+mn-lt"/>
              <a:ea typeface="华文中宋" panose="02010600040101010101" pitchFamily="2" charset="-122"/>
            </a:endParaRPr>
          </a:p>
          <a:p>
            <a:pPr lvl="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800" b="1" i="1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                               </a:t>
            </a:r>
            <a:r>
              <a:rPr kumimoji="0" lang="en-US" altLang="zh-CN" sz="2800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=(</a:t>
            </a:r>
            <a:r>
              <a:rPr lang="en-US" altLang="zh-CN" sz="2800" b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7×4)·(</a:t>
            </a:r>
            <a:r>
              <a:rPr lang="en-US" altLang="zh-CN" sz="2800" b="1" i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xx</a:t>
            </a:r>
            <a:r>
              <a:rPr lang="en-US" altLang="zh-CN" sz="2800" b="1" kern="0" baseline="3000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2</a:t>
            </a:r>
            <a:r>
              <a:rPr lang="en-US" altLang="zh-CN" sz="2800" b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)·(</a:t>
            </a:r>
            <a:r>
              <a:rPr lang="en-US" altLang="zh-CN" sz="2800" b="1" i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y</a:t>
            </a:r>
            <a:r>
              <a:rPr lang="en-US" altLang="zh-CN" sz="2800" b="1" kern="0" baseline="3000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2</a:t>
            </a:r>
            <a:r>
              <a:rPr lang="en-US" altLang="zh-CN" sz="2800" b="1" i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y</a:t>
            </a:r>
            <a:r>
              <a:rPr lang="en-US" altLang="zh-CN" sz="2800" b="1" kern="0" baseline="3000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2</a:t>
            </a:r>
            <a:r>
              <a:rPr lang="en-US" altLang="zh-CN" sz="2800" b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)·(</a:t>
            </a:r>
            <a:r>
              <a:rPr lang="en-US" altLang="zh-CN" sz="2800" b="1" i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zz</a:t>
            </a:r>
            <a:r>
              <a:rPr lang="en-US" altLang="zh-CN" sz="2800" b="1" kern="0" baseline="3000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2</a:t>
            </a:r>
            <a:r>
              <a:rPr lang="en-US" altLang="zh-CN" sz="2800" b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)</a:t>
            </a:r>
            <a:endParaRPr lang="en-US" altLang="zh-CN" sz="2800" b="1" kern="0" dirty="0">
              <a:solidFill>
                <a:srgbClr val="FF0000"/>
              </a:solidFill>
              <a:latin typeface="+mn-lt"/>
              <a:ea typeface="华文中宋" panose="02010600040101010101" pitchFamily="2" charset="-122"/>
            </a:endParaRPr>
          </a:p>
          <a:p>
            <a:pPr lvl="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                               =28</a:t>
            </a:r>
            <a:r>
              <a:rPr lang="en-US" altLang="zh-CN" sz="2800" b="1" i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x</a:t>
            </a:r>
            <a:r>
              <a:rPr lang="en-US" altLang="zh-CN" sz="2800" b="1" kern="0" baseline="3000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3</a:t>
            </a:r>
            <a:r>
              <a:rPr lang="en-US" altLang="zh-CN" sz="2800" b="1" i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y</a:t>
            </a:r>
            <a:r>
              <a:rPr lang="en-US" altLang="zh-CN" sz="2800" b="1" kern="0" baseline="3000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4</a:t>
            </a:r>
            <a:r>
              <a:rPr lang="en-US" altLang="zh-CN" sz="2800" b="1" i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z</a:t>
            </a:r>
            <a:r>
              <a:rPr lang="en-US" altLang="zh-CN" sz="2800" b="1" kern="0" baseline="3000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3</a:t>
            </a:r>
            <a:r>
              <a:rPr lang="zh-CN" altLang="en-US" sz="2800" b="1" kern="0" dirty="0">
                <a:solidFill>
                  <a:srgbClr val="FF0000"/>
                </a:solidFill>
                <a:latin typeface="+mj-ea"/>
                <a:ea typeface="+mj-ea"/>
              </a:rPr>
              <a:t>；</a:t>
            </a:r>
            <a:endParaRPr kumimoji="0" lang="zh-CN" altLang="en-US" sz="2800" b="1" i="0" u="none" strike="noStrike" kern="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856457" y="754856"/>
            <a:ext cx="2336800" cy="544513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例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计算：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675483" y="1299369"/>
                <a:ext cx="2874962" cy="7836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kern="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kern="0" dirty="0">
                    <a:solidFill>
                      <a:prstClr val="black"/>
                    </a:solidFill>
                    <a:latin typeface="Times New Roman" panose="02020603050405020304"/>
                    <a:ea typeface="华文中宋" panose="02010600040101010101" pitchFamily="2" charset="-122"/>
                  </a:rPr>
                  <a:t>1</a:t>
                </a:r>
                <a:r>
                  <a:rPr lang="zh-CN" altLang="en-US" sz="2800" b="1" kern="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）</a:t>
                </a:r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华文中宋" panose="02010600040101010101" pitchFamily="2" charset="-122"/>
                    <a:cs typeface="+mn-cs"/>
                  </a:rPr>
                  <a:t>2</a:t>
                </a:r>
                <a:r>
                  <a:rPr kumimoji="0" lang="en-US" altLang="zh-CN" sz="2800" b="1" i="1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华文中宋" panose="02010600040101010101" pitchFamily="2" charset="-122"/>
                    <a:cs typeface="+mn-cs"/>
                  </a:rPr>
                  <a:t>xy</a:t>
                </a:r>
                <a:r>
                  <a:rPr kumimoji="0" lang="en-US" altLang="zh-CN" sz="2800" b="1" i="0" u="none" strike="noStrike" kern="0" cap="none" spc="0" normalizeH="0" baseline="30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华文中宋" panose="02010600040101010101" pitchFamily="2" charset="-122"/>
                    <a:cs typeface="+mn-cs"/>
                  </a:rPr>
                  <a:t>2</a:t>
                </a:r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华文中宋" panose="02010600040101010101" pitchFamily="2" charset="-122"/>
                    <a:cs typeface="+mn-cs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华文中宋" panose="02010600040101010101" pitchFamily="2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j-lt"/>
                            <a:ea typeface="华文中宋" panose="02010600040101010101" pitchFamily="2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j-lt"/>
                            <a:ea typeface="华文中宋" panose="02010600040101010101" pitchFamily="2" charset="-122"/>
                            <a:cs typeface="+mn-cs"/>
                          </a:rPr>
                          <m:t>3</m:t>
                        </m:r>
                      </m:den>
                    </m:f>
                    <m:r>
                      <a:rPr kumimoji="0" lang="en-US" altLang="zh-CN" sz="2800" b="1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华文中宋" panose="02010600040101010101" pitchFamily="2" charset="-122"/>
                        <a:cs typeface="+mn-cs"/>
                      </a:rPr>
                      <m:t> </m:t>
                    </m:r>
                  </m:oMath>
                </a14:m>
                <a:r>
                  <a:rPr kumimoji="0" lang="en-US" altLang="zh-CN" sz="2800" b="1" i="1" u="none" strike="noStrike" kern="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华文中宋" panose="02010600040101010101" pitchFamily="2" charset="-122"/>
                    <a:cs typeface="+mn-cs"/>
                  </a:rPr>
                  <a:t>xy</a:t>
                </a:r>
                <a:r>
                  <a:rPr lang="zh-CN" altLang="en-US" sz="2800" b="1" kern="0" dirty="0">
                    <a:latin typeface="+mj-ea"/>
                    <a:ea typeface="+mj-ea"/>
                  </a:rPr>
                  <a:t>；</a:t>
                </a:r>
                <a:endPara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483" y="1299369"/>
                <a:ext cx="2874962" cy="783612"/>
              </a:xfrm>
              <a:prstGeom prst="rect">
                <a:avLst/>
              </a:prstGeom>
              <a:blipFill rotWithShape="1">
                <a:blip r:embed="rId1"/>
                <a:stretch>
                  <a:fillRect l="-17" t="-5531" r="6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4572000" y="1559761"/>
            <a:ext cx="34250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kern="0" dirty="0">
                <a:solidFill>
                  <a:prstClr val="black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–2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b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·(–3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)</a:t>
            </a:r>
            <a:r>
              <a:rPr lang="zh-CN" altLang="en-US" sz="28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5483" y="2196348"/>
            <a:ext cx="33035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kern="0" dirty="0">
                <a:solidFill>
                  <a:prstClr val="black"/>
                </a:solidFill>
                <a:latin typeface="Times New Roman" panose="02020603050405020304"/>
                <a:ea typeface="华文中宋" panose="02010600040101010101" pitchFamily="2" charset="-122"/>
              </a:rPr>
              <a:t>3</a:t>
            </a:r>
            <a:r>
              <a:rPr lang="zh-CN" altLang="en-US" sz="28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7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xy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z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·(2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xyz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lang="zh-CN" altLang="en-US" sz="2800" b="1" kern="0" dirty="0">
                <a:latin typeface="+mj-ea"/>
                <a:ea typeface="+mj-ea"/>
              </a:rPr>
              <a:t>；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华文中宋" panose="02010600040101010101" pitchFamily="2" charset="-122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4521993" y="2062225"/>
                <a:ext cx="4836319" cy="7836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kern="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kern="0" dirty="0">
                    <a:solidFill>
                      <a:prstClr val="black"/>
                    </a:solidFill>
                    <a:latin typeface="Times New Roman" panose="02020603050405020304"/>
                    <a:ea typeface="华文中宋" panose="02010600040101010101" pitchFamily="2" charset="-122"/>
                  </a:rPr>
                  <a:t>4</a:t>
                </a:r>
                <a:r>
                  <a:rPr lang="zh-CN" altLang="en-US" sz="2800" b="1" kern="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kern="0" dirty="0">
                    <a:solidFill>
                      <a:prstClr val="black"/>
                    </a:solidFill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800" b="1" kern="0" dirty="0">
                    <a:latin typeface="+mn-lt"/>
                    <a:ea typeface="华文中宋" panose="02010600040101010101" pitchFamily="2" charset="-122"/>
                  </a:rPr>
                  <a:t>–3</a:t>
                </a:r>
                <a:r>
                  <a:rPr lang="en-US" altLang="zh-CN" sz="2800" b="1" i="1" kern="0" dirty="0">
                    <a:latin typeface="+mn-lt"/>
                    <a:ea typeface="华文中宋" panose="02010600040101010101" pitchFamily="2" charset="-122"/>
                  </a:rPr>
                  <a:t>ab</a:t>
                </a:r>
                <a:r>
                  <a:rPr lang="en-US" altLang="zh-CN" sz="2800" b="1" kern="0" dirty="0">
                    <a:solidFill>
                      <a:prstClr val="black"/>
                    </a:solidFill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kern="0" dirty="0">
                    <a:latin typeface="+mn-lt"/>
                    <a:ea typeface="华文中宋" panose="02010600040101010101" pitchFamily="2" charset="-122"/>
                  </a:rPr>
                  <a:t>·</a:t>
                </a:r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华文中宋" panose="02010600040101010101" pitchFamily="2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华文中宋" panose="02010600040101010101" pitchFamily="2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华文中宋" panose="02010600040101010101" pitchFamily="2" charset="-122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i="1" kern="0" dirty="0">
                    <a:latin typeface="+mn-lt"/>
                    <a:ea typeface="华文中宋" panose="02010600040101010101" pitchFamily="2" charset="-122"/>
                  </a:rPr>
                  <a:t>a</a:t>
                </a:r>
                <a:r>
                  <a:rPr lang="en-US" altLang="zh-CN" sz="2800" b="1" kern="0" baseline="30000" dirty="0">
                    <a:latin typeface="+mn-lt"/>
                    <a:ea typeface="华文中宋" panose="02010600040101010101" pitchFamily="2" charset="-122"/>
                  </a:rPr>
                  <a:t>2</a:t>
                </a:r>
                <a:r>
                  <a:rPr lang="en-US" altLang="zh-CN" sz="2800" b="1" i="1" kern="0" dirty="0">
                    <a:latin typeface="+mn-lt"/>
                    <a:ea typeface="华文中宋" panose="02010600040101010101" pitchFamily="2" charset="-122"/>
                  </a:rPr>
                  <a:t>c</a:t>
                </a:r>
                <a:r>
                  <a:rPr lang="en-US" altLang="zh-CN" sz="2800" b="1" kern="0" dirty="0">
                    <a:latin typeface="+mn-lt"/>
                    <a:ea typeface="华文中宋" panose="02010600040101010101" pitchFamily="2" charset="-122"/>
                  </a:rPr>
                  <a:t>·</a:t>
                </a:r>
                <a:r>
                  <a:rPr lang="en-US" altLang="zh-CN" sz="2800" b="1" kern="0" dirty="0">
                    <a:solidFill>
                      <a:prstClr val="black"/>
                    </a:solidFill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800" b="1" kern="0" dirty="0">
                    <a:latin typeface="+mn-lt"/>
                    <a:ea typeface="华文中宋" panose="02010600040101010101" pitchFamily="2" charset="-122"/>
                  </a:rPr>
                  <a:t>–2</a:t>
                </a:r>
                <a:r>
                  <a:rPr lang="en-US" altLang="zh-CN" sz="2800" b="1" i="1" kern="0" dirty="0">
                    <a:latin typeface="+mn-lt"/>
                    <a:ea typeface="华文中宋" panose="02010600040101010101" pitchFamily="2" charset="-122"/>
                  </a:rPr>
                  <a:t>abc</a:t>
                </a:r>
                <a:r>
                  <a:rPr lang="en-US" altLang="zh-CN" sz="2800" b="1" kern="0" baseline="30000" dirty="0">
                    <a:latin typeface="+mn-lt"/>
                    <a:ea typeface="华文中宋" panose="02010600040101010101" pitchFamily="2" charset="-122"/>
                  </a:rPr>
                  <a:t>3</a:t>
                </a:r>
                <a:r>
                  <a:rPr lang="en-US" altLang="zh-CN" sz="2800" b="1" kern="0" dirty="0">
                    <a:latin typeface="+mn-lt"/>
                    <a:ea typeface="华文中宋" panose="02010600040101010101" pitchFamily="2" charset="-122"/>
                  </a:rPr>
                  <a:t>)</a:t>
                </a:r>
                <a:r>
                  <a:rPr lang="en-US" altLang="zh-CN" sz="2800" b="1" kern="0" baseline="30000" dirty="0">
                    <a:latin typeface="+mn-lt"/>
                    <a:ea typeface="华文中宋" panose="02010600040101010101" pitchFamily="2" charset="-122"/>
                  </a:rPr>
                  <a:t> </a:t>
                </a:r>
                <a:r>
                  <a:rPr lang="zh-CN" altLang="en-US" sz="2800" b="1" kern="0" dirty="0">
                    <a:latin typeface="+mn-lt"/>
                    <a:ea typeface="华文中宋" panose="02010600040101010101" pitchFamily="2" charset="-122"/>
                  </a:rPr>
                  <a:t>。</a:t>
                </a:r>
                <a:endPara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1993" y="2062225"/>
                <a:ext cx="4836319" cy="783612"/>
              </a:xfrm>
              <a:prstGeom prst="rect">
                <a:avLst/>
              </a:prstGeom>
              <a:blipFill rotWithShape="1">
                <a:blip r:embed="rId2"/>
                <a:stretch>
                  <a:fillRect l="-3" t="-5559" r="7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02302" y="2551684"/>
                <a:ext cx="8939396" cy="15844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600" b="1" kern="0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（</a:t>
                </a:r>
                <a:r>
                  <a:rPr lang="en-US" altLang="zh-CN" sz="2600" b="1" kern="0" dirty="0">
                    <a:solidFill>
                      <a:srgbClr val="FF0000"/>
                    </a:solidFill>
                    <a:latin typeface="Times New Roman" panose="02020603050405020304"/>
                    <a:ea typeface="华文中宋" panose="02010600040101010101" pitchFamily="2" charset="-122"/>
                  </a:rPr>
                  <a:t>4</a:t>
                </a:r>
                <a:r>
                  <a:rPr lang="zh-CN" altLang="en-US" sz="2600" b="1" kern="0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）</a:t>
                </a:r>
                <a:r>
                  <a:rPr lang="en-US" altLang="zh-CN" sz="2600" b="1" kern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600" b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–3</a:t>
                </a:r>
                <a:r>
                  <a:rPr lang="en-US" altLang="zh-CN" sz="2600" b="1" i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ab</a:t>
                </a:r>
                <a:r>
                  <a:rPr lang="en-US" altLang="zh-CN" sz="2600" b="1" kern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600" b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·</a:t>
                </a:r>
                <a:r>
                  <a:rPr kumimoji="0" lang="en-US" altLang="zh-CN" sz="2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ea typeface="华文中宋" panose="02010600040101010101" pitchFamily="2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600" b="1" i="1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华文中宋" panose="0201060004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600" b="1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华文中宋" panose="02010600040101010101" pitchFamily="2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600" b="1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华文中宋" panose="02010600040101010101" pitchFamily="2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600" b="1" i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a</a:t>
                </a:r>
                <a:r>
                  <a:rPr lang="en-US" altLang="zh-CN" sz="2600" b="1" kern="0" baseline="3000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2</a:t>
                </a:r>
                <a:r>
                  <a:rPr lang="en-US" altLang="zh-CN" sz="2600" b="1" i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c</a:t>
                </a:r>
                <a:r>
                  <a:rPr lang="en-US" altLang="zh-CN" sz="2600" b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·</a:t>
                </a:r>
                <a:r>
                  <a:rPr lang="en-US" altLang="zh-CN" sz="2600" b="1" kern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600" b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–2</a:t>
                </a:r>
                <a:r>
                  <a:rPr lang="en-US" altLang="zh-CN" sz="2600" b="1" i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abc</a:t>
                </a:r>
                <a:r>
                  <a:rPr lang="en-US" altLang="zh-CN" sz="2600" b="1" kern="0" baseline="3000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3</a:t>
                </a:r>
                <a:r>
                  <a:rPr lang="en-US" altLang="zh-CN" sz="2600" b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)=[</a:t>
                </a:r>
                <a:r>
                  <a:rPr lang="en-US" altLang="zh-CN" sz="2600" b="1" kern="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600" b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–3)×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 kern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华文中宋" panose="0201060004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kern="0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华文中宋" panose="02010600040101010101" pitchFamily="2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kern="0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华文中宋" panose="02010600040101010101" pitchFamily="2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600" b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×(–2)]·(</a:t>
                </a:r>
                <a:r>
                  <a:rPr lang="en-US" altLang="zh-CN" sz="2600" b="1" i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aa</a:t>
                </a:r>
                <a:r>
                  <a:rPr lang="en-US" altLang="zh-CN" sz="2600" b="1" kern="0" baseline="3000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2</a:t>
                </a:r>
                <a:r>
                  <a:rPr lang="en-US" altLang="zh-CN" sz="2600" b="1" i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a</a:t>
                </a:r>
                <a:r>
                  <a:rPr lang="en-US" altLang="zh-CN" sz="2600" b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)·(</a:t>
                </a:r>
                <a:r>
                  <a:rPr lang="en-US" altLang="zh-CN" sz="2600" b="1" i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bb</a:t>
                </a:r>
                <a:r>
                  <a:rPr lang="en-US" altLang="zh-CN" sz="2600" b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)·(</a:t>
                </a:r>
                <a:r>
                  <a:rPr lang="en-US" altLang="zh-CN" sz="2600" b="1" i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cc</a:t>
                </a:r>
                <a:r>
                  <a:rPr lang="en-US" altLang="zh-CN" sz="2600" b="1" kern="0" baseline="3000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3</a:t>
                </a:r>
                <a:r>
                  <a:rPr lang="en-US" altLang="zh-CN" sz="2600" b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)</a:t>
                </a:r>
                <a:endParaRPr lang="en-US" altLang="zh-CN" sz="2600" b="1" kern="0" dirty="0">
                  <a:solidFill>
                    <a:srgbClr val="FF0000"/>
                  </a:solidFill>
                  <a:latin typeface="+mn-lt"/>
                  <a:ea typeface="华文中宋" panose="02010600040101010101" pitchFamily="2" charset="-122"/>
                </a:endParaRPr>
              </a:p>
              <a:p>
                <a:pPr lvl="0" algn="just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600" b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                                             = 2</a:t>
                </a:r>
                <a:r>
                  <a:rPr lang="en-US" altLang="zh-CN" sz="2600" b="1" i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a</a:t>
                </a:r>
                <a:r>
                  <a:rPr lang="en-US" altLang="zh-CN" sz="2600" b="1" kern="0" baseline="3000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4</a:t>
                </a:r>
                <a:r>
                  <a:rPr lang="en-US" altLang="zh-CN" sz="2600" b="1" i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b</a:t>
                </a:r>
                <a:r>
                  <a:rPr lang="en-US" altLang="zh-CN" sz="2600" b="1" kern="0" baseline="3000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2</a:t>
                </a:r>
                <a:r>
                  <a:rPr lang="en-US" altLang="zh-CN" sz="2600" b="1" i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c</a:t>
                </a:r>
                <a:r>
                  <a:rPr lang="en-US" altLang="zh-CN" sz="2600" b="1" kern="0" baseline="3000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4</a:t>
                </a:r>
                <a:r>
                  <a:rPr lang="zh-CN" altLang="en-US" sz="2600" b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。</a:t>
                </a:r>
                <a:endParaRPr kumimoji="0" lang="zh-CN" altLang="en-US" sz="2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302" y="2551684"/>
                <a:ext cx="8939396" cy="1584408"/>
              </a:xfrm>
              <a:prstGeom prst="rect">
                <a:avLst/>
              </a:prstGeom>
              <a:blipFill rotWithShape="1">
                <a:blip r:embed="rId3"/>
                <a:stretch>
                  <a:fillRect l="-1" t="-2341" r="6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399256" y="4287520"/>
            <a:ext cx="834548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66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对于三个或三个以上的单项式相乘，法则仍然适用。</a:t>
            </a:r>
            <a:endParaRPr lang="zh-CN" altLang="en-US" sz="2800" b="1" dirty="0">
              <a:solidFill>
                <a:srgbClr val="0066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345859" y="1093430"/>
                <a:ext cx="8180199" cy="19003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0" marR="0" lvl="0" indent="720090" algn="l" defTabSz="914400" rtl="0" eaLnBrk="0" fontAlgn="base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如图，一幅边长为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a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 m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的正方形风景画，上下各留有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+mj-lt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+mj-lt"/>
                            <a:ea typeface="+mn-ea"/>
                            <a:cs typeface="+mn-cs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 a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 m 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的空白区域作装饰，中间画面的面积是多少平方米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?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859" y="1093430"/>
                <a:ext cx="8180199" cy="1900328"/>
              </a:xfrm>
              <a:prstGeom prst="rect">
                <a:avLst/>
              </a:prstGeom>
              <a:blipFill rotWithShape="1">
                <a:blip r:embed="rId1"/>
                <a:stretch>
                  <a:fillRect l="-5" t="-31" r="7" b="1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组合 2"/>
          <p:cNvGrpSpPr/>
          <p:nvPr/>
        </p:nvGrpSpPr>
        <p:grpSpPr>
          <a:xfrm>
            <a:off x="345859" y="486334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4" name="矩形: 圆角 3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观察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3447" y="2315766"/>
            <a:ext cx="2911421" cy="26924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617942" y="2955197"/>
                <a:ext cx="3151721" cy="7784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lvl="0" hangingPunct="1">
                  <a:spcBef>
                    <a:spcPts val="0"/>
                  </a:spcBef>
                  <a:defRPr/>
                </a:pPr>
                <a:r>
                  <a:rPr kumimoji="0" lang="zh-CN" altLang="en-US" sz="28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解：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a</a:t>
                </a:r>
                <a:r>
                  <a:rPr kumimoji="0" lang="en-US" altLang="zh-CN" sz="28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·(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+mn-lt"/>
                    <a:ea typeface="+mn-ea"/>
                  </a:rPr>
                  <a:t>a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ea"/>
                    <a:ea typeface="+mj-ea"/>
                  </a:rPr>
                  <a:t>-</a:t>
                </a:r>
                <a:r>
                  <a:rPr kumimoji="0" lang="en-US" altLang="zh-CN" sz="28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+mj-lt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+mj-lt"/>
                            <a:ea typeface="+mn-ea"/>
                            <a:cs typeface="+mn-cs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a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ea"/>
                    <a:ea typeface="+mj-ea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n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+mj-lt"/>
                            <a:ea typeface="+mn-ea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+mj-lt"/>
                            <a:ea typeface="+mn-ea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+mn-lt"/>
                    <a:ea typeface="+mn-ea"/>
                  </a:rPr>
                  <a:t>a</a:t>
                </a:r>
                <a:r>
                  <a:rPr kumimoji="0" lang="en-US" altLang="zh-CN" sz="28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)</a:t>
                </a:r>
                <a:endParaRPr kumimoji="0" lang="zh-CN" altLang="en-US" sz="2800" b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942" y="2955197"/>
                <a:ext cx="3151721" cy="778483"/>
              </a:xfrm>
              <a:prstGeom prst="rect">
                <a:avLst/>
              </a:prstGeom>
              <a:blipFill rotWithShape="1">
                <a:blip r:embed="rId3"/>
                <a:stretch>
                  <a:fillRect l="-3" t="-70" r="10" b="6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3297962" y="2955197"/>
                <a:ext cx="1208439" cy="7784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lvl="0" hangingPunct="1">
                  <a:spcBef>
                    <a:spcPts val="0"/>
                  </a:spcBef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=a</a:t>
                </a:r>
                <a:r>
                  <a:rPr kumimoji="0" lang="en-US" altLang="zh-CN" sz="28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+mj-lt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+mj-lt"/>
                            <a:ea typeface="+mn-ea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a</a:t>
                </a:r>
                <a:endParaRPr kumimoji="0" lang="zh-CN" altLang="en-US" sz="2800" b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7962" y="2955197"/>
                <a:ext cx="1208439" cy="778483"/>
              </a:xfrm>
              <a:prstGeom prst="rect">
                <a:avLst/>
              </a:prstGeom>
              <a:blipFill rotWithShape="1">
                <a:blip r:embed="rId4"/>
                <a:stretch>
                  <a:fillRect l="-34" t="-70" r="36" b="6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4190284" y="2981167"/>
                <a:ext cx="1649684" cy="7784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lvl="0" hangingPunct="1">
                  <a:spcBef>
                    <a:spcPts val="0"/>
                  </a:spcBef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n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+mj-lt"/>
                            <a:ea typeface="+mn-ea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+mj-lt"/>
                            <a:ea typeface="+mn-ea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a</a:t>
                </a:r>
                <a:r>
                  <a:rPr kumimoji="0" lang="en-US" altLang="zh-CN" sz="2800" b="1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2 </a:t>
                </a:r>
                <a:r>
                  <a:rPr kumimoji="0" lang="en-US" altLang="zh-CN" sz="2800" b="1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(m</a:t>
                </a:r>
                <a:r>
                  <a:rPr kumimoji="0" lang="en-US" altLang="zh-CN" sz="2800" b="1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2</a:t>
                </a:r>
                <a:r>
                  <a:rPr kumimoji="0" lang="en-US" altLang="zh-CN" sz="2800" b="1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)</a:t>
                </a:r>
                <a:endParaRPr kumimoji="0" lang="zh-CN" altLang="en-US" sz="2800" b="1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0284" y="2981167"/>
                <a:ext cx="1649684" cy="778483"/>
              </a:xfrm>
              <a:prstGeom prst="rect">
                <a:avLst/>
              </a:prstGeom>
              <a:blipFill rotWithShape="1">
                <a:blip r:embed="rId5"/>
                <a:stretch>
                  <a:fillRect l="-34" t="-5608" r="31" b="5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345859" y="3819552"/>
                <a:ext cx="5818652" cy="7784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lvl="0" hangingPunct="1">
                  <a:spcBef>
                    <a:spcPts val="0"/>
                  </a:spcBef>
                  <a:defRPr/>
                </a:pPr>
                <a:r>
                  <a:rPr lang="zh-CN" altLang="en-US" sz="2800" b="1" dirty="0">
                    <a:solidFill>
                      <a:srgbClr val="FF0000"/>
                    </a:solidFill>
                    <a:latin typeface="+mn-lt"/>
                    <a:ea typeface="+mn-ea"/>
                  </a:rPr>
                  <a:t>答：中间画面的面积是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+mn-lt"/>
                  </a:rPr>
                  <a:t>a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+mn-lt"/>
                  </a:rPr>
                  <a:t>2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n-lt"/>
                    <a:ea typeface="+mn-ea"/>
                  </a:rPr>
                  <a:t>平方米。</a:t>
                </a:r>
                <a:endParaRPr lang="zh-CN" altLang="en-US" sz="2800" b="1" dirty="0">
                  <a:solidFill>
                    <a:srgbClr val="FF0000"/>
                  </a:solidFill>
                  <a:latin typeface="+mn-lt"/>
                  <a:ea typeface="+mn-ea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859" y="3819552"/>
                <a:ext cx="5818652" cy="778483"/>
              </a:xfrm>
              <a:prstGeom prst="rect">
                <a:avLst/>
              </a:prstGeom>
              <a:blipFill rotWithShape="1">
                <a:blip r:embed="rId6"/>
                <a:stretch>
                  <a:fillRect l="-7" t="-5550" r="1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931546" y="1487965"/>
            <a:ext cx="7964488" cy="122777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 eaLnBrk="1" hangingPunct="1">
              <a:lnSpc>
                <a:spcPct val="140000"/>
              </a:lnSpc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5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·2</a:t>
            </a:r>
            <a:r>
              <a:rPr lang="en-US" altLang="zh-CN" sz="2800" b="1" i="1" dirty="0">
                <a:latin typeface="+mn-lt"/>
                <a:ea typeface="+mj-ea"/>
              </a:rPr>
              <a:t>x</a:t>
            </a:r>
            <a:r>
              <a:rPr lang="en-US" altLang="zh-CN" sz="2800" b="1" baseline="30000" dirty="0">
                <a:latin typeface="+mn-lt"/>
                <a:ea typeface="+mj-ea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y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	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lang="en-US" altLang="zh-CN" sz="2800" b="1" dirty="0">
                <a:latin typeface="+mn-lt"/>
              </a:rPr>
              <a:t>–</a:t>
            </a:r>
            <a:r>
              <a:rPr lang="en-US" altLang="zh-CN" sz="2800" b="1" dirty="0">
                <a:latin typeface="+mn-lt"/>
                <a:ea typeface="+mj-ea"/>
              </a:rPr>
              <a:t>3</a:t>
            </a:r>
            <a:r>
              <a:rPr lang="en-US" altLang="zh-CN" sz="2800" b="1" i="1" dirty="0">
                <a:latin typeface="+mn-lt"/>
                <a:ea typeface="+mj-ea"/>
              </a:rPr>
              <a:t>ab</a:t>
            </a:r>
            <a:r>
              <a:rPr lang="en-US" altLang="zh-CN" sz="2800" b="1" dirty="0">
                <a:latin typeface="+mn-lt"/>
                <a:ea typeface="+mj-ea"/>
              </a:rPr>
              <a:t>·(</a:t>
            </a:r>
            <a:r>
              <a:rPr lang="en-US" altLang="zh-CN" sz="2800" b="1" dirty="0">
                <a:latin typeface="+mn-lt"/>
              </a:rPr>
              <a:t>–</a:t>
            </a:r>
            <a:r>
              <a:rPr lang="en-US" altLang="zh-CN" sz="2800" b="1" dirty="0">
                <a:latin typeface="+mn-lt"/>
                <a:ea typeface="+mj-ea"/>
              </a:rPr>
              <a:t>4</a:t>
            </a:r>
            <a:r>
              <a:rPr lang="en-US" altLang="zh-CN" sz="2800" b="1" i="1" dirty="0">
                <a:latin typeface="+mn-lt"/>
                <a:ea typeface="+mj-ea"/>
              </a:rPr>
              <a:t>b</a:t>
            </a:r>
            <a:r>
              <a:rPr lang="en-US" altLang="zh-CN" sz="2800" b="1" baseline="30000" dirty="0">
                <a:latin typeface="+mn-lt"/>
                <a:ea typeface="+mj-ea"/>
              </a:rPr>
              <a:t>2</a:t>
            </a:r>
            <a:r>
              <a:rPr lang="en-US" altLang="zh-CN" sz="2800" b="1" dirty="0">
                <a:latin typeface="+mn-lt"/>
                <a:ea typeface="+mj-ea"/>
              </a:rPr>
              <a:t>) 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  <a:p>
            <a:pPr lvl="0" algn="just" eaLnBrk="1" hangingPunct="1">
              <a:lnSpc>
                <a:spcPct val="14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·2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	     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yz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·2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z</a:t>
            </a:r>
            <a:r>
              <a:rPr lang="en-US" altLang="zh-CN" sz="2800" b="1" baseline="300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 Box 3"/>
              <p:cNvSpPr txBox="1">
                <a:spLocks noChangeArrowheads="1"/>
              </p:cNvSpPr>
              <p:nvPr/>
            </p:nvSpPr>
            <p:spPr bwMode="auto">
              <a:xfrm>
                <a:off x="931546" y="2585967"/>
                <a:ext cx="7964488" cy="8354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algn="just" eaLnBrk="1" hangingPunct="1">
                  <a:lnSpc>
                    <a:spcPct val="110000"/>
                  </a:lnSpc>
                  <a:spcBef>
                    <a:spcPts val="0"/>
                  </a:spcBef>
                  <a:defRPr/>
                </a:pP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5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(2</a:t>
                </a:r>
                <a:r>
                  <a:rPr lang="en-US" altLang="zh-CN" sz="2800" b="1" i="1" dirty="0">
                    <a:latin typeface="+mn-lt"/>
                    <a:ea typeface="+mj-ea"/>
                  </a:rPr>
                  <a:t>x</a:t>
                </a:r>
                <a:r>
                  <a:rPr lang="en-US" altLang="zh-CN" sz="2800" b="1" baseline="30000" dirty="0">
                    <a:latin typeface="+mn-lt"/>
                    <a:ea typeface="+mj-ea"/>
                  </a:rPr>
                  <a:t>2</a:t>
                </a:r>
                <a:r>
                  <a:rPr lang="en-US" altLang="zh-CN" sz="2800" b="1" i="1" dirty="0">
                    <a:latin typeface="+mn-lt"/>
                    <a:ea typeface="+mj-ea"/>
                  </a:rPr>
                  <a:t>y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latin typeface="+mn-lt"/>
                    <a:ea typeface="+mj-ea"/>
                  </a:rPr>
                  <a:t>3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·(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</a:rPr>
                  <a:t>–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4</a:t>
                </a:r>
                <a:r>
                  <a:rPr lang="en-US" altLang="zh-CN" sz="2800" b="1" i="1" dirty="0">
                    <a:latin typeface="+mn-lt"/>
                    <a:ea typeface="+mj-ea"/>
                  </a:rPr>
                  <a:t>x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baseline="30000" dirty="0">
                    <a:latin typeface="+mn-lt"/>
                    <a:ea typeface="+mj-ea"/>
                  </a:rPr>
                  <a:t>2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；（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6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latin typeface="+mn-lt"/>
                    <a:ea typeface="+mj-ea"/>
                  </a:rPr>
                  <a:t>3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·6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5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c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·(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</a:rPr>
                  <a:t>–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ac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。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endParaRPr>
              </a:p>
            </p:txBody>
          </p:sp>
        </mc:Choice>
        <mc:Fallback>
          <p:sp>
            <p:nvSpPr>
              <p:cNvPr id="6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31546" y="2585967"/>
                <a:ext cx="7964488" cy="835485"/>
              </a:xfrm>
              <a:prstGeom prst="rect">
                <a:avLst/>
              </a:prstGeom>
              <a:blipFill rotWithShape="1">
                <a:blip r:embed="rId1"/>
                <a:stretch>
                  <a:fillRect t="-5198" r="4" b="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: 圆角 7"/>
          <p:cNvSpPr/>
          <p:nvPr/>
        </p:nvSpPr>
        <p:spPr>
          <a:xfrm>
            <a:off x="732473" y="1049656"/>
            <a:ext cx="1532097" cy="544513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计算：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89756" y="3392020"/>
            <a:ext cx="7964488" cy="6245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 eaLnBrk="1" hangingPunct="1">
              <a:lnSpc>
                <a:spcPct val="14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solidFill>
                  <a:srgbClr val="FD2395"/>
                </a:solidFill>
                <a:latin typeface="+mn-lt"/>
                <a:ea typeface="+mj-ea"/>
              </a:rPr>
              <a:t>解：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5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·2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x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y 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= (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5×2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)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·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(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x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3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x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2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)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·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y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=10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x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5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y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	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312704" y="4115137"/>
            <a:ext cx="7381716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 eaLnBrk="1" hangingPunct="1"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</a:rPr>
              <a:t>–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3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ab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·(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</a:rPr>
              <a:t>–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4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b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2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)=[(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</a:rPr>
              <a:t>–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3)×(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</a:rPr>
              <a:t>–4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)]·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a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·(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bb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2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)=12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ab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3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1" name="矩形 10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931546" y="1487965"/>
            <a:ext cx="7964488" cy="122777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 eaLnBrk="1" hangingPunct="1">
              <a:lnSpc>
                <a:spcPct val="140000"/>
              </a:lnSpc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5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·2</a:t>
            </a:r>
            <a:r>
              <a:rPr lang="en-US" altLang="zh-CN" sz="2800" b="1" i="1" dirty="0">
                <a:latin typeface="+mn-lt"/>
                <a:ea typeface="+mj-ea"/>
              </a:rPr>
              <a:t>x</a:t>
            </a:r>
            <a:r>
              <a:rPr lang="en-US" altLang="zh-CN" sz="2800" b="1" baseline="30000" dirty="0">
                <a:latin typeface="+mn-lt"/>
                <a:ea typeface="+mj-ea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y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	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lang="en-US" altLang="zh-CN" sz="2800" b="1" dirty="0">
                <a:latin typeface="+mn-lt"/>
              </a:rPr>
              <a:t>–</a:t>
            </a:r>
            <a:r>
              <a:rPr lang="en-US" altLang="zh-CN" sz="2800" b="1" dirty="0">
                <a:latin typeface="+mn-lt"/>
                <a:ea typeface="+mj-ea"/>
              </a:rPr>
              <a:t>3</a:t>
            </a:r>
            <a:r>
              <a:rPr lang="en-US" altLang="zh-CN" sz="2800" b="1" i="1" dirty="0">
                <a:latin typeface="+mn-lt"/>
                <a:ea typeface="+mj-ea"/>
              </a:rPr>
              <a:t>ab</a:t>
            </a:r>
            <a:r>
              <a:rPr lang="en-US" altLang="zh-CN" sz="2800" b="1" dirty="0">
                <a:latin typeface="+mn-lt"/>
                <a:ea typeface="+mj-ea"/>
              </a:rPr>
              <a:t>·(</a:t>
            </a:r>
            <a:r>
              <a:rPr lang="en-US" altLang="zh-CN" sz="2800" b="1" dirty="0">
                <a:latin typeface="+mn-lt"/>
              </a:rPr>
              <a:t>–</a:t>
            </a:r>
            <a:r>
              <a:rPr lang="en-US" altLang="zh-CN" sz="2800" b="1" dirty="0">
                <a:latin typeface="+mn-lt"/>
                <a:ea typeface="+mj-ea"/>
              </a:rPr>
              <a:t>4</a:t>
            </a:r>
            <a:r>
              <a:rPr lang="en-US" altLang="zh-CN" sz="2800" b="1" i="1" dirty="0">
                <a:latin typeface="+mn-lt"/>
                <a:ea typeface="+mj-ea"/>
              </a:rPr>
              <a:t>b</a:t>
            </a:r>
            <a:r>
              <a:rPr lang="en-US" altLang="zh-CN" sz="2800" b="1" baseline="30000" dirty="0">
                <a:latin typeface="+mn-lt"/>
                <a:ea typeface="+mj-ea"/>
              </a:rPr>
              <a:t>2</a:t>
            </a:r>
            <a:r>
              <a:rPr lang="en-US" altLang="zh-CN" sz="2800" b="1" dirty="0">
                <a:latin typeface="+mn-lt"/>
                <a:ea typeface="+mj-ea"/>
              </a:rPr>
              <a:t>) 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  <a:p>
            <a:pPr lvl="0" algn="just" eaLnBrk="1" hangingPunct="1">
              <a:lnSpc>
                <a:spcPct val="14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·2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	     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yz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·2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z</a:t>
            </a:r>
            <a:r>
              <a:rPr lang="en-US" altLang="zh-CN" sz="2800" b="1" baseline="300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 Box 3"/>
              <p:cNvSpPr txBox="1">
                <a:spLocks noChangeArrowheads="1"/>
              </p:cNvSpPr>
              <p:nvPr/>
            </p:nvSpPr>
            <p:spPr bwMode="auto">
              <a:xfrm>
                <a:off x="931546" y="2585967"/>
                <a:ext cx="7964488" cy="8354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algn="just" eaLnBrk="1" hangingPunct="1">
                  <a:lnSpc>
                    <a:spcPct val="110000"/>
                  </a:lnSpc>
                  <a:spcBef>
                    <a:spcPts val="0"/>
                  </a:spcBef>
                  <a:defRPr/>
                </a:pP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5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(2</a:t>
                </a:r>
                <a:r>
                  <a:rPr lang="en-US" altLang="zh-CN" sz="2800" b="1" i="1" dirty="0">
                    <a:latin typeface="+mn-lt"/>
                    <a:ea typeface="+mj-ea"/>
                  </a:rPr>
                  <a:t>x</a:t>
                </a:r>
                <a:r>
                  <a:rPr lang="en-US" altLang="zh-CN" sz="2800" b="1" baseline="30000" dirty="0">
                    <a:latin typeface="+mn-lt"/>
                    <a:ea typeface="+mj-ea"/>
                  </a:rPr>
                  <a:t>2</a:t>
                </a:r>
                <a:r>
                  <a:rPr lang="en-US" altLang="zh-CN" sz="2800" b="1" i="1" dirty="0">
                    <a:latin typeface="+mn-lt"/>
                    <a:ea typeface="+mj-ea"/>
                  </a:rPr>
                  <a:t>y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latin typeface="+mn-lt"/>
                    <a:ea typeface="+mj-ea"/>
                  </a:rPr>
                  <a:t>3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·(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</a:rPr>
                  <a:t>–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4</a:t>
                </a:r>
                <a:r>
                  <a:rPr lang="en-US" altLang="zh-CN" sz="2800" b="1" i="1" dirty="0">
                    <a:latin typeface="+mn-lt"/>
                    <a:ea typeface="+mj-ea"/>
                  </a:rPr>
                  <a:t>x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baseline="30000" dirty="0">
                    <a:latin typeface="+mn-lt"/>
                    <a:ea typeface="+mj-ea"/>
                  </a:rPr>
                  <a:t>2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；（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6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latin typeface="+mn-lt"/>
                    <a:ea typeface="+mj-ea"/>
                  </a:rPr>
                  <a:t>3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·6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5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c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·(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</a:rPr>
                  <a:t>–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ac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。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endParaRPr>
              </a:p>
            </p:txBody>
          </p:sp>
        </mc:Choice>
        <mc:Fallback>
          <p:sp>
            <p:nvSpPr>
              <p:cNvPr id="6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31546" y="2585967"/>
                <a:ext cx="7964488" cy="835485"/>
              </a:xfrm>
              <a:prstGeom prst="rect">
                <a:avLst/>
              </a:prstGeom>
              <a:blipFill rotWithShape="1">
                <a:blip r:embed="rId1"/>
                <a:stretch>
                  <a:fillRect t="-5198" r="4" b="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: 圆角 7"/>
          <p:cNvSpPr/>
          <p:nvPr/>
        </p:nvSpPr>
        <p:spPr>
          <a:xfrm>
            <a:off x="732473" y="1049656"/>
            <a:ext cx="1532097" cy="544513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计算：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163003" y="3421452"/>
            <a:ext cx="6713220" cy="6245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 eaLnBrk="1" hangingPunct="1">
              <a:lnSpc>
                <a:spcPct val="140000"/>
              </a:lnSpc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= (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3×2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)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·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(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aa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)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·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b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=6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2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	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163003" y="4127167"/>
            <a:ext cx="7381716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 eaLnBrk="1" hangingPunct="1"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yz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·2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z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=2·(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yy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2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)·(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zz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2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)=2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y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3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z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3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931546" y="1487965"/>
            <a:ext cx="7964488" cy="122777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 eaLnBrk="1" hangingPunct="1">
              <a:lnSpc>
                <a:spcPct val="140000"/>
              </a:lnSpc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5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·2</a:t>
            </a:r>
            <a:r>
              <a:rPr lang="en-US" altLang="zh-CN" sz="2800" b="1" i="1" dirty="0">
                <a:latin typeface="+mn-lt"/>
                <a:ea typeface="+mj-ea"/>
              </a:rPr>
              <a:t>x</a:t>
            </a:r>
            <a:r>
              <a:rPr lang="en-US" altLang="zh-CN" sz="2800" b="1" baseline="30000" dirty="0">
                <a:latin typeface="+mn-lt"/>
                <a:ea typeface="+mj-ea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y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	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lang="en-US" altLang="zh-CN" sz="2800" b="1" dirty="0">
                <a:latin typeface="+mn-lt"/>
              </a:rPr>
              <a:t>–</a:t>
            </a:r>
            <a:r>
              <a:rPr lang="en-US" altLang="zh-CN" sz="2800" b="1" dirty="0">
                <a:latin typeface="+mn-lt"/>
                <a:ea typeface="+mj-ea"/>
              </a:rPr>
              <a:t>3</a:t>
            </a:r>
            <a:r>
              <a:rPr lang="en-US" altLang="zh-CN" sz="2800" b="1" i="1" dirty="0">
                <a:latin typeface="+mn-lt"/>
                <a:ea typeface="+mj-ea"/>
              </a:rPr>
              <a:t>ab</a:t>
            </a:r>
            <a:r>
              <a:rPr lang="en-US" altLang="zh-CN" sz="2800" b="1" dirty="0">
                <a:latin typeface="+mn-lt"/>
                <a:ea typeface="+mj-ea"/>
              </a:rPr>
              <a:t>·(</a:t>
            </a:r>
            <a:r>
              <a:rPr lang="en-US" altLang="zh-CN" sz="2800" b="1" dirty="0">
                <a:latin typeface="+mn-lt"/>
              </a:rPr>
              <a:t>–</a:t>
            </a:r>
            <a:r>
              <a:rPr lang="en-US" altLang="zh-CN" sz="2800" b="1" dirty="0">
                <a:latin typeface="+mn-lt"/>
                <a:ea typeface="+mj-ea"/>
              </a:rPr>
              <a:t>4</a:t>
            </a:r>
            <a:r>
              <a:rPr lang="en-US" altLang="zh-CN" sz="2800" b="1" i="1" dirty="0">
                <a:latin typeface="+mn-lt"/>
                <a:ea typeface="+mj-ea"/>
              </a:rPr>
              <a:t>b</a:t>
            </a:r>
            <a:r>
              <a:rPr lang="en-US" altLang="zh-CN" sz="2800" b="1" baseline="30000" dirty="0">
                <a:latin typeface="+mn-lt"/>
                <a:ea typeface="+mj-ea"/>
              </a:rPr>
              <a:t>2</a:t>
            </a:r>
            <a:r>
              <a:rPr lang="en-US" altLang="zh-CN" sz="2800" b="1" dirty="0">
                <a:latin typeface="+mn-lt"/>
                <a:ea typeface="+mj-ea"/>
              </a:rPr>
              <a:t>) 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  <a:p>
            <a:pPr lvl="0" algn="just" eaLnBrk="1" hangingPunct="1">
              <a:lnSpc>
                <a:spcPct val="14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·2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	     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yz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·2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z</a:t>
            </a:r>
            <a:r>
              <a:rPr lang="en-US" altLang="zh-CN" sz="2800" b="1" baseline="300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 Box 3"/>
              <p:cNvSpPr txBox="1">
                <a:spLocks noChangeArrowheads="1"/>
              </p:cNvSpPr>
              <p:nvPr/>
            </p:nvSpPr>
            <p:spPr bwMode="auto">
              <a:xfrm>
                <a:off x="931546" y="2636136"/>
                <a:ext cx="7964488" cy="8354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algn="just" eaLnBrk="1" hangingPunct="1">
                  <a:lnSpc>
                    <a:spcPct val="110000"/>
                  </a:lnSpc>
                  <a:spcBef>
                    <a:spcPts val="0"/>
                  </a:spcBef>
                  <a:defRPr/>
                </a:pP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5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(2</a:t>
                </a:r>
                <a:r>
                  <a:rPr lang="en-US" altLang="zh-CN" sz="2800" b="1" i="1" dirty="0">
                    <a:latin typeface="+mn-lt"/>
                    <a:ea typeface="+mj-ea"/>
                  </a:rPr>
                  <a:t>x</a:t>
                </a:r>
                <a:r>
                  <a:rPr lang="en-US" altLang="zh-CN" sz="2800" b="1" baseline="30000" dirty="0">
                    <a:latin typeface="+mn-lt"/>
                    <a:ea typeface="+mj-ea"/>
                  </a:rPr>
                  <a:t>2</a:t>
                </a:r>
                <a:r>
                  <a:rPr lang="en-US" altLang="zh-CN" sz="2800" b="1" i="1" dirty="0">
                    <a:latin typeface="+mn-lt"/>
                    <a:ea typeface="+mj-ea"/>
                  </a:rPr>
                  <a:t>y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latin typeface="+mn-lt"/>
                    <a:ea typeface="+mj-ea"/>
                  </a:rPr>
                  <a:t>3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·(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</a:rPr>
                  <a:t>–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4</a:t>
                </a:r>
                <a:r>
                  <a:rPr lang="en-US" altLang="zh-CN" sz="2800" b="1" i="1" dirty="0">
                    <a:latin typeface="+mn-lt"/>
                    <a:ea typeface="+mj-ea"/>
                  </a:rPr>
                  <a:t>x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baseline="30000" dirty="0">
                    <a:latin typeface="+mn-lt"/>
                    <a:ea typeface="+mj-ea"/>
                  </a:rPr>
                  <a:t>2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；（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6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latin typeface="+mn-lt"/>
                    <a:ea typeface="+mj-ea"/>
                  </a:rPr>
                  <a:t>3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·6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5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c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·(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</a:rPr>
                  <a:t>–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ac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。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endParaRPr>
              </a:p>
            </p:txBody>
          </p:sp>
        </mc:Choice>
        <mc:Fallback>
          <p:sp>
            <p:nvSpPr>
              <p:cNvPr id="6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31546" y="2636136"/>
                <a:ext cx="7964488" cy="835485"/>
              </a:xfrm>
              <a:prstGeom prst="rect">
                <a:avLst/>
              </a:prstGeom>
              <a:blipFill rotWithShape="1">
                <a:blip r:embed="rId1"/>
                <a:stretch>
                  <a:fillRect t="-5198" r="4" b="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: 圆角 7"/>
          <p:cNvSpPr/>
          <p:nvPr/>
        </p:nvSpPr>
        <p:spPr>
          <a:xfrm>
            <a:off x="732473" y="1049656"/>
            <a:ext cx="1532097" cy="544513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计算：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931547" y="3392020"/>
            <a:ext cx="8141334" cy="12277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 eaLnBrk="1" hangingPunct="1">
              <a:lnSpc>
                <a:spcPct val="140000"/>
              </a:lnSpc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–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=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(8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6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–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  <a:p>
            <a:pPr lvl="0" algn="just" eaLnBrk="1" hangingPunct="1">
              <a:lnSpc>
                <a:spcPct val="140000"/>
              </a:lnSpc>
              <a:spcBef>
                <a:spcPts val="0"/>
              </a:spcBef>
              <a:defRPr/>
            </a:pP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                                   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=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[8×(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</a:rPr>
              <a:t>–4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)]·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(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x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6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x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)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·(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y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y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  <a:ea typeface="+mj-ea"/>
              </a:rPr>
              <a:t>)= 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</a:rPr>
              <a:t>–32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x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7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  <a:ea typeface="+mj-ea"/>
              </a:rPr>
              <a:t>y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  <a:ea typeface="+mj-ea"/>
              </a:rPr>
              <a:t>5</a:t>
            </a:r>
            <a:r>
              <a:rPr lang="zh-CN" altLang="en-US" sz="2800" b="1" dirty="0">
                <a:solidFill>
                  <a:srgbClr val="FD2395"/>
                </a:solidFill>
                <a:latin typeface="+mj-ea"/>
                <a:ea typeface="+mj-ea"/>
              </a:rPr>
              <a:t>；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931546" y="1487965"/>
            <a:ext cx="7964488" cy="122777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 eaLnBrk="1" hangingPunct="1">
              <a:lnSpc>
                <a:spcPct val="140000"/>
              </a:lnSpc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5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·2</a:t>
            </a:r>
            <a:r>
              <a:rPr lang="en-US" altLang="zh-CN" sz="2800" b="1" i="1" dirty="0">
                <a:latin typeface="+mn-lt"/>
                <a:ea typeface="+mj-ea"/>
              </a:rPr>
              <a:t>x</a:t>
            </a:r>
            <a:r>
              <a:rPr lang="en-US" altLang="zh-CN" sz="2800" b="1" baseline="30000" dirty="0">
                <a:latin typeface="+mn-lt"/>
                <a:ea typeface="+mj-ea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y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	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lang="en-US" altLang="zh-CN" sz="2800" b="1" dirty="0">
                <a:latin typeface="+mn-lt"/>
              </a:rPr>
              <a:t>–</a:t>
            </a:r>
            <a:r>
              <a:rPr lang="en-US" altLang="zh-CN" sz="2800" b="1" dirty="0">
                <a:latin typeface="+mn-lt"/>
                <a:ea typeface="+mj-ea"/>
              </a:rPr>
              <a:t>3</a:t>
            </a:r>
            <a:r>
              <a:rPr lang="en-US" altLang="zh-CN" sz="2800" b="1" i="1" dirty="0">
                <a:latin typeface="+mn-lt"/>
                <a:ea typeface="+mj-ea"/>
              </a:rPr>
              <a:t>ab</a:t>
            </a:r>
            <a:r>
              <a:rPr lang="en-US" altLang="zh-CN" sz="2800" b="1" dirty="0">
                <a:latin typeface="+mn-lt"/>
                <a:ea typeface="+mj-ea"/>
              </a:rPr>
              <a:t>·(</a:t>
            </a:r>
            <a:r>
              <a:rPr lang="en-US" altLang="zh-CN" sz="2800" b="1" dirty="0">
                <a:latin typeface="+mn-lt"/>
              </a:rPr>
              <a:t>–</a:t>
            </a:r>
            <a:r>
              <a:rPr lang="en-US" altLang="zh-CN" sz="2800" b="1" dirty="0">
                <a:latin typeface="+mn-lt"/>
                <a:ea typeface="+mj-ea"/>
              </a:rPr>
              <a:t>4</a:t>
            </a:r>
            <a:r>
              <a:rPr lang="en-US" altLang="zh-CN" sz="2800" b="1" i="1" dirty="0">
                <a:latin typeface="+mn-lt"/>
                <a:ea typeface="+mj-ea"/>
              </a:rPr>
              <a:t>b</a:t>
            </a:r>
            <a:r>
              <a:rPr lang="en-US" altLang="zh-CN" sz="2800" b="1" baseline="30000" dirty="0">
                <a:latin typeface="+mn-lt"/>
                <a:ea typeface="+mj-ea"/>
              </a:rPr>
              <a:t>2</a:t>
            </a:r>
            <a:r>
              <a:rPr lang="en-US" altLang="zh-CN" sz="2800" b="1" dirty="0">
                <a:latin typeface="+mn-lt"/>
                <a:ea typeface="+mj-ea"/>
              </a:rPr>
              <a:t>) 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  <a:p>
            <a:pPr lvl="0" algn="just" eaLnBrk="1" hangingPunct="1">
              <a:lnSpc>
                <a:spcPct val="14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·2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	     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yz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·2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z</a:t>
            </a:r>
            <a:r>
              <a:rPr lang="en-US" altLang="zh-CN" sz="2800" b="1" baseline="300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 Box 3"/>
              <p:cNvSpPr txBox="1">
                <a:spLocks noChangeArrowheads="1"/>
              </p:cNvSpPr>
              <p:nvPr/>
            </p:nvSpPr>
            <p:spPr bwMode="auto">
              <a:xfrm>
                <a:off x="847170" y="2636136"/>
                <a:ext cx="7964488" cy="8354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algn="just" eaLnBrk="1" hangingPunct="1">
                  <a:lnSpc>
                    <a:spcPct val="110000"/>
                  </a:lnSpc>
                  <a:spcBef>
                    <a:spcPts val="0"/>
                  </a:spcBef>
                  <a:defRPr/>
                </a:pP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5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(2</a:t>
                </a:r>
                <a:r>
                  <a:rPr lang="en-US" altLang="zh-CN" sz="2800" b="1" i="1" dirty="0">
                    <a:latin typeface="+mn-lt"/>
                    <a:ea typeface="+mj-ea"/>
                  </a:rPr>
                  <a:t>x</a:t>
                </a:r>
                <a:r>
                  <a:rPr lang="en-US" altLang="zh-CN" sz="2800" b="1" baseline="30000" dirty="0">
                    <a:latin typeface="+mn-lt"/>
                    <a:ea typeface="+mj-ea"/>
                  </a:rPr>
                  <a:t>2</a:t>
                </a:r>
                <a:r>
                  <a:rPr lang="en-US" altLang="zh-CN" sz="2800" b="1" i="1" dirty="0">
                    <a:latin typeface="+mn-lt"/>
                    <a:ea typeface="+mj-ea"/>
                  </a:rPr>
                  <a:t>y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latin typeface="+mn-lt"/>
                    <a:ea typeface="+mj-ea"/>
                  </a:rPr>
                  <a:t>3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·(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</a:rPr>
                  <a:t>–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4</a:t>
                </a:r>
                <a:r>
                  <a:rPr lang="en-US" altLang="zh-CN" sz="2800" b="1" i="1" dirty="0">
                    <a:latin typeface="+mn-lt"/>
                    <a:ea typeface="+mj-ea"/>
                  </a:rPr>
                  <a:t>x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baseline="30000" dirty="0">
                    <a:latin typeface="+mn-lt"/>
                    <a:ea typeface="+mj-ea"/>
                  </a:rPr>
                  <a:t>2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；（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6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latin typeface="+mn-lt"/>
                    <a:ea typeface="+mj-ea"/>
                  </a:rPr>
                  <a:t>3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·6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5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c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·(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</a:rPr>
                  <a:t>–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ac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。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endParaRPr>
              </a:p>
            </p:txBody>
          </p:sp>
        </mc:Choice>
        <mc:Fallback>
          <p:sp>
            <p:nvSpPr>
              <p:cNvPr id="6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47170" y="2636136"/>
                <a:ext cx="7964488" cy="835485"/>
              </a:xfrm>
              <a:prstGeom prst="rect">
                <a:avLst/>
              </a:prstGeom>
              <a:blipFill rotWithShape="1">
                <a:blip r:embed="rId1"/>
                <a:stretch>
                  <a:fillRect l="-1" t="-5198" r="5" b="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: 圆角 7"/>
          <p:cNvSpPr/>
          <p:nvPr/>
        </p:nvSpPr>
        <p:spPr>
          <a:xfrm>
            <a:off x="732473" y="1049656"/>
            <a:ext cx="1532097" cy="544513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计算：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 Box 3"/>
              <p:cNvSpPr txBox="1">
                <a:spLocks noChangeArrowheads="1"/>
              </p:cNvSpPr>
              <p:nvPr/>
            </p:nvSpPr>
            <p:spPr bwMode="auto">
              <a:xfrm>
                <a:off x="111760" y="3405707"/>
                <a:ext cx="8699898" cy="13762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algn="just" eaLnBrk="1" hangingPunct="1">
                  <a:spcBef>
                    <a:spcPts val="0"/>
                  </a:spcBef>
                  <a:defRPr/>
                </a:pPr>
                <a:r>
                  <a:rPr kumimoji="0" lang="zh-CN" altLang="en-US" sz="2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+mn-lt"/>
                    <a:ea typeface="+mj-ea"/>
                  </a:rPr>
                  <a:t>（</a:t>
                </a:r>
                <a:r>
                  <a:rPr kumimoji="0" lang="en-US" altLang="zh-CN" sz="2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+mn-lt"/>
                    <a:ea typeface="+mj-ea"/>
                  </a:rPr>
                  <a:t>6</a:t>
                </a:r>
                <a:r>
                  <a:rPr kumimoji="0" lang="zh-CN" altLang="en-US" sz="2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+mn-lt"/>
                    <a:ea typeface="+mj-ea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D2395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6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D2395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6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D2395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kumimoji="0" lang="en-US" altLang="zh-CN" sz="2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kumimoji="0" lang="en-US" altLang="zh-CN" sz="2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kumimoji="0" lang="en-US" altLang="zh-CN" sz="2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·6</a:t>
                </a:r>
                <a:r>
                  <a:rPr kumimoji="0" lang="en-US" altLang="zh-CN" sz="2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kumimoji="0" lang="en-US" altLang="zh-CN" sz="2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5</a:t>
                </a:r>
                <a:r>
                  <a:rPr kumimoji="0" lang="en-US" altLang="zh-CN" sz="2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kumimoji="0" lang="en-US" altLang="zh-CN" sz="2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kumimoji="0" lang="en-US" altLang="zh-CN" sz="2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c</a:t>
                </a:r>
                <a:r>
                  <a:rPr kumimoji="0" lang="en-US" altLang="zh-CN" sz="2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·(</a:t>
                </a:r>
                <a:r>
                  <a:rPr kumimoji="0" lang="en-US" altLang="zh-CN" sz="2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Times New Roman" panose="02020603050405020304"/>
                  </a:rPr>
                  <a:t>–</a:t>
                </a:r>
                <a:r>
                  <a:rPr kumimoji="0" lang="en-US" altLang="zh-CN" sz="2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ac</a:t>
                </a:r>
                <a:r>
                  <a:rPr kumimoji="0" lang="en-US" altLang="zh-CN" sz="2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kumimoji="0" lang="en-US" altLang="zh-CN" sz="2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r>
                  <a:rPr kumimoji="0" lang="en-US" altLang="zh-CN" sz="2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kumimoji="0" lang="en-US" altLang="zh-CN" sz="2600" b="1" i="0" u="none" strike="noStrike" kern="1200" cap="none" spc="0" normalizeH="0" noProof="0" dirty="0">
                    <a:ln>
                      <a:noFill/>
                    </a:ln>
                    <a:solidFill>
                      <a:srgbClr val="FD2395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D2395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D2395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baseline="30000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en-US" altLang="zh-CN" sz="2600" b="1" i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lang="en-US" altLang="zh-CN" sz="2600" b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·6</a:t>
                </a:r>
                <a:r>
                  <a:rPr lang="en-US" altLang="zh-CN" sz="2600" b="1" i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baseline="30000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5</a:t>
                </a:r>
                <a:r>
                  <a:rPr lang="en-US" altLang="zh-CN" sz="2600" b="1" i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lang="en-US" altLang="zh-CN" sz="2600" b="1" baseline="30000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i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c</a:t>
                </a:r>
                <a:r>
                  <a:rPr lang="en-US" altLang="zh-CN" sz="2600" b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·(</a:t>
                </a:r>
                <a:r>
                  <a:rPr lang="en-US" altLang="zh-CN" sz="2600" b="1" i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baseline="30000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i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c</a:t>
                </a:r>
                <a:r>
                  <a:rPr lang="en-US" altLang="zh-CN" sz="2600" b="1" baseline="30000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4</a:t>
                </a:r>
                <a:r>
                  <a:rPr lang="en-US" altLang="zh-CN" sz="2600" b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endParaRPr kumimoji="0" lang="en-US" altLang="zh-CN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D2395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endParaRPr>
              </a:p>
              <a:p>
                <a:pPr lvl="0" algn="just" eaLnBrk="1" hangingPunct="1">
                  <a:spcBef>
                    <a:spcPts val="0"/>
                  </a:spcBef>
                  <a:defRPr/>
                </a:pPr>
                <a:r>
                  <a:rPr lang="en-US" altLang="zh-CN" sz="2600" b="1" dirty="0">
                    <a:solidFill>
                      <a:srgbClr val="FD2395"/>
                    </a:solidFill>
                    <a:latin typeface="+mn-lt"/>
                    <a:ea typeface="+mj-ea"/>
                  </a:rPr>
                  <a:t>                                         =(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D2395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D2395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D2395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FD2395"/>
                    </a:solidFill>
                    <a:latin typeface="+mn-lt"/>
                    <a:ea typeface="+mj-ea"/>
                  </a:rPr>
                  <a:t>×6)·(</a:t>
                </a:r>
                <a:r>
                  <a:rPr lang="en-US" altLang="zh-CN" sz="2600" b="1" i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baseline="30000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en-US" altLang="zh-CN" sz="2600" b="1" i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baseline="30000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5</a:t>
                </a:r>
                <a:r>
                  <a:rPr lang="en-US" altLang="zh-CN" sz="2600" b="1" i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</a:t>
                </a:r>
                <a:r>
                  <a:rPr lang="en-US" altLang="zh-CN" sz="2600" b="1" baseline="30000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solidFill>
                      <a:srgbClr val="FD2395"/>
                    </a:solidFill>
                    <a:latin typeface="+mn-lt"/>
                    <a:ea typeface="+mj-ea"/>
                  </a:rPr>
                  <a:t>)·(</a:t>
                </a:r>
                <a:r>
                  <a:rPr lang="en-US" altLang="zh-CN" sz="2600" b="1" i="1" dirty="0">
                    <a:solidFill>
                      <a:srgbClr val="FD2395"/>
                    </a:solidFill>
                    <a:latin typeface="+mn-lt"/>
                    <a:ea typeface="+mj-ea"/>
                  </a:rPr>
                  <a:t>bb</a:t>
                </a:r>
                <a:r>
                  <a:rPr lang="en-US" altLang="zh-CN" sz="2600" b="1" baseline="30000" dirty="0">
                    <a:solidFill>
                      <a:srgbClr val="FD2395"/>
                    </a:solidFill>
                    <a:latin typeface="+mn-lt"/>
                    <a:ea typeface="+mj-ea"/>
                  </a:rPr>
                  <a:t>2</a:t>
                </a:r>
                <a:r>
                  <a:rPr lang="en-US" altLang="zh-CN" sz="2600" b="1" dirty="0">
                    <a:solidFill>
                      <a:srgbClr val="FD2395"/>
                    </a:solidFill>
                    <a:latin typeface="+mn-lt"/>
                    <a:ea typeface="+mj-ea"/>
                  </a:rPr>
                  <a:t>)</a:t>
                </a:r>
                <a:r>
                  <a:rPr lang="en-US" altLang="zh-CN" sz="2600" b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·(</a:t>
                </a:r>
                <a:r>
                  <a:rPr lang="en-US" altLang="zh-CN" sz="2600" b="1" i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cc</a:t>
                </a:r>
                <a:r>
                  <a:rPr lang="en-US" altLang="zh-CN" sz="2600" b="1" baseline="30000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4</a:t>
                </a:r>
                <a:r>
                  <a:rPr lang="en-US" altLang="zh-CN" sz="2600" b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 </a:t>
                </a:r>
                <a:r>
                  <a:rPr lang="en-US" altLang="zh-CN" sz="2600" b="1" dirty="0">
                    <a:solidFill>
                      <a:srgbClr val="FD2395"/>
                    </a:solidFill>
                    <a:latin typeface="+mn-lt"/>
                    <a:ea typeface="+mj-ea"/>
                  </a:rPr>
                  <a:t>=2</a:t>
                </a:r>
                <a:r>
                  <a:rPr lang="en-US" altLang="zh-CN" sz="2600" b="1" i="1" dirty="0">
                    <a:solidFill>
                      <a:srgbClr val="FD2395"/>
                    </a:solidFill>
                    <a:latin typeface="+mn-lt"/>
                    <a:ea typeface="+mj-ea"/>
                  </a:rPr>
                  <a:t>a</a:t>
                </a:r>
                <a:r>
                  <a:rPr lang="en-US" altLang="zh-CN" sz="2600" b="1" baseline="30000" dirty="0">
                    <a:solidFill>
                      <a:srgbClr val="FD2395"/>
                    </a:solidFill>
                    <a:latin typeface="+mn-lt"/>
                    <a:ea typeface="+mj-ea"/>
                  </a:rPr>
                  <a:t>10</a:t>
                </a:r>
                <a:r>
                  <a:rPr lang="en-US" altLang="zh-CN" sz="2600" b="1" i="1" dirty="0">
                    <a:solidFill>
                      <a:srgbClr val="FD2395"/>
                    </a:solidFill>
                    <a:latin typeface="+mn-lt"/>
                    <a:ea typeface="+mj-ea"/>
                  </a:rPr>
                  <a:t>b</a:t>
                </a:r>
                <a:r>
                  <a:rPr lang="en-US" altLang="zh-CN" sz="2600" b="1" baseline="30000" dirty="0">
                    <a:solidFill>
                      <a:srgbClr val="FD2395"/>
                    </a:solidFill>
                    <a:latin typeface="+mn-lt"/>
                    <a:ea typeface="+mj-ea"/>
                  </a:rPr>
                  <a:t>3</a:t>
                </a:r>
                <a:r>
                  <a:rPr lang="en-US" altLang="zh-CN" sz="2600" b="1" i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c</a:t>
                </a:r>
                <a:r>
                  <a:rPr lang="en-US" altLang="zh-CN" sz="2600" b="1" baseline="30000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5</a:t>
                </a:r>
                <a:r>
                  <a:rPr lang="zh-CN" altLang="en-US" sz="2600" b="1" dirty="0">
                    <a:solidFill>
                      <a:srgbClr val="FD2395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。</a:t>
                </a:r>
                <a:endParaRPr kumimoji="0" lang="en-US" altLang="zh-CN" sz="2600" b="1" u="none" strike="noStrike" kern="1200" cap="none" spc="0" normalizeH="0" baseline="0" noProof="0" dirty="0">
                  <a:ln>
                    <a:noFill/>
                  </a:ln>
                  <a:solidFill>
                    <a:srgbClr val="FD2395"/>
                  </a:solidFill>
                  <a:effectLst/>
                  <a:uLnTx/>
                  <a:uFillTx/>
                  <a:latin typeface="+mn-lt"/>
                  <a:ea typeface="+mj-ea"/>
                </a:endParaRPr>
              </a:p>
            </p:txBody>
          </p:sp>
        </mc:Choice>
        <mc:Fallback>
          <p:sp>
            <p:nvSpPr>
              <p:cNvPr id="9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1760" y="3405707"/>
                <a:ext cx="8699898" cy="1376274"/>
              </a:xfrm>
              <a:prstGeom prst="rect">
                <a:avLst/>
              </a:prstGeom>
              <a:blipFill rotWithShape="1">
                <a:blip r:embed="rId2"/>
                <a:stretch>
                  <a:fillRect t="-2691" r="-1886" b="3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995363" y="1536700"/>
            <a:ext cx="6711950" cy="13636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计算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·(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–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的结果是（       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216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–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6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5	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–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6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6	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C.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5	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D.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5</a:t>
            </a:r>
            <a:endParaRPr kumimoji="0" lang="en-US" altLang="zh-CN" sz="2800" b="1" i="1" u="none" strike="noStrike" kern="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95363" y="3132138"/>
            <a:ext cx="4967288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计算：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______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1" u="none" strike="noStrike" kern="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46763" y="1530350"/>
            <a:ext cx="612775" cy="563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D239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95713" y="3127375"/>
            <a:ext cx="1289050" cy="565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800" b="1" baseline="30000" dirty="0">
              <a:solidFill>
                <a:srgbClr val="FD239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96875" y="760413"/>
            <a:ext cx="8024813" cy="2678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·2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；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	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–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5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)·(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–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8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                        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graphicFrame>
        <p:nvGraphicFramePr>
          <p:cNvPr id="17411" name="对象 2"/>
          <p:cNvGraphicFramePr>
            <a:graphicFrameLocks noChangeAspect="1"/>
          </p:cNvGraphicFramePr>
          <p:nvPr/>
        </p:nvGraphicFramePr>
        <p:xfrm>
          <a:off x="1547813" y="2620963"/>
          <a:ext cx="2589212" cy="97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1" imgW="1180465" imgH="444500" progId="Equation.DSMT4">
                  <p:embed/>
                </p:oleObj>
              </mc:Choice>
              <mc:Fallback>
                <p:oleObj name="" r:id="rId1" imgW="1180465" imgH="4445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47813" y="2620963"/>
                        <a:ext cx="2589212" cy="974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762000" y="1487488"/>
            <a:ext cx="3375025" cy="55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解：原式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6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2800" b="1" baseline="30000" dirty="0">
              <a:solidFill>
                <a:srgbClr val="FD239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2000" y="1487488"/>
            <a:ext cx="3375025" cy="560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解：原式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40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800" b="1" baseline="30000" dirty="0">
              <a:solidFill>
                <a:srgbClr val="FD239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95363" y="3505200"/>
            <a:ext cx="7366000" cy="974725"/>
            <a:chOff x="995363" y="3505200"/>
            <a:chExt cx="7366000" cy="974725"/>
          </a:xfrm>
        </p:grpSpPr>
        <p:sp>
          <p:nvSpPr>
            <p:cNvPr id="17415" name="矩形 12"/>
            <p:cNvSpPr/>
            <p:nvPr/>
          </p:nvSpPr>
          <p:spPr>
            <a:xfrm>
              <a:off x="995363" y="3687763"/>
              <a:ext cx="2119097" cy="5598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D2395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解：原式</a:t>
              </a:r>
              <a:r>
                <a:rPr lang="en-US" altLang="zh-CN" sz="2800" b="1" dirty="0">
                  <a:solidFill>
                    <a:srgbClr val="FD2395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</a:t>
              </a:r>
              <a:endParaRPr lang="zh-CN" altLang="en-US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17416" name="对象 15"/>
            <p:cNvGraphicFramePr>
              <a:graphicFrameLocks noChangeAspect="1"/>
            </p:cNvGraphicFramePr>
            <p:nvPr/>
          </p:nvGraphicFramePr>
          <p:xfrm>
            <a:off x="2820988" y="3505200"/>
            <a:ext cx="5540375" cy="974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3" imgW="2527300" imgH="444500" progId="Equation.DSMT4">
                    <p:embed/>
                  </p:oleObj>
                </mc:Choice>
                <mc:Fallback>
                  <p:oleObj name="" r:id="rId3" imgW="2527300" imgH="444500" progId="Equation.DSMT4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820988" y="3505200"/>
                          <a:ext cx="5540375" cy="97472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31800" y="1079500"/>
            <a:ext cx="8280400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4.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)·(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–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；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	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·(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–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xy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3563" y="1820863"/>
            <a:ext cx="3806825" cy="1081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解：原式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(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)·(4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D239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  =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800" b="1" baseline="30000" dirty="0">
              <a:solidFill>
                <a:srgbClr val="FD239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71963" y="1820863"/>
            <a:ext cx="4289425" cy="1081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解：原式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(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)·(4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D239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  =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endParaRPr lang="zh-CN" altLang="en-US" sz="2800" b="1" baseline="30000" dirty="0">
              <a:solidFill>
                <a:srgbClr val="FD239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4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复习回顾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729456" y="1917198"/>
            <a:ext cx="4148138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同底数幂的乘法：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729456" y="2561723"/>
            <a:ext cx="4148138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幂的乘方：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729456" y="3206248"/>
            <a:ext cx="457200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积的乘方：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Text Box 6"/>
          <p:cNvSpPr txBox="1"/>
          <p:nvPr/>
        </p:nvSpPr>
        <p:spPr>
          <a:xfrm>
            <a:off x="4001293" y="1831473"/>
            <a:ext cx="21558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3200" b="1" i="1" baseline="30000" dirty="0">
                <a:solidFill>
                  <a:srgbClr val="FF33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3200" b="1" i="1" baseline="30000" dirty="0">
                <a:solidFill>
                  <a:srgbClr val="FF33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=a</a:t>
            </a:r>
            <a:r>
              <a:rPr lang="en-US" altLang="zh-CN" sz="3200" b="1" i="1" baseline="30000" dirty="0">
                <a:solidFill>
                  <a:srgbClr val="FF3300"/>
                </a:solidFill>
                <a:latin typeface="Times New Roman" panose="02020603050405020304" pitchFamily="18" charset="0"/>
              </a:rPr>
              <a:t>m+n</a:t>
            </a:r>
            <a:endParaRPr lang="en-US" altLang="zh-CN" sz="3200" b="1" i="1" baseline="30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Text Box 7"/>
          <p:cNvSpPr txBox="1"/>
          <p:nvPr/>
        </p:nvSpPr>
        <p:spPr>
          <a:xfrm>
            <a:off x="3015456" y="2480760"/>
            <a:ext cx="190023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3200" b="1" i="1" baseline="30000" dirty="0">
                <a:solidFill>
                  <a:srgbClr val="FF33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3200" b="1" i="1" baseline="30000" dirty="0">
                <a:solidFill>
                  <a:srgbClr val="FF33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=a</a:t>
            </a:r>
            <a:r>
              <a:rPr lang="en-US" altLang="zh-CN" sz="3200" b="1" i="1" baseline="30000" dirty="0">
                <a:solidFill>
                  <a:srgbClr val="FF3300"/>
                </a:solidFill>
                <a:latin typeface="Times New Roman" panose="02020603050405020304" pitchFamily="18" charset="0"/>
              </a:rPr>
              <a:t>mn</a:t>
            </a:r>
            <a:endParaRPr lang="en-US" altLang="zh-CN" sz="3200" b="1" i="1" baseline="30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" name="Text Box 8"/>
          <p:cNvSpPr txBox="1"/>
          <p:nvPr/>
        </p:nvSpPr>
        <p:spPr>
          <a:xfrm>
            <a:off x="3036093" y="3174498"/>
            <a:ext cx="22209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3200" b="1" i="1" baseline="30000" dirty="0">
                <a:solidFill>
                  <a:srgbClr val="FF33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=a</a:t>
            </a:r>
            <a:r>
              <a:rPr lang="en-US" altLang="zh-CN" sz="3200" b="1" i="1" baseline="30000" dirty="0">
                <a:solidFill>
                  <a:srgbClr val="FF33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3200" b="1" i="1" baseline="30000" dirty="0">
                <a:solidFill>
                  <a:srgbClr val="FF3300"/>
                </a:solidFill>
                <a:latin typeface="Times New Roman" panose="02020603050405020304" pitchFamily="18" charset="0"/>
              </a:rPr>
              <a:t>n</a:t>
            </a:r>
            <a:endParaRPr lang="en-US" altLang="zh-CN" sz="3200" b="1" i="1" baseline="30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729456" y="3882522"/>
            <a:ext cx="542766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+mn-ea"/>
              </a:rPr>
              <a:t>同底数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幂的除法：</a:t>
            </a:r>
            <a:r>
              <a:rPr lang="en-US" altLang="zh-CN" sz="2800" b="1" i="1" dirty="0" err="1">
                <a:solidFill>
                  <a:srgbClr val="FF3300"/>
                </a:solidFill>
              </a:rPr>
              <a:t>a</a:t>
            </a:r>
            <a:r>
              <a:rPr lang="en-US" altLang="zh-CN" sz="2800" b="1" i="1" baseline="30000" dirty="0" err="1">
                <a:solidFill>
                  <a:srgbClr val="FF3300"/>
                </a:solidFill>
              </a:rPr>
              <a:t>m</a:t>
            </a:r>
            <a:r>
              <a:rPr lang="en-US" altLang="zh-CN" sz="2800" b="1" dirty="0" err="1">
                <a:solidFill>
                  <a:srgbClr val="FF3300"/>
                </a:solidFill>
              </a:rPr>
              <a:t>÷</a:t>
            </a:r>
            <a:r>
              <a:rPr lang="en-US" altLang="zh-CN" sz="2800" b="1" i="1" dirty="0" err="1">
                <a:solidFill>
                  <a:srgbClr val="FF3300"/>
                </a:solidFill>
              </a:rPr>
              <a:t>a</a:t>
            </a:r>
            <a:r>
              <a:rPr lang="en-US" altLang="zh-CN" sz="2800" b="1" i="1" baseline="30000" dirty="0" err="1">
                <a:solidFill>
                  <a:srgbClr val="FF3300"/>
                </a:solidFill>
              </a:rPr>
              <a:t>n</a:t>
            </a:r>
            <a:r>
              <a:rPr lang="en-US" altLang="zh-CN" sz="2800" b="1" i="1" dirty="0">
                <a:solidFill>
                  <a:srgbClr val="FF3300"/>
                </a:solidFill>
              </a:rPr>
              <a:t>=</a:t>
            </a:r>
            <a:r>
              <a:rPr lang="en-US" altLang="zh-CN" sz="2800" b="1" i="1" dirty="0" err="1">
                <a:solidFill>
                  <a:srgbClr val="FF3300"/>
                </a:solidFill>
              </a:rPr>
              <a:t>a</a:t>
            </a:r>
            <a:r>
              <a:rPr lang="en-US" altLang="zh-CN" sz="2800" b="1" i="1" baseline="30000" dirty="0" err="1">
                <a:solidFill>
                  <a:srgbClr val="FF3300"/>
                </a:solidFill>
              </a:rPr>
              <a:t>m+n</a:t>
            </a:r>
            <a:endParaRPr lang="en-US" altLang="zh-CN" sz="2800" b="1" i="1" baseline="30000" dirty="0">
              <a:solidFill>
                <a:srgbClr val="FF3300"/>
              </a:solidFill>
            </a:endParaRPr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729456" y="1233800"/>
            <a:ext cx="786926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9pPr>
          </a:lstStyle>
          <a:p>
            <a:pPr lvl="0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+mn-ea"/>
              </a:rPr>
              <a:t>前面学习了哪些幂的运算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+mn-ea"/>
              </a:rPr>
              <a:t>?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+mn-ea"/>
              </a:rPr>
              <a:t>运算法则分别是什么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+mn-ea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52732" y="2960131"/>
            <a:ext cx="2964381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i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m</a:t>
            </a:r>
            <a:r>
              <a:rPr lang="zh-CN" altLang="en-US" sz="2800" b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</a:rPr>
              <a:t>都是正整数</a:t>
            </a:r>
            <a:endParaRPr lang="zh-CN" altLang="en-US" sz="2800" b="1" dirty="0">
              <a:solidFill>
                <a:srgbClr val="0070C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9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2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2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2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22" grpId="0"/>
      <p:bldP spid="24" grpId="0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93725" y="788988"/>
            <a:ext cx="7956550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  5.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已知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–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ax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)·(3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-1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 = 12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11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7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，求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的值。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4450" y="1981200"/>
            <a:ext cx="6950075" cy="2627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解：因为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ax</a:t>
            </a:r>
            <a:r>
              <a:rPr lang="en-US" altLang="zh-CN" sz="2800" b="1" i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)·(3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i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-1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= 12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 </a:t>
            </a:r>
            <a:endParaRPr lang="en-US" altLang="zh-CN" sz="2800" b="1" dirty="0">
              <a:solidFill>
                <a:srgbClr val="FD239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所以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ax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-1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+1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12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D239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所以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12</a:t>
            </a: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= 11</a:t>
            </a: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+ 1 = 7</a:t>
            </a: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D239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所以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6</a:t>
            </a: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3</a:t>
            </a: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D239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所以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</a:t>
            </a:r>
            <a:r>
              <a:rPr lang="en-US" altLang="zh-CN" sz="2800" b="1" i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+ 6 + 3 = 7</a:t>
            </a:r>
            <a:r>
              <a:rPr lang="zh-CN" altLang="en-US" sz="2800" b="1" dirty="0">
                <a:solidFill>
                  <a:srgbClr val="FD239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D2395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1649" y="1713053"/>
            <a:ext cx="2052009" cy="2531516"/>
            <a:chOff x="371015" y="1265157"/>
            <a:chExt cx="2052009" cy="2531516"/>
          </a:xfrm>
        </p:grpSpPr>
        <p:sp>
          <p:nvSpPr>
            <p:cNvPr id="17" name="文本框 16"/>
            <p:cNvSpPr txBox="1"/>
            <p:nvPr/>
          </p:nvSpPr>
          <p:spPr>
            <a:xfrm>
              <a:off x="371015" y="1910869"/>
              <a:ext cx="1977701" cy="1152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914400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单项式与</a:t>
              </a:r>
              <a:endPara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  <a:p>
              <a:pPr marR="0" algn="ctr" defTabSz="914400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单项式相乘</a:t>
              </a:r>
              <a:endPara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8" name="左大括号 17"/>
            <p:cNvSpPr/>
            <p:nvPr/>
          </p:nvSpPr>
          <p:spPr>
            <a:xfrm>
              <a:off x="2189566" y="1265157"/>
              <a:ext cx="233458" cy="2531516"/>
            </a:xfrm>
            <a:prstGeom prst="leftBrace">
              <a:avLst>
                <a:gd name="adj1" fmla="val 90619"/>
                <a:gd name="adj2" fmla="val 50000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133771" y="2358765"/>
            <a:ext cx="483414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dirty="0">
                <a:latin typeface="+mj-lt"/>
                <a:ea typeface="+mj-ea"/>
              </a:rPr>
              <a:t>有理数的乘法与同底数幂的乘法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40017" y="1611411"/>
            <a:ext cx="1529051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运算法则</a:t>
            </a:r>
            <a:endParaRPr kumimoji="0" lang="en-US" altLang="zh-CN" sz="2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183017" y="3250795"/>
            <a:ext cx="1163812" cy="1331712"/>
            <a:chOff x="2472383" y="2802899"/>
            <a:chExt cx="1163812" cy="1331712"/>
          </a:xfrm>
        </p:grpSpPr>
        <p:sp>
          <p:nvSpPr>
            <p:cNvPr id="23" name="文本框 22"/>
            <p:cNvSpPr txBox="1"/>
            <p:nvPr/>
          </p:nvSpPr>
          <p:spPr>
            <a:xfrm>
              <a:off x="2472383" y="3189502"/>
              <a:ext cx="952724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600" b="1" kern="1200" cap="none" spc="0" normalizeH="0" baseline="0" noProof="0" dirty="0">
                  <a:latin typeface="+mj-lt"/>
                  <a:ea typeface="+mj-ea"/>
                  <a:cs typeface="+mn-cs"/>
                </a:rPr>
                <a:t>注意</a:t>
              </a:r>
              <a:endParaRPr kumimoji="0" lang="en-US" altLang="zh-CN" sz="26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24" name="左大括号 23"/>
            <p:cNvSpPr/>
            <p:nvPr/>
          </p:nvSpPr>
          <p:spPr>
            <a:xfrm>
              <a:off x="3358382" y="2802899"/>
              <a:ext cx="277813" cy="1331712"/>
            </a:xfrm>
            <a:prstGeom prst="leftBrace">
              <a:avLst>
                <a:gd name="adj1" fmla="val 90619"/>
                <a:gd name="adj2" fmla="val 50000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255567" y="3262667"/>
            <a:ext cx="2729546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zh-CN" altLang="en-US" sz="2400" b="1" dirty="0">
                <a:latin typeface="+mj-lt"/>
                <a:ea typeface="+mj-ea"/>
              </a:rPr>
              <a:t>不要漏乘系数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255567" y="4032894"/>
            <a:ext cx="151751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zh-CN" altLang="en-US" sz="2400" b="1" dirty="0">
                <a:latin typeface="+mj-lt"/>
                <a:ea typeface="+mj-ea"/>
              </a:rPr>
              <a:t>运算顺序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230984" y="2474812"/>
            <a:ext cx="95272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实质</a:t>
            </a:r>
            <a:endParaRPr kumimoji="0" lang="en-US" altLang="zh-CN" sz="2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088239" y="2223258"/>
            <a:ext cx="1045532" cy="538121"/>
            <a:chOff x="3088239" y="2223258"/>
            <a:chExt cx="1045532" cy="538121"/>
          </a:xfrm>
        </p:grpSpPr>
        <p:sp>
          <p:nvSpPr>
            <p:cNvPr id="29" name="箭头: 右 28"/>
            <p:cNvSpPr/>
            <p:nvPr/>
          </p:nvSpPr>
          <p:spPr bwMode="auto">
            <a:xfrm>
              <a:off x="3088239" y="2633634"/>
              <a:ext cx="1045532" cy="127745"/>
            </a:xfrm>
            <a:prstGeom prst="rightArrow">
              <a:avLst/>
            </a:prstGeom>
            <a:solidFill>
              <a:srgbClr val="0070C0"/>
            </a:solidFill>
            <a:ln w="19050">
              <a:noFill/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248341" y="2223258"/>
              <a:ext cx="828735" cy="4851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lang="zh-CN" altLang="en-US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转化</a:t>
              </a:r>
              <a:endParaRPr kumimoji="0" lang="en-US" altLang="zh-CN" sz="2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3769068" y="1116244"/>
            <a:ext cx="4834140" cy="11641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单项式与单项式相乘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，把它们的系数、相同字母的幂分别相乘，其余字母连同它的指数不变，作为积的因式。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5" grpId="0"/>
      <p:bldP spid="27" grpId="0"/>
      <p:bldP spid="31" grpId="0"/>
      <p:bldP spid="3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r>
              <a:rPr lang="zh-CN" altLang="en-US" sz="3600" b="1" dirty="0">
                <a:latin typeface="+mj-lt"/>
                <a:ea typeface="+mj-ea"/>
              </a:rPr>
              <a:t>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8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0" name="矩形 9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573571" y="957079"/>
            <a:ext cx="7996858" cy="148111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72009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一个长方形操场被划分成四个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相同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的小长方形活动区域，各边的长度如图所示。如何计算整个操场的面积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你是怎么想的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08702" y="3025695"/>
            <a:ext cx="2797098" cy="1712520"/>
          </a:xfrm>
          <a:prstGeom prst="rect">
            <a:avLst/>
          </a:prstGeom>
          <a:solidFill>
            <a:srgbClr val="80C08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0C080"/>
              </a:solidFill>
            </a:endParaRPr>
          </a:p>
        </p:txBody>
      </p:sp>
      <p:cxnSp>
        <p:nvCxnSpPr>
          <p:cNvPr id="17" name="直接连接符 16"/>
          <p:cNvCxnSpPr>
            <a:stCxn id="16" idx="1"/>
            <a:endCxn id="16" idx="3"/>
          </p:cNvCxnSpPr>
          <p:nvPr/>
        </p:nvCxnSpPr>
        <p:spPr>
          <a:xfrm>
            <a:off x="5508702" y="3881955"/>
            <a:ext cx="279709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6" idx="2"/>
            <a:endCxn id="16" idx="0"/>
          </p:cNvCxnSpPr>
          <p:nvPr/>
        </p:nvCxnSpPr>
        <p:spPr>
          <a:xfrm flipV="1">
            <a:off x="6907251" y="3025695"/>
            <a:ext cx="0" cy="17125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004235" y="3184422"/>
            <a:ext cx="407484" cy="4968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A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02784" y="3184422"/>
            <a:ext cx="389850" cy="4968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B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04235" y="4040682"/>
            <a:ext cx="407484" cy="4968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C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402784" y="4040682"/>
            <a:ext cx="407484" cy="4968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D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82191" y="3150726"/>
            <a:ext cx="408878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endParaRPr lang="zh-CN" altLang="en-US" sz="2800" b="1" i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046168" y="2492090"/>
            <a:ext cx="408878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endParaRPr lang="zh-CN" altLang="en-US" sz="2800" b="1" i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99973" y="2571750"/>
            <a:ext cx="4613764" cy="493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从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整体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看，操场的面积为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______;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773620" y="2533536"/>
            <a:ext cx="920445" cy="4968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endParaRPr lang="zh-CN" altLang="en-US" sz="2400" b="1" i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9973" y="3150726"/>
            <a:ext cx="4820550" cy="493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从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局部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看，操场的面积为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______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8" name="对话气泡: 圆角矩形 27"/>
          <p:cNvSpPr/>
          <p:nvPr/>
        </p:nvSpPr>
        <p:spPr>
          <a:xfrm>
            <a:off x="1653716" y="3881955"/>
            <a:ext cx="2299618" cy="856260"/>
          </a:xfrm>
          <a:prstGeom prst="wedgeRoundRectCallout">
            <a:avLst>
              <a:gd name="adj1" fmla="val -22264"/>
              <a:gd name="adj2" fmla="val -82491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操场由</a:t>
            </a:r>
            <a:r>
              <a:rPr lang="en-US" altLang="zh-CN" sz="2400" dirty="0"/>
              <a:t>4</a:t>
            </a:r>
            <a:r>
              <a:rPr lang="zh-CN" altLang="en-US" sz="2400" dirty="0"/>
              <a:t>个小长方形组成。</a:t>
            </a:r>
            <a:endParaRPr lang="zh-CN" altLang="en-US" sz="2400" dirty="0"/>
          </a:p>
        </p:txBody>
      </p:sp>
      <p:sp>
        <p:nvSpPr>
          <p:cNvPr id="29" name="文本框 28"/>
          <p:cNvSpPr txBox="1"/>
          <p:nvPr/>
        </p:nvSpPr>
        <p:spPr>
          <a:xfrm>
            <a:off x="3863431" y="3111936"/>
            <a:ext cx="663964" cy="4968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endParaRPr lang="zh-CN" altLang="en-US" sz="2400" b="1" i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98804" y="2010992"/>
            <a:ext cx="1574470" cy="4968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·2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=4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endParaRPr lang="zh-CN" altLang="en-US" sz="2400" b="1" i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63431" y="2020160"/>
            <a:ext cx="2510222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007F80"/>
                </a:solidFill>
                <a:latin typeface="+mj-lt"/>
                <a:ea typeface="黑体" panose="02010609060101010101" pitchFamily="49" charset="-122"/>
              </a:rPr>
              <a:t>你发现了什么</a:t>
            </a:r>
            <a:r>
              <a:rPr lang="en-US" altLang="zh-CN" sz="2400" b="1" dirty="0">
                <a:solidFill>
                  <a:srgbClr val="007F80"/>
                </a:solidFill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400" b="1" dirty="0">
              <a:solidFill>
                <a:srgbClr val="007F8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 animBg="1"/>
      <p:bldP spid="29" grpId="0"/>
      <p:bldP spid="31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3571" y="957079"/>
            <a:ext cx="7996858" cy="148111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72009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一个长方形操场被划分成四个</a:t>
            </a:r>
            <a:r>
              <a:rPr lang="zh-CN" altLang="en-US" sz="2400" b="1" dirty="0">
                <a:solidFill>
                  <a:srgbClr val="0066FF"/>
                </a:solidFill>
                <a:latin typeface="+mn-lt"/>
                <a:ea typeface="+mn-ea"/>
              </a:rPr>
              <a:t>不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的小长方形活动区域，各边的长度如图所示。如何计算整个操场的面积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你是怎么想的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53063" y="2252082"/>
            <a:ext cx="2878932" cy="2355935"/>
            <a:chOff x="6097189" y="2501064"/>
            <a:chExt cx="2878932" cy="23559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97189" y="2501064"/>
              <a:ext cx="2878932" cy="235593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6743701" y="2786062"/>
              <a:ext cx="5167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A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911306" y="2771040"/>
              <a:ext cx="5167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B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686551" y="3771164"/>
              <a:ext cx="5167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C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911306" y="3771164"/>
              <a:ext cx="5167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D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9" name="对话气泡: 圆角矩形 8"/>
          <p:cNvSpPr/>
          <p:nvPr/>
        </p:nvSpPr>
        <p:spPr>
          <a:xfrm>
            <a:off x="618607" y="2880139"/>
            <a:ext cx="4369835" cy="1340091"/>
          </a:xfrm>
          <a:prstGeom prst="wedgeRoundRectCallout">
            <a:avLst>
              <a:gd name="adj1" fmla="val 60898"/>
              <a:gd name="adj2" fmla="val -28126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/>
              <a:t>小明认为可以先分别计算四个小活动区域的面积，再求整个操场的面积。</a:t>
            </a:r>
            <a:endParaRPr lang="zh-CN" altLang="en-US" sz="2400" dirty="0"/>
          </a:p>
        </p:txBody>
      </p:sp>
      <p:grpSp>
        <p:nvGrpSpPr>
          <p:cNvPr id="10" name="组合 8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1" name="矩形 10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750774" y="2305245"/>
            <a:ext cx="2878932" cy="2355935"/>
            <a:chOff x="6097189" y="2501064"/>
            <a:chExt cx="2878932" cy="235593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97189" y="2501064"/>
              <a:ext cx="2878932" cy="2355935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6743701" y="2786062"/>
              <a:ext cx="5167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A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911306" y="2771040"/>
              <a:ext cx="5167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B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686551" y="3771164"/>
              <a:ext cx="5167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C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911306" y="3771164"/>
              <a:ext cx="5167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D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759469" y="1784397"/>
            <a:ext cx="3103149" cy="5208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区域的面积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: 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·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59469" y="2364489"/>
            <a:ext cx="2920478" cy="5208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区域的面积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: 3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·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59469" y="3028895"/>
            <a:ext cx="3350120" cy="5208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区域的面积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: 3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·2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59469" y="3693301"/>
            <a:ext cx="3350120" cy="5208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区域的面积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: 3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·3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95595" y="618382"/>
            <a:ext cx="72684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你能求出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四个区域的面积吗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?</a:t>
            </a:r>
            <a:endParaRPr lang="zh-CN" altLang="en-US" sz="1600" dirty="0"/>
          </a:p>
        </p:txBody>
      </p:sp>
      <p:sp>
        <p:nvSpPr>
          <p:cNvPr id="34" name="文本框 33"/>
          <p:cNvSpPr txBox="1"/>
          <p:nvPr/>
        </p:nvSpPr>
        <p:spPr>
          <a:xfrm>
            <a:off x="595595" y="1187744"/>
            <a:ext cx="83034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0" sz="2400" b="1" strike="noStrike" cap="none" spc="0" normalizeH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如何计算</a:t>
            </a:r>
            <a:r>
              <a:rPr lang="en-US" altLang="zh-CN" dirty="0"/>
              <a:t>? </a:t>
            </a:r>
            <a:r>
              <a:rPr lang="zh-CN" altLang="en-US" dirty="0"/>
              <a:t>在计算过程中你用到了哪些运算律或运算性质</a:t>
            </a:r>
            <a:r>
              <a:rPr lang="en-US" altLang="zh-CN" dirty="0"/>
              <a:t>?</a:t>
            </a:r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3430551" y="1803697"/>
            <a:ext cx="1116196" cy="52456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=2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ab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430551" y="2360770"/>
            <a:ext cx="966387" cy="52456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=3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kumimoji="0" lang="en-US" altLang="zh-CN" sz="2400" b="1" i="1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527574" y="3028895"/>
            <a:ext cx="2396132" cy="5208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=(3×2)·(</a:t>
            </a:r>
            <a:r>
              <a:rPr lang="en-US" altLang="zh-CN" sz="2400" b="1" i="1" dirty="0" err="1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en-US" altLang="zh-CN" sz="2400" b="1" dirty="0" err="1">
                <a:solidFill>
                  <a:srgbClr val="FF0000"/>
                </a:solidFill>
                <a:latin typeface="+mn-lt"/>
                <a:ea typeface="+mn-ea"/>
              </a:rPr>
              <a:t>·</a:t>
            </a:r>
            <a:r>
              <a:rPr lang="en-US" altLang="zh-CN" sz="2400" b="1" i="1" dirty="0" err="1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)</a:t>
            </a:r>
            <a:endParaRPr kumimoji="0" lang="en-US" altLang="zh-CN" sz="2400" b="1" i="1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283353" y="3050778"/>
            <a:ext cx="909540" cy="52456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=6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kumimoji="0" lang="en-US" altLang="zh-CN" sz="2400" b="1" i="1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664552" y="4140332"/>
            <a:ext cx="2396132" cy="5208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=(3×3)·(</a:t>
            </a:r>
            <a:r>
              <a:rPr lang="en-US" altLang="zh-CN" sz="2400" b="1" i="1" dirty="0" err="1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en-US" altLang="zh-CN" sz="2400" b="1" dirty="0" err="1">
                <a:solidFill>
                  <a:srgbClr val="FF0000"/>
                </a:solidFill>
                <a:latin typeface="+mn-lt"/>
                <a:ea typeface="+mn-ea"/>
              </a:rPr>
              <a:t>·</a:t>
            </a:r>
            <a:r>
              <a:rPr lang="en-US" altLang="zh-CN" sz="2400" b="1" i="1" dirty="0" err="1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)</a:t>
            </a:r>
            <a:endParaRPr kumimoji="0" lang="en-US" altLang="zh-CN" sz="2400" b="1" i="1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475411" y="4140332"/>
            <a:ext cx="1052694" cy="52456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=9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ab</a:t>
            </a:r>
            <a:endParaRPr kumimoji="0" lang="en-US" altLang="zh-CN" sz="2400" b="1" i="1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680018" y="1744540"/>
            <a:ext cx="3127243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18B6F0"/>
                </a:solidFill>
                <a:latin typeface="+mj-lt"/>
                <a:ea typeface="黑体" panose="02010609060101010101" pitchFamily="49" charset="-122"/>
              </a:rPr>
              <a:t>乘法交换律、结合律</a:t>
            </a:r>
            <a:endParaRPr lang="zh-CN" altLang="en-US" sz="2400" b="1" dirty="0">
              <a:solidFill>
                <a:srgbClr val="18B6F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28020" y="1200944"/>
            <a:ext cx="8180199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你能计算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·2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·(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50194" y="1833969"/>
            <a:ext cx="1690688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defRPr/>
            </a:pP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abc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69092" y="1852881"/>
            <a:ext cx="25074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= 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·(</a:t>
            </a:r>
            <a:r>
              <a:rPr lang="en-US" altLang="zh-CN" sz="2800" b="1" i="1" dirty="0" err="1">
                <a:solidFill>
                  <a:srgbClr val="FD2395"/>
                </a:solidFill>
                <a:latin typeface="+mn-lt"/>
              </a:rPr>
              <a:t>b</a:t>
            </a:r>
            <a:r>
              <a:rPr lang="en-US" altLang="zh-CN" sz="2800" b="1" dirty="0" err="1">
                <a:solidFill>
                  <a:srgbClr val="FD2395"/>
                </a:solidFill>
                <a:latin typeface="Times New Roman" panose="02020603050405020304"/>
              </a:rPr>
              <a:t>·</a:t>
            </a:r>
            <a:r>
              <a:rPr lang="en-US" altLang="zh-CN" sz="2800" b="1" i="1" dirty="0" err="1">
                <a:solidFill>
                  <a:srgbClr val="FD2395"/>
                </a:solidFill>
                <a:latin typeface="+mn-lt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)·(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</a:t>
            </a:r>
            <a:r>
              <a:rPr lang="en-US" altLang="zh-CN" sz="2800" b="1" dirty="0">
                <a:solidFill>
                  <a:srgbClr val="FD2395"/>
                </a:solidFill>
                <a:latin typeface="Times New Roman" panose="02020603050405020304"/>
              </a:rPr>
              <a:t>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)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103414" y="1883960"/>
            <a:ext cx="13276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ab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</a:rPr>
              <a:t>3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</a:rPr>
              <a:t>c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21290" y="2471506"/>
            <a:ext cx="15808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·2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69092" y="2491350"/>
            <a:ext cx="35285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= (3×2)·(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</a:rPr>
              <a:t>x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</a:rPr>
              <a:t>2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</a:rPr>
              <a:t>·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)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·(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)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47550" y="2511194"/>
            <a:ext cx="12378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= 6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x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800" b="0" i="0" u="none" strike="noStrike" kern="1200" cap="none" spc="0" normalizeH="0" baseline="3000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45859" y="486334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27" name="矩形: 圆角 26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操作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858023" y="3139943"/>
            <a:ext cx="20441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·(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769092" y="3171022"/>
            <a:ext cx="38715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= [5×(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2)]·(</a:t>
            </a:r>
            <a:r>
              <a:rPr lang="en-US" altLang="zh-CN" sz="2800" b="1" i="1" noProof="0" dirty="0">
                <a:solidFill>
                  <a:srgbClr val="FD2395"/>
                </a:solidFill>
                <a:latin typeface="+mn-lt"/>
              </a:rPr>
              <a:t>a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</a:rPr>
              <a:t>2</a:t>
            </a:r>
            <a:r>
              <a:rPr lang="en-US" altLang="zh-CN" sz="2800" b="1" dirty="0">
                <a:solidFill>
                  <a:srgbClr val="FD2395"/>
                </a:solidFill>
                <a:latin typeface="+mn-lt"/>
              </a:rPr>
              <a:t>·</a:t>
            </a:r>
            <a:r>
              <a:rPr lang="en-US" altLang="zh-CN" sz="2800" b="1" i="1" dirty="0">
                <a:solidFill>
                  <a:srgbClr val="FD2395"/>
                </a:solidFill>
                <a:latin typeface="+mn-lt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)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·(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b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)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28020" y="3959288"/>
            <a:ext cx="7691533" cy="10769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720090" algn="l" defTabSz="914400" rtl="0" eaLnBrk="0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一般地，如何进行单项式乘单项式的运算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与同伴进行交流。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00199" y="3227137"/>
            <a:ext cx="16193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= </a:t>
            </a:r>
            <a:r>
              <a:rPr lang="en-US" altLang="zh-CN" sz="2800" b="1" dirty="0">
                <a:solidFill>
                  <a:srgbClr val="FD2395"/>
                </a:solidFill>
                <a:latin typeface="+mj-ea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10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b</a:t>
            </a:r>
            <a:r>
              <a:rPr lang="en-US" altLang="zh-CN" sz="2800" b="1" baseline="30000" dirty="0">
                <a:solidFill>
                  <a:srgbClr val="FD2395"/>
                </a:solidFill>
                <a:latin typeface="+mn-lt"/>
              </a:rPr>
              <a:t>3</a:t>
            </a:r>
            <a:endParaRPr kumimoji="0" lang="zh-CN" altLang="en-US" sz="2800" b="0" i="0" u="none" strike="noStrike" kern="1200" cap="none" spc="0" normalizeH="0" baseline="3000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2" grpId="0"/>
      <p:bldP spid="23" grpId="0"/>
      <p:bldP spid="24" grpId="0"/>
      <p:bldP spid="25" grpId="0"/>
      <p:bldP spid="29" grpId="0"/>
      <p:bldP spid="30" grpId="0"/>
      <p:bldP spid="31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383522" y="2305050"/>
            <a:ext cx="8981934" cy="533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5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abc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·(– 3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ab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)=[5×(– 3)]·(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·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__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)·(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b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·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__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)·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c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 = _________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3522" y="522848"/>
            <a:ext cx="8180199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一般地，如何进行单项式乘单项式的运算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4550734" y="2293554"/>
            <a:ext cx="474663" cy="5318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a</a:t>
            </a:r>
            <a:endParaRPr kumimoji="0" lang="en-US" altLang="zh-CN" sz="28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5649284" y="2293554"/>
            <a:ext cx="525463" cy="5318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b</a:t>
            </a:r>
            <a:endParaRPr kumimoji="0" lang="en-US" altLang="zh-CN" sz="28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6943725" y="2219752"/>
            <a:ext cx="1728788" cy="5318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– 15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b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c</a:t>
            </a:r>
            <a:endParaRPr kumimoji="0" lang="en-US" altLang="zh-CN" sz="2800" b="1" i="1" u="none" strike="noStrike" kern="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7" name="Rectangle 12"/>
          <p:cNvSpPr/>
          <p:nvPr/>
        </p:nvSpPr>
        <p:spPr>
          <a:xfrm>
            <a:off x="2505153" y="2278490"/>
            <a:ext cx="1494418" cy="647700"/>
          </a:xfrm>
          <a:prstGeom prst="rect">
            <a:avLst/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grpSp>
        <p:nvGrpSpPr>
          <p:cNvPr id="8" name="Group 22"/>
          <p:cNvGrpSpPr/>
          <p:nvPr/>
        </p:nvGrpSpPr>
        <p:grpSpPr>
          <a:xfrm>
            <a:off x="3113088" y="2751565"/>
            <a:ext cx="4260850" cy="490537"/>
            <a:chOff x="884" y="1896"/>
            <a:chExt cx="2684" cy="309"/>
          </a:xfrm>
        </p:grpSpPr>
        <p:sp>
          <p:nvSpPr>
            <p:cNvPr id="9" name="Line 23"/>
            <p:cNvSpPr/>
            <p:nvPr/>
          </p:nvSpPr>
          <p:spPr>
            <a:xfrm>
              <a:off x="884" y="2069"/>
              <a:ext cx="0" cy="136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" name="Line 24"/>
            <p:cNvSpPr/>
            <p:nvPr/>
          </p:nvSpPr>
          <p:spPr>
            <a:xfrm>
              <a:off x="884" y="2205"/>
              <a:ext cx="2684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" name="Line 25"/>
            <p:cNvSpPr/>
            <p:nvPr/>
          </p:nvSpPr>
          <p:spPr>
            <a:xfrm flipV="1">
              <a:off x="3558" y="1896"/>
              <a:ext cx="0" cy="309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12" name="矩形 11"/>
          <p:cNvSpPr/>
          <p:nvPr/>
        </p:nvSpPr>
        <p:spPr>
          <a:xfrm>
            <a:off x="2560240" y="3317035"/>
            <a:ext cx="481369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0000FF"/>
                </a:solidFill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0000FF"/>
                </a:solidFill>
                <a:latin typeface="+mj-lt"/>
                <a:ea typeface="黑体" panose="02010609060101010101" pitchFamily="49" charset="-122"/>
              </a:rPr>
              <a:t>积的系数等于各项系数的积。</a:t>
            </a:r>
            <a:endParaRPr lang="zh-CN" altLang="en-US" sz="2400" b="1" dirty="0">
              <a:solidFill>
                <a:srgbClr val="0000FF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062413" y="2278490"/>
            <a:ext cx="1099204" cy="6477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4" name="Rectangle 12"/>
          <p:cNvSpPr/>
          <p:nvPr/>
        </p:nvSpPr>
        <p:spPr>
          <a:xfrm>
            <a:off x="5222735" y="2278490"/>
            <a:ext cx="1099202" cy="6477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grpSp>
        <p:nvGrpSpPr>
          <p:cNvPr id="15" name="Group 26"/>
          <p:cNvGrpSpPr/>
          <p:nvPr/>
        </p:nvGrpSpPr>
        <p:grpSpPr>
          <a:xfrm>
            <a:off x="4674467" y="1751658"/>
            <a:ext cx="3065463" cy="647700"/>
            <a:chOff x="1973" y="1369"/>
            <a:chExt cx="1931" cy="408"/>
          </a:xfrm>
        </p:grpSpPr>
        <p:sp>
          <p:nvSpPr>
            <p:cNvPr id="16" name="Line 27"/>
            <p:cNvSpPr/>
            <p:nvPr/>
          </p:nvSpPr>
          <p:spPr>
            <a:xfrm flipV="1">
              <a:off x="1973" y="1369"/>
              <a:ext cx="0" cy="292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" name="Line 29"/>
            <p:cNvSpPr/>
            <p:nvPr/>
          </p:nvSpPr>
          <p:spPr>
            <a:xfrm>
              <a:off x="1973" y="1369"/>
              <a:ext cx="1926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" name="Line 30"/>
            <p:cNvSpPr/>
            <p:nvPr/>
          </p:nvSpPr>
          <p:spPr>
            <a:xfrm>
              <a:off x="3904" y="1369"/>
              <a:ext cx="0" cy="40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 dirty="0"/>
            </a:p>
          </p:txBody>
        </p:sp>
      </p:grpSp>
      <p:grpSp>
        <p:nvGrpSpPr>
          <p:cNvPr id="19" name="Group 26"/>
          <p:cNvGrpSpPr/>
          <p:nvPr/>
        </p:nvGrpSpPr>
        <p:grpSpPr>
          <a:xfrm>
            <a:off x="5858743" y="1996133"/>
            <a:ext cx="2244726" cy="360362"/>
            <a:chOff x="1973" y="1517"/>
            <a:chExt cx="1414" cy="227"/>
          </a:xfrm>
        </p:grpSpPr>
        <p:sp>
          <p:nvSpPr>
            <p:cNvPr id="20" name="Line 27"/>
            <p:cNvSpPr/>
            <p:nvPr/>
          </p:nvSpPr>
          <p:spPr>
            <a:xfrm flipV="1">
              <a:off x="1973" y="1525"/>
              <a:ext cx="0" cy="136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" name="Line 29"/>
            <p:cNvSpPr/>
            <p:nvPr/>
          </p:nvSpPr>
          <p:spPr>
            <a:xfrm>
              <a:off x="1973" y="1525"/>
              <a:ext cx="1414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" name="Line 30"/>
            <p:cNvSpPr/>
            <p:nvPr/>
          </p:nvSpPr>
          <p:spPr>
            <a:xfrm>
              <a:off x="3376" y="1517"/>
              <a:ext cx="0" cy="227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23" name="矩形 22"/>
          <p:cNvSpPr/>
          <p:nvPr/>
        </p:nvSpPr>
        <p:spPr>
          <a:xfrm>
            <a:off x="3088106" y="1130816"/>
            <a:ext cx="536846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同底数幂相乘，底数不变，指数相加。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4" name="Rectangle 12"/>
          <p:cNvSpPr/>
          <p:nvPr/>
        </p:nvSpPr>
        <p:spPr>
          <a:xfrm>
            <a:off x="6367416" y="2269222"/>
            <a:ext cx="336550" cy="647700"/>
          </a:xfrm>
          <a:prstGeom prst="rect">
            <a:avLst/>
          </a:prstGeom>
          <a:noFill/>
          <a:ln w="2857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grpSp>
        <p:nvGrpSpPr>
          <p:cNvPr id="25" name="Group 22"/>
          <p:cNvGrpSpPr/>
          <p:nvPr/>
        </p:nvGrpSpPr>
        <p:grpSpPr>
          <a:xfrm>
            <a:off x="6527753" y="2684568"/>
            <a:ext cx="1814025" cy="490538"/>
            <a:chOff x="884" y="1901"/>
            <a:chExt cx="964" cy="309"/>
          </a:xfrm>
        </p:grpSpPr>
        <p:sp>
          <p:nvSpPr>
            <p:cNvPr id="26" name="Line 23"/>
            <p:cNvSpPr/>
            <p:nvPr/>
          </p:nvSpPr>
          <p:spPr>
            <a:xfrm>
              <a:off x="884" y="2069"/>
              <a:ext cx="0" cy="136"/>
            </a:xfrm>
            <a:prstGeom prst="line">
              <a:avLst/>
            </a:prstGeom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" name="Line 24"/>
            <p:cNvSpPr/>
            <p:nvPr/>
          </p:nvSpPr>
          <p:spPr>
            <a:xfrm>
              <a:off x="884" y="2205"/>
              <a:ext cx="964" cy="0"/>
            </a:xfrm>
            <a:prstGeom prst="line">
              <a:avLst/>
            </a:prstGeom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" name="Line 25"/>
            <p:cNvSpPr/>
            <p:nvPr/>
          </p:nvSpPr>
          <p:spPr>
            <a:xfrm flipV="1">
              <a:off x="1838" y="1901"/>
              <a:ext cx="0" cy="309"/>
            </a:xfrm>
            <a:prstGeom prst="line">
              <a:avLst/>
            </a:prstGeom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30" name="文本框 29"/>
          <p:cNvSpPr txBox="1"/>
          <p:nvPr/>
        </p:nvSpPr>
        <p:spPr>
          <a:xfrm>
            <a:off x="2389314" y="3888572"/>
            <a:ext cx="61744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defRPr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algn="l"/>
            <a:r>
              <a:rPr lang="en-US" altLang="zh-CN" dirty="0">
                <a:solidFill>
                  <a:srgbClr val="FD2395"/>
                </a:solidFill>
                <a:latin typeface="+mj-lt"/>
              </a:rPr>
              <a:t>3.</a:t>
            </a:r>
            <a:r>
              <a:rPr lang="zh-CN" altLang="en-US" dirty="0">
                <a:solidFill>
                  <a:srgbClr val="FD2395"/>
                </a:solidFill>
                <a:latin typeface="+mj-lt"/>
              </a:rPr>
              <a:t>只在一个单项式里含有的字母，一定要连同它的指数不变作为积的因式。</a:t>
            </a:r>
            <a:endParaRPr lang="zh-CN" altLang="en-US" dirty="0">
              <a:solidFill>
                <a:srgbClr val="FD2395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 animBg="1"/>
      <p:bldP spid="12" grpId="0"/>
      <p:bldP spid="13" grpId="0" animBg="1"/>
      <p:bldP spid="14" grpId="0" animBg="1"/>
      <p:bldP spid="23" grpId="0"/>
      <p:bldP spid="24" grpId="0" animBg="1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79164" y="648051"/>
            <a:ext cx="8180199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单项式与单项式的乘法法则：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75560" y="1318942"/>
            <a:ext cx="7187406" cy="1828295"/>
            <a:chOff x="877888" y="1609725"/>
            <a:chExt cx="7388225" cy="2153699"/>
          </a:xfrm>
        </p:grpSpPr>
        <p:grpSp>
          <p:nvGrpSpPr>
            <p:cNvPr id="17" name="组合 1"/>
            <p:cNvGrpSpPr/>
            <p:nvPr/>
          </p:nvGrpSpPr>
          <p:grpSpPr>
            <a:xfrm>
              <a:off x="877888" y="1609725"/>
              <a:ext cx="7388225" cy="2153699"/>
              <a:chOff x="727515" y="1362209"/>
              <a:chExt cx="7388619" cy="2154310"/>
            </a:xfrm>
          </p:grpSpPr>
          <p:sp>
            <p:nvSpPr>
              <p:cNvPr id="22" name="矩形: 圆角 21"/>
              <p:cNvSpPr/>
              <p:nvPr/>
            </p:nvSpPr>
            <p:spPr>
              <a:xfrm>
                <a:off x="727515" y="1420959"/>
                <a:ext cx="7388619" cy="2095560"/>
              </a:xfrm>
              <a:prstGeom prst="roundRect">
                <a:avLst/>
              </a:prstGeom>
              <a:solidFill>
                <a:srgbClr val="FFE5E5"/>
              </a:solidFill>
              <a:ln>
                <a:solidFill>
                  <a:srgbClr val="FFD1D1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pic>
            <p:nvPicPr>
              <p:cNvPr id="23" name="图片 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890798" y="1362209"/>
                <a:ext cx="274136" cy="47472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0" name="矩形 19"/>
            <p:cNvSpPr/>
            <p:nvPr/>
          </p:nvSpPr>
          <p:spPr>
            <a:xfrm>
              <a:off x="1147762" y="1796751"/>
              <a:ext cx="6848475" cy="178827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       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D2395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单项式与单项式相乘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，把它们的系数、相同字母的幂分别相乘，其余字母连同它的指数不变，作为积的因式。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73287" y="3308090"/>
            <a:ext cx="1506388" cy="4931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注意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rPr>
              <a:t>: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66422" y="3308090"/>
            <a:ext cx="2240034" cy="4931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楷体" panose="02010609060101010101" pitchFamily="49" charset="-122"/>
              </a:rPr>
              <a:t>①系数相乘；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66422" y="3845590"/>
            <a:ext cx="3622268" cy="4931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楷体" panose="02010609060101010101" pitchFamily="49" charset="-122"/>
              </a:rPr>
              <a:t>②相同字母的幂相乘；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66422" y="4383090"/>
            <a:ext cx="7449987" cy="4931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楷体" panose="02010609060101010101" pitchFamily="49" charset="-122"/>
              </a:rPr>
              <a:t>③其余字母连同它的指数不变，作为积的因式。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82364" y="3577751"/>
            <a:ext cx="2743199" cy="5598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两相乘，一不变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8" grpId="0"/>
      <p:bldP spid="19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856457" y="754856"/>
            <a:ext cx="2336800" cy="544513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例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计算：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675483" y="1299369"/>
                <a:ext cx="2874962" cy="7836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kern="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kern="0" dirty="0">
                    <a:solidFill>
                      <a:prstClr val="black"/>
                    </a:solidFill>
                    <a:latin typeface="Times New Roman" panose="02020603050405020304"/>
                    <a:ea typeface="华文中宋" panose="02010600040101010101" pitchFamily="2" charset="-122"/>
                  </a:rPr>
                  <a:t>1</a:t>
                </a:r>
                <a:r>
                  <a:rPr lang="zh-CN" altLang="en-US" sz="2800" b="1" kern="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）</a:t>
                </a:r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华文中宋" panose="02010600040101010101" pitchFamily="2" charset="-122"/>
                    <a:cs typeface="+mn-cs"/>
                  </a:rPr>
                  <a:t>2</a:t>
                </a:r>
                <a:r>
                  <a:rPr kumimoji="0" lang="en-US" altLang="zh-CN" sz="2800" b="1" i="1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华文中宋" panose="02010600040101010101" pitchFamily="2" charset="-122"/>
                    <a:cs typeface="+mn-cs"/>
                  </a:rPr>
                  <a:t>xy</a:t>
                </a:r>
                <a:r>
                  <a:rPr kumimoji="0" lang="en-US" altLang="zh-CN" sz="2800" b="1" i="0" u="none" strike="noStrike" kern="0" cap="none" spc="0" normalizeH="0" baseline="30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华文中宋" panose="02010600040101010101" pitchFamily="2" charset="-122"/>
                    <a:cs typeface="+mn-cs"/>
                  </a:rPr>
                  <a:t>2</a:t>
                </a:r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华文中宋" panose="02010600040101010101" pitchFamily="2" charset="-122"/>
                    <a:cs typeface="+mn-cs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华文中宋" panose="02010600040101010101" pitchFamily="2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j-lt"/>
                            <a:ea typeface="华文中宋" panose="02010600040101010101" pitchFamily="2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j-lt"/>
                            <a:ea typeface="华文中宋" panose="02010600040101010101" pitchFamily="2" charset="-122"/>
                            <a:cs typeface="+mn-cs"/>
                          </a:rPr>
                          <m:t>3</m:t>
                        </m:r>
                      </m:den>
                    </m:f>
                    <m:r>
                      <a:rPr kumimoji="0" lang="en-US" altLang="zh-CN" sz="2800" b="1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华文中宋" panose="02010600040101010101" pitchFamily="2" charset="-122"/>
                        <a:cs typeface="+mn-cs"/>
                      </a:rPr>
                      <m:t> </m:t>
                    </m:r>
                  </m:oMath>
                </a14:m>
                <a:r>
                  <a:rPr kumimoji="0" lang="en-US" altLang="zh-CN" sz="2800" b="1" i="1" u="none" strike="noStrike" kern="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华文中宋" panose="02010600040101010101" pitchFamily="2" charset="-122"/>
                    <a:cs typeface="+mn-cs"/>
                  </a:rPr>
                  <a:t>xy</a:t>
                </a:r>
                <a:r>
                  <a:rPr lang="zh-CN" altLang="en-US" sz="2800" b="1" kern="0" dirty="0">
                    <a:latin typeface="+mj-ea"/>
                    <a:ea typeface="+mj-ea"/>
                  </a:rPr>
                  <a:t>；</a:t>
                </a:r>
                <a:endPara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483" y="1299369"/>
                <a:ext cx="2874962" cy="783612"/>
              </a:xfrm>
              <a:prstGeom prst="rect">
                <a:avLst/>
              </a:prstGeom>
              <a:blipFill rotWithShape="1">
                <a:blip r:embed="rId1"/>
                <a:stretch>
                  <a:fillRect l="-17" t="-5531" r="6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4572000" y="1559761"/>
            <a:ext cx="34250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kern="0" dirty="0">
                <a:solidFill>
                  <a:prstClr val="black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–2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b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·(–3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)</a:t>
            </a:r>
            <a:r>
              <a:rPr lang="zh-CN" altLang="en-US" sz="28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5483" y="2196348"/>
            <a:ext cx="33035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kern="0" dirty="0">
                <a:solidFill>
                  <a:prstClr val="black"/>
                </a:solidFill>
                <a:latin typeface="Times New Roman" panose="02020603050405020304"/>
                <a:ea typeface="华文中宋" panose="02010600040101010101" pitchFamily="2" charset="-122"/>
              </a:rPr>
              <a:t>3</a:t>
            </a:r>
            <a:r>
              <a:rPr lang="zh-CN" altLang="en-US" sz="28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7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xy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z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·(2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xyz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lang="zh-CN" altLang="en-US" sz="2800" b="1" kern="0" dirty="0">
                <a:latin typeface="+mj-ea"/>
                <a:ea typeface="+mj-ea"/>
              </a:rPr>
              <a:t>；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华文中宋" panose="02010600040101010101" pitchFamily="2" charset="-122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361155" y="2972676"/>
                <a:ext cx="8011319" cy="7836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kern="0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解：（</a:t>
                </a:r>
                <a:r>
                  <a:rPr lang="en-US" altLang="zh-CN" sz="2800" b="1" kern="0" dirty="0">
                    <a:solidFill>
                      <a:srgbClr val="FF0000"/>
                    </a:solidFill>
                    <a:latin typeface="Times New Roman" panose="02020603050405020304"/>
                    <a:ea typeface="华文中宋" panose="02010600040101010101" pitchFamily="2" charset="-122"/>
                  </a:rPr>
                  <a:t>1</a:t>
                </a:r>
                <a:r>
                  <a:rPr lang="zh-CN" altLang="en-US" sz="2800" b="1" kern="0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）</a:t>
                </a:r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华文中宋" panose="02010600040101010101" pitchFamily="2" charset="-122"/>
                    <a:cs typeface="+mn-cs"/>
                  </a:rPr>
                  <a:t>2</a:t>
                </a:r>
                <a:r>
                  <a:rPr kumimoji="0" lang="en-US" altLang="zh-CN" sz="28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华文中宋" panose="02010600040101010101" pitchFamily="2" charset="-122"/>
                    <a:cs typeface="+mn-cs"/>
                  </a:rPr>
                  <a:t>xy</a:t>
                </a:r>
                <a:r>
                  <a:rPr kumimoji="0" lang="en-US" altLang="zh-CN" sz="2800" b="1" i="0" u="none" strike="noStrike" kern="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华文中宋" panose="02010600040101010101" pitchFamily="2" charset="-122"/>
                    <a:cs typeface="+mn-cs"/>
                  </a:rPr>
                  <a:t>2</a:t>
                </a:r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华文中宋" panose="02010600040101010101" pitchFamily="2" charset="-122"/>
                    <a:cs typeface="+mn-cs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华文中宋" panose="02010600040101010101" pitchFamily="2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+mj-lt"/>
                            <a:ea typeface="华文中宋" panose="02010600040101010101" pitchFamily="2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+mj-lt"/>
                            <a:ea typeface="华文中宋" panose="02010600040101010101" pitchFamily="2" charset="-122"/>
                            <a:cs typeface="+mn-cs"/>
                          </a:rPr>
                          <m:t>3</m:t>
                        </m:r>
                      </m:den>
                    </m:f>
                    <m:r>
                      <a:rPr kumimoji="0" lang="en-US" altLang="zh-CN" sz="2800" b="1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华文中宋" panose="02010600040101010101" pitchFamily="2" charset="-122"/>
                        <a:cs typeface="+mn-cs"/>
                      </a:rPr>
                      <m:t> </m:t>
                    </m:r>
                  </m:oMath>
                </a14:m>
                <a:r>
                  <a:rPr kumimoji="0" lang="en-US" altLang="zh-CN" sz="28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华文中宋" panose="02010600040101010101" pitchFamily="2" charset="-122"/>
                    <a:cs typeface="+mn-cs"/>
                  </a:rPr>
                  <a:t>xy </a:t>
                </a:r>
                <a:r>
                  <a:rPr kumimoji="0" lang="en-US" altLang="zh-CN" sz="2800" b="1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华文中宋" panose="02010600040101010101" pitchFamily="2" charset="-122"/>
                    <a:cs typeface="+mn-cs"/>
                  </a:rPr>
                  <a:t>= (</a:t>
                </a:r>
                <a:r>
                  <a:rPr lang="en-US" altLang="zh-CN" sz="2800" b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华文中宋" panose="0201060004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kern="0" dirty="0">
                            <a:solidFill>
                              <a:srgbClr val="FF0000"/>
                            </a:solidFill>
                            <a:latin typeface="+mj-lt"/>
                            <a:ea typeface="华文中宋" panose="02010600040101010101" pitchFamily="2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kern="0" dirty="0">
                            <a:solidFill>
                              <a:srgbClr val="FF0000"/>
                            </a:solidFill>
                            <a:latin typeface="+mj-lt"/>
                            <a:ea typeface="华文中宋" panose="02010600040101010101" pitchFamily="2" charset="-122"/>
                          </a:rPr>
                          <m:t>3</m:t>
                        </m:r>
                      </m:den>
                    </m:f>
                    <m:r>
                      <a:rPr lang="en-US" altLang="zh-CN" sz="2800" b="1" i="1" kern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华文中宋" panose="02010600040101010101" pitchFamily="2" charset="-122"/>
                      </a:rPr>
                      <m:t> </m:t>
                    </m:r>
                  </m:oMath>
                </a14:m>
                <a:r>
                  <a:rPr kumimoji="0" lang="en-US" altLang="zh-CN" sz="2800" b="1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ea typeface="华文中宋" panose="02010600040101010101" pitchFamily="2" charset="-122"/>
                    <a:cs typeface="+mn-cs"/>
                  </a:rPr>
                  <a:t>)·(</a:t>
                </a:r>
                <a:r>
                  <a:rPr lang="en-US" altLang="zh-CN" sz="2800" b="1" i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xx</a:t>
                </a:r>
                <a:r>
                  <a:rPr lang="en-US" altLang="zh-CN" sz="2800" b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) ·(</a:t>
                </a:r>
                <a:r>
                  <a:rPr lang="en-US" altLang="zh-CN" sz="2800" b="1" i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y</a:t>
                </a:r>
                <a:r>
                  <a:rPr lang="en-US" altLang="zh-CN" sz="2800" b="1" kern="0" baseline="3000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2</a:t>
                </a:r>
                <a:r>
                  <a:rPr lang="en-US" altLang="zh-CN" sz="2800" b="1" i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y</a:t>
                </a:r>
                <a:r>
                  <a:rPr lang="en-US" altLang="zh-CN" sz="2800" b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华文中宋" panose="0201060004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kern="0" dirty="0" smtClean="0">
                            <a:solidFill>
                              <a:srgbClr val="FF0000"/>
                            </a:solidFill>
                            <a:latin typeface="+mj-lt"/>
                            <a:ea typeface="华文中宋" panose="02010600040101010101" pitchFamily="2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kern="0" dirty="0">
                            <a:solidFill>
                              <a:srgbClr val="FF0000"/>
                            </a:solidFill>
                            <a:latin typeface="+mj-lt"/>
                            <a:ea typeface="华文中宋" panose="02010600040101010101" pitchFamily="2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i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x</a:t>
                </a:r>
                <a:r>
                  <a:rPr lang="en-US" altLang="zh-CN" sz="2800" b="1" kern="0" baseline="3000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2</a:t>
                </a:r>
                <a:r>
                  <a:rPr lang="en-US" altLang="zh-CN" sz="2800" b="1" i="1" kern="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y</a:t>
                </a:r>
                <a:r>
                  <a:rPr lang="en-US" altLang="zh-CN" sz="2800" b="1" kern="0" baseline="30000" dirty="0">
                    <a:solidFill>
                      <a:srgbClr val="FF0000"/>
                    </a:solidFill>
                    <a:latin typeface="+mn-lt"/>
                    <a:ea typeface="华文中宋" panose="02010600040101010101" pitchFamily="2" charset="-122"/>
                  </a:rPr>
                  <a:t>3 </a:t>
                </a:r>
                <a:r>
                  <a:rPr lang="zh-CN" altLang="en-US" sz="2800" b="1" kern="0" dirty="0">
                    <a:solidFill>
                      <a:srgbClr val="FF0000"/>
                    </a:solidFill>
                    <a:latin typeface="+mj-ea"/>
                    <a:ea typeface="+mj-ea"/>
                  </a:rPr>
                  <a:t>；</a:t>
                </a:r>
                <a:endPara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155" y="2972676"/>
                <a:ext cx="8011319" cy="783612"/>
              </a:xfrm>
              <a:prstGeom prst="rect">
                <a:avLst/>
              </a:prstGeom>
              <a:blipFill rotWithShape="1">
                <a:blip r:embed="rId2"/>
                <a:stretch>
                  <a:fillRect l="-6" t="-5541" r="8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1107281" y="3865424"/>
            <a:ext cx="76152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kern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–2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a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b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·(–3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a</a:t>
            </a:r>
            <a:r>
              <a:rPr lang="en-US" altLang="zh-CN" sz="2800" b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) = [(–2)×(–3)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]·(</a:t>
            </a:r>
            <a:r>
              <a:rPr lang="en-US" altLang="zh-CN" sz="2800" b="1" i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a</a:t>
            </a:r>
            <a:r>
              <a:rPr lang="en-US" altLang="zh-CN" sz="2800" b="1" kern="0" baseline="3000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2</a:t>
            </a:r>
            <a:r>
              <a:rPr lang="en-US" altLang="zh-CN" sz="2800" b="1" i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a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中宋" panose="02010600040101010101" pitchFamily="2" charset="-122"/>
                <a:cs typeface="+mn-cs"/>
              </a:rPr>
              <a:t>)·</a:t>
            </a:r>
            <a:r>
              <a:rPr lang="en-US" altLang="zh-CN" sz="2800" b="1" i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b</a:t>
            </a:r>
            <a:r>
              <a:rPr lang="en-US" altLang="zh-CN" sz="2800" b="1" kern="0" baseline="3000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3 </a:t>
            </a:r>
            <a:r>
              <a:rPr lang="en-US" altLang="zh-CN" sz="2800" b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= 6</a:t>
            </a:r>
            <a:r>
              <a:rPr lang="en-US" altLang="zh-CN" sz="2800" b="1" i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a</a:t>
            </a:r>
            <a:r>
              <a:rPr lang="en-US" altLang="zh-CN" sz="2800" b="1" kern="0" baseline="3000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3</a:t>
            </a:r>
            <a:r>
              <a:rPr lang="en-US" altLang="zh-CN" sz="2800" b="1" i="1" kern="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b</a:t>
            </a:r>
            <a:r>
              <a:rPr lang="en-US" altLang="zh-CN" sz="2800" b="1" kern="0" baseline="30000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3</a:t>
            </a:r>
            <a:r>
              <a:rPr lang="zh-CN" altLang="en-US" sz="28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华文中宋" panose="02010600040101010101" pitchFamily="2" charset="-122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4521993" y="2062225"/>
                <a:ext cx="4836319" cy="7836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kern="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kern="0" dirty="0">
                    <a:solidFill>
                      <a:prstClr val="black"/>
                    </a:solidFill>
                    <a:latin typeface="Times New Roman" panose="02020603050405020304"/>
                    <a:ea typeface="华文中宋" panose="02010600040101010101" pitchFamily="2" charset="-122"/>
                  </a:rPr>
                  <a:t>4</a:t>
                </a:r>
                <a:r>
                  <a:rPr lang="zh-CN" altLang="en-US" sz="2800" b="1" kern="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kern="0" dirty="0">
                    <a:solidFill>
                      <a:prstClr val="black"/>
                    </a:solidFill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800" b="1" kern="0" dirty="0">
                    <a:latin typeface="+mn-lt"/>
                    <a:ea typeface="华文中宋" panose="02010600040101010101" pitchFamily="2" charset="-122"/>
                  </a:rPr>
                  <a:t>–3</a:t>
                </a:r>
                <a:r>
                  <a:rPr lang="en-US" altLang="zh-CN" sz="2800" b="1" i="1" kern="0" dirty="0">
                    <a:latin typeface="+mn-lt"/>
                    <a:ea typeface="华文中宋" panose="02010600040101010101" pitchFamily="2" charset="-122"/>
                  </a:rPr>
                  <a:t>ab</a:t>
                </a:r>
                <a:r>
                  <a:rPr lang="en-US" altLang="zh-CN" sz="2800" b="1" kern="0" dirty="0">
                    <a:solidFill>
                      <a:prstClr val="black"/>
                    </a:solidFill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kern="0" dirty="0">
                    <a:latin typeface="+mn-lt"/>
                    <a:ea typeface="华文中宋" panose="02010600040101010101" pitchFamily="2" charset="-122"/>
                  </a:rPr>
                  <a:t>·</a:t>
                </a:r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华文中宋" panose="02010600040101010101" pitchFamily="2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华文中宋" panose="02010600040101010101" pitchFamily="2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华文中宋" panose="02010600040101010101" pitchFamily="2" charset="-122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i="1" kern="0" dirty="0">
                    <a:latin typeface="+mn-lt"/>
                    <a:ea typeface="华文中宋" panose="02010600040101010101" pitchFamily="2" charset="-122"/>
                  </a:rPr>
                  <a:t>a</a:t>
                </a:r>
                <a:r>
                  <a:rPr lang="en-US" altLang="zh-CN" sz="2800" b="1" kern="0" baseline="30000" dirty="0">
                    <a:latin typeface="+mn-lt"/>
                    <a:ea typeface="华文中宋" panose="02010600040101010101" pitchFamily="2" charset="-122"/>
                  </a:rPr>
                  <a:t>2</a:t>
                </a:r>
                <a:r>
                  <a:rPr lang="en-US" altLang="zh-CN" sz="2800" b="1" i="1" kern="0" dirty="0">
                    <a:latin typeface="+mn-lt"/>
                    <a:ea typeface="华文中宋" panose="02010600040101010101" pitchFamily="2" charset="-122"/>
                  </a:rPr>
                  <a:t>c</a:t>
                </a:r>
                <a:r>
                  <a:rPr lang="en-US" altLang="zh-CN" sz="2800" b="1" kern="0" dirty="0">
                    <a:latin typeface="+mn-lt"/>
                    <a:ea typeface="华文中宋" panose="02010600040101010101" pitchFamily="2" charset="-122"/>
                  </a:rPr>
                  <a:t>·</a:t>
                </a:r>
                <a:r>
                  <a:rPr lang="en-US" altLang="zh-CN" sz="2800" b="1" kern="0" dirty="0">
                    <a:solidFill>
                      <a:prstClr val="black"/>
                    </a:solidFill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800" b="1" kern="0" dirty="0">
                    <a:latin typeface="+mn-lt"/>
                    <a:ea typeface="华文中宋" panose="02010600040101010101" pitchFamily="2" charset="-122"/>
                  </a:rPr>
                  <a:t>–2</a:t>
                </a:r>
                <a:r>
                  <a:rPr lang="en-US" altLang="zh-CN" sz="2800" b="1" i="1" kern="0" dirty="0">
                    <a:latin typeface="+mn-lt"/>
                    <a:ea typeface="华文中宋" panose="02010600040101010101" pitchFamily="2" charset="-122"/>
                  </a:rPr>
                  <a:t>abc</a:t>
                </a:r>
                <a:r>
                  <a:rPr lang="en-US" altLang="zh-CN" sz="2800" b="1" kern="0" baseline="30000" dirty="0">
                    <a:latin typeface="+mn-lt"/>
                    <a:ea typeface="华文中宋" panose="02010600040101010101" pitchFamily="2" charset="-122"/>
                  </a:rPr>
                  <a:t>3</a:t>
                </a:r>
                <a:r>
                  <a:rPr lang="en-US" altLang="zh-CN" sz="2800" b="1" kern="0" dirty="0">
                    <a:latin typeface="+mn-lt"/>
                    <a:ea typeface="华文中宋" panose="02010600040101010101" pitchFamily="2" charset="-122"/>
                  </a:rPr>
                  <a:t>)</a:t>
                </a:r>
                <a:r>
                  <a:rPr lang="en-US" altLang="zh-CN" sz="2800" b="1" kern="0" baseline="30000" dirty="0">
                    <a:latin typeface="+mn-lt"/>
                    <a:ea typeface="华文中宋" panose="02010600040101010101" pitchFamily="2" charset="-122"/>
                  </a:rPr>
                  <a:t> </a:t>
                </a:r>
                <a:r>
                  <a:rPr lang="zh-CN" altLang="en-US" sz="2800" b="1" kern="0" dirty="0">
                    <a:latin typeface="+mn-lt"/>
                    <a:ea typeface="华文中宋" panose="02010600040101010101" pitchFamily="2" charset="-122"/>
                  </a:rPr>
                  <a:t>。</a:t>
                </a:r>
                <a:endPara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华文中宋" panose="02010600040101010101" pitchFamily="2" charset="-122"/>
                  <a:cs typeface="+mn-cs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1993" y="2062225"/>
                <a:ext cx="4836319" cy="783612"/>
              </a:xfrm>
              <a:prstGeom prst="rect">
                <a:avLst/>
              </a:prstGeom>
              <a:blipFill rotWithShape="1">
                <a:blip r:embed="rId3"/>
                <a:stretch>
                  <a:fillRect l="-3" t="-5559" r="7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3293</Words>
  <Application>WPS 演示</Application>
  <PresentationFormat>全屏显示(16:9)</PresentationFormat>
  <Paragraphs>322</Paragraphs>
  <Slides>22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黑体</vt:lpstr>
      <vt:lpstr>Times New Roman</vt:lpstr>
      <vt:lpstr>隶书</vt:lpstr>
      <vt:lpstr>微软雅黑</vt:lpstr>
      <vt:lpstr>Times New Roman</vt:lpstr>
      <vt:lpstr>华文中宋</vt:lpstr>
      <vt:lpstr>楷体</vt:lpstr>
      <vt:lpstr>Cambria Math</vt:lpstr>
      <vt:lpstr>Arial Unicode MS</vt:lpstr>
      <vt:lpstr>Calibri</vt:lpstr>
      <vt:lpstr>1_Office 主题​​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359</cp:revision>
  <dcterms:created xsi:type="dcterms:W3CDTF">2016-01-14T07:05:00Z</dcterms:created>
  <dcterms:modified xsi:type="dcterms:W3CDTF">2025-01-18T09:24:38Z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DC4B97FB4889491D9993D15A536CDB1C</vt:lpwstr>
  </property>
  <property fmtid="{D5CDD505-2E9C-101B-9397-08002B2CF9AE}" pid="3" name="KSOProductBuildVer">
    <vt:lpwstr>2052-12.1.0.19770</vt:lpwstr>
  </property>
</Properties>
</file>