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 id="2147483656" r:id="rId4"/>
  </p:sldMasterIdLst>
  <p:notesMasterIdLst>
    <p:notesMasterId r:id="rId24"/>
  </p:notesMasterIdLst>
  <p:sldIdLst>
    <p:sldId id="256" r:id="rId5"/>
    <p:sldId id="362" r:id="rId6"/>
    <p:sldId id="350" r:id="rId7"/>
    <p:sldId id="389" r:id="rId8"/>
    <p:sldId id="391" r:id="rId9"/>
    <p:sldId id="392" r:id="rId10"/>
    <p:sldId id="390" r:id="rId11"/>
    <p:sldId id="388" r:id="rId12"/>
    <p:sldId id="393" r:id="rId13"/>
    <p:sldId id="394" r:id="rId14"/>
    <p:sldId id="395" r:id="rId15"/>
    <p:sldId id="385" r:id="rId16"/>
    <p:sldId id="386" r:id="rId17"/>
    <p:sldId id="342" r:id="rId18"/>
    <p:sldId id="400" r:id="rId19"/>
    <p:sldId id="401" r:id="rId20"/>
    <p:sldId id="399" r:id="rId21"/>
    <p:sldId id="344" r:id="rId22"/>
    <p:sldId id="343" r:id="rId23"/>
  </p:sldIdLst>
  <p:sldSz cx="9144000" cy="5143500" type="screen16x9"/>
  <p:notesSz cx="6858000" cy="9144000"/>
  <p:custDataLst>
    <p:tags r:id="rId28"/>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99" userDrawn="1">
          <p15:clr>
            <a:srgbClr val="A4A3A4"/>
          </p15:clr>
        </p15:guide>
        <p15:guide id="2" pos="29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69679"/>
    <a:srgbClr val="0000FF"/>
    <a:srgbClr val="FFFFFF"/>
    <a:srgbClr val="C59EE2"/>
    <a:srgbClr val="F5B395"/>
    <a:srgbClr val="F29B76"/>
    <a:srgbClr val="4877C4"/>
    <a:srgbClr val="000000"/>
    <a:srgbClr val="FF2F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3"/>
    <p:restoredTop sz="95250"/>
  </p:normalViewPr>
  <p:slideViewPr>
    <p:cSldViewPr snapToGrid="0" showGuides="1">
      <p:cViewPr varScale="1">
        <p:scale>
          <a:sx n="101" d="100"/>
          <a:sy n="101" d="100"/>
        </p:scale>
        <p:origin x="108" y="846"/>
      </p:cViewPr>
      <p:guideLst>
        <p:guide orient="horz" pos="1599"/>
        <p:guide pos="2937"/>
      </p:guideLst>
    </p:cSldViewPr>
  </p:slideViewPr>
  <p:outlineViewPr>
    <p:cViewPr>
      <p:scale>
        <a:sx n="33" d="100"/>
        <a:sy n="33" d="100"/>
      </p:scale>
      <p:origin x="0" y="0"/>
    </p:cViewPr>
  </p:outlin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7" Type="http://schemas.openxmlformats.org/officeDocument/2006/relationships/image" Target="../media/image23.wmf"/><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29.wmf"/><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4.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33.wmf"/><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atin typeface="Times New Roman" panose="02020603050405020304" pitchFamily="18" charset="0"/>
                <a:ea typeface="黑体" panose="02010609060101010101" pitchFamily="49"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atin typeface="Times New Roman" panose="02020603050405020304" pitchFamily="18" charset="0"/>
                <a:ea typeface="黑体" panose="02010609060101010101" pitchFamily="49" charset="-122"/>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编辑母版文本样式</a:t>
            </a:r>
            <a:endPar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第二级</a:t>
            </a:r>
            <a:endPar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第三级</a:t>
            </a:r>
            <a:endPar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第四级</a:t>
            </a:r>
            <a:endPar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第五级</a:t>
            </a:r>
            <a:endParaRPr kumimoji="0" lang="zh-CN" altLang="en-US" sz="1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atin typeface="Times New Roman" panose="02020603050405020304" pitchFamily="18" charset="0"/>
                <a:ea typeface="黑体" panose="02010609060101010101" pitchFamily="49"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a:fld id="{9A0DB2DC-4C9A-4742-B13C-FB6460FD3503}" type="slidenum">
              <a:rPr lang="zh-CN" altLang="en-US" sz="1200" dirty="0">
                <a:latin typeface="Times New Roman" panose="02020603050405020304" pitchFamily="18" charset="0"/>
                <a:ea typeface="黑体" panose="02010609060101010101" pitchFamily="49" charset="-122"/>
              </a:rPr>
            </a:fld>
            <a:endParaRPr lang="zh-CN" altLang="en-US" sz="1200" dirty="0">
              <a:latin typeface="Times New Roman" panose="02020603050405020304" pitchFamily="18" charset="0"/>
              <a:ea typeface="黑体" panose="02010609060101010101" pitchFamily="49"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黑体" panose="02010609060101010101" pitchFamily="49" charset="-122"/>
        <a:ea typeface="黑体" panose="02010609060101010101" pitchFamily="49" charset="-122"/>
        <a:cs typeface="+mn-cs"/>
      </a:defRPr>
    </a:lvl1pPr>
    <a:lvl2pPr marL="457200" algn="l" rtl="0" eaLnBrk="0" fontAlgn="base" hangingPunct="0">
      <a:spcBef>
        <a:spcPct val="30000"/>
      </a:spcBef>
      <a:spcAft>
        <a:spcPct val="0"/>
      </a:spcAft>
      <a:defRPr sz="1200" kern="1200">
        <a:solidFill>
          <a:schemeClr val="tx1"/>
        </a:solidFill>
        <a:latin typeface="黑体" panose="02010609060101010101" pitchFamily="49" charset="-122"/>
        <a:ea typeface="黑体" panose="02010609060101010101" pitchFamily="49" charset="-122"/>
        <a:cs typeface="+mn-cs"/>
      </a:defRPr>
    </a:lvl2pPr>
    <a:lvl3pPr marL="914400" algn="l" rtl="0" eaLnBrk="0" fontAlgn="base" hangingPunct="0">
      <a:spcBef>
        <a:spcPct val="30000"/>
      </a:spcBef>
      <a:spcAft>
        <a:spcPct val="0"/>
      </a:spcAft>
      <a:defRPr sz="1200" kern="1200">
        <a:solidFill>
          <a:schemeClr val="tx1"/>
        </a:solidFill>
        <a:latin typeface="黑体" panose="02010609060101010101" pitchFamily="49" charset="-122"/>
        <a:ea typeface="黑体" panose="02010609060101010101" pitchFamily="49" charset="-122"/>
        <a:cs typeface="+mn-cs"/>
      </a:defRPr>
    </a:lvl3pPr>
    <a:lvl4pPr marL="1371600" algn="l" rtl="0" eaLnBrk="0" fontAlgn="base" hangingPunct="0">
      <a:spcBef>
        <a:spcPct val="30000"/>
      </a:spcBef>
      <a:spcAft>
        <a:spcPct val="0"/>
      </a:spcAft>
      <a:defRPr sz="1200" kern="1200">
        <a:solidFill>
          <a:schemeClr val="tx1"/>
        </a:solidFill>
        <a:latin typeface="黑体" panose="02010609060101010101" pitchFamily="49" charset="-122"/>
        <a:ea typeface="黑体" panose="02010609060101010101" pitchFamily="49" charset="-122"/>
        <a:cs typeface="+mn-cs"/>
      </a:defRPr>
    </a:lvl4pPr>
    <a:lvl5pPr marL="1828800" algn="l" rtl="0" eaLnBrk="0" fontAlgn="base" hangingPunct="0">
      <a:spcBef>
        <a:spcPct val="30000"/>
      </a:spcBef>
      <a:spcAft>
        <a:spcPct val="0"/>
      </a:spcAft>
      <a:defRPr sz="1200" kern="1200">
        <a:solidFill>
          <a:schemeClr val="tx1"/>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026" name="图片 1" descr="h13"/>
          <p:cNvPicPr>
            <a:picLocks noChangeAspect="1"/>
          </p:cNvPicPr>
          <p:nvPr userDrawn="1"/>
        </p:nvPicPr>
        <p:blipFill>
          <a:blip r:embed="rId2"/>
          <a:srcRect t="27060" r="66656"/>
          <a:stretch>
            <a:fillRect/>
          </a:stretch>
        </p:blipFill>
        <p:spPr>
          <a:xfrm>
            <a:off x="0" y="2941638"/>
            <a:ext cx="2147888" cy="2201862"/>
          </a:xfrm>
          <a:prstGeom prst="rect">
            <a:avLst/>
          </a:prstGeom>
          <a:noFill/>
          <a:ln w="9525">
            <a:noFill/>
          </a:ln>
        </p:spPr>
      </p:pic>
      <p:pic>
        <p:nvPicPr>
          <p:cNvPr id="1027" name="图片 2" descr="h233"/>
          <p:cNvPicPr>
            <a:picLocks noChangeAspect="1"/>
          </p:cNvPicPr>
          <p:nvPr userDrawn="1"/>
        </p:nvPicPr>
        <p:blipFill>
          <a:blip r:embed="rId3"/>
          <a:srcRect l="81303" b="70255"/>
          <a:stretch>
            <a:fillRect/>
          </a:stretch>
        </p:blipFill>
        <p:spPr>
          <a:xfrm>
            <a:off x="7027863" y="0"/>
            <a:ext cx="2116137" cy="1577975"/>
          </a:xfrm>
          <a:prstGeom prst="rect">
            <a:avLst/>
          </a:prstGeom>
          <a:noFill/>
          <a:ln w="9525">
            <a:noFill/>
          </a:ln>
        </p:spPr>
      </p:pic>
      <p:pic>
        <p:nvPicPr>
          <p:cNvPr id="1028" name="图片 3" descr="h233"/>
          <p:cNvPicPr>
            <a:picLocks noChangeAspect="1"/>
          </p:cNvPicPr>
          <p:nvPr userDrawn="1"/>
        </p:nvPicPr>
        <p:blipFill>
          <a:blip r:embed="rId3"/>
          <a:srcRect l="69957" t="62254" b="-449"/>
          <a:stretch>
            <a:fillRect/>
          </a:stretch>
        </p:blipFill>
        <p:spPr>
          <a:xfrm>
            <a:off x="5970588" y="3267075"/>
            <a:ext cx="3173412" cy="1890713"/>
          </a:xfrm>
          <a:prstGeom prst="rect">
            <a:avLst/>
          </a:prstGeom>
          <a:noFill/>
          <a:ln w="9525">
            <a:noFill/>
          </a:ln>
        </p:spPr>
      </p:pic>
      <p:pic>
        <p:nvPicPr>
          <p:cNvPr id="1029" name="图片 4" descr="h233"/>
          <p:cNvPicPr>
            <a:picLocks noChangeAspect="1"/>
          </p:cNvPicPr>
          <p:nvPr userDrawn="1"/>
        </p:nvPicPr>
        <p:blipFill>
          <a:blip r:embed="rId3"/>
          <a:srcRect l="9528" r="41428" b="61018"/>
          <a:stretch>
            <a:fillRect/>
          </a:stretch>
        </p:blipFill>
        <p:spPr>
          <a:xfrm>
            <a:off x="125413" y="0"/>
            <a:ext cx="3683000" cy="1373188"/>
          </a:xfrm>
          <a:prstGeom prst="rect">
            <a:avLst/>
          </a:prstGeom>
          <a:noFill/>
          <a:ln w="9525">
            <a:noFill/>
          </a:ln>
        </p:spPr>
      </p:pic>
      <p:pic>
        <p:nvPicPr>
          <p:cNvPr id="1030" name="图片 5"/>
          <p:cNvPicPr>
            <a:picLocks noChangeAspect="1"/>
          </p:cNvPicPr>
          <p:nvPr userDrawn="1"/>
        </p:nvPicPr>
        <p:blipFill>
          <a:blip r:embed="rId4"/>
          <a:stretch>
            <a:fillRect/>
          </a:stretch>
        </p:blipFill>
        <p:spPr>
          <a:xfrm>
            <a:off x="4238625" y="125413"/>
            <a:ext cx="5143500" cy="5143500"/>
          </a:xfrm>
          <a:prstGeom prst="rect">
            <a:avLst/>
          </a:prstGeom>
          <a:noFill/>
          <a:ln w="9525">
            <a:noFill/>
          </a:ln>
        </p:spPr>
      </p:pic>
      <p:pic>
        <p:nvPicPr>
          <p:cNvPr id="1031" name="图片 6"/>
          <p:cNvPicPr>
            <a:picLocks noChangeAspect="1"/>
          </p:cNvPicPr>
          <p:nvPr userDrawn="1"/>
        </p:nvPicPr>
        <p:blipFill>
          <a:blip r:embed="rId4"/>
          <a:srcRect l="18167" r="45837" b="68622"/>
          <a:stretch>
            <a:fillRect/>
          </a:stretch>
        </p:blipFill>
        <p:spPr>
          <a:xfrm>
            <a:off x="115888" y="3543300"/>
            <a:ext cx="1851025" cy="1614488"/>
          </a:xfrm>
          <a:prstGeom prst="rect">
            <a:avLst/>
          </a:prstGeom>
          <a:noFill/>
          <a:ln w="9525">
            <a:noFill/>
          </a:ln>
        </p:spPr>
      </p:pic>
      <p:pic>
        <p:nvPicPr>
          <p:cNvPr id="1032" name="图片 7"/>
          <p:cNvPicPr>
            <a:picLocks noChangeAspect="1"/>
          </p:cNvPicPr>
          <p:nvPr userDrawn="1"/>
        </p:nvPicPr>
        <p:blipFill>
          <a:blip r:embed="rId4"/>
          <a:srcRect l="40750" r="44295" b="67458"/>
          <a:stretch>
            <a:fillRect/>
          </a:stretch>
        </p:blipFill>
        <p:spPr>
          <a:xfrm rot="-2601789">
            <a:off x="960438" y="161925"/>
            <a:ext cx="769937" cy="1673225"/>
          </a:xfrm>
          <a:prstGeom prst="rect">
            <a:avLst/>
          </a:prstGeom>
          <a:noFill/>
          <a:ln w="9525">
            <a:noFill/>
          </a:ln>
        </p:spPr>
      </p:pic>
      <p:pic>
        <p:nvPicPr>
          <p:cNvPr id="1033" name="图片 7"/>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a:xfrm>
            <a:off x="8370208" y="53792"/>
            <a:ext cx="720000" cy="705759"/>
          </a:xfrm>
          <a:prstGeom prst="rect">
            <a:avLst/>
          </a:prstGeom>
          <a:noFill/>
          <a:ln w="9525">
            <a:noFill/>
          </a:ln>
        </p:spPr>
      </p:pic>
      <p:pic>
        <p:nvPicPr>
          <p:cNvPr id="1034" name="图片 8"/>
          <p:cNvPicPr>
            <a:picLocks noChangeAspect="1"/>
          </p:cNvPicPr>
          <p:nvPr userDrawn="1"/>
        </p:nvPicPr>
        <p:blipFill>
          <a:blip r:embed="rId6"/>
          <a:stretch>
            <a:fillRect/>
          </a:stretch>
        </p:blipFill>
        <p:spPr>
          <a:xfrm>
            <a:off x="3502025" y="1752600"/>
            <a:ext cx="2139950" cy="163830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标题和内容">
    <p:spTree>
      <p:nvGrpSpPr>
        <p:cNvPr id="1" name=""/>
        <p:cNvGrpSpPr/>
        <p:nvPr/>
      </p:nvGrpSpPr>
      <p:grpSpPr>
        <a:xfrm>
          <a:off x="0" y="0"/>
          <a:ext cx="0" cy="0"/>
          <a:chOff x="0" y="0"/>
          <a:chExt cx="0" cy="0"/>
        </a:xfrm>
      </p:grpSpPr>
      <p:grpSp>
        <p:nvGrpSpPr>
          <p:cNvPr id="3074" name="组合 1"/>
          <p:cNvGrpSpPr/>
          <p:nvPr userDrawn="1"/>
        </p:nvGrpSpPr>
        <p:grpSpPr>
          <a:xfrm>
            <a:off x="0" y="0"/>
            <a:ext cx="9144000" cy="5226050"/>
            <a:chOff x="0" y="0"/>
            <a:chExt cx="12192000" cy="6968490"/>
          </a:xfrm>
        </p:grpSpPr>
        <p:sp>
          <p:nvSpPr>
            <p:cNvPr id="3" name="矩形 2"/>
            <p:cNvSpPr/>
            <p:nvPr/>
          </p:nvSpPr>
          <p:spPr>
            <a:xfrm>
              <a:off x="372533" y="336571"/>
              <a:ext cx="11449051" cy="61852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9" name="图片 3" descr="h233"/>
            <p:cNvPicPr>
              <a:picLocks noChangeAspect="1"/>
            </p:cNvPicPr>
            <p:nvPr userDrawn="1"/>
          </p:nvPicPr>
          <p:blipFill>
            <a:blip r:embed="rId2"/>
            <a:srcRect l="34192" r="41428" b="61018"/>
            <a:stretch>
              <a:fillRect/>
            </a:stretch>
          </p:blipFill>
          <p:spPr>
            <a:xfrm>
              <a:off x="0" y="0"/>
              <a:ext cx="2069465" cy="1551305"/>
            </a:xfrm>
            <a:prstGeom prst="rect">
              <a:avLst/>
            </a:prstGeom>
            <a:noFill/>
            <a:ln w="9525">
              <a:noFill/>
            </a:ln>
          </p:spPr>
        </p:pic>
        <p:pic>
          <p:nvPicPr>
            <p:cNvPr id="3080" name="图片 4" descr="h233"/>
            <p:cNvPicPr>
              <a:picLocks noChangeAspect="1"/>
            </p:cNvPicPr>
            <p:nvPr userDrawn="1"/>
          </p:nvPicPr>
          <p:blipFill>
            <a:blip r:embed="rId3"/>
            <a:srcRect l="70787" t="62704" r="8138" b="-899"/>
            <a:stretch>
              <a:fillRect/>
            </a:stretch>
          </p:blipFill>
          <p:spPr>
            <a:xfrm>
              <a:off x="10224135" y="5296535"/>
              <a:ext cx="1967865" cy="1671955"/>
            </a:xfrm>
            <a:prstGeom prst="rect">
              <a:avLst/>
            </a:prstGeom>
            <a:noFill/>
            <a:ln w="9525">
              <a:noFill/>
            </a:ln>
          </p:spPr>
        </p:pic>
      </p:grpSp>
      <p:pic>
        <p:nvPicPr>
          <p:cNvPr id="3075" name="图片 5" descr="h30"/>
          <p:cNvPicPr>
            <a:picLocks noChangeAspect="1"/>
          </p:cNvPicPr>
          <p:nvPr userDrawn="1"/>
        </p:nvPicPr>
        <p:blipFill>
          <a:blip r:embed="rId4"/>
          <a:srcRect l="43230" t="49467" r="23219" b="15163"/>
          <a:stretch>
            <a:fillRect/>
          </a:stretch>
        </p:blipFill>
        <p:spPr>
          <a:xfrm rot="-7613506" flipH="1">
            <a:off x="7424738" y="4203700"/>
            <a:ext cx="1577975" cy="779463"/>
          </a:xfrm>
          <a:prstGeom prst="rect">
            <a:avLst/>
          </a:prstGeom>
          <a:noFill/>
          <a:ln w="9525">
            <a:noFill/>
          </a:ln>
        </p:spPr>
      </p:pic>
      <p:pic>
        <p:nvPicPr>
          <p:cNvPr id="3077" name="图片 8"/>
          <p:cNvPicPr>
            <a:picLocks noChangeAspect="1"/>
          </p:cNvPicPr>
          <p:nvPr userDrawn="1"/>
        </p:nvPicPr>
        <p:blipFill>
          <a:blip r:embed="rId5"/>
          <a:stretch>
            <a:fillRect/>
          </a:stretch>
        </p:blipFill>
        <p:spPr>
          <a:xfrm>
            <a:off x="3502025" y="1752600"/>
            <a:ext cx="2139950" cy="1638300"/>
          </a:xfrm>
          <a:prstGeom prst="rect">
            <a:avLst/>
          </a:prstGeom>
          <a:noFill/>
          <a:ln w="9525">
            <a:noFill/>
          </a:ln>
        </p:spPr>
      </p:pic>
      <p:pic>
        <p:nvPicPr>
          <p:cNvPr id="9" name="图片 7"/>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a:xfrm>
            <a:off x="8370208" y="53792"/>
            <a:ext cx="720000" cy="705759"/>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6146" name="图片 2"/>
          <p:cNvPicPr>
            <a:picLocks noChangeAspect="1"/>
          </p:cNvPicPr>
          <p:nvPr userDrawn="1"/>
        </p:nvPicPr>
        <p:blipFill>
          <a:blip r:embed="rId2"/>
          <a:stretch>
            <a:fillRect/>
          </a:stretch>
        </p:blipFill>
        <p:spPr>
          <a:xfrm>
            <a:off x="6350" y="1588"/>
            <a:ext cx="9131300" cy="5140325"/>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7170" name="图片 1"/>
          <p:cNvPicPr>
            <a:picLocks noChangeAspect="1"/>
          </p:cNvPicPr>
          <p:nvPr userDrawn="1"/>
        </p:nvPicPr>
        <p:blipFill>
          <a:blip r:embed="rId2"/>
          <a:srcRect b="17647"/>
          <a:stretch>
            <a:fillRect/>
          </a:stretch>
        </p:blipFill>
        <p:spPr>
          <a:xfrm>
            <a:off x="0" y="0"/>
            <a:ext cx="9144000" cy="5143500"/>
          </a:xfrm>
          <a:prstGeom prst="rect">
            <a:avLst/>
          </a:prstGeom>
          <a:noFill/>
          <a:ln w="9525">
            <a:noFill/>
          </a:ln>
        </p:spPr>
      </p:pic>
      <p:pic>
        <p:nvPicPr>
          <p:cNvPr id="7171" name="图片 2"/>
          <p:cNvPicPr>
            <a:picLocks noChangeAspect="1"/>
          </p:cNvPicPr>
          <p:nvPr userDrawn="1"/>
        </p:nvPicPr>
        <p:blipFill>
          <a:blip r:embed="rId3"/>
          <a:stretch>
            <a:fillRect/>
          </a:stretch>
        </p:blipFill>
        <p:spPr>
          <a:xfrm>
            <a:off x="77788" y="241300"/>
            <a:ext cx="8429625" cy="4660900"/>
          </a:xfrm>
          <a:prstGeom prst="rect">
            <a:avLst/>
          </a:prstGeom>
          <a:noFill/>
          <a:ln w="9525">
            <a:noFill/>
          </a:ln>
        </p:spPr>
      </p:pic>
      <p:pic>
        <p:nvPicPr>
          <p:cNvPr id="4" name="图片 7"/>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a:xfrm>
            <a:off x="8370208" y="53792"/>
            <a:ext cx="720000" cy="705759"/>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9218" name="图片 1"/>
          <p:cNvPicPr>
            <a:picLocks noChangeAspect="1"/>
          </p:cNvPicPr>
          <p:nvPr userDrawn="1"/>
        </p:nvPicPr>
        <p:blipFill>
          <a:blip r:embed="rId2"/>
          <a:srcRect b="17647"/>
          <a:stretch>
            <a:fillRect/>
          </a:stretch>
        </p:blipFill>
        <p:spPr>
          <a:xfrm>
            <a:off x="0" y="0"/>
            <a:ext cx="9144000" cy="5143500"/>
          </a:xfrm>
          <a:prstGeom prst="rect">
            <a:avLst/>
          </a:prstGeom>
          <a:noFill/>
          <a:ln w="9525">
            <a:noFill/>
          </a:ln>
        </p:spPr>
      </p:pic>
      <p:pic>
        <p:nvPicPr>
          <p:cNvPr id="9219" name="图片 2"/>
          <p:cNvPicPr>
            <a:picLocks noChangeAspect="1"/>
          </p:cNvPicPr>
          <p:nvPr userDrawn="1"/>
        </p:nvPicPr>
        <p:blipFill>
          <a:blip r:embed="rId3"/>
          <a:stretch>
            <a:fillRect/>
          </a:stretch>
        </p:blipFill>
        <p:spPr>
          <a:xfrm>
            <a:off x="77788" y="63500"/>
            <a:ext cx="9009062" cy="5032375"/>
          </a:xfrm>
          <a:prstGeom prst="rect">
            <a:avLst/>
          </a:prstGeom>
          <a:noFill/>
          <a:ln w="9525">
            <a:noFill/>
          </a:ln>
        </p:spPr>
      </p:pic>
      <p:pic>
        <p:nvPicPr>
          <p:cNvPr id="5" name="图片 7"/>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a:xfrm>
            <a:off x="8370208" y="53792"/>
            <a:ext cx="720000" cy="705759"/>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9218" name="图片 1"/>
          <p:cNvPicPr>
            <a:picLocks noChangeAspect="1"/>
          </p:cNvPicPr>
          <p:nvPr userDrawn="1"/>
        </p:nvPicPr>
        <p:blipFill>
          <a:blip r:embed="rId2"/>
          <a:srcRect b="17647"/>
          <a:stretch>
            <a:fillRect/>
          </a:stretch>
        </p:blipFill>
        <p:spPr>
          <a:xfrm>
            <a:off x="0" y="0"/>
            <a:ext cx="9144000" cy="5143500"/>
          </a:xfrm>
          <a:prstGeom prst="rect">
            <a:avLst/>
          </a:prstGeom>
          <a:noFill/>
          <a:ln w="9525">
            <a:noFill/>
          </a:ln>
        </p:spPr>
      </p:pic>
      <p:pic>
        <p:nvPicPr>
          <p:cNvPr id="9219" name="图片 2"/>
          <p:cNvPicPr>
            <a:picLocks noChangeAspect="1"/>
          </p:cNvPicPr>
          <p:nvPr userDrawn="1"/>
        </p:nvPicPr>
        <p:blipFill>
          <a:blip r:embed="rId3"/>
          <a:stretch>
            <a:fillRect/>
          </a:stretch>
        </p:blipFill>
        <p:spPr>
          <a:xfrm>
            <a:off x="77788" y="63500"/>
            <a:ext cx="9009062" cy="5032375"/>
          </a:xfrm>
          <a:prstGeom prst="rect">
            <a:avLst/>
          </a:prstGeom>
          <a:noFill/>
          <a:ln w="9525">
            <a:noFill/>
          </a:ln>
        </p:spPr>
      </p:pic>
      <p:pic>
        <p:nvPicPr>
          <p:cNvPr id="5" name="图片 7"/>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a:xfrm>
            <a:off x="8370208" y="53792"/>
            <a:ext cx="720000" cy="705759"/>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10242" name="图片 1"/>
          <p:cNvPicPr>
            <a:picLocks noChangeAspect="1"/>
          </p:cNvPicPr>
          <p:nvPr userDrawn="1"/>
        </p:nvPicPr>
        <p:blipFill>
          <a:blip r:embed="rId2"/>
          <a:srcRect b="17647"/>
          <a:stretch>
            <a:fillRect/>
          </a:stretch>
        </p:blipFill>
        <p:spPr>
          <a:xfrm>
            <a:off x="0" y="0"/>
            <a:ext cx="9144000" cy="5143500"/>
          </a:xfrm>
          <a:prstGeom prst="rect">
            <a:avLst/>
          </a:prstGeom>
          <a:noFill/>
          <a:ln w="9525">
            <a:noFill/>
          </a:ln>
        </p:spPr>
      </p:pic>
      <p:pic>
        <p:nvPicPr>
          <p:cNvPr id="10243" name="图片 2"/>
          <p:cNvPicPr>
            <a:picLocks noChangeAspect="1"/>
          </p:cNvPicPr>
          <p:nvPr userDrawn="1"/>
        </p:nvPicPr>
        <p:blipFill>
          <a:blip r:embed="rId3"/>
          <a:stretch>
            <a:fillRect/>
          </a:stretch>
        </p:blipFill>
        <p:spPr>
          <a:xfrm>
            <a:off x="0" y="3175"/>
            <a:ext cx="9144000" cy="5137150"/>
          </a:xfrm>
          <a:prstGeom prst="rect">
            <a:avLst/>
          </a:prstGeom>
          <a:noFill/>
          <a:ln w="9525">
            <a:noFill/>
          </a:ln>
        </p:spPr>
      </p:pic>
      <p:pic>
        <p:nvPicPr>
          <p:cNvPr id="5" name="图片 7"/>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a:xfrm>
            <a:off x="8370208" y="53792"/>
            <a:ext cx="720000" cy="705759"/>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0.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10.png"/><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image" Target="../media/image10.png"/><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p:titleStyle>
    <p:bodyStyle>
      <a:lvl1pPr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457200" algn="l" rtl="0" eaLnBrk="0" fontAlgn="base" hangingPunct="0">
        <a:lnSpc>
          <a:spcPct val="120000"/>
        </a:lnSpc>
        <a:spcBef>
          <a:spcPct val="20000"/>
        </a:spcBef>
        <a:spcAft>
          <a:spcPct val="0"/>
        </a:spcAft>
        <a:defRPr sz="2000" kern="1200">
          <a:solidFill>
            <a:schemeClr val="tx1"/>
          </a:solidFill>
          <a:latin typeface="+mn-lt"/>
          <a:ea typeface="+mn-ea"/>
          <a:cs typeface="+mn-cs"/>
        </a:defRPr>
      </a:lvl2pPr>
      <a:lvl3pPr marL="914400" algn="l" rtl="0" eaLnBrk="0" fontAlgn="base" hangingPunct="0">
        <a:lnSpc>
          <a:spcPct val="120000"/>
        </a:lnSpc>
        <a:spcBef>
          <a:spcPct val="20000"/>
        </a:spcBef>
        <a:spcAft>
          <a:spcPct val="0"/>
        </a:spcAft>
        <a:defRPr sz="2000" kern="1200">
          <a:solidFill>
            <a:schemeClr val="tx1"/>
          </a:solidFill>
          <a:latin typeface="+mn-lt"/>
          <a:ea typeface="+mn-ea"/>
          <a:cs typeface="+mn-cs"/>
        </a:defRPr>
      </a:lvl3pPr>
      <a:lvl4pPr marL="1371600" algn="l" rtl="0" eaLnBrk="0" fontAlgn="base" hangingPunct="0">
        <a:lnSpc>
          <a:spcPct val="120000"/>
        </a:lnSpc>
        <a:spcBef>
          <a:spcPct val="20000"/>
        </a:spcBef>
        <a:spcAft>
          <a:spcPct val="0"/>
        </a:spcAft>
        <a:defRPr sz="1600" kern="1200">
          <a:solidFill>
            <a:schemeClr val="tx1"/>
          </a:solidFill>
          <a:latin typeface="+mn-lt"/>
          <a:ea typeface="+mn-ea"/>
          <a:cs typeface="+mn-cs"/>
        </a:defRPr>
      </a:lvl4pPr>
      <a:lvl5pPr marL="1828800" algn="l" rtl="0" eaLnBrk="0" fontAlgn="base" hangingPunct="0">
        <a:lnSpc>
          <a:spcPct val="120000"/>
        </a:lnSpc>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 id="2147483655" r:id="rId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 id="2147483658" r:id="rId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image" Target="../media/image29.wmf"/><Relationship Id="rId8" Type="http://schemas.openxmlformats.org/officeDocument/2006/relationships/oleObject" Target="../embeddings/oleObject13.bin"/><Relationship Id="rId7" Type="http://schemas.openxmlformats.org/officeDocument/2006/relationships/image" Target="../media/image28.wmf"/><Relationship Id="rId6" Type="http://schemas.openxmlformats.org/officeDocument/2006/relationships/oleObject" Target="../embeddings/oleObject12.bin"/><Relationship Id="rId5" Type="http://schemas.openxmlformats.org/officeDocument/2006/relationships/image" Target="../media/image27.wmf"/><Relationship Id="rId4" Type="http://schemas.openxmlformats.org/officeDocument/2006/relationships/oleObject" Target="../embeddings/oleObject11.bin"/><Relationship Id="rId3" Type="http://schemas.openxmlformats.org/officeDocument/2006/relationships/image" Target="../media/image24.wmf"/><Relationship Id="rId2" Type="http://schemas.openxmlformats.org/officeDocument/2006/relationships/oleObject" Target="../embeddings/oleObject10.bin"/><Relationship Id="rId11" Type="http://schemas.openxmlformats.org/officeDocument/2006/relationships/vmlDrawing" Target="../drawings/vmlDrawing3.vml"/><Relationship Id="rId10" Type="http://schemas.openxmlformats.org/officeDocument/2006/relationships/slideLayout" Target="../slideLayouts/slideLayout6.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9" Type="http://schemas.openxmlformats.org/officeDocument/2006/relationships/image" Target="../media/image33.wmf"/><Relationship Id="rId8" Type="http://schemas.openxmlformats.org/officeDocument/2006/relationships/oleObject" Target="../embeddings/oleObject17.bin"/><Relationship Id="rId7" Type="http://schemas.openxmlformats.org/officeDocument/2006/relationships/image" Target="../media/image32.wmf"/><Relationship Id="rId6" Type="http://schemas.openxmlformats.org/officeDocument/2006/relationships/oleObject" Target="../embeddings/oleObject16.bin"/><Relationship Id="rId5" Type="http://schemas.openxmlformats.org/officeDocument/2006/relationships/image" Target="../media/image31.wmf"/><Relationship Id="rId4" Type="http://schemas.openxmlformats.org/officeDocument/2006/relationships/oleObject" Target="../embeddings/oleObject15.bin"/><Relationship Id="rId3" Type="http://schemas.openxmlformats.org/officeDocument/2006/relationships/image" Target="../media/image30.wmf"/><Relationship Id="rId2" Type="http://schemas.openxmlformats.org/officeDocument/2006/relationships/oleObject" Target="../embeddings/oleObject14.bin"/><Relationship Id="rId11" Type="http://schemas.openxmlformats.org/officeDocument/2006/relationships/vmlDrawing" Target="../drawings/vmlDrawing4.vml"/><Relationship Id="rId10" Type="http://schemas.openxmlformats.org/officeDocument/2006/relationships/slideLayout" Target="../slideLayouts/slideLayout6.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8.xml"/><Relationship Id="rId4" Type="http://schemas.openxmlformats.org/officeDocument/2006/relationships/image" Target="../media/image34.wmf"/><Relationship Id="rId3" Type="http://schemas.openxmlformats.org/officeDocument/2006/relationships/oleObject" Target="../embeddings/oleObject18.bin"/><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8.xml"/><Relationship Id="rId3" Type="http://schemas.openxmlformats.org/officeDocument/2006/relationships/image" Target="../media/image34.wmf"/><Relationship Id="rId2" Type="http://schemas.openxmlformats.org/officeDocument/2006/relationships/oleObject" Target="../embeddings/oleObject19.bin"/><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8.xml"/><Relationship Id="rId3" Type="http://schemas.openxmlformats.org/officeDocument/2006/relationships/image" Target="../media/image34.wmf"/><Relationship Id="rId2" Type="http://schemas.openxmlformats.org/officeDocument/2006/relationships/oleObject" Target="../embeddings/oleObject20.bin"/><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8.xml"/><Relationship Id="rId6" Type="http://schemas.openxmlformats.org/officeDocument/2006/relationships/image" Target="../media/image35.wmf"/><Relationship Id="rId5" Type="http://schemas.openxmlformats.org/officeDocument/2006/relationships/oleObject" Target="../embeddings/oleObject23.bin"/><Relationship Id="rId4" Type="http://schemas.openxmlformats.org/officeDocument/2006/relationships/oleObject" Target="../embeddings/oleObject22.bin"/><Relationship Id="rId3" Type="http://schemas.openxmlformats.org/officeDocument/2006/relationships/image" Target="../media/image34.wmf"/><Relationship Id="rId2" Type="http://schemas.openxmlformats.org/officeDocument/2006/relationships/oleObject" Target="../embeddings/oleObject21.bin"/><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9.vml"/><Relationship Id="rId4" Type="http://schemas.openxmlformats.org/officeDocument/2006/relationships/slideLayout" Target="../slideLayouts/slideLayout8.xml"/><Relationship Id="rId3" Type="http://schemas.openxmlformats.org/officeDocument/2006/relationships/image" Target="../media/image36.wmf"/><Relationship Id="rId2" Type="http://schemas.openxmlformats.org/officeDocument/2006/relationships/oleObject" Target="../embeddings/oleObject24.bin"/><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9" Type="http://schemas.openxmlformats.org/officeDocument/2006/relationships/image" Target="../media/image20.wmf"/><Relationship Id="rId8" Type="http://schemas.openxmlformats.org/officeDocument/2006/relationships/oleObject" Target="../embeddings/oleObject4.bin"/><Relationship Id="rId7" Type="http://schemas.openxmlformats.org/officeDocument/2006/relationships/image" Target="../media/image19.wmf"/><Relationship Id="rId6" Type="http://schemas.openxmlformats.org/officeDocument/2006/relationships/oleObject" Target="../embeddings/oleObject3.bin"/><Relationship Id="rId5" Type="http://schemas.openxmlformats.org/officeDocument/2006/relationships/image" Target="../media/image18.wmf"/><Relationship Id="rId4" Type="http://schemas.openxmlformats.org/officeDocument/2006/relationships/oleObject" Target="../embeddings/oleObject2.bin"/><Relationship Id="rId3" Type="http://schemas.openxmlformats.org/officeDocument/2006/relationships/image" Target="../media/image17.wmf"/><Relationship Id="rId2" Type="http://schemas.openxmlformats.org/officeDocument/2006/relationships/oleObject" Target="../embeddings/oleObject1.bin"/><Relationship Id="rId17" Type="http://schemas.openxmlformats.org/officeDocument/2006/relationships/vmlDrawing" Target="../drawings/vmlDrawing1.vml"/><Relationship Id="rId16" Type="http://schemas.openxmlformats.org/officeDocument/2006/relationships/slideLayout" Target="../slideLayouts/slideLayout6.xml"/><Relationship Id="rId15" Type="http://schemas.openxmlformats.org/officeDocument/2006/relationships/image" Target="../media/image23.wmf"/><Relationship Id="rId14" Type="http://schemas.openxmlformats.org/officeDocument/2006/relationships/oleObject" Target="../embeddings/oleObject7.bin"/><Relationship Id="rId13" Type="http://schemas.openxmlformats.org/officeDocument/2006/relationships/image" Target="../media/image22.wmf"/><Relationship Id="rId12" Type="http://schemas.openxmlformats.org/officeDocument/2006/relationships/oleObject" Target="../embeddings/oleObject6.bin"/><Relationship Id="rId11" Type="http://schemas.openxmlformats.org/officeDocument/2006/relationships/image" Target="../media/image21.wmf"/><Relationship Id="rId10" Type="http://schemas.openxmlformats.org/officeDocument/2006/relationships/oleObject" Target="../embeddings/oleObject5.bin"/><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6.xml"/><Relationship Id="rId6" Type="http://schemas.openxmlformats.org/officeDocument/2006/relationships/image" Target="../media/image26.wmf"/><Relationship Id="rId5" Type="http://schemas.openxmlformats.org/officeDocument/2006/relationships/oleObject" Target="../embeddings/oleObject9.bin"/><Relationship Id="rId4" Type="http://schemas.openxmlformats.org/officeDocument/2006/relationships/image" Target="../media/image25.png"/><Relationship Id="rId3" Type="http://schemas.openxmlformats.org/officeDocument/2006/relationships/image" Target="../media/image24.wmf"/><Relationship Id="rId2" Type="http://schemas.openxmlformats.org/officeDocument/2006/relationships/oleObject" Target="../embeddings/oleObject8.bin"/><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文本框 4"/>
          <p:cNvSpPr txBox="1"/>
          <p:nvPr/>
        </p:nvSpPr>
        <p:spPr>
          <a:xfrm>
            <a:off x="2846388" y="3651250"/>
            <a:ext cx="3451225" cy="400050"/>
          </a:xfrm>
          <a:prstGeom prst="rect">
            <a:avLst/>
          </a:prstGeom>
          <a:noFill/>
          <a:ln w="9525">
            <a:noFill/>
          </a:ln>
        </p:spPr>
        <p:txBody>
          <a:bodyPr>
            <a:spAutoFit/>
          </a:bodyPr>
          <a:lstStyle/>
          <a:p>
            <a:pPr algn="ctr" eaLnBrk="1" hangingPunct="1"/>
            <a:r>
              <a:rPr lang="zh-CN" altLang="en-US" sz="2000" b="1" dirty="0">
                <a:solidFill>
                  <a:srgbClr val="000000"/>
                </a:solidFill>
                <a:latin typeface="楷体" panose="02010609060101010101" pitchFamily="49" charset="-122"/>
                <a:ea typeface="楷体" panose="02010609060101010101" pitchFamily="49" charset="-122"/>
              </a:rPr>
              <a:t>北师版七年级数学下册</a:t>
            </a:r>
            <a:endParaRPr lang="zh-CN" altLang="en-US" sz="2000" b="1" dirty="0">
              <a:solidFill>
                <a:srgbClr val="000000"/>
              </a:solidFill>
              <a:latin typeface="楷体" panose="02010609060101010101" pitchFamily="49" charset="-122"/>
              <a:ea typeface="楷体" panose="02010609060101010101" pitchFamily="49" charset="-122"/>
            </a:endParaRPr>
          </a:p>
        </p:txBody>
      </p:sp>
      <p:sp>
        <p:nvSpPr>
          <p:cNvPr id="5" name="标题 1"/>
          <p:cNvSpPr txBox="1"/>
          <p:nvPr/>
        </p:nvSpPr>
        <p:spPr bwMode="auto">
          <a:xfrm>
            <a:off x="751442" y="1405597"/>
            <a:ext cx="7641115" cy="1628775"/>
          </a:xfrm>
          <a:prstGeom prst="rect">
            <a:avLst/>
          </a:prstGeom>
          <a:noFill/>
          <a:ln>
            <a:noFill/>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000000"/>
                </a:solidFill>
                <a:effectLst/>
                <a:uLnTx/>
                <a:uFillTx/>
                <a:latin typeface="+mn-lt"/>
                <a:ea typeface="黑体" panose="02010609060101010101" pitchFamily="49" charset="-122"/>
                <a:cs typeface="+mn-cs"/>
                <a:sym typeface="+mn-ea"/>
              </a:rPr>
              <a:t>第</a:t>
            </a:r>
            <a:r>
              <a:rPr kumimoji="0" lang="en-US" altLang="zh-CN" sz="4400" b="1" i="0" u="none" strike="noStrike" kern="1200" cap="none" spc="0" normalizeH="0" baseline="0" noProof="0">
                <a:ln>
                  <a:noFill/>
                </a:ln>
                <a:solidFill>
                  <a:srgbClr val="000000"/>
                </a:solidFill>
                <a:effectLst/>
                <a:uLnTx/>
                <a:uFillTx/>
                <a:latin typeface="+mn-lt"/>
                <a:ea typeface="黑体" panose="02010609060101010101" pitchFamily="49" charset="-122"/>
                <a:cs typeface="+mn-cs"/>
                <a:sym typeface="+mn-ea"/>
              </a:rPr>
              <a:t>3</a:t>
            </a:r>
            <a:r>
              <a:rPr kumimoji="0" lang="zh-CN" altLang="en-US" sz="4400" b="1" i="0" u="none" strike="noStrike" kern="1200" cap="none" spc="0" normalizeH="0" baseline="0" noProof="0">
                <a:ln>
                  <a:noFill/>
                </a:ln>
                <a:solidFill>
                  <a:srgbClr val="000000"/>
                </a:solidFill>
                <a:effectLst/>
                <a:uLnTx/>
                <a:uFillTx/>
                <a:latin typeface="+mn-lt"/>
                <a:ea typeface="黑体" panose="02010609060101010101" pitchFamily="49" charset="-122"/>
                <a:cs typeface="+mn-cs"/>
                <a:sym typeface="+mn-ea"/>
              </a:rPr>
              <a:t>课时</a:t>
            </a:r>
            <a:endParaRPr kumimoji="0" lang="en-US" altLang="zh-CN" sz="4400" b="1" i="0" u="none" strike="noStrike" kern="1200" cap="none" spc="0" normalizeH="0" baseline="0" noProof="0">
              <a:ln>
                <a:noFill/>
              </a:ln>
              <a:solidFill>
                <a:srgbClr val="000000"/>
              </a:solidFill>
              <a:effectLst/>
              <a:uLnTx/>
              <a:uFillTx/>
              <a:latin typeface="+mn-lt"/>
              <a:ea typeface="黑体" panose="02010609060101010101" pitchFamily="49" charset="-122"/>
              <a:cs typeface="+mn-cs"/>
              <a:sym typeface="+mn-ea"/>
            </a:endParaRPr>
          </a:p>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000000"/>
                </a:solidFill>
                <a:effectLst/>
                <a:uLnTx/>
                <a:uFillTx/>
                <a:latin typeface="+mn-lt"/>
                <a:ea typeface="黑体" panose="02010609060101010101" pitchFamily="49" charset="-122"/>
                <a:cs typeface="+mn-cs"/>
                <a:sym typeface="+mn-ea"/>
              </a:rPr>
              <a:t>计算</a:t>
            </a:r>
            <a:r>
              <a:rPr kumimoji="0" lang="zh-CN" altLang="en-US" sz="4400" b="1" i="0" u="none" strike="noStrike" kern="1200" cap="none" spc="0" normalizeH="0" baseline="0" noProof="0" dirty="0">
                <a:ln>
                  <a:noFill/>
                </a:ln>
                <a:solidFill>
                  <a:srgbClr val="000000"/>
                </a:solidFill>
                <a:effectLst/>
                <a:uLnTx/>
                <a:uFillTx/>
                <a:latin typeface="+mn-lt"/>
                <a:ea typeface="黑体" panose="02010609060101010101" pitchFamily="49" charset="-122"/>
                <a:cs typeface="+mn-cs"/>
                <a:sym typeface="+mn-ea"/>
              </a:rPr>
              <a:t>与面积有关的事件的概率</a:t>
            </a:r>
            <a:endParaRPr kumimoji="0" lang="zh-CN" altLang="en-US" sz="4400" b="1" i="0" u="none" strike="noStrike" kern="1200" cap="none" spc="0" normalizeH="0" baseline="0" noProof="0" dirty="0">
              <a:ln>
                <a:noFill/>
              </a:ln>
              <a:solidFill>
                <a:srgbClr val="000000"/>
              </a:solidFill>
              <a:effectLst/>
              <a:uLnTx/>
              <a:uFillTx/>
              <a:latin typeface="+mn-lt"/>
              <a:ea typeface="黑体" panose="02010609060101010101" pitchFamily="49" charset="-122"/>
              <a:cs typeface="+mn-cs"/>
              <a:sym typeface="+mn-ea"/>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897437" y="335277"/>
            <a:ext cx="4572000" cy="2637132"/>
          </a:xfrm>
          <a:prstGeom prst="rect">
            <a:avLst/>
          </a:prstGeom>
          <a:noFill/>
        </p:spPr>
        <p:txBody>
          <a:bodyPr wrap="square">
            <a:spAutoFit/>
          </a:bodyPr>
          <a:lstStyle>
            <a:defPPr>
              <a:defRPr lang="zh-CN"/>
            </a:defPPr>
            <a:lvl1pPr eaLnBrk="1" hangingPunct="1">
              <a:lnSpc>
                <a:spcPct val="130000"/>
              </a:lnSpc>
              <a:defRPr sz="2600" b="1">
                <a:solidFill>
                  <a:srgbClr val="FF0000"/>
                </a:solidFill>
                <a:latin typeface="+mn-lt"/>
                <a:ea typeface="楷体" panose="02010609060101010101" pitchFamily="49" charset="-122"/>
              </a:defRPr>
            </a:lvl1pPr>
          </a:lstStyle>
          <a:p>
            <a:r>
              <a:rPr lang="zh-CN" altLang="en-US" dirty="0"/>
              <a:t>小颖的做法有道理。</a:t>
            </a:r>
            <a:endParaRPr lang="en-US" altLang="zh-CN" dirty="0"/>
          </a:p>
          <a:p>
            <a:r>
              <a:rPr lang="zh-CN" altLang="en-US" dirty="0"/>
              <a:t>理由：因为整个圆的圆心角为</a:t>
            </a:r>
            <a:r>
              <a:rPr lang="en-US" altLang="zh-CN" dirty="0"/>
              <a:t>360°</a:t>
            </a:r>
            <a:r>
              <a:rPr lang="zh-CN" altLang="en-US" dirty="0"/>
              <a:t>，红色区域扇形的圆心角为</a:t>
            </a:r>
            <a:r>
              <a:rPr lang="en-US" altLang="zh-CN" dirty="0"/>
              <a:t>120°</a:t>
            </a:r>
            <a:r>
              <a:rPr lang="zh-CN" altLang="en-US" dirty="0"/>
              <a:t>，则白色区域扇形的圆心角为 </a:t>
            </a:r>
            <a:r>
              <a:rPr lang="en-US" altLang="zh-CN" dirty="0"/>
              <a:t>240°</a:t>
            </a:r>
            <a:r>
              <a:rPr lang="zh-CN" altLang="en-US" dirty="0"/>
              <a:t>。</a:t>
            </a:r>
            <a:endParaRPr lang="zh-CN" altLang="en-US" dirty="0"/>
          </a:p>
        </p:txBody>
      </p:sp>
      <p:grpSp>
        <p:nvGrpSpPr>
          <p:cNvPr id="2" name="组合 1"/>
          <p:cNvGrpSpPr/>
          <p:nvPr/>
        </p:nvGrpSpPr>
        <p:grpSpPr>
          <a:xfrm>
            <a:off x="5860759" y="978581"/>
            <a:ext cx="2672861" cy="2671200"/>
            <a:chOff x="5860759" y="1091125"/>
            <a:chExt cx="2672861" cy="2671200"/>
          </a:xfrm>
        </p:grpSpPr>
        <p:sp>
          <p:nvSpPr>
            <p:cNvPr id="3" name="不完整圆 2"/>
            <p:cNvSpPr/>
            <p:nvPr/>
          </p:nvSpPr>
          <p:spPr>
            <a:xfrm>
              <a:off x="5862420" y="1091125"/>
              <a:ext cx="2671200" cy="2671200"/>
            </a:xfrm>
            <a:prstGeom prst="pie">
              <a:avLst>
                <a:gd name="adj1" fmla="val 14401166"/>
                <a:gd name="adj2" fmla="val 21579947"/>
              </a:avLst>
            </a:prstGeom>
            <a:solidFill>
              <a:srgbClr val="F696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不完整圆 3"/>
            <p:cNvSpPr/>
            <p:nvPr/>
          </p:nvSpPr>
          <p:spPr>
            <a:xfrm>
              <a:off x="5860759" y="1091125"/>
              <a:ext cx="2671200" cy="2671200"/>
            </a:xfrm>
            <a:prstGeom prst="pie">
              <a:avLst>
                <a:gd name="adj1" fmla="val 21577887"/>
                <a:gd name="adj2" fmla="val 1442848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6180945" y="2275402"/>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白</a:t>
              </a:r>
              <a:endParaRPr lang="zh-CN" altLang="en-US" sz="2400" b="1" dirty="0">
                <a:latin typeface="楷体" panose="02010609060101010101" pitchFamily="49" charset="-122"/>
                <a:ea typeface="楷体" panose="02010609060101010101" pitchFamily="49" charset="-122"/>
              </a:endParaRPr>
            </a:p>
          </p:txBody>
        </p:sp>
        <p:sp>
          <p:nvSpPr>
            <p:cNvPr id="6" name="文本框 5"/>
            <p:cNvSpPr txBox="1"/>
            <p:nvPr/>
          </p:nvSpPr>
          <p:spPr>
            <a:xfrm>
              <a:off x="6997799" y="1187669"/>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红</a:t>
              </a:r>
              <a:endParaRPr lang="zh-CN" altLang="en-US" sz="2400" b="1" dirty="0">
                <a:latin typeface="楷体" panose="02010609060101010101" pitchFamily="49" charset="-122"/>
                <a:ea typeface="楷体" panose="02010609060101010101" pitchFamily="49" charset="-122"/>
              </a:endParaRPr>
            </a:p>
          </p:txBody>
        </p:sp>
        <p:sp>
          <p:nvSpPr>
            <p:cNvPr id="7" name="文本框 6"/>
            <p:cNvSpPr txBox="1"/>
            <p:nvPr/>
          </p:nvSpPr>
          <p:spPr>
            <a:xfrm>
              <a:off x="7180384" y="1708174"/>
              <a:ext cx="1062111" cy="520848"/>
            </a:xfrm>
            <a:prstGeom prst="rect">
              <a:avLst/>
            </a:prstGeom>
            <a:noFill/>
          </p:spPr>
          <p:txBody>
            <a:bodyPr wrap="square" rtlCol="0">
              <a:spAutoFit/>
            </a:bodyPr>
            <a:lstStyle/>
            <a:p>
              <a:pPr algn="ctr">
                <a:lnSpc>
                  <a:spcPct val="130000"/>
                </a:lnSpc>
              </a:pPr>
              <a:r>
                <a:rPr lang="en-US" altLang="zh-CN" sz="2400" b="1" dirty="0">
                  <a:latin typeface="+mn-lt"/>
                  <a:ea typeface="楷体" panose="02010609060101010101" pitchFamily="49" charset="-122"/>
                </a:rPr>
                <a:t>120°</a:t>
              </a:r>
              <a:endParaRPr lang="zh-CN" altLang="en-US" sz="2400" b="1" dirty="0">
                <a:latin typeface="+mn-lt"/>
                <a:ea typeface="楷体" panose="02010609060101010101" pitchFamily="49" charset="-122"/>
              </a:endParaRPr>
            </a:p>
          </p:txBody>
        </p:sp>
        <p:sp>
          <p:nvSpPr>
            <p:cNvPr id="8" name="弧形 7"/>
            <p:cNvSpPr/>
            <p:nvPr/>
          </p:nvSpPr>
          <p:spPr>
            <a:xfrm rot="948371">
              <a:off x="6838221" y="2232157"/>
              <a:ext cx="582066" cy="738673"/>
            </a:xfrm>
            <a:prstGeom prst="arc">
              <a:avLst>
                <a:gd name="adj1" fmla="val 14952622"/>
                <a:gd name="adj2" fmla="val 1868464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9" name="文本框 8"/>
          <p:cNvSpPr txBox="1"/>
          <p:nvPr/>
        </p:nvSpPr>
        <p:spPr>
          <a:xfrm>
            <a:off x="6591448" y="3999318"/>
            <a:ext cx="1209822" cy="510778"/>
          </a:xfrm>
          <a:prstGeom prst="roundRect">
            <a:avLst/>
          </a:prstGeom>
          <a:solidFill>
            <a:srgbClr val="00B0F0"/>
          </a:solidFill>
        </p:spPr>
        <p:txBody>
          <a:bodyPr wrap="square" rtlCol="0">
            <a:spAutoFit/>
          </a:bodyPr>
          <a:lstStyle/>
          <a:p>
            <a:pPr algn="ctr"/>
            <a:r>
              <a:rPr lang="zh-CN" altLang="en-US" sz="2400" b="1" dirty="0">
                <a:latin typeface="+mn-lt"/>
                <a:ea typeface="+mn-ea"/>
              </a:rPr>
              <a:t>抽奖</a:t>
            </a:r>
            <a:endParaRPr lang="zh-CN" altLang="en-US" sz="2400" b="1" dirty="0">
              <a:latin typeface="+mn-lt"/>
              <a:ea typeface="+mn-ea"/>
            </a:endParaRPr>
          </a:p>
        </p:txBody>
      </p:sp>
      <p:cxnSp>
        <p:nvCxnSpPr>
          <p:cNvPr id="10" name="直接连接符 9"/>
          <p:cNvCxnSpPr/>
          <p:nvPr/>
        </p:nvCxnSpPr>
        <p:spPr>
          <a:xfrm flipH="1">
            <a:off x="6527800" y="2308662"/>
            <a:ext cx="665257" cy="1152258"/>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7063740" y="1685776"/>
            <a:ext cx="228600" cy="737185"/>
            <a:chOff x="6301740" y="2979420"/>
            <a:chExt cx="228600" cy="737185"/>
          </a:xfrm>
        </p:grpSpPr>
        <p:sp>
          <p:nvSpPr>
            <p:cNvPr id="12" name="箭头: 上 11"/>
            <p:cNvSpPr/>
            <p:nvPr/>
          </p:nvSpPr>
          <p:spPr>
            <a:xfrm>
              <a:off x="6301740" y="2979420"/>
              <a:ext cx="228600" cy="624840"/>
            </a:xfrm>
            <a:prstGeom prst="upArrow">
              <a:avLst>
                <a:gd name="adj1" fmla="val 50000"/>
                <a:gd name="adj2" fmla="val 273333"/>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301740" y="3488005"/>
              <a:ext cx="228600" cy="22860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970548" y="3031169"/>
            <a:ext cx="4147869" cy="576248"/>
          </a:xfrm>
          <a:prstGeom prst="rect">
            <a:avLst/>
          </a:prstGeom>
          <a:noFill/>
        </p:spPr>
        <p:txBody>
          <a:bodyPr wrap="square">
            <a:spAutoFit/>
          </a:bodyPr>
          <a:lstStyle>
            <a:defPPr>
              <a:defRPr lang="zh-CN"/>
            </a:defPPr>
            <a:lvl1pPr>
              <a:lnSpc>
                <a:spcPct val="150000"/>
              </a:lnSpc>
              <a:defRPr kumimoji="0" sz="2600" b="1" cap="none" spc="0" normalizeH="0">
                <a:latin typeface="+mn-lt"/>
                <a:ea typeface="楷体" panose="02010609060101010101" pitchFamily="49" charset="-122"/>
              </a:defRPr>
            </a:lvl1pPr>
          </a:lstStyle>
          <a:p>
            <a:pPr eaLnBrk="1" hangingPunct="1"/>
            <a:r>
              <a:rPr lang="en-US" altLang="zh-CN" sz="2400" i="1" dirty="0">
                <a:solidFill>
                  <a:srgbClr val="FF0000"/>
                </a:solidFill>
              </a:rPr>
              <a:t>P</a:t>
            </a:r>
            <a:r>
              <a:rPr lang="zh-CN" altLang="en-US" sz="2400" dirty="0">
                <a:solidFill>
                  <a:srgbClr val="FF0000"/>
                </a:solidFill>
              </a:rPr>
              <a:t>（落在红色区域）</a:t>
            </a:r>
            <a:r>
              <a:rPr lang="en-US" altLang="zh-CN" sz="2400" dirty="0">
                <a:solidFill>
                  <a:srgbClr val="FF0000"/>
                </a:solidFill>
              </a:rPr>
              <a:t>=          =</a:t>
            </a:r>
            <a:endParaRPr lang="zh-CN" altLang="en-US" sz="2400" dirty="0">
              <a:solidFill>
                <a:srgbClr val="FF0000"/>
              </a:solidFill>
            </a:endParaRPr>
          </a:p>
        </p:txBody>
      </p:sp>
      <p:grpSp>
        <p:nvGrpSpPr>
          <p:cNvPr id="17" name="组合 16"/>
          <p:cNvGrpSpPr/>
          <p:nvPr/>
        </p:nvGrpSpPr>
        <p:grpSpPr>
          <a:xfrm>
            <a:off x="4871478" y="3000545"/>
            <a:ext cx="285503" cy="720725"/>
            <a:chOff x="1988523" y="3991313"/>
            <a:chExt cx="285503" cy="720725"/>
          </a:xfrm>
        </p:grpSpPr>
        <p:pic>
          <p:nvPicPr>
            <p:cNvPr id="18" name="图片 17"/>
            <p:cNvPicPr>
              <a:picLocks noChangeAspect="1"/>
            </p:cNvPicPr>
            <p:nvPr/>
          </p:nvPicPr>
          <p:blipFill>
            <a:blip r:embed="rId1"/>
            <a:stretch>
              <a:fillRect/>
            </a:stretch>
          </p:blipFill>
          <p:spPr>
            <a:xfrm>
              <a:off x="1988523" y="4210014"/>
              <a:ext cx="281964" cy="297206"/>
            </a:xfrm>
            <a:prstGeom prst="rect">
              <a:avLst/>
            </a:prstGeom>
          </p:spPr>
        </p:pic>
        <p:graphicFrame>
          <p:nvGraphicFramePr>
            <p:cNvPr id="19" name="对象 18"/>
            <p:cNvGraphicFramePr>
              <a:graphicFrameLocks noChangeAspect="1"/>
            </p:cNvGraphicFramePr>
            <p:nvPr/>
          </p:nvGraphicFramePr>
          <p:xfrm>
            <a:off x="2004151" y="3991313"/>
            <a:ext cx="269875" cy="720725"/>
          </p:xfrm>
          <a:graphic>
            <a:graphicData uri="http://schemas.openxmlformats.org/presentationml/2006/ole">
              <mc:AlternateContent xmlns:mc="http://schemas.openxmlformats.org/markup-compatibility/2006">
                <mc:Choice xmlns:v="urn:schemas-microsoft-com:vml" Requires="v">
                  <p:oleObj spid="_x0000_s3078" name="Equation" r:id="rId2" imgW="3657600" imgH="9753600" progId="Equation.DSMT4">
                    <p:embed/>
                  </p:oleObj>
                </mc:Choice>
                <mc:Fallback>
                  <p:oleObj name="Equation" r:id="rId2" imgW="3657600" imgH="9753600" progId="Equation.DSMT4">
                    <p:embed/>
                    <p:pic>
                      <p:nvPicPr>
                        <p:cNvPr id="0" name="对象 43"/>
                        <p:cNvPicPr/>
                        <p:nvPr/>
                      </p:nvPicPr>
                      <p:blipFill>
                        <a:blip r:embed="rId3"/>
                        <a:stretch>
                          <a:fillRect/>
                        </a:stretch>
                      </p:blipFill>
                      <p:spPr>
                        <a:xfrm>
                          <a:off x="2004151" y="3991313"/>
                          <a:ext cx="269875" cy="720725"/>
                        </a:xfrm>
                        <a:prstGeom prst="rect">
                          <a:avLst/>
                        </a:prstGeom>
                      </p:spPr>
                    </p:pic>
                  </p:oleObj>
                </mc:Fallback>
              </mc:AlternateContent>
            </a:graphicData>
          </a:graphic>
        </p:graphicFrame>
      </p:grpSp>
      <p:grpSp>
        <p:nvGrpSpPr>
          <p:cNvPr id="21" name="组合 20"/>
          <p:cNvGrpSpPr/>
          <p:nvPr/>
        </p:nvGrpSpPr>
        <p:grpSpPr>
          <a:xfrm>
            <a:off x="3922544" y="2999936"/>
            <a:ext cx="652463" cy="720725"/>
            <a:chOff x="1813306" y="3990704"/>
            <a:chExt cx="652463" cy="720725"/>
          </a:xfrm>
        </p:grpSpPr>
        <p:pic>
          <p:nvPicPr>
            <p:cNvPr id="22" name="图片 21"/>
            <p:cNvPicPr>
              <a:picLocks noChangeAspect="1"/>
            </p:cNvPicPr>
            <p:nvPr/>
          </p:nvPicPr>
          <p:blipFill>
            <a:blip r:embed="rId1"/>
            <a:stretch>
              <a:fillRect/>
            </a:stretch>
          </p:blipFill>
          <p:spPr>
            <a:xfrm>
              <a:off x="1988523" y="4210014"/>
              <a:ext cx="281964" cy="297206"/>
            </a:xfrm>
            <a:prstGeom prst="rect">
              <a:avLst/>
            </a:prstGeom>
          </p:spPr>
        </p:pic>
        <p:graphicFrame>
          <p:nvGraphicFramePr>
            <p:cNvPr id="23" name="对象 22"/>
            <p:cNvGraphicFramePr>
              <a:graphicFrameLocks noChangeAspect="1"/>
            </p:cNvGraphicFramePr>
            <p:nvPr/>
          </p:nvGraphicFramePr>
          <p:xfrm>
            <a:off x="1813306" y="3990704"/>
            <a:ext cx="652463" cy="720725"/>
          </p:xfrm>
          <a:graphic>
            <a:graphicData uri="http://schemas.openxmlformats.org/presentationml/2006/ole">
              <mc:AlternateContent xmlns:mc="http://schemas.openxmlformats.org/markup-compatibility/2006">
                <mc:Choice xmlns:v="urn:schemas-microsoft-com:vml" Requires="v">
                  <p:oleObj spid="_x0000_s3079" name="Equation" r:id="rId4" imgW="8839200" imgH="9753600" progId="Equation.DSMT4">
                    <p:embed/>
                  </p:oleObj>
                </mc:Choice>
                <mc:Fallback>
                  <p:oleObj name="Equation" r:id="rId4" imgW="8839200" imgH="9753600" progId="Equation.DSMT4">
                    <p:embed/>
                    <p:pic>
                      <p:nvPicPr>
                        <p:cNvPr id="0" name="对象 18"/>
                        <p:cNvPicPr/>
                        <p:nvPr/>
                      </p:nvPicPr>
                      <p:blipFill>
                        <a:blip r:embed="rId5"/>
                        <a:stretch>
                          <a:fillRect/>
                        </a:stretch>
                      </p:blipFill>
                      <p:spPr>
                        <a:xfrm>
                          <a:off x="1813306" y="3990704"/>
                          <a:ext cx="652463" cy="720725"/>
                        </a:xfrm>
                        <a:prstGeom prst="rect">
                          <a:avLst/>
                        </a:prstGeom>
                      </p:spPr>
                    </p:pic>
                  </p:oleObj>
                </mc:Fallback>
              </mc:AlternateContent>
            </a:graphicData>
          </a:graphic>
        </p:graphicFrame>
      </p:grpSp>
      <p:sp>
        <p:nvSpPr>
          <p:cNvPr id="24" name="文本框 23"/>
          <p:cNvSpPr txBox="1"/>
          <p:nvPr/>
        </p:nvSpPr>
        <p:spPr>
          <a:xfrm>
            <a:off x="970548" y="3999318"/>
            <a:ext cx="4147869" cy="576248"/>
          </a:xfrm>
          <a:prstGeom prst="rect">
            <a:avLst/>
          </a:prstGeom>
          <a:noFill/>
        </p:spPr>
        <p:txBody>
          <a:bodyPr wrap="square">
            <a:spAutoFit/>
          </a:bodyPr>
          <a:lstStyle>
            <a:defPPr>
              <a:defRPr lang="zh-CN"/>
            </a:defPPr>
            <a:lvl1pPr>
              <a:lnSpc>
                <a:spcPct val="150000"/>
              </a:lnSpc>
              <a:defRPr kumimoji="0" sz="2600" b="1" cap="none" spc="0" normalizeH="0">
                <a:latin typeface="+mn-lt"/>
                <a:ea typeface="楷体" panose="02010609060101010101" pitchFamily="49" charset="-122"/>
              </a:defRPr>
            </a:lvl1pPr>
          </a:lstStyle>
          <a:p>
            <a:pPr eaLnBrk="1" hangingPunct="1"/>
            <a:r>
              <a:rPr lang="en-US" altLang="zh-CN" sz="2400" i="1" dirty="0">
                <a:solidFill>
                  <a:srgbClr val="FF0000"/>
                </a:solidFill>
              </a:rPr>
              <a:t>P</a:t>
            </a:r>
            <a:r>
              <a:rPr lang="zh-CN" altLang="en-US" sz="2400" dirty="0">
                <a:solidFill>
                  <a:srgbClr val="FF0000"/>
                </a:solidFill>
              </a:rPr>
              <a:t>（落在白色区域）</a:t>
            </a:r>
            <a:r>
              <a:rPr lang="en-US" altLang="zh-CN" sz="2400" dirty="0">
                <a:solidFill>
                  <a:srgbClr val="FF0000"/>
                </a:solidFill>
              </a:rPr>
              <a:t>=          =</a:t>
            </a:r>
            <a:endParaRPr lang="zh-CN" altLang="en-US" sz="2400" dirty="0">
              <a:solidFill>
                <a:srgbClr val="FF0000"/>
              </a:solidFill>
            </a:endParaRPr>
          </a:p>
        </p:txBody>
      </p:sp>
      <p:grpSp>
        <p:nvGrpSpPr>
          <p:cNvPr id="25" name="组合 24"/>
          <p:cNvGrpSpPr/>
          <p:nvPr/>
        </p:nvGrpSpPr>
        <p:grpSpPr>
          <a:xfrm>
            <a:off x="4871478" y="3968694"/>
            <a:ext cx="285503" cy="720725"/>
            <a:chOff x="1988523" y="3991313"/>
            <a:chExt cx="285503" cy="720725"/>
          </a:xfrm>
        </p:grpSpPr>
        <p:pic>
          <p:nvPicPr>
            <p:cNvPr id="26" name="图片 25"/>
            <p:cNvPicPr>
              <a:picLocks noChangeAspect="1"/>
            </p:cNvPicPr>
            <p:nvPr/>
          </p:nvPicPr>
          <p:blipFill>
            <a:blip r:embed="rId1"/>
            <a:stretch>
              <a:fillRect/>
            </a:stretch>
          </p:blipFill>
          <p:spPr>
            <a:xfrm>
              <a:off x="1988523" y="4210014"/>
              <a:ext cx="281964" cy="297206"/>
            </a:xfrm>
            <a:prstGeom prst="rect">
              <a:avLst/>
            </a:prstGeom>
          </p:spPr>
        </p:pic>
        <p:graphicFrame>
          <p:nvGraphicFramePr>
            <p:cNvPr id="27" name="对象 26"/>
            <p:cNvGraphicFramePr>
              <a:graphicFrameLocks noChangeAspect="1"/>
            </p:cNvGraphicFramePr>
            <p:nvPr/>
          </p:nvGraphicFramePr>
          <p:xfrm>
            <a:off x="2004151" y="3991313"/>
            <a:ext cx="269875" cy="720725"/>
          </p:xfrm>
          <a:graphic>
            <a:graphicData uri="http://schemas.openxmlformats.org/presentationml/2006/ole">
              <mc:AlternateContent xmlns:mc="http://schemas.openxmlformats.org/markup-compatibility/2006">
                <mc:Choice xmlns:v="urn:schemas-microsoft-com:vml" Requires="v">
                  <p:oleObj spid="_x0000_s3080" name="Equation" r:id="rId6" imgW="3657600" imgH="9753600" progId="Equation.DSMT4">
                    <p:embed/>
                  </p:oleObj>
                </mc:Choice>
                <mc:Fallback>
                  <p:oleObj name="Equation" r:id="rId6" imgW="3657600" imgH="9753600" progId="Equation.DSMT4">
                    <p:embed/>
                    <p:pic>
                      <p:nvPicPr>
                        <p:cNvPr id="0" name="对象 18"/>
                        <p:cNvPicPr/>
                        <p:nvPr/>
                      </p:nvPicPr>
                      <p:blipFill>
                        <a:blip r:embed="rId7"/>
                        <a:stretch>
                          <a:fillRect/>
                        </a:stretch>
                      </p:blipFill>
                      <p:spPr>
                        <a:xfrm>
                          <a:off x="2004151" y="3991313"/>
                          <a:ext cx="269875" cy="720725"/>
                        </a:xfrm>
                        <a:prstGeom prst="rect">
                          <a:avLst/>
                        </a:prstGeom>
                      </p:spPr>
                    </p:pic>
                  </p:oleObj>
                </mc:Fallback>
              </mc:AlternateContent>
            </a:graphicData>
          </a:graphic>
        </p:graphicFrame>
      </p:grpSp>
      <p:grpSp>
        <p:nvGrpSpPr>
          <p:cNvPr id="28" name="组合 27"/>
          <p:cNvGrpSpPr/>
          <p:nvPr/>
        </p:nvGrpSpPr>
        <p:grpSpPr>
          <a:xfrm>
            <a:off x="3922544" y="3968085"/>
            <a:ext cx="652463" cy="720725"/>
            <a:chOff x="1813306" y="3990704"/>
            <a:chExt cx="652463" cy="720725"/>
          </a:xfrm>
        </p:grpSpPr>
        <p:pic>
          <p:nvPicPr>
            <p:cNvPr id="29" name="图片 28"/>
            <p:cNvPicPr>
              <a:picLocks noChangeAspect="1"/>
            </p:cNvPicPr>
            <p:nvPr/>
          </p:nvPicPr>
          <p:blipFill>
            <a:blip r:embed="rId1"/>
            <a:stretch>
              <a:fillRect/>
            </a:stretch>
          </p:blipFill>
          <p:spPr>
            <a:xfrm>
              <a:off x="1988523" y="4210014"/>
              <a:ext cx="281964" cy="297206"/>
            </a:xfrm>
            <a:prstGeom prst="rect">
              <a:avLst/>
            </a:prstGeom>
          </p:spPr>
        </p:pic>
        <p:graphicFrame>
          <p:nvGraphicFramePr>
            <p:cNvPr id="30" name="对象 29"/>
            <p:cNvGraphicFramePr>
              <a:graphicFrameLocks noChangeAspect="1"/>
            </p:cNvGraphicFramePr>
            <p:nvPr/>
          </p:nvGraphicFramePr>
          <p:xfrm>
            <a:off x="1813306" y="3990704"/>
            <a:ext cx="652463" cy="720725"/>
          </p:xfrm>
          <a:graphic>
            <a:graphicData uri="http://schemas.openxmlformats.org/presentationml/2006/ole">
              <mc:AlternateContent xmlns:mc="http://schemas.openxmlformats.org/markup-compatibility/2006">
                <mc:Choice xmlns:v="urn:schemas-microsoft-com:vml" Requires="v">
                  <p:oleObj spid="_x0000_s3081" name="Equation" r:id="rId8" imgW="8839200" imgH="9753600" progId="Equation.DSMT4">
                    <p:embed/>
                  </p:oleObj>
                </mc:Choice>
                <mc:Fallback>
                  <p:oleObj name="Equation" r:id="rId8" imgW="8839200" imgH="9753600" progId="Equation.DSMT4">
                    <p:embed/>
                    <p:pic>
                      <p:nvPicPr>
                        <p:cNvPr id="0" name="对象 22"/>
                        <p:cNvPicPr/>
                        <p:nvPr/>
                      </p:nvPicPr>
                      <p:blipFill>
                        <a:blip r:embed="rId9"/>
                        <a:stretch>
                          <a:fillRect/>
                        </a:stretch>
                      </p:blipFill>
                      <p:spPr>
                        <a:xfrm>
                          <a:off x="1813306" y="3990704"/>
                          <a:ext cx="652463" cy="720725"/>
                        </a:xfrm>
                        <a:prstGeom prst="rect">
                          <a:avLst/>
                        </a:prstGeom>
                      </p:spPr>
                    </p:pic>
                  </p:oleObj>
                </mc:Fallback>
              </mc:AlternateContent>
            </a:graphicData>
          </a:graphic>
        </p:graphicFrame>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316523" y="190547"/>
            <a:ext cx="2519428" cy="659784"/>
            <a:chOff x="1511618" y="2389568"/>
            <a:chExt cx="2519428" cy="659784"/>
          </a:xfrm>
        </p:grpSpPr>
        <p:pic>
          <p:nvPicPr>
            <p:cNvPr id="3" name="图片 2"/>
            <p:cNvPicPr>
              <a:picLocks noChangeAspect="1"/>
            </p:cNvPicPr>
            <p:nvPr/>
          </p:nvPicPr>
          <p:blipFill>
            <a:blip r:embed="rId1"/>
            <a:srcRect l="2185"/>
            <a:stretch>
              <a:fillRect/>
            </a:stretch>
          </p:blipFill>
          <p:spPr>
            <a:xfrm>
              <a:off x="1511618" y="2389568"/>
              <a:ext cx="2519428" cy="659784"/>
            </a:xfrm>
            <a:prstGeom prst="rect">
              <a:avLst/>
            </a:prstGeom>
          </p:spPr>
        </p:pic>
        <p:sp>
          <p:nvSpPr>
            <p:cNvPr id="4" name="文本框 3"/>
            <p:cNvSpPr txBox="1"/>
            <p:nvPr/>
          </p:nvSpPr>
          <p:spPr>
            <a:xfrm>
              <a:off x="2030445" y="2410236"/>
              <a:ext cx="1950712" cy="523220"/>
            </a:xfrm>
            <a:prstGeom prst="rect">
              <a:avLst/>
            </a:prstGeom>
            <a:noFill/>
            <a:ln w="9525">
              <a:noFill/>
            </a:ln>
          </p:spPr>
          <p:txBody>
            <a:bodyPr wrap="square">
              <a:spAutoFit/>
            </a:bodyPr>
            <a:lstStyle>
              <a:defPPr>
                <a:defRPr lang="zh-CN"/>
              </a:defPPr>
              <a:lvl1pPr eaLnBrk="1" hangingPunct="1">
                <a:lnSpc>
                  <a:spcPct val="150000"/>
                </a:lnSpc>
                <a:defRPr sz="2400" b="1">
                  <a:latin typeface="黑体" panose="02010609060101010101" pitchFamily="49" charset="-122"/>
                  <a:ea typeface="黑体" panose="02010609060101010101" pitchFamily="49" charset="-122"/>
                </a:defRPr>
              </a:lvl1pPr>
            </a:lstStyle>
            <a:p>
              <a:pPr>
                <a:lnSpc>
                  <a:spcPct val="100000"/>
                </a:lnSpc>
              </a:pPr>
              <a:r>
                <a:rPr lang="zh-CN" altLang="en-US" sz="2800" spc="600" dirty="0">
                  <a:solidFill>
                    <a:schemeClr val="bg1"/>
                  </a:solidFill>
                  <a:latin typeface="幼圆" panose="02010509060101010101" pitchFamily="49" charset="-122"/>
                  <a:ea typeface="幼圆" panose="02010509060101010101" pitchFamily="49" charset="-122"/>
                </a:rPr>
                <a:t>思考交流</a:t>
              </a:r>
              <a:endParaRPr lang="zh-CN" altLang="en-US" sz="2800" spc="600" dirty="0">
                <a:solidFill>
                  <a:schemeClr val="bg1"/>
                </a:solidFill>
                <a:latin typeface="幼圆" panose="02010509060101010101" pitchFamily="49" charset="-122"/>
                <a:ea typeface="幼圆" panose="02010509060101010101" pitchFamily="49" charset="-122"/>
              </a:endParaRPr>
            </a:p>
          </p:txBody>
        </p:sp>
      </p:grpSp>
      <p:sp>
        <p:nvSpPr>
          <p:cNvPr id="6" name="文本框 5"/>
          <p:cNvSpPr txBox="1"/>
          <p:nvPr/>
        </p:nvSpPr>
        <p:spPr>
          <a:xfrm>
            <a:off x="700996" y="1125507"/>
            <a:ext cx="4844320" cy="3017236"/>
          </a:xfrm>
          <a:prstGeom prst="rect">
            <a:avLst/>
          </a:prstGeom>
          <a:noFill/>
          <a:ln w="9525">
            <a:noFill/>
          </a:ln>
        </p:spPr>
        <p:txBody>
          <a:bodyPr wrap="square">
            <a:spAutoFit/>
          </a:bodyPr>
          <a:lstStyle>
            <a:defPPr>
              <a:defRPr lang="zh-CN"/>
            </a:defPPr>
            <a:lvl1pPr eaLnBrk="1" hangingPunct="1">
              <a:lnSpc>
                <a:spcPct val="150000"/>
              </a:lnSpc>
              <a:defRPr sz="2600" b="1">
                <a:latin typeface="+mn-lt"/>
                <a:ea typeface="黑体" panose="02010609060101010101" pitchFamily="49" charset="-122"/>
              </a:defRPr>
            </a:lvl1pPr>
          </a:lstStyle>
          <a:p>
            <a:r>
              <a:rPr lang="zh-CN" altLang="en-US" dirty="0"/>
              <a:t>        如图</a:t>
            </a:r>
            <a:r>
              <a:rPr lang="zh-CN" altLang="en-US"/>
              <a:t>所示是一</a:t>
            </a:r>
            <a:r>
              <a:rPr lang="zh-CN" altLang="en-US" dirty="0"/>
              <a:t>个可以自由转动的转盘。转动转盘，当转盘停止时，指针落在红色区域和白色区域的概率分别是多少？ 你有什么求解方法？</a:t>
            </a:r>
            <a:r>
              <a:rPr lang="zh-CN" altLang="en-US"/>
              <a:t>与同伴进行交流</a:t>
            </a:r>
            <a:r>
              <a:rPr lang="zh-CN" altLang="en-US" dirty="0"/>
              <a:t>。</a:t>
            </a:r>
            <a:endParaRPr lang="zh-CN" altLang="en-US" dirty="0"/>
          </a:p>
        </p:txBody>
      </p:sp>
      <p:grpSp>
        <p:nvGrpSpPr>
          <p:cNvPr id="7" name="组合 6"/>
          <p:cNvGrpSpPr/>
          <p:nvPr/>
        </p:nvGrpSpPr>
        <p:grpSpPr>
          <a:xfrm>
            <a:off x="5860759" y="978581"/>
            <a:ext cx="2672861" cy="2671200"/>
            <a:chOff x="5860759" y="1091125"/>
            <a:chExt cx="2672861" cy="2671200"/>
          </a:xfrm>
        </p:grpSpPr>
        <p:sp>
          <p:nvSpPr>
            <p:cNvPr id="8" name="不完整圆 7"/>
            <p:cNvSpPr/>
            <p:nvPr/>
          </p:nvSpPr>
          <p:spPr>
            <a:xfrm>
              <a:off x="5862420" y="1091125"/>
              <a:ext cx="2671200" cy="2671200"/>
            </a:xfrm>
            <a:prstGeom prst="pie">
              <a:avLst>
                <a:gd name="adj1" fmla="val 14980538"/>
                <a:gd name="adj2" fmla="val 21579947"/>
              </a:avLst>
            </a:prstGeom>
            <a:solidFill>
              <a:srgbClr val="F696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不完整圆 8"/>
            <p:cNvSpPr/>
            <p:nvPr/>
          </p:nvSpPr>
          <p:spPr>
            <a:xfrm>
              <a:off x="5860759" y="1091125"/>
              <a:ext cx="2671200" cy="2671200"/>
            </a:xfrm>
            <a:prstGeom prst="pie">
              <a:avLst>
                <a:gd name="adj1" fmla="val 21577887"/>
                <a:gd name="adj2" fmla="val 1498198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文本框 9"/>
            <p:cNvSpPr txBox="1"/>
            <p:nvPr/>
          </p:nvSpPr>
          <p:spPr>
            <a:xfrm>
              <a:off x="6180945" y="2275402"/>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白</a:t>
              </a:r>
              <a:endParaRPr lang="zh-CN" altLang="en-US" sz="2400" b="1" dirty="0">
                <a:latin typeface="楷体" panose="02010609060101010101" pitchFamily="49" charset="-122"/>
                <a:ea typeface="楷体" panose="02010609060101010101" pitchFamily="49" charset="-122"/>
              </a:endParaRPr>
            </a:p>
          </p:txBody>
        </p:sp>
        <p:sp>
          <p:nvSpPr>
            <p:cNvPr id="11" name="文本框 10"/>
            <p:cNvSpPr txBox="1"/>
            <p:nvPr/>
          </p:nvSpPr>
          <p:spPr>
            <a:xfrm>
              <a:off x="6997799" y="1187669"/>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红</a:t>
              </a:r>
              <a:endParaRPr lang="zh-CN" altLang="en-US" sz="2400" b="1" dirty="0">
                <a:latin typeface="楷体" panose="02010609060101010101" pitchFamily="49" charset="-122"/>
                <a:ea typeface="楷体" panose="02010609060101010101" pitchFamily="49" charset="-122"/>
              </a:endParaRPr>
            </a:p>
          </p:txBody>
        </p:sp>
        <p:sp>
          <p:nvSpPr>
            <p:cNvPr id="12" name="文本框 11"/>
            <p:cNvSpPr txBox="1"/>
            <p:nvPr/>
          </p:nvSpPr>
          <p:spPr>
            <a:xfrm>
              <a:off x="7180384" y="1708174"/>
              <a:ext cx="1062111" cy="520848"/>
            </a:xfrm>
            <a:prstGeom prst="rect">
              <a:avLst/>
            </a:prstGeom>
            <a:noFill/>
          </p:spPr>
          <p:txBody>
            <a:bodyPr wrap="square" rtlCol="0">
              <a:spAutoFit/>
            </a:bodyPr>
            <a:lstStyle/>
            <a:p>
              <a:pPr algn="ctr">
                <a:lnSpc>
                  <a:spcPct val="130000"/>
                </a:lnSpc>
              </a:pPr>
              <a:r>
                <a:rPr lang="en-US" altLang="zh-CN" sz="2400" b="1" dirty="0">
                  <a:latin typeface="+mn-lt"/>
                  <a:ea typeface="楷体" panose="02010609060101010101" pitchFamily="49" charset="-122"/>
                </a:rPr>
                <a:t>110°</a:t>
              </a:r>
              <a:endParaRPr lang="zh-CN" altLang="en-US" sz="2400" b="1" dirty="0">
                <a:latin typeface="+mn-lt"/>
                <a:ea typeface="楷体" panose="02010609060101010101" pitchFamily="49" charset="-122"/>
              </a:endParaRPr>
            </a:p>
          </p:txBody>
        </p:sp>
        <p:sp>
          <p:nvSpPr>
            <p:cNvPr id="13" name="弧形 12"/>
            <p:cNvSpPr/>
            <p:nvPr/>
          </p:nvSpPr>
          <p:spPr>
            <a:xfrm rot="948371">
              <a:off x="6838221" y="2232157"/>
              <a:ext cx="582066" cy="738673"/>
            </a:xfrm>
            <a:prstGeom prst="arc">
              <a:avLst>
                <a:gd name="adj1" fmla="val 14952622"/>
                <a:gd name="adj2" fmla="val 1868464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7" name="文本框 16"/>
          <p:cNvSpPr txBox="1"/>
          <p:nvPr/>
        </p:nvSpPr>
        <p:spPr>
          <a:xfrm>
            <a:off x="6591448" y="3999318"/>
            <a:ext cx="1209822" cy="510778"/>
          </a:xfrm>
          <a:prstGeom prst="roundRect">
            <a:avLst/>
          </a:prstGeom>
          <a:solidFill>
            <a:srgbClr val="00B0F0"/>
          </a:solidFill>
        </p:spPr>
        <p:txBody>
          <a:bodyPr wrap="square" rtlCol="0">
            <a:spAutoFit/>
          </a:bodyPr>
          <a:lstStyle/>
          <a:p>
            <a:pPr algn="ctr"/>
            <a:r>
              <a:rPr lang="zh-CN" altLang="en-US" sz="2400" b="1" dirty="0">
                <a:latin typeface="+mn-lt"/>
                <a:ea typeface="+mn-ea"/>
              </a:rPr>
              <a:t>抽奖</a:t>
            </a:r>
            <a:endParaRPr lang="zh-CN" altLang="en-US" sz="2400" b="1" dirty="0">
              <a:latin typeface="+mn-lt"/>
              <a:ea typeface="+mn-ea"/>
            </a:endParaRPr>
          </a:p>
        </p:txBody>
      </p:sp>
      <p:grpSp>
        <p:nvGrpSpPr>
          <p:cNvPr id="20" name="组合 19"/>
          <p:cNvGrpSpPr/>
          <p:nvPr/>
        </p:nvGrpSpPr>
        <p:grpSpPr>
          <a:xfrm>
            <a:off x="7063740" y="1685776"/>
            <a:ext cx="228600" cy="737185"/>
            <a:chOff x="6301740" y="2979420"/>
            <a:chExt cx="228600" cy="737185"/>
          </a:xfrm>
        </p:grpSpPr>
        <p:sp>
          <p:nvSpPr>
            <p:cNvPr id="21" name="箭头: 上 20"/>
            <p:cNvSpPr/>
            <p:nvPr/>
          </p:nvSpPr>
          <p:spPr>
            <a:xfrm>
              <a:off x="6301740" y="2979420"/>
              <a:ext cx="228600" cy="624840"/>
            </a:xfrm>
            <a:prstGeom prst="upArrow">
              <a:avLst>
                <a:gd name="adj1" fmla="val 50000"/>
                <a:gd name="adj2" fmla="val 273333"/>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301740" y="3488005"/>
              <a:ext cx="228600" cy="22860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500" fill="hold"/>
                                        <p:tgtEl>
                                          <p:spTgt spid="7"/>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10" fill="hold"/>
                                        <p:tgtEl>
                                          <p:spTgt spid="7"/>
                                        </p:tgtEl>
                                        <p:attrNameLst>
                                          <p:attrName>r</p:attrName>
                                        </p:attrNameLst>
                                      </p:cBhvr>
                                    </p:animRot>
                                  </p:childTnLst>
                                </p:cTn>
                              </p:par>
                            </p:childTnLst>
                          </p:cTn>
                        </p:par>
                      </p:childTnLst>
                    </p:cTn>
                  </p:par>
                </p:childTnLst>
              </p:cTn>
              <p:nextCondLst>
                <p:cond evt="onClick" delay="0">
                  <p:tgtEl>
                    <p:spTgt spid="17"/>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822838" y="2405719"/>
            <a:ext cx="4147869" cy="576248"/>
          </a:xfrm>
          <a:prstGeom prst="rect">
            <a:avLst/>
          </a:prstGeom>
          <a:noFill/>
        </p:spPr>
        <p:txBody>
          <a:bodyPr wrap="square">
            <a:spAutoFit/>
          </a:bodyPr>
          <a:lstStyle>
            <a:defPPr>
              <a:defRPr lang="zh-CN"/>
            </a:defPPr>
            <a:lvl1pPr>
              <a:lnSpc>
                <a:spcPct val="150000"/>
              </a:lnSpc>
              <a:defRPr kumimoji="0" sz="2600" b="1" cap="none" spc="0" normalizeH="0">
                <a:latin typeface="+mn-lt"/>
                <a:ea typeface="楷体" panose="02010609060101010101" pitchFamily="49" charset="-122"/>
              </a:defRPr>
            </a:lvl1pPr>
          </a:lstStyle>
          <a:p>
            <a:pPr eaLnBrk="1" hangingPunct="1"/>
            <a:r>
              <a:rPr lang="en-US" altLang="zh-CN" sz="2400" i="1" dirty="0">
                <a:solidFill>
                  <a:srgbClr val="FF0000"/>
                </a:solidFill>
              </a:rPr>
              <a:t>P</a:t>
            </a:r>
            <a:r>
              <a:rPr lang="zh-CN" altLang="en-US" sz="2400" dirty="0">
                <a:solidFill>
                  <a:srgbClr val="FF0000"/>
                </a:solidFill>
              </a:rPr>
              <a:t>（落在红色区域）</a:t>
            </a:r>
            <a:r>
              <a:rPr lang="en-US" altLang="zh-CN" sz="2400" dirty="0">
                <a:solidFill>
                  <a:srgbClr val="FF0000"/>
                </a:solidFill>
              </a:rPr>
              <a:t>=          =</a:t>
            </a:r>
            <a:endParaRPr lang="zh-CN" altLang="en-US" sz="2400" dirty="0">
              <a:solidFill>
                <a:srgbClr val="FF0000"/>
              </a:solidFill>
            </a:endParaRPr>
          </a:p>
        </p:txBody>
      </p:sp>
      <p:grpSp>
        <p:nvGrpSpPr>
          <p:cNvPr id="9" name="组合 8"/>
          <p:cNvGrpSpPr/>
          <p:nvPr/>
        </p:nvGrpSpPr>
        <p:grpSpPr>
          <a:xfrm>
            <a:off x="4672722" y="2374530"/>
            <a:ext cx="404813" cy="720725"/>
            <a:chOff x="1937477" y="3990748"/>
            <a:chExt cx="404813" cy="720725"/>
          </a:xfrm>
        </p:grpSpPr>
        <p:pic>
          <p:nvPicPr>
            <p:cNvPr id="11" name="图片 10"/>
            <p:cNvPicPr>
              <a:picLocks noChangeAspect="1"/>
            </p:cNvPicPr>
            <p:nvPr/>
          </p:nvPicPr>
          <p:blipFill>
            <a:blip r:embed="rId1"/>
            <a:stretch>
              <a:fillRect/>
            </a:stretch>
          </p:blipFill>
          <p:spPr>
            <a:xfrm>
              <a:off x="1988523" y="4210014"/>
              <a:ext cx="281964" cy="297206"/>
            </a:xfrm>
            <a:prstGeom prst="rect">
              <a:avLst/>
            </a:prstGeom>
          </p:spPr>
        </p:pic>
        <p:graphicFrame>
          <p:nvGraphicFramePr>
            <p:cNvPr id="12" name="对象 11"/>
            <p:cNvGraphicFramePr>
              <a:graphicFrameLocks noChangeAspect="1"/>
            </p:cNvGraphicFramePr>
            <p:nvPr/>
          </p:nvGraphicFramePr>
          <p:xfrm>
            <a:off x="1937477" y="3990748"/>
            <a:ext cx="404813" cy="720725"/>
          </p:xfrm>
          <a:graphic>
            <a:graphicData uri="http://schemas.openxmlformats.org/presentationml/2006/ole">
              <mc:AlternateContent xmlns:mc="http://schemas.openxmlformats.org/markup-compatibility/2006">
                <mc:Choice xmlns:v="urn:schemas-microsoft-com:vml" Requires="v">
                  <p:oleObj spid="_x0000_s4106" name="Equation" r:id="rId2" imgW="5486400" imgH="9753600" progId="Equation.DSMT4">
                    <p:embed/>
                  </p:oleObj>
                </mc:Choice>
                <mc:Fallback>
                  <p:oleObj name="Equation" r:id="rId2" imgW="5486400" imgH="9753600" progId="Equation.DSMT4">
                    <p:embed/>
                    <p:pic>
                      <p:nvPicPr>
                        <p:cNvPr id="0" name="对象 18"/>
                        <p:cNvPicPr/>
                        <p:nvPr/>
                      </p:nvPicPr>
                      <p:blipFill>
                        <a:blip r:embed="rId3"/>
                        <a:stretch>
                          <a:fillRect/>
                        </a:stretch>
                      </p:blipFill>
                      <p:spPr>
                        <a:xfrm>
                          <a:off x="1937477" y="3990748"/>
                          <a:ext cx="404813" cy="720725"/>
                        </a:xfrm>
                        <a:prstGeom prst="rect">
                          <a:avLst/>
                        </a:prstGeom>
                      </p:spPr>
                    </p:pic>
                  </p:oleObj>
                </mc:Fallback>
              </mc:AlternateContent>
            </a:graphicData>
          </a:graphic>
        </p:graphicFrame>
      </p:grpSp>
      <p:grpSp>
        <p:nvGrpSpPr>
          <p:cNvPr id="13" name="组合 12"/>
          <p:cNvGrpSpPr/>
          <p:nvPr/>
        </p:nvGrpSpPr>
        <p:grpSpPr>
          <a:xfrm>
            <a:off x="3774834" y="2374486"/>
            <a:ext cx="652463" cy="720725"/>
            <a:chOff x="1813306" y="3990704"/>
            <a:chExt cx="652463" cy="720725"/>
          </a:xfrm>
        </p:grpSpPr>
        <p:pic>
          <p:nvPicPr>
            <p:cNvPr id="14" name="图片 13"/>
            <p:cNvPicPr>
              <a:picLocks noChangeAspect="1"/>
            </p:cNvPicPr>
            <p:nvPr/>
          </p:nvPicPr>
          <p:blipFill>
            <a:blip r:embed="rId1"/>
            <a:stretch>
              <a:fillRect/>
            </a:stretch>
          </p:blipFill>
          <p:spPr>
            <a:xfrm>
              <a:off x="1988523" y="4210014"/>
              <a:ext cx="281964" cy="297206"/>
            </a:xfrm>
            <a:prstGeom prst="rect">
              <a:avLst/>
            </a:prstGeom>
          </p:spPr>
        </p:pic>
        <p:graphicFrame>
          <p:nvGraphicFramePr>
            <p:cNvPr id="15" name="对象 14"/>
            <p:cNvGraphicFramePr>
              <a:graphicFrameLocks noChangeAspect="1"/>
            </p:cNvGraphicFramePr>
            <p:nvPr/>
          </p:nvGraphicFramePr>
          <p:xfrm>
            <a:off x="1813306" y="3990704"/>
            <a:ext cx="652463" cy="720725"/>
          </p:xfrm>
          <a:graphic>
            <a:graphicData uri="http://schemas.openxmlformats.org/presentationml/2006/ole">
              <mc:AlternateContent xmlns:mc="http://schemas.openxmlformats.org/markup-compatibility/2006">
                <mc:Choice xmlns:v="urn:schemas-microsoft-com:vml" Requires="v">
                  <p:oleObj spid="_x0000_s4107" name="Equation" r:id="rId4" imgW="8839200" imgH="9753600" progId="Equation.DSMT4">
                    <p:embed/>
                  </p:oleObj>
                </mc:Choice>
                <mc:Fallback>
                  <p:oleObj name="Equation" r:id="rId4" imgW="8839200" imgH="9753600" progId="Equation.DSMT4">
                    <p:embed/>
                    <p:pic>
                      <p:nvPicPr>
                        <p:cNvPr id="0" name="对象 22"/>
                        <p:cNvPicPr/>
                        <p:nvPr/>
                      </p:nvPicPr>
                      <p:blipFill>
                        <a:blip r:embed="rId5"/>
                        <a:stretch>
                          <a:fillRect/>
                        </a:stretch>
                      </p:blipFill>
                      <p:spPr>
                        <a:xfrm>
                          <a:off x="1813306" y="3990704"/>
                          <a:ext cx="652463" cy="720725"/>
                        </a:xfrm>
                        <a:prstGeom prst="rect">
                          <a:avLst/>
                        </a:prstGeom>
                      </p:spPr>
                    </p:pic>
                  </p:oleObj>
                </mc:Fallback>
              </mc:AlternateContent>
            </a:graphicData>
          </a:graphic>
        </p:graphicFrame>
      </p:grpSp>
      <p:sp>
        <p:nvSpPr>
          <p:cNvPr id="16" name="文本框 15"/>
          <p:cNvSpPr txBox="1"/>
          <p:nvPr/>
        </p:nvSpPr>
        <p:spPr>
          <a:xfrm>
            <a:off x="822838" y="3549718"/>
            <a:ext cx="4147869" cy="576248"/>
          </a:xfrm>
          <a:prstGeom prst="rect">
            <a:avLst/>
          </a:prstGeom>
          <a:noFill/>
        </p:spPr>
        <p:txBody>
          <a:bodyPr wrap="square">
            <a:spAutoFit/>
          </a:bodyPr>
          <a:lstStyle>
            <a:defPPr>
              <a:defRPr lang="zh-CN"/>
            </a:defPPr>
            <a:lvl1pPr>
              <a:lnSpc>
                <a:spcPct val="150000"/>
              </a:lnSpc>
              <a:defRPr kumimoji="0" sz="2600" b="1" cap="none" spc="0" normalizeH="0">
                <a:latin typeface="+mn-lt"/>
                <a:ea typeface="楷体" panose="02010609060101010101" pitchFamily="49" charset="-122"/>
              </a:defRPr>
            </a:lvl1pPr>
          </a:lstStyle>
          <a:p>
            <a:pPr eaLnBrk="1" hangingPunct="1"/>
            <a:r>
              <a:rPr lang="en-US" altLang="zh-CN" sz="2400" i="1" dirty="0">
                <a:solidFill>
                  <a:srgbClr val="FF0000"/>
                </a:solidFill>
              </a:rPr>
              <a:t>P</a:t>
            </a:r>
            <a:r>
              <a:rPr lang="zh-CN" altLang="en-US" sz="2400" dirty="0">
                <a:solidFill>
                  <a:srgbClr val="FF0000"/>
                </a:solidFill>
              </a:rPr>
              <a:t>（落在白色区域）</a:t>
            </a:r>
            <a:r>
              <a:rPr lang="en-US" altLang="zh-CN" sz="2400" dirty="0">
                <a:solidFill>
                  <a:srgbClr val="FF0000"/>
                </a:solidFill>
              </a:rPr>
              <a:t>=          =</a:t>
            </a:r>
            <a:endParaRPr lang="zh-CN" altLang="en-US" sz="2400" dirty="0">
              <a:solidFill>
                <a:srgbClr val="FF0000"/>
              </a:solidFill>
            </a:endParaRPr>
          </a:p>
        </p:txBody>
      </p:sp>
      <p:grpSp>
        <p:nvGrpSpPr>
          <p:cNvPr id="17" name="组合 16"/>
          <p:cNvGrpSpPr/>
          <p:nvPr/>
        </p:nvGrpSpPr>
        <p:grpSpPr>
          <a:xfrm>
            <a:off x="4672722" y="3518755"/>
            <a:ext cx="404813" cy="720725"/>
            <a:chOff x="1937477" y="3990974"/>
            <a:chExt cx="404813" cy="720725"/>
          </a:xfrm>
        </p:grpSpPr>
        <p:pic>
          <p:nvPicPr>
            <p:cNvPr id="18" name="图片 17"/>
            <p:cNvPicPr>
              <a:picLocks noChangeAspect="1"/>
            </p:cNvPicPr>
            <p:nvPr/>
          </p:nvPicPr>
          <p:blipFill>
            <a:blip r:embed="rId1"/>
            <a:stretch>
              <a:fillRect/>
            </a:stretch>
          </p:blipFill>
          <p:spPr>
            <a:xfrm>
              <a:off x="1988523" y="4210014"/>
              <a:ext cx="281964" cy="297206"/>
            </a:xfrm>
            <a:prstGeom prst="rect">
              <a:avLst/>
            </a:prstGeom>
          </p:spPr>
        </p:pic>
        <p:graphicFrame>
          <p:nvGraphicFramePr>
            <p:cNvPr id="19" name="对象 18"/>
            <p:cNvGraphicFramePr>
              <a:graphicFrameLocks noChangeAspect="1"/>
            </p:cNvGraphicFramePr>
            <p:nvPr/>
          </p:nvGraphicFramePr>
          <p:xfrm>
            <a:off x="1937477" y="3990974"/>
            <a:ext cx="404813" cy="720725"/>
          </p:xfrm>
          <a:graphic>
            <a:graphicData uri="http://schemas.openxmlformats.org/presentationml/2006/ole">
              <mc:AlternateContent xmlns:mc="http://schemas.openxmlformats.org/markup-compatibility/2006">
                <mc:Choice xmlns:v="urn:schemas-microsoft-com:vml" Requires="v">
                  <p:oleObj spid="_x0000_s4108" name="Equation" r:id="rId6" imgW="5486400" imgH="9753600" progId="Equation.DSMT4">
                    <p:embed/>
                  </p:oleObj>
                </mc:Choice>
                <mc:Fallback>
                  <p:oleObj name="Equation" r:id="rId6" imgW="5486400" imgH="9753600" progId="Equation.DSMT4">
                    <p:embed/>
                    <p:pic>
                      <p:nvPicPr>
                        <p:cNvPr id="0" name="对象 26"/>
                        <p:cNvPicPr/>
                        <p:nvPr/>
                      </p:nvPicPr>
                      <p:blipFill>
                        <a:blip r:embed="rId7"/>
                        <a:stretch>
                          <a:fillRect/>
                        </a:stretch>
                      </p:blipFill>
                      <p:spPr>
                        <a:xfrm>
                          <a:off x="1937477" y="3990974"/>
                          <a:ext cx="404813" cy="720725"/>
                        </a:xfrm>
                        <a:prstGeom prst="rect">
                          <a:avLst/>
                        </a:prstGeom>
                      </p:spPr>
                    </p:pic>
                  </p:oleObj>
                </mc:Fallback>
              </mc:AlternateContent>
            </a:graphicData>
          </a:graphic>
        </p:graphicFrame>
      </p:grpSp>
      <p:grpSp>
        <p:nvGrpSpPr>
          <p:cNvPr id="20" name="组合 19"/>
          <p:cNvGrpSpPr/>
          <p:nvPr/>
        </p:nvGrpSpPr>
        <p:grpSpPr>
          <a:xfrm>
            <a:off x="3774834" y="3518485"/>
            <a:ext cx="652463" cy="720725"/>
            <a:chOff x="1813306" y="3990704"/>
            <a:chExt cx="652463" cy="720725"/>
          </a:xfrm>
        </p:grpSpPr>
        <p:pic>
          <p:nvPicPr>
            <p:cNvPr id="21" name="图片 20"/>
            <p:cNvPicPr>
              <a:picLocks noChangeAspect="1"/>
            </p:cNvPicPr>
            <p:nvPr/>
          </p:nvPicPr>
          <p:blipFill>
            <a:blip r:embed="rId1"/>
            <a:stretch>
              <a:fillRect/>
            </a:stretch>
          </p:blipFill>
          <p:spPr>
            <a:xfrm>
              <a:off x="1988523" y="4210014"/>
              <a:ext cx="281964" cy="297206"/>
            </a:xfrm>
            <a:prstGeom prst="rect">
              <a:avLst/>
            </a:prstGeom>
          </p:spPr>
        </p:pic>
        <p:graphicFrame>
          <p:nvGraphicFramePr>
            <p:cNvPr id="22" name="对象 21"/>
            <p:cNvGraphicFramePr>
              <a:graphicFrameLocks noChangeAspect="1"/>
            </p:cNvGraphicFramePr>
            <p:nvPr/>
          </p:nvGraphicFramePr>
          <p:xfrm>
            <a:off x="1813306" y="3990704"/>
            <a:ext cx="652463" cy="720725"/>
          </p:xfrm>
          <a:graphic>
            <a:graphicData uri="http://schemas.openxmlformats.org/presentationml/2006/ole">
              <mc:AlternateContent xmlns:mc="http://schemas.openxmlformats.org/markup-compatibility/2006">
                <mc:Choice xmlns:v="urn:schemas-microsoft-com:vml" Requires="v">
                  <p:oleObj spid="_x0000_s4109" name="Equation" r:id="rId8" imgW="8839200" imgH="9753600" progId="Equation.DSMT4">
                    <p:embed/>
                  </p:oleObj>
                </mc:Choice>
                <mc:Fallback>
                  <p:oleObj name="Equation" r:id="rId8" imgW="8839200" imgH="9753600" progId="Equation.DSMT4">
                    <p:embed/>
                    <p:pic>
                      <p:nvPicPr>
                        <p:cNvPr id="0" name="对象 29"/>
                        <p:cNvPicPr/>
                        <p:nvPr/>
                      </p:nvPicPr>
                      <p:blipFill>
                        <a:blip r:embed="rId9"/>
                        <a:stretch>
                          <a:fillRect/>
                        </a:stretch>
                      </p:blipFill>
                      <p:spPr>
                        <a:xfrm>
                          <a:off x="1813306" y="3990704"/>
                          <a:ext cx="652463" cy="720725"/>
                        </a:xfrm>
                        <a:prstGeom prst="rect">
                          <a:avLst/>
                        </a:prstGeom>
                      </p:spPr>
                    </p:pic>
                  </p:oleObj>
                </mc:Fallback>
              </mc:AlternateContent>
            </a:graphicData>
          </a:graphic>
        </p:graphicFrame>
      </p:grpSp>
      <p:sp>
        <p:nvSpPr>
          <p:cNvPr id="25" name="文本框 24"/>
          <p:cNvSpPr txBox="1"/>
          <p:nvPr/>
        </p:nvSpPr>
        <p:spPr>
          <a:xfrm>
            <a:off x="672354" y="805723"/>
            <a:ext cx="4975825" cy="1216743"/>
          </a:xfrm>
          <a:prstGeom prst="rect">
            <a:avLst/>
          </a:prstGeom>
          <a:noFill/>
        </p:spPr>
        <p:txBody>
          <a:bodyPr wrap="square">
            <a:spAutoFit/>
          </a:bodyPr>
          <a:lstStyle>
            <a:defPPr>
              <a:defRPr lang="zh-CN"/>
            </a:defPPr>
            <a:lvl1pPr eaLnBrk="1" hangingPunct="1">
              <a:lnSpc>
                <a:spcPct val="130000"/>
              </a:lnSpc>
              <a:defRPr sz="2600" b="1">
                <a:solidFill>
                  <a:srgbClr val="FF0000"/>
                </a:solidFill>
                <a:latin typeface="+mn-lt"/>
                <a:ea typeface="楷体" panose="02010609060101010101" pitchFamily="49" charset="-122"/>
              </a:defRPr>
            </a:lvl1pPr>
          </a:lstStyle>
          <a:p>
            <a:pPr>
              <a:lnSpc>
                <a:spcPct val="150000"/>
              </a:lnSpc>
            </a:pPr>
            <a:r>
              <a:rPr lang="zh-CN" altLang="en-US" dirty="0"/>
              <a:t>红色区域扇形的圆心角为</a:t>
            </a:r>
            <a:r>
              <a:rPr lang="en-US" altLang="zh-CN" dirty="0"/>
              <a:t>110°</a:t>
            </a:r>
            <a:r>
              <a:rPr lang="zh-CN" altLang="en-US" dirty="0"/>
              <a:t>，白色区域扇形的圆心角为 </a:t>
            </a:r>
            <a:r>
              <a:rPr lang="en-US" altLang="zh-CN" dirty="0"/>
              <a:t>250°</a:t>
            </a:r>
            <a:r>
              <a:rPr lang="zh-CN" altLang="en-US" dirty="0"/>
              <a:t>。</a:t>
            </a:r>
            <a:endParaRPr lang="zh-CN" altLang="en-US" dirty="0"/>
          </a:p>
        </p:txBody>
      </p:sp>
      <p:grpSp>
        <p:nvGrpSpPr>
          <p:cNvPr id="26" name="组合 25"/>
          <p:cNvGrpSpPr/>
          <p:nvPr/>
        </p:nvGrpSpPr>
        <p:grpSpPr>
          <a:xfrm>
            <a:off x="5860759" y="978581"/>
            <a:ext cx="2672861" cy="2671200"/>
            <a:chOff x="5860759" y="1091125"/>
            <a:chExt cx="2672861" cy="2671200"/>
          </a:xfrm>
        </p:grpSpPr>
        <p:sp>
          <p:nvSpPr>
            <p:cNvPr id="27" name="不完整圆 26"/>
            <p:cNvSpPr/>
            <p:nvPr/>
          </p:nvSpPr>
          <p:spPr>
            <a:xfrm>
              <a:off x="5862420" y="1091125"/>
              <a:ext cx="2671200" cy="2671200"/>
            </a:xfrm>
            <a:prstGeom prst="pie">
              <a:avLst>
                <a:gd name="adj1" fmla="val 14980538"/>
                <a:gd name="adj2" fmla="val 21579947"/>
              </a:avLst>
            </a:prstGeom>
            <a:solidFill>
              <a:srgbClr val="F696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不完整圆 27"/>
            <p:cNvSpPr/>
            <p:nvPr/>
          </p:nvSpPr>
          <p:spPr>
            <a:xfrm>
              <a:off x="5860759" y="1091125"/>
              <a:ext cx="2671200" cy="2671200"/>
            </a:xfrm>
            <a:prstGeom prst="pie">
              <a:avLst>
                <a:gd name="adj1" fmla="val 21577887"/>
                <a:gd name="adj2" fmla="val 1498198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文本框 28"/>
            <p:cNvSpPr txBox="1"/>
            <p:nvPr/>
          </p:nvSpPr>
          <p:spPr>
            <a:xfrm>
              <a:off x="6180945" y="2275402"/>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白</a:t>
              </a:r>
              <a:endParaRPr lang="zh-CN" altLang="en-US" sz="2400" b="1" dirty="0">
                <a:latin typeface="楷体" panose="02010609060101010101" pitchFamily="49" charset="-122"/>
                <a:ea typeface="楷体" panose="02010609060101010101" pitchFamily="49" charset="-122"/>
              </a:endParaRPr>
            </a:p>
          </p:txBody>
        </p:sp>
        <p:sp>
          <p:nvSpPr>
            <p:cNvPr id="30" name="文本框 29"/>
            <p:cNvSpPr txBox="1"/>
            <p:nvPr/>
          </p:nvSpPr>
          <p:spPr>
            <a:xfrm>
              <a:off x="6997799" y="1187669"/>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红</a:t>
              </a:r>
              <a:endParaRPr lang="zh-CN" altLang="en-US" sz="2400" b="1" dirty="0">
                <a:latin typeface="楷体" panose="02010609060101010101" pitchFamily="49" charset="-122"/>
                <a:ea typeface="楷体" panose="02010609060101010101" pitchFamily="49" charset="-122"/>
              </a:endParaRPr>
            </a:p>
          </p:txBody>
        </p:sp>
        <p:sp>
          <p:nvSpPr>
            <p:cNvPr id="31" name="文本框 30"/>
            <p:cNvSpPr txBox="1"/>
            <p:nvPr/>
          </p:nvSpPr>
          <p:spPr>
            <a:xfrm>
              <a:off x="7180384" y="1708174"/>
              <a:ext cx="1062111" cy="520848"/>
            </a:xfrm>
            <a:prstGeom prst="rect">
              <a:avLst/>
            </a:prstGeom>
            <a:noFill/>
          </p:spPr>
          <p:txBody>
            <a:bodyPr wrap="square" rtlCol="0">
              <a:spAutoFit/>
            </a:bodyPr>
            <a:lstStyle/>
            <a:p>
              <a:pPr algn="ctr">
                <a:lnSpc>
                  <a:spcPct val="130000"/>
                </a:lnSpc>
              </a:pPr>
              <a:r>
                <a:rPr lang="en-US" altLang="zh-CN" sz="2400" b="1" dirty="0">
                  <a:latin typeface="+mn-lt"/>
                  <a:ea typeface="楷体" panose="02010609060101010101" pitchFamily="49" charset="-122"/>
                </a:rPr>
                <a:t>110°</a:t>
              </a:r>
              <a:endParaRPr lang="zh-CN" altLang="en-US" sz="2400" b="1" dirty="0">
                <a:latin typeface="+mn-lt"/>
                <a:ea typeface="楷体" panose="02010609060101010101" pitchFamily="49" charset="-122"/>
              </a:endParaRPr>
            </a:p>
          </p:txBody>
        </p:sp>
        <p:sp>
          <p:nvSpPr>
            <p:cNvPr id="32" name="弧形 31"/>
            <p:cNvSpPr/>
            <p:nvPr/>
          </p:nvSpPr>
          <p:spPr>
            <a:xfrm rot="948371">
              <a:off x="6838221" y="2232157"/>
              <a:ext cx="582066" cy="738673"/>
            </a:xfrm>
            <a:prstGeom prst="arc">
              <a:avLst>
                <a:gd name="adj1" fmla="val 14952622"/>
                <a:gd name="adj2" fmla="val 1868464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3" name="文本框 32"/>
          <p:cNvSpPr txBox="1"/>
          <p:nvPr/>
        </p:nvSpPr>
        <p:spPr>
          <a:xfrm>
            <a:off x="6591448" y="3999318"/>
            <a:ext cx="1209822" cy="510778"/>
          </a:xfrm>
          <a:prstGeom prst="roundRect">
            <a:avLst/>
          </a:prstGeom>
          <a:solidFill>
            <a:srgbClr val="00B0F0"/>
          </a:solidFill>
        </p:spPr>
        <p:txBody>
          <a:bodyPr wrap="square" rtlCol="0">
            <a:spAutoFit/>
          </a:bodyPr>
          <a:lstStyle/>
          <a:p>
            <a:pPr algn="ctr"/>
            <a:r>
              <a:rPr lang="zh-CN" altLang="en-US" sz="2400" b="1" dirty="0">
                <a:latin typeface="+mn-lt"/>
                <a:ea typeface="+mn-ea"/>
              </a:rPr>
              <a:t>抽奖</a:t>
            </a:r>
            <a:endParaRPr lang="zh-CN" altLang="en-US" sz="2400" b="1" dirty="0">
              <a:latin typeface="+mn-lt"/>
              <a:ea typeface="+mn-ea"/>
            </a:endParaRPr>
          </a:p>
        </p:txBody>
      </p:sp>
      <p:grpSp>
        <p:nvGrpSpPr>
          <p:cNvPr id="34" name="组合 33"/>
          <p:cNvGrpSpPr/>
          <p:nvPr/>
        </p:nvGrpSpPr>
        <p:grpSpPr>
          <a:xfrm>
            <a:off x="7063740" y="1685776"/>
            <a:ext cx="228600" cy="737185"/>
            <a:chOff x="6301740" y="2979420"/>
            <a:chExt cx="228600" cy="737185"/>
          </a:xfrm>
        </p:grpSpPr>
        <p:sp>
          <p:nvSpPr>
            <p:cNvPr id="35" name="箭头: 上 34"/>
            <p:cNvSpPr/>
            <p:nvPr/>
          </p:nvSpPr>
          <p:spPr>
            <a:xfrm>
              <a:off x="6301740" y="2979420"/>
              <a:ext cx="228600" cy="624840"/>
            </a:xfrm>
            <a:prstGeom prst="upArrow">
              <a:avLst>
                <a:gd name="adj1" fmla="val 50000"/>
                <a:gd name="adj2" fmla="val 273333"/>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301740" y="3488005"/>
              <a:ext cx="228600" cy="22860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3"/>
                    </p:tgtEl>
                  </p:cond>
                </p:stCondLst>
                <p:endSync evt="end" delay="0">
                  <p:rtn val="all"/>
                </p:endSync>
                <p:childTnLst>
                  <p:par>
                    <p:cTn id="3" fill="hold">
                      <p:stCondLst>
                        <p:cond delay="0"/>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500" fill="hold"/>
                                        <p:tgtEl>
                                          <p:spTgt spid="26"/>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10" fill="hold"/>
                                        <p:tgtEl>
                                          <p:spTgt spid="26"/>
                                        </p:tgtEl>
                                        <p:attrNameLst>
                                          <p:attrName>r</p:attrName>
                                        </p:attrNameLst>
                                      </p:cBhvr>
                                    </p:animRot>
                                  </p:childTnLst>
                                </p:cTn>
                              </p:par>
                            </p:childTnLst>
                          </p:cTn>
                        </p:par>
                      </p:childTnLst>
                    </p:cTn>
                  </p:par>
                </p:childTnLst>
              </p:cTn>
              <p:nextCondLst>
                <p:cond evt="onClick" delay="0">
                  <p:tgtEl>
                    <p:spTgt spid="3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316523" y="190547"/>
            <a:ext cx="2519428" cy="659784"/>
            <a:chOff x="1511618" y="2389568"/>
            <a:chExt cx="2519428" cy="659784"/>
          </a:xfrm>
        </p:grpSpPr>
        <p:pic>
          <p:nvPicPr>
            <p:cNvPr id="7" name="图片 6"/>
            <p:cNvPicPr>
              <a:picLocks noChangeAspect="1"/>
            </p:cNvPicPr>
            <p:nvPr/>
          </p:nvPicPr>
          <p:blipFill>
            <a:blip r:embed="rId1"/>
            <a:srcRect l="2185"/>
            <a:stretch>
              <a:fillRect/>
            </a:stretch>
          </p:blipFill>
          <p:spPr>
            <a:xfrm>
              <a:off x="1511618" y="2389568"/>
              <a:ext cx="2519428" cy="659784"/>
            </a:xfrm>
            <a:prstGeom prst="rect">
              <a:avLst/>
            </a:prstGeom>
          </p:spPr>
        </p:pic>
        <p:sp>
          <p:nvSpPr>
            <p:cNvPr id="9" name="文本框 8"/>
            <p:cNvSpPr txBox="1"/>
            <p:nvPr/>
          </p:nvSpPr>
          <p:spPr>
            <a:xfrm>
              <a:off x="2030445" y="2410236"/>
              <a:ext cx="1950712" cy="523220"/>
            </a:xfrm>
            <a:prstGeom prst="rect">
              <a:avLst/>
            </a:prstGeom>
            <a:noFill/>
            <a:ln w="9525">
              <a:noFill/>
            </a:ln>
          </p:spPr>
          <p:txBody>
            <a:bodyPr wrap="square">
              <a:spAutoFit/>
            </a:bodyPr>
            <a:lstStyle>
              <a:defPPr>
                <a:defRPr lang="zh-CN"/>
              </a:defPPr>
              <a:lvl1pPr eaLnBrk="1" hangingPunct="1">
                <a:lnSpc>
                  <a:spcPct val="150000"/>
                </a:lnSpc>
                <a:defRPr sz="2400" b="1">
                  <a:latin typeface="黑体" panose="02010609060101010101" pitchFamily="49" charset="-122"/>
                  <a:ea typeface="黑体" panose="02010609060101010101" pitchFamily="49" charset="-122"/>
                </a:defRPr>
              </a:lvl1pPr>
            </a:lstStyle>
            <a:p>
              <a:pPr>
                <a:lnSpc>
                  <a:spcPct val="100000"/>
                </a:lnSpc>
              </a:pPr>
              <a:r>
                <a:rPr lang="zh-CN" altLang="en-US" sz="2800" spc="600" dirty="0">
                  <a:solidFill>
                    <a:schemeClr val="bg1"/>
                  </a:solidFill>
                  <a:latin typeface="幼圆" panose="02010509060101010101" pitchFamily="49" charset="-122"/>
                  <a:ea typeface="幼圆" panose="02010509060101010101" pitchFamily="49" charset="-122"/>
                </a:rPr>
                <a:t>思考交流</a:t>
              </a:r>
              <a:endParaRPr lang="zh-CN" altLang="en-US" sz="2800" spc="600" dirty="0">
                <a:solidFill>
                  <a:schemeClr val="bg1"/>
                </a:solidFill>
                <a:latin typeface="幼圆" panose="02010509060101010101" pitchFamily="49" charset="-122"/>
                <a:ea typeface="幼圆" panose="02010509060101010101" pitchFamily="49" charset="-122"/>
              </a:endParaRPr>
            </a:p>
          </p:txBody>
        </p:sp>
      </p:grpSp>
      <p:sp>
        <p:nvSpPr>
          <p:cNvPr id="10" name="文本框 9"/>
          <p:cNvSpPr txBox="1"/>
          <p:nvPr/>
        </p:nvSpPr>
        <p:spPr>
          <a:xfrm>
            <a:off x="1186333" y="1526436"/>
            <a:ext cx="6726746" cy="1216743"/>
          </a:xfrm>
          <a:prstGeom prst="rect">
            <a:avLst/>
          </a:prstGeom>
          <a:noFill/>
          <a:ln w="9525">
            <a:noFill/>
          </a:ln>
        </p:spPr>
        <p:txBody>
          <a:bodyPr wrap="square">
            <a:spAutoFit/>
          </a:bodyPr>
          <a:lstStyle>
            <a:defPPr>
              <a:defRPr lang="zh-CN"/>
            </a:defPPr>
            <a:lvl1pPr eaLnBrk="1" hangingPunct="1">
              <a:lnSpc>
                <a:spcPct val="150000"/>
              </a:lnSpc>
              <a:defRPr sz="2600" b="1">
                <a:latin typeface="+mn-lt"/>
                <a:ea typeface="黑体" panose="02010609060101010101" pitchFamily="49" charset="-122"/>
              </a:defRPr>
            </a:lvl1pPr>
          </a:lstStyle>
          <a:p>
            <a:r>
              <a:rPr lang="zh-CN" altLang="en-US" dirty="0"/>
              <a:t>        求等可能事件的概率时有什么需要注意的事项？你积累了哪些经验？</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6274" y="78003"/>
            <a:ext cx="2575693" cy="659784"/>
            <a:chOff x="1455353" y="2389568"/>
            <a:chExt cx="2575693" cy="659784"/>
          </a:xfrm>
        </p:grpSpPr>
        <p:pic>
          <p:nvPicPr>
            <p:cNvPr id="3" name="图片 2"/>
            <p:cNvPicPr>
              <a:picLocks noChangeAspect="1"/>
            </p:cNvPicPr>
            <p:nvPr/>
          </p:nvPicPr>
          <p:blipFill>
            <a:blip r:embed="rId1"/>
            <a:stretch>
              <a:fillRect/>
            </a:stretch>
          </p:blipFill>
          <p:spPr>
            <a:xfrm>
              <a:off x="1455353" y="2389568"/>
              <a:ext cx="2575693" cy="659784"/>
            </a:xfrm>
            <a:prstGeom prst="rect">
              <a:avLst/>
            </a:prstGeom>
          </p:spPr>
        </p:pic>
        <p:sp>
          <p:nvSpPr>
            <p:cNvPr id="5" name="文本框 4"/>
            <p:cNvSpPr txBox="1"/>
            <p:nvPr/>
          </p:nvSpPr>
          <p:spPr>
            <a:xfrm>
              <a:off x="2030445" y="2410236"/>
              <a:ext cx="1950712" cy="523220"/>
            </a:xfrm>
            <a:prstGeom prst="rect">
              <a:avLst/>
            </a:prstGeom>
            <a:noFill/>
            <a:ln w="9525">
              <a:noFill/>
            </a:ln>
          </p:spPr>
          <p:txBody>
            <a:bodyPr wrap="square">
              <a:spAutoFit/>
            </a:bodyPr>
            <a:lstStyle>
              <a:defPPr>
                <a:defRPr lang="zh-CN"/>
              </a:defPPr>
              <a:lvl1pPr eaLnBrk="1" hangingPunct="1">
                <a:lnSpc>
                  <a:spcPct val="150000"/>
                </a:lnSpc>
                <a:defRPr sz="2400" b="1">
                  <a:latin typeface="黑体" panose="02010609060101010101" pitchFamily="49" charset="-122"/>
                  <a:ea typeface="黑体" panose="02010609060101010101" pitchFamily="49" charset="-122"/>
                </a:defRPr>
              </a:lvl1pPr>
            </a:lstStyle>
            <a:p>
              <a:pPr>
                <a:lnSpc>
                  <a:spcPct val="100000"/>
                </a:lnSpc>
              </a:pPr>
              <a:r>
                <a:rPr lang="zh-CN" altLang="en-US" sz="2800" spc="600" dirty="0">
                  <a:solidFill>
                    <a:schemeClr val="bg1"/>
                  </a:solidFill>
                  <a:latin typeface="幼圆" panose="02010509060101010101" pitchFamily="49" charset="-122"/>
                  <a:ea typeface="幼圆" panose="02010509060101010101" pitchFamily="49" charset="-122"/>
                </a:rPr>
                <a:t>随堂练习</a:t>
              </a:r>
              <a:endParaRPr lang="zh-CN" altLang="en-US" sz="2800" spc="600" dirty="0">
                <a:solidFill>
                  <a:schemeClr val="bg1"/>
                </a:solidFill>
                <a:latin typeface="幼圆" panose="02010509060101010101" pitchFamily="49" charset="-122"/>
                <a:ea typeface="幼圆" panose="02010509060101010101" pitchFamily="49" charset="-122"/>
              </a:endParaRPr>
            </a:p>
          </p:txBody>
        </p:sp>
      </p:grpSp>
      <p:sp>
        <p:nvSpPr>
          <p:cNvPr id="10" name="文本框 9"/>
          <p:cNvSpPr txBox="1"/>
          <p:nvPr/>
        </p:nvSpPr>
        <p:spPr>
          <a:xfrm>
            <a:off x="354289" y="842858"/>
            <a:ext cx="5641479" cy="3017236"/>
          </a:xfrm>
          <a:prstGeom prst="rect">
            <a:avLst/>
          </a:prstGeom>
          <a:noFill/>
          <a:ln w="9525">
            <a:noFill/>
          </a:ln>
        </p:spPr>
        <p:txBody>
          <a:bodyPr wrap="square">
            <a:spAutoFit/>
          </a:bodyPr>
          <a:lstStyle>
            <a:defPPr>
              <a:defRPr lang="zh-CN"/>
            </a:defPPr>
            <a:lvl1pPr eaLnBrk="1" hangingPunct="1">
              <a:lnSpc>
                <a:spcPct val="150000"/>
              </a:lnSpc>
              <a:defRPr sz="2600" b="1">
                <a:latin typeface="+mn-lt"/>
                <a:ea typeface="黑体" panose="02010609060101010101" pitchFamily="49" charset="-122"/>
              </a:defRPr>
            </a:lvl1pPr>
          </a:lstStyle>
          <a:p>
            <a:r>
              <a:rPr lang="en-US" altLang="zh-CN" dirty="0"/>
              <a:t>        1. </a:t>
            </a:r>
            <a:r>
              <a:rPr lang="zh-CN" altLang="en-US" dirty="0"/>
              <a:t>（</a:t>
            </a:r>
            <a:r>
              <a:rPr lang="en-US" altLang="zh-CN" dirty="0"/>
              <a:t>1</a:t>
            </a:r>
            <a:r>
              <a:rPr lang="zh-CN" altLang="en-US" dirty="0"/>
              <a:t>）如图所</a:t>
            </a:r>
            <a:r>
              <a:rPr lang="zh-CN" altLang="en-US"/>
              <a:t>示，一个转盘被等分成 </a:t>
            </a:r>
            <a:r>
              <a:rPr lang="en-US" altLang="zh-CN"/>
              <a:t>16 </a:t>
            </a:r>
            <a:r>
              <a:rPr lang="zh-CN" altLang="en-US"/>
              <a:t>个扇形。请为该转盘设计一个涂色方案，</a:t>
            </a:r>
            <a:r>
              <a:rPr lang="zh-CN" altLang="en-US" dirty="0"/>
              <a:t>使得自由转动这个</a:t>
            </a:r>
            <a:r>
              <a:rPr lang="zh-CN" altLang="en-US"/>
              <a:t>转盘，当</a:t>
            </a:r>
            <a:r>
              <a:rPr lang="zh-CN" altLang="en-US" dirty="0"/>
              <a:t>它停止时，指针落在红色</a:t>
            </a:r>
            <a:r>
              <a:rPr lang="zh-CN" altLang="en-US"/>
              <a:t>区域的概率</a:t>
            </a:r>
            <a:r>
              <a:rPr lang="zh-CN" altLang="en-US" dirty="0"/>
              <a:t>为     。</a:t>
            </a:r>
            <a:endParaRPr lang="zh-CN" altLang="en-US" dirty="0"/>
          </a:p>
        </p:txBody>
      </p:sp>
      <p:grpSp>
        <p:nvGrpSpPr>
          <p:cNvPr id="4" name="组合 3"/>
          <p:cNvGrpSpPr/>
          <p:nvPr/>
        </p:nvGrpSpPr>
        <p:grpSpPr>
          <a:xfrm>
            <a:off x="1813960" y="3156628"/>
            <a:ext cx="281964" cy="872077"/>
            <a:chOff x="1988523" y="4028276"/>
            <a:chExt cx="281964" cy="655204"/>
          </a:xfrm>
        </p:grpSpPr>
        <p:pic>
          <p:nvPicPr>
            <p:cNvPr id="16" name="图片 15"/>
            <p:cNvPicPr>
              <a:picLocks noChangeAspect="1"/>
            </p:cNvPicPr>
            <p:nvPr/>
          </p:nvPicPr>
          <p:blipFill>
            <a:blip r:embed="rId2"/>
            <a:stretch>
              <a:fillRect/>
            </a:stretch>
          </p:blipFill>
          <p:spPr>
            <a:xfrm>
              <a:off x="1988523" y="4210014"/>
              <a:ext cx="281964" cy="297206"/>
            </a:xfrm>
            <a:prstGeom prst="rect">
              <a:avLst/>
            </a:prstGeom>
          </p:spPr>
        </p:pic>
        <p:graphicFrame>
          <p:nvGraphicFramePr>
            <p:cNvPr id="17" name="对象 16"/>
            <p:cNvGraphicFramePr>
              <a:graphicFrameLocks noChangeAspect="1"/>
            </p:cNvGraphicFramePr>
            <p:nvPr/>
          </p:nvGraphicFramePr>
          <p:xfrm>
            <a:off x="2017313" y="4028276"/>
            <a:ext cx="245341" cy="655204"/>
          </p:xfrm>
          <a:graphic>
            <a:graphicData uri="http://schemas.openxmlformats.org/presentationml/2006/ole">
              <mc:AlternateContent xmlns:mc="http://schemas.openxmlformats.org/markup-compatibility/2006">
                <mc:Choice xmlns:v="urn:schemas-microsoft-com:vml" Requires="v">
                  <p:oleObj spid="_x0000_s5125" name="Equation" r:id="rId3" imgW="3657600" imgH="9753600" progId="Equation.DSMT4">
                    <p:embed/>
                  </p:oleObj>
                </mc:Choice>
                <mc:Fallback>
                  <p:oleObj name="Equation" r:id="rId3" imgW="3657600" imgH="9753600" progId="Equation.DSMT4">
                    <p:embed/>
                    <p:pic>
                      <p:nvPicPr>
                        <p:cNvPr id="0" name="对象 18"/>
                        <p:cNvPicPr/>
                        <p:nvPr/>
                      </p:nvPicPr>
                      <p:blipFill>
                        <a:blip r:embed="rId4"/>
                        <a:stretch>
                          <a:fillRect/>
                        </a:stretch>
                      </p:blipFill>
                      <p:spPr>
                        <a:xfrm>
                          <a:off x="2017313" y="4028276"/>
                          <a:ext cx="245341" cy="655204"/>
                        </a:xfrm>
                        <a:prstGeom prst="rect">
                          <a:avLst/>
                        </a:prstGeom>
                      </p:spPr>
                    </p:pic>
                  </p:oleObj>
                </mc:Fallback>
              </mc:AlternateContent>
            </a:graphicData>
          </a:graphic>
        </p:graphicFrame>
      </p:grpSp>
      <p:grpSp>
        <p:nvGrpSpPr>
          <p:cNvPr id="22" name="组合 21"/>
          <p:cNvGrpSpPr/>
          <p:nvPr/>
        </p:nvGrpSpPr>
        <p:grpSpPr>
          <a:xfrm>
            <a:off x="5995768" y="877849"/>
            <a:ext cx="2751408" cy="2751408"/>
            <a:chOff x="3013418" y="1349118"/>
            <a:chExt cx="2751408" cy="2751408"/>
          </a:xfrm>
        </p:grpSpPr>
        <p:sp>
          <p:nvSpPr>
            <p:cNvPr id="23" name="不完整圆 22"/>
            <p:cNvSpPr/>
            <p:nvPr/>
          </p:nvSpPr>
          <p:spPr>
            <a:xfrm rot="5400000">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不完整圆 23"/>
            <p:cNvSpPr/>
            <p:nvPr/>
          </p:nvSpPr>
          <p:spPr>
            <a:xfrm rot="4149474">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不完整圆 24"/>
            <p:cNvSpPr/>
            <p:nvPr/>
          </p:nvSpPr>
          <p:spPr>
            <a:xfrm rot="2777243">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不完整圆 25"/>
            <p:cNvSpPr/>
            <p:nvPr/>
          </p:nvSpPr>
          <p:spPr>
            <a:xfrm rot="1397870">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不完整圆 26"/>
            <p:cNvSpPr/>
            <p:nvPr/>
          </p:nvSpPr>
          <p:spPr>
            <a:xfrm>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不完整圆 27"/>
            <p:cNvSpPr/>
            <p:nvPr/>
          </p:nvSpPr>
          <p:spPr>
            <a:xfrm rot="20399003">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不完整圆 28"/>
            <p:cNvSpPr/>
            <p:nvPr/>
          </p:nvSpPr>
          <p:spPr>
            <a:xfrm rot="19008742">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不完整圆 29"/>
            <p:cNvSpPr/>
            <p:nvPr/>
          </p:nvSpPr>
          <p:spPr>
            <a:xfrm rot="17601133">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不完整圆 30"/>
            <p:cNvSpPr/>
            <p:nvPr/>
          </p:nvSpPr>
          <p:spPr>
            <a:xfrm rot="16200000">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不完整圆 31"/>
            <p:cNvSpPr/>
            <p:nvPr/>
          </p:nvSpPr>
          <p:spPr>
            <a:xfrm rot="14885963">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不完整圆 32"/>
            <p:cNvSpPr/>
            <p:nvPr/>
          </p:nvSpPr>
          <p:spPr>
            <a:xfrm rot="13487361">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不完整圆 33"/>
            <p:cNvSpPr/>
            <p:nvPr/>
          </p:nvSpPr>
          <p:spPr>
            <a:xfrm rot="12111828">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不完整圆 34"/>
            <p:cNvSpPr/>
            <p:nvPr/>
          </p:nvSpPr>
          <p:spPr>
            <a:xfrm rot="10800000">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不完整圆 35"/>
            <p:cNvSpPr/>
            <p:nvPr/>
          </p:nvSpPr>
          <p:spPr>
            <a:xfrm rot="9518381">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不完整圆 36"/>
            <p:cNvSpPr/>
            <p:nvPr/>
          </p:nvSpPr>
          <p:spPr>
            <a:xfrm rot="8153814">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不完整圆 37"/>
            <p:cNvSpPr/>
            <p:nvPr/>
          </p:nvSpPr>
          <p:spPr>
            <a:xfrm rot="6757453">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2" name="组合 41"/>
          <p:cNvGrpSpPr/>
          <p:nvPr/>
        </p:nvGrpSpPr>
        <p:grpSpPr>
          <a:xfrm>
            <a:off x="5995768" y="877849"/>
            <a:ext cx="2751408" cy="2751408"/>
            <a:chOff x="3013418" y="1349118"/>
            <a:chExt cx="2751408" cy="2751408"/>
          </a:xfrm>
        </p:grpSpPr>
        <p:sp>
          <p:nvSpPr>
            <p:cNvPr id="43" name="不完整圆 42"/>
            <p:cNvSpPr/>
            <p:nvPr/>
          </p:nvSpPr>
          <p:spPr>
            <a:xfrm rot="5400000">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不完整圆 43"/>
            <p:cNvSpPr/>
            <p:nvPr/>
          </p:nvSpPr>
          <p:spPr>
            <a:xfrm rot="4149474">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不完整圆 44"/>
            <p:cNvSpPr/>
            <p:nvPr/>
          </p:nvSpPr>
          <p:spPr>
            <a:xfrm rot="2777243">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不完整圆 45"/>
            <p:cNvSpPr/>
            <p:nvPr/>
          </p:nvSpPr>
          <p:spPr>
            <a:xfrm rot="1397870">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不完整圆 46"/>
            <p:cNvSpPr/>
            <p:nvPr/>
          </p:nvSpPr>
          <p:spPr>
            <a:xfrm>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不完整圆 47"/>
            <p:cNvSpPr/>
            <p:nvPr/>
          </p:nvSpPr>
          <p:spPr>
            <a:xfrm rot="20399003">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不完整圆 48"/>
            <p:cNvSpPr/>
            <p:nvPr/>
          </p:nvSpPr>
          <p:spPr>
            <a:xfrm rot="19008742">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不完整圆 49"/>
            <p:cNvSpPr/>
            <p:nvPr/>
          </p:nvSpPr>
          <p:spPr>
            <a:xfrm rot="17601133">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不完整圆 50"/>
            <p:cNvSpPr/>
            <p:nvPr/>
          </p:nvSpPr>
          <p:spPr>
            <a:xfrm rot="16200000">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不完整圆 51"/>
            <p:cNvSpPr/>
            <p:nvPr/>
          </p:nvSpPr>
          <p:spPr>
            <a:xfrm rot="14885963">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不完整圆 52"/>
            <p:cNvSpPr/>
            <p:nvPr/>
          </p:nvSpPr>
          <p:spPr>
            <a:xfrm rot="13487361">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不完整圆 53"/>
            <p:cNvSpPr/>
            <p:nvPr/>
          </p:nvSpPr>
          <p:spPr>
            <a:xfrm rot="12111828">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不完整圆 54"/>
            <p:cNvSpPr/>
            <p:nvPr/>
          </p:nvSpPr>
          <p:spPr>
            <a:xfrm rot="10800000">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不完整圆 55"/>
            <p:cNvSpPr/>
            <p:nvPr/>
          </p:nvSpPr>
          <p:spPr>
            <a:xfrm rot="9518381">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不完整圆 56"/>
            <p:cNvSpPr/>
            <p:nvPr/>
          </p:nvSpPr>
          <p:spPr>
            <a:xfrm rot="8153814">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不完整圆 57"/>
            <p:cNvSpPr/>
            <p:nvPr/>
          </p:nvSpPr>
          <p:spPr>
            <a:xfrm rot="6757453">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9" name="组合 58"/>
          <p:cNvGrpSpPr/>
          <p:nvPr/>
        </p:nvGrpSpPr>
        <p:grpSpPr>
          <a:xfrm>
            <a:off x="7257172" y="1614291"/>
            <a:ext cx="228600" cy="737185"/>
            <a:chOff x="6301740" y="2979420"/>
            <a:chExt cx="228600" cy="737185"/>
          </a:xfrm>
        </p:grpSpPr>
        <p:sp>
          <p:nvSpPr>
            <p:cNvPr id="60" name="箭头: 上 59"/>
            <p:cNvSpPr/>
            <p:nvPr/>
          </p:nvSpPr>
          <p:spPr>
            <a:xfrm>
              <a:off x="6301740" y="2979420"/>
              <a:ext cx="228600" cy="624840"/>
            </a:xfrm>
            <a:prstGeom prst="upArrow">
              <a:avLst>
                <a:gd name="adj1" fmla="val 50000"/>
                <a:gd name="adj2" fmla="val 273333"/>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301740" y="3488005"/>
              <a:ext cx="228600" cy="22860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36575" y="688113"/>
            <a:ext cx="6996081" cy="1216743"/>
          </a:xfrm>
          <a:prstGeom prst="rect">
            <a:avLst/>
          </a:prstGeom>
          <a:noFill/>
          <a:ln w="9525">
            <a:noFill/>
          </a:ln>
        </p:spPr>
        <p:txBody>
          <a:bodyPr wrap="square">
            <a:spAutoFit/>
          </a:bodyPr>
          <a:lstStyle>
            <a:defPPr>
              <a:defRPr lang="zh-CN"/>
            </a:defPPr>
            <a:lvl1pPr eaLnBrk="1" hangingPunct="1">
              <a:lnSpc>
                <a:spcPct val="150000"/>
              </a:lnSpc>
              <a:defRPr sz="2600" b="1">
                <a:latin typeface="+mn-lt"/>
                <a:ea typeface="黑体" panose="02010609060101010101" pitchFamily="49" charset="-122"/>
              </a:defRPr>
            </a:lvl1pPr>
          </a:lstStyle>
          <a:p>
            <a:r>
              <a:rPr lang="en-US" altLang="zh-CN" dirty="0"/>
              <a:t>       </a:t>
            </a:r>
            <a:r>
              <a:rPr lang="zh-CN" altLang="en-US" dirty="0"/>
              <a:t>（</a:t>
            </a:r>
            <a:r>
              <a:rPr lang="en-US" altLang="zh-CN" dirty="0"/>
              <a:t>2</a:t>
            </a:r>
            <a:r>
              <a:rPr lang="zh-CN" altLang="en-US" dirty="0"/>
              <a:t>）请再举出两个随机事件，它们发生的概率也是     。</a:t>
            </a:r>
            <a:endParaRPr lang="zh-CN" altLang="en-US" dirty="0"/>
          </a:p>
        </p:txBody>
      </p:sp>
      <p:grpSp>
        <p:nvGrpSpPr>
          <p:cNvPr id="3" name="组合 2"/>
          <p:cNvGrpSpPr/>
          <p:nvPr/>
        </p:nvGrpSpPr>
        <p:grpSpPr>
          <a:xfrm>
            <a:off x="2559257" y="1296484"/>
            <a:ext cx="284795" cy="720725"/>
            <a:chOff x="1988523" y="3991707"/>
            <a:chExt cx="284795" cy="720725"/>
          </a:xfrm>
        </p:grpSpPr>
        <p:pic>
          <p:nvPicPr>
            <p:cNvPr id="4" name="图片 3"/>
            <p:cNvPicPr>
              <a:picLocks noChangeAspect="1"/>
            </p:cNvPicPr>
            <p:nvPr/>
          </p:nvPicPr>
          <p:blipFill>
            <a:blip r:embed="rId1"/>
            <a:stretch>
              <a:fillRect/>
            </a:stretch>
          </p:blipFill>
          <p:spPr>
            <a:xfrm>
              <a:off x="1988523" y="4210014"/>
              <a:ext cx="281964" cy="297206"/>
            </a:xfrm>
            <a:prstGeom prst="rect">
              <a:avLst/>
            </a:prstGeom>
          </p:spPr>
        </p:pic>
        <p:graphicFrame>
          <p:nvGraphicFramePr>
            <p:cNvPr id="5" name="对象 4"/>
            <p:cNvGraphicFramePr>
              <a:graphicFrameLocks noChangeAspect="1"/>
            </p:cNvGraphicFramePr>
            <p:nvPr/>
          </p:nvGraphicFramePr>
          <p:xfrm>
            <a:off x="2003443" y="3991707"/>
            <a:ext cx="269875" cy="720725"/>
          </p:xfrm>
          <a:graphic>
            <a:graphicData uri="http://schemas.openxmlformats.org/presentationml/2006/ole">
              <mc:AlternateContent xmlns:mc="http://schemas.openxmlformats.org/markup-compatibility/2006">
                <mc:Choice xmlns:v="urn:schemas-microsoft-com:vml" Requires="v">
                  <p:oleObj spid="_x0000_s7171" name="Equation" r:id="rId2" imgW="3657600" imgH="9753600" progId="Equation.DSMT4">
                    <p:embed/>
                  </p:oleObj>
                </mc:Choice>
                <mc:Fallback>
                  <p:oleObj name="Equation" r:id="rId2" imgW="3657600" imgH="9753600" progId="Equation.DSMT4">
                    <p:embed/>
                    <p:pic>
                      <p:nvPicPr>
                        <p:cNvPr id="0" name="对象 38"/>
                        <p:cNvPicPr/>
                        <p:nvPr/>
                      </p:nvPicPr>
                      <p:blipFill>
                        <a:blip r:embed="rId3"/>
                        <a:stretch>
                          <a:fillRect/>
                        </a:stretch>
                      </p:blipFill>
                      <p:spPr>
                        <a:xfrm>
                          <a:off x="2003443" y="3991707"/>
                          <a:ext cx="269875" cy="720725"/>
                        </a:xfrm>
                        <a:prstGeom prst="rect">
                          <a:avLst/>
                        </a:prstGeom>
                      </p:spPr>
                    </p:pic>
                  </p:oleObj>
                </mc:Fallback>
              </mc:AlternateContent>
            </a:graphicData>
          </a:graphic>
        </p:graphicFrame>
      </p:grpSp>
      <p:sp>
        <p:nvSpPr>
          <p:cNvPr id="6" name="椭圆 5"/>
          <p:cNvSpPr/>
          <p:nvPr/>
        </p:nvSpPr>
        <p:spPr>
          <a:xfrm>
            <a:off x="3797333" y="2483887"/>
            <a:ext cx="720000" cy="720000"/>
          </a:xfrm>
          <a:prstGeom prst="ellipse">
            <a:avLst/>
          </a:prstGeom>
          <a:solidFill>
            <a:schemeClr val="bg2">
              <a:lumMod val="90000"/>
            </a:schemeClr>
          </a:solidFill>
          <a:ln>
            <a:noFill/>
          </a:ln>
          <a:scene3d>
            <a:camera prst="orthographicFront"/>
            <a:lightRig rig="threePt" dir="t"/>
          </a:scene3d>
          <a:sp3d>
            <a:bevelT w="360000" h="360680"/>
            <a:bevelB w="360680" h="36068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30987" y="2483887"/>
            <a:ext cx="720000" cy="720000"/>
          </a:xfrm>
          <a:prstGeom prst="ellipse">
            <a:avLst/>
          </a:prstGeom>
          <a:solidFill>
            <a:srgbClr val="FF0000"/>
          </a:solidFill>
          <a:ln>
            <a:noFill/>
          </a:ln>
          <a:scene3d>
            <a:camera prst="orthographicFront"/>
            <a:lightRig rig="threePt" dir="t"/>
          </a:scene3d>
          <a:sp3d>
            <a:bevelT w="360000" h="360680"/>
            <a:bevelB w="360680" h="36068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764160" y="2483887"/>
            <a:ext cx="720000" cy="720000"/>
          </a:xfrm>
          <a:prstGeom prst="ellipse">
            <a:avLst/>
          </a:prstGeom>
          <a:solidFill>
            <a:srgbClr val="FF0000"/>
          </a:solidFill>
          <a:ln>
            <a:noFill/>
          </a:ln>
          <a:scene3d>
            <a:camera prst="orthographicFront"/>
            <a:lightRig rig="threePt" dir="t"/>
          </a:scene3d>
          <a:sp3d>
            <a:bevelT w="360000" h="360680"/>
            <a:bevelB w="360680" h="36068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830506" y="2483887"/>
            <a:ext cx="720000" cy="720000"/>
          </a:xfrm>
          <a:prstGeom prst="ellipse">
            <a:avLst/>
          </a:prstGeom>
          <a:solidFill>
            <a:schemeClr val="bg2">
              <a:lumMod val="90000"/>
            </a:schemeClr>
          </a:solidFill>
          <a:ln>
            <a:noFill/>
          </a:ln>
          <a:scene3d>
            <a:camera prst="orthographicFront"/>
            <a:lightRig rig="threePt" dir="t"/>
          </a:scene3d>
          <a:sp3d>
            <a:bevelT w="360000" h="360680"/>
            <a:bevelB w="360680" h="36068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863680" y="2483887"/>
            <a:ext cx="720000" cy="720000"/>
          </a:xfrm>
          <a:prstGeom prst="ellipse">
            <a:avLst/>
          </a:prstGeom>
          <a:solidFill>
            <a:schemeClr val="bg2">
              <a:lumMod val="90000"/>
            </a:schemeClr>
          </a:solidFill>
          <a:ln>
            <a:noFill/>
          </a:ln>
          <a:scene3d>
            <a:camera prst="orthographicFront"/>
            <a:lightRig rig="threePt" dir="t"/>
          </a:scene3d>
          <a:sp3d>
            <a:bevelT w="360000" h="360680"/>
            <a:bevelB w="360680" h="36068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58791" y="2483887"/>
            <a:ext cx="720000" cy="720000"/>
          </a:xfrm>
          <a:prstGeom prst="ellipse">
            <a:avLst/>
          </a:prstGeom>
          <a:solidFill>
            <a:srgbClr val="FF0000"/>
          </a:solidFill>
          <a:ln>
            <a:noFill/>
          </a:ln>
          <a:scene3d>
            <a:camera prst="orthographicFront"/>
            <a:lightRig rig="threePt" dir="t"/>
          </a:scene3d>
          <a:sp3d>
            <a:bevelT w="360000" h="360680"/>
            <a:bevelB w="360680" h="36068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62486" y="2483887"/>
            <a:ext cx="720000" cy="720000"/>
          </a:xfrm>
          <a:prstGeom prst="ellipse">
            <a:avLst/>
          </a:prstGeom>
          <a:solidFill>
            <a:schemeClr val="bg2">
              <a:lumMod val="90000"/>
            </a:schemeClr>
          </a:solidFill>
          <a:ln>
            <a:noFill/>
          </a:ln>
          <a:scene3d>
            <a:camera prst="orthographicFront"/>
            <a:lightRig rig="threePt" dir="t"/>
          </a:scene3d>
          <a:sp3d>
            <a:bevelT w="360000" h="360680"/>
            <a:bevelB w="360680" h="36068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938665" y="2483887"/>
            <a:ext cx="720000" cy="720000"/>
          </a:xfrm>
          <a:prstGeom prst="ellipse">
            <a:avLst/>
          </a:prstGeom>
          <a:solidFill>
            <a:schemeClr val="bg2">
              <a:lumMod val="90000"/>
            </a:schemeClr>
          </a:solidFill>
          <a:ln>
            <a:noFill/>
          </a:ln>
          <a:scene3d>
            <a:camera prst="orthographicFront"/>
            <a:lightRig rig="threePt" dir="t"/>
          </a:scene3d>
          <a:sp3d>
            <a:bevelT w="360000" h="360680"/>
            <a:bevelB w="360680" h="36068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98964" y="3474628"/>
            <a:ext cx="2936009" cy="616579"/>
          </a:xfrm>
          <a:prstGeom prst="rect">
            <a:avLst/>
          </a:prstGeom>
          <a:noFill/>
        </p:spPr>
        <p:txBody>
          <a:bodyPr wrap="square">
            <a:spAutoFit/>
          </a:bodyPr>
          <a:lstStyle>
            <a:defPPr>
              <a:defRPr lang="zh-CN"/>
            </a:defPPr>
            <a:lvl1pPr eaLnBrk="1" hangingPunct="1">
              <a:lnSpc>
                <a:spcPct val="130000"/>
              </a:lnSpc>
              <a:defRPr sz="2600" b="1">
                <a:solidFill>
                  <a:srgbClr val="FF0000"/>
                </a:solidFill>
                <a:latin typeface="+mn-lt"/>
                <a:ea typeface="楷体" panose="02010609060101010101" pitchFamily="49" charset="-122"/>
              </a:defRPr>
            </a:lvl1pPr>
          </a:lstStyle>
          <a:p>
            <a:pPr>
              <a:lnSpc>
                <a:spcPct val="150000"/>
              </a:lnSpc>
            </a:pPr>
            <a:r>
              <a:rPr lang="zh-CN" altLang="en-US" dirty="0"/>
              <a:t>摸到红球的概率。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4" grpId="0" animBg="1"/>
      <p:bldP spid="15"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36575" y="688113"/>
            <a:ext cx="6996081" cy="1216743"/>
          </a:xfrm>
          <a:prstGeom prst="rect">
            <a:avLst/>
          </a:prstGeom>
          <a:noFill/>
          <a:ln w="9525">
            <a:noFill/>
          </a:ln>
        </p:spPr>
        <p:txBody>
          <a:bodyPr wrap="square">
            <a:spAutoFit/>
          </a:bodyPr>
          <a:lstStyle>
            <a:defPPr>
              <a:defRPr lang="zh-CN"/>
            </a:defPPr>
            <a:lvl1pPr eaLnBrk="1" hangingPunct="1">
              <a:lnSpc>
                <a:spcPct val="150000"/>
              </a:lnSpc>
              <a:defRPr sz="2600" b="1">
                <a:latin typeface="+mn-lt"/>
                <a:ea typeface="黑体" panose="02010609060101010101" pitchFamily="49" charset="-122"/>
              </a:defRPr>
            </a:lvl1pPr>
          </a:lstStyle>
          <a:p>
            <a:r>
              <a:rPr lang="en-US" altLang="zh-CN" dirty="0"/>
              <a:t>       </a:t>
            </a:r>
            <a:r>
              <a:rPr lang="zh-CN" altLang="en-US" dirty="0"/>
              <a:t>（</a:t>
            </a:r>
            <a:r>
              <a:rPr lang="en-US" altLang="zh-CN" dirty="0"/>
              <a:t>2</a:t>
            </a:r>
            <a:r>
              <a:rPr lang="zh-CN" altLang="en-US" dirty="0"/>
              <a:t>）请再举出两个随机事件，它们发生的概率也是     。</a:t>
            </a:r>
            <a:endParaRPr lang="zh-CN" altLang="en-US" dirty="0"/>
          </a:p>
        </p:txBody>
      </p:sp>
      <p:grpSp>
        <p:nvGrpSpPr>
          <p:cNvPr id="3" name="组合 2"/>
          <p:cNvGrpSpPr/>
          <p:nvPr/>
        </p:nvGrpSpPr>
        <p:grpSpPr>
          <a:xfrm>
            <a:off x="2559257" y="1296484"/>
            <a:ext cx="284795" cy="720725"/>
            <a:chOff x="1988523" y="3991707"/>
            <a:chExt cx="284795" cy="720725"/>
          </a:xfrm>
        </p:grpSpPr>
        <p:pic>
          <p:nvPicPr>
            <p:cNvPr id="4" name="图片 3"/>
            <p:cNvPicPr>
              <a:picLocks noChangeAspect="1"/>
            </p:cNvPicPr>
            <p:nvPr/>
          </p:nvPicPr>
          <p:blipFill>
            <a:blip r:embed="rId1"/>
            <a:stretch>
              <a:fillRect/>
            </a:stretch>
          </p:blipFill>
          <p:spPr>
            <a:xfrm>
              <a:off x="1988523" y="4210014"/>
              <a:ext cx="281964" cy="297206"/>
            </a:xfrm>
            <a:prstGeom prst="rect">
              <a:avLst/>
            </a:prstGeom>
          </p:spPr>
        </p:pic>
        <p:graphicFrame>
          <p:nvGraphicFramePr>
            <p:cNvPr id="5" name="对象 4"/>
            <p:cNvGraphicFramePr>
              <a:graphicFrameLocks noChangeAspect="1"/>
            </p:cNvGraphicFramePr>
            <p:nvPr/>
          </p:nvGraphicFramePr>
          <p:xfrm>
            <a:off x="2003443" y="3991707"/>
            <a:ext cx="269875" cy="720725"/>
          </p:xfrm>
          <a:graphic>
            <a:graphicData uri="http://schemas.openxmlformats.org/presentationml/2006/ole">
              <mc:AlternateContent xmlns:mc="http://schemas.openxmlformats.org/markup-compatibility/2006">
                <mc:Choice xmlns:v="urn:schemas-microsoft-com:vml" Requires="v">
                  <p:oleObj spid="_x0000_s8195" name="Equation" r:id="rId2" imgW="3657600" imgH="9753600" progId="Equation.DSMT4">
                    <p:embed/>
                  </p:oleObj>
                </mc:Choice>
                <mc:Fallback>
                  <p:oleObj name="Equation" r:id="rId2" imgW="3657600" imgH="9753600" progId="Equation.DSMT4">
                    <p:embed/>
                    <p:pic>
                      <p:nvPicPr>
                        <p:cNvPr id="0" name="对象 4"/>
                        <p:cNvPicPr/>
                        <p:nvPr/>
                      </p:nvPicPr>
                      <p:blipFill>
                        <a:blip r:embed="rId3"/>
                        <a:stretch>
                          <a:fillRect/>
                        </a:stretch>
                      </p:blipFill>
                      <p:spPr>
                        <a:xfrm>
                          <a:off x="2003443" y="3991707"/>
                          <a:ext cx="269875" cy="720725"/>
                        </a:xfrm>
                        <a:prstGeom prst="rect">
                          <a:avLst/>
                        </a:prstGeom>
                      </p:spPr>
                    </p:pic>
                  </p:oleObj>
                </mc:Fallback>
              </mc:AlternateContent>
            </a:graphicData>
          </a:graphic>
        </p:graphicFrame>
      </p:grpSp>
      <p:sp>
        <p:nvSpPr>
          <p:cNvPr id="6" name="文本框 5"/>
          <p:cNvSpPr txBox="1"/>
          <p:nvPr/>
        </p:nvSpPr>
        <p:spPr>
          <a:xfrm>
            <a:off x="1106172" y="3441640"/>
            <a:ext cx="4415397" cy="616579"/>
          </a:xfrm>
          <a:prstGeom prst="rect">
            <a:avLst/>
          </a:prstGeom>
          <a:noFill/>
        </p:spPr>
        <p:txBody>
          <a:bodyPr wrap="square">
            <a:spAutoFit/>
          </a:bodyPr>
          <a:lstStyle>
            <a:defPPr>
              <a:defRPr lang="zh-CN"/>
            </a:defPPr>
            <a:lvl1pPr eaLnBrk="1" hangingPunct="1">
              <a:lnSpc>
                <a:spcPct val="130000"/>
              </a:lnSpc>
              <a:defRPr sz="2600" b="1">
                <a:solidFill>
                  <a:srgbClr val="FF0000"/>
                </a:solidFill>
                <a:latin typeface="+mn-lt"/>
                <a:ea typeface="楷体" panose="02010609060101010101" pitchFamily="49" charset="-122"/>
              </a:defRPr>
            </a:lvl1pPr>
          </a:lstStyle>
          <a:p>
            <a:pPr>
              <a:lnSpc>
                <a:spcPct val="150000"/>
              </a:lnSpc>
            </a:pPr>
            <a:r>
              <a:rPr lang="zh-CN" altLang="en-US" dirty="0"/>
              <a:t>抽到数字比 </a:t>
            </a:r>
            <a:r>
              <a:rPr lang="en-US" altLang="zh-CN" dirty="0"/>
              <a:t>4 </a:t>
            </a:r>
            <a:r>
              <a:rPr lang="zh-CN" altLang="en-US" dirty="0"/>
              <a:t>小的概率。</a:t>
            </a:r>
            <a:endParaRPr lang="zh-CN" altLang="en-US" dirty="0"/>
          </a:p>
        </p:txBody>
      </p:sp>
      <p:sp>
        <p:nvSpPr>
          <p:cNvPr id="7" name="矩形 6"/>
          <p:cNvSpPr/>
          <p:nvPr/>
        </p:nvSpPr>
        <p:spPr>
          <a:xfrm>
            <a:off x="1216855" y="2229729"/>
            <a:ext cx="787791" cy="1008916"/>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rPr>
              <a:t>1</a:t>
            </a:r>
            <a:endParaRPr lang="zh-CN" altLang="en-US" sz="3200" b="1" dirty="0">
              <a:solidFill>
                <a:schemeClr val="tx1"/>
              </a:solidFill>
            </a:endParaRPr>
          </a:p>
        </p:txBody>
      </p:sp>
      <p:sp>
        <p:nvSpPr>
          <p:cNvPr id="8" name="矩形 7"/>
          <p:cNvSpPr/>
          <p:nvPr/>
        </p:nvSpPr>
        <p:spPr>
          <a:xfrm>
            <a:off x="2110153" y="2229729"/>
            <a:ext cx="787791" cy="1008916"/>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rPr>
              <a:t>2</a:t>
            </a:r>
            <a:endParaRPr lang="zh-CN" altLang="en-US" sz="3200" b="1" dirty="0">
              <a:solidFill>
                <a:schemeClr val="tx1"/>
              </a:solidFill>
            </a:endParaRPr>
          </a:p>
        </p:txBody>
      </p:sp>
      <p:sp>
        <p:nvSpPr>
          <p:cNvPr id="9" name="矩形 8"/>
          <p:cNvSpPr/>
          <p:nvPr/>
        </p:nvSpPr>
        <p:spPr>
          <a:xfrm>
            <a:off x="3003451" y="2229729"/>
            <a:ext cx="787791" cy="1008916"/>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rPr>
              <a:t>3</a:t>
            </a:r>
            <a:endParaRPr lang="zh-CN" altLang="en-US" sz="3200" b="1" dirty="0">
              <a:solidFill>
                <a:schemeClr val="tx1"/>
              </a:solidFill>
            </a:endParaRPr>
          </a:p>
        </p:txBody>
      </p:sp>
      <p:sp>
        <p:nvSpPr>
          <p:cNvPr id="10" name="矩形 9"/>
          <p:cNvSpPr/>
          <p:nvPr/>
        </p:nvSpPr>
        <p:spPr>
          <a:xfrm>
            <a:off x="3896749" y="2229729"/>
            <a:ext cx="787791" cy="1008916"/>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rPr>
              <a:t>4</a:t>
            </a:r>
            <a:endParaRPr lang="zh-CN" altLang="en-US" sz="3200" b="1" dirty="0">
              <a:solidFill>
                <a:schemeClr val="tx1"/>
              </a:solidFill>
            </a:endParaRPr>
          </a:p>
        </p:txBody>
      </p:sp>
      <p:sp>
        <p:nvSpPr>
          <p:cNvPr id="11" name="矩形 10"/>
          <p:cNvSpPr/>
          <p:nvPr/>
        </p:nvSpPr>
        <p:spPr>
          <a:xfrm>
            <a:off x="4790047" y="2229729"/>
            <a:ext cx="787791" cy="1008916"/>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rPr>
              <a:t>5</a:t>
            </a:r>
            <a:endParaRPr lang="zh-CN" altLang="en-US" sz="3200" b="1" dirty="0">
              <a:solidFill>
                <a:schemeClr val="tx1"/>
              </a:solidFill>
            </a:endParaRPr>
          </a:p>
        </p:txBody>
      </p:sp>
      <p:sp>
        <p:nvSpPr>
          <p:cNvPr id="12" name="矩形 11"/>
          <p:cNvSpPr/>
          <p:nvPr/>
        </p:nvSpPr>
        <p:spPr>
          <a:xfrm>
            <a:off x="5683345" y="2229729"/>
            <a:ext cx="787791" cy="1008916"/>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rPr>
              <a:t>6</a:t>
            </a:r>
            <a:endParaRPr lang="zh-CN" altLang="en-US" sz="3200" b="1" dirty="0">
              <a:solidFill>
                <a:schemeClr val="tx1"/>
              </a:solidFill>
            </a:endParaRPr>
          </a:p>
        </p:txBody>
      </p:sp>
      <p:sp>
        <p:nvSpPr>
          <p:cNvPr id="13" name="矩形 12"/>
          <p:cNvSpPr/>
          <p:nvPr/>
        </p:nvSpPr>
        <p:spPr>
          <a:xfrm>
            <a:off x="6576643" y="2229729"/>
            <a:ext cx="787791" cy="1008916"/>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rPr>
              <a:t>7</a:t>
            </a:r>
            <a:endParaRPr lang="zh-CN" altLang="en-US" sz="3200" b="1" dirty="0">
              <a:solidFill>
                <a:schemeClr val="tx1"/>
              </a:solidFill>
            </a:endParaRPr>
          </a:p>
        </p:txBody>
      </p:sp>
      <p:sp>
        <p:nvSpPr>
          <p:cNvPr id="14" name="矩形 13"/>
          <p:cNvSpPr/>
          <p:nvPr/>
        </p:nvSpPr>
        <p:spPr>
          <a:xfrm>
            <a:off x="7469941" y="2229729"/>
            <a:ext cx="787791" cy="1008916"/>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rPr>
              <a:t>8</a:t>
            </a:r>
            <a:endParaRPr lang="zh-CN" altLang="en-US"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 name="组合 39"/>
          <p:cNvGrpSpPr/>
          <p:nvPr/>
        </p:nvGrpSpPr>
        <p:grpSpPr>
          <a:xfrm>
            <a:off x="5951975" y="1177509"/>
            <a:ext cx="2751408" cy="2751408"/>
            <a:chOff x="3013418" y="1349118"/>
            <a:chExt cx="2751408" cy="2751408"/>
          </a:xfrm>
        </p:grpSpPr>
        <p:sp>
          <p:nvSpPr>
            <p:cNvPr id="41" name="不完整圆 40"/>
            <p:cNvSpPr/>
            <p:nvPr/>
          </p:nvSpPr>
          <p:spPr>
            <a:xfrm rot="5400000">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不完整圆 41"/>
            <p:cNvSpPr/>
            <p:nvPr/>
          </p:nvSpPr>
          <p:spPr>
            <a:xfrm rot="4149474">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不完整圆 42"/>
            <p:cNvSpPr/>
            <p:nvPr/>
          </p:nvSpPr>
          <p:spPr>
            <a:xfrm rot="2777243">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不完整圆 43"/>
            <p:cNvSpPr/>
            <p:nvPr/>
          </p:nvSpPr>
          <p:spPr>
            <a:xfrm rot="1397870">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不完整圆 44"/>
            <p:cNvSpPr/>
            <p:nvPr/>
          </p:nvSpPr>
          <p:spPr>
            <a:xfrm>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不完整圆 45"/>
            <p:cNvSpPr/>
            <p:nvPr/>
          </p:nvSpPr>
          <p:spPr>
            <a:xfrm rot="20399003">
              <a:off x="3013418" y="1349118"/>
              <a:ext cx="2751408" cy="2751408"/>
            </a:xfrm>
            <a:prstGeom prst="pie">
              <a:avLst>
                <a:gd name="adj1" fmla="val 1481531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不完整圆 46"/>
            <p:cNvSpPr/>
            <p:nvPr/>
          </p:nvSpPr>
          <p:spPr>
            <a:xfrm rot="19008742">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不完整圆 47"/>
            <p:cNvSpPr/>
            <p:nvPr/>
          </p:nvSpPr>
          <p:spPr>
            <a:xfrm rot="17601133">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不完整圆 48"/>
            <p:cNvSpPr/>
            <p:nvPr/>
          </p:nvSpPr>
          <p:spPr>
            <a:xfrm rot="16200000">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不完整圆 49"/>
            <p:cNvSpPr/>
            <p:nvPr/>
          </p:nvSpPr>
          <p:spPr>
            <a:xfrm rot="14885963">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不完整圆 50"/>
            <p:cNvSpPr/>
            <p:nvPr/>
          </p:nvSpPr>
          <p:spPr>
            <a:xfrm rot="13487361">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不完整圆 51"/>
            <p:cNvSpPr/>
            <p:nvPr/>
          </p:nvSpPr>
          <p:spPr>
            <a:xfrm rot="12111828">
              <a:off x="3013418" y="1349118"/>
              <a:ext cx="2751408" cy="2751408"/>
            </a:xfrm>
            <a:prstGeom prst="pie">
              <a:avLst>
                <a:gd name="adj1" fmla="val 1481531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不完整圆 52"/>
            <p:cNvSpPr/>
            <p:nvPr/>
          </p:nvSpPr>
          <p:spPr>
            <a:xfrm rot="10800000">
              <a:off x="3013418" y="1349118"/>
              <a:ext cx="2751408" cy="2751408"/>
            </a:xfrm>
            <a:prstGeom prst="pie">
              <a:avLst>
                <a:gd name="adj1" fmla="val 1481531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不完整圆 53"/>
            <p:cNvSpPr/>
            <p:nvPr/>
          </p:nvSpPr>
          <p:spPr>
            <a:xfrm rot="9518381">
              <a:off x="3013418" y="1349118"/>
              <a:ext cx="2751408" cy="2751408"/>
            </a:xfrm>
            <a:prstGeom prst="pie">
              <a:avLst>
                <a:gd name="adj1" fmla="val 1481531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不完整圆 54"/>
            <p:cNvSpPr/>
            <p:nvPr/>
          </p:nvSpPr>
          <p:spPr>
            <a:xfrm rot="8153814">
              <a:off x="3013418" y="1349118"/>
              <a:ext cx="2751408" cy="2751408"/>
            </a:xfrm>
            <a:prstGeom prst="pie">
              <a:avLst>
                <a:gd name="adj1" fmla="val 1481531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不完整圆 55"/>
            <p:cNvSpPr/>
            <p:nvPr/>
          </p:nvSpPr>
          <p:spPr>
            <a:xfrm rot="6757453">
              <a:off x="3013418" y="1349118"/>
              <a:ext cx="2751408" cy="2751408"/>
            </a:xfrm>
            <a:prstGeom prst="pie">
              <a:avLst>
                <a:gd name="adj1" fmla="val 1481531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7" name="组合 56"/>
          <p:cNvGrpSpPr/>
          <p:nvPr/>
        </p:nvGrpSpPr>
        <p:grpSpPr>
          <a:xfrm>
            <a:off x="7213379" y="1913951"/>
            <a:ext cx="228600" cy="737185"/>
            <a:chOff x="6301740" y="2979420"/>
            <a:chExt cx="228600" cy="737185"/>
          </a:xfrm>
        </p:grpSpPr>
        <p:sp>
          <p:nvSpPr>
            <p:cNvPr id="58" name="箭头: 上 57"/>
            <p:cNvSpPr/>
            <p:nvPr/>
          </p:nvSpPr>
          <p:spPr>
            <a:xfrm>
              <a:off x="6301740" y="2979420"/>
              <a:ext cx="228600" cy="624840"/>
            </a:xfrm>
            <a:prstGeom prst="upArrow">
              <a:avLst>
                <a:gd name="adj1" fmla="val 50000"/>
                <a:gd name="adj2" fmla="val 273333"/>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301740" y="3488005"/>
              <a:ext cx="228600" cy="228600"/>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776321" y="920231"/>
            <a:ext cx="4630933" cy="3017236"/>
          </a:xfrm>
          <a:prstGeom prst="rect">
            <a:avLst/>
          </a:prstGeom>
          <a:noFill/>
          <a:ln w="9525">
            <a:noFill/>
          </a:ln>
        </p:spPr>
        <p:txBody>
          <a:bodyPr wrap="square">
            <a:spAutoFit/>
          </a:bodyPr>
          <a:lstStyle>
            <a:defPPr>
              <a:defRPr lang="zh-CN"/>
            </a:defPPr>
            <a:lvl1pPr eaLnBrk="1" hangingPunct="1">
              <a:lnSpc>
                <a:spcPct val="150000"/>
              </a:lnSpc>
              <a:defRPr sz="2600" b="1">
                <a:latin typeface="+mn-lt"/>
                <a:ea typeface="黑体" panose="02010609060101010101" pitchFamily="49" charset="-122"/>
              </a:defRPr>
            </a:lvl1pPr>
          </a:lstStyle>
          <a:p>
            <a:r>
              <a:rPr lang="en-US" altLang="zh-CN" dirty="0"/>
              <a:t>       2.</a:t>
            </a:r>
            <a:r>
              <a:rPr lang="zh-CN" altLang="en-US" dirty="0"/>
              <a:t>请设计一个转盘：自由转动这个转盘，当它停止时，指针落在红色区域</a:t>
            </a:r>
            <a:r>
              <a:rPr lang="zh-CN" altLang="en-US"/>
              <a:t>的概率是    </a:t>
            </a:r>
            <a:r>
              <a:rPr lang="zh-CN" altLang="en-US" dirty="0"/>
              <a:t>，落在白色区域</a:t>
            </a:r>
            <a:r>
              <a:rPr lang="zh-CN" altLang="en-US"/>
              <a:t>的概率是      </a:t>
            </a:r>
            <a:r>
              <a:rPr lang="zh-CN" altLang="en-US" dirty="0"/>
              <a:t>，</a:t>
            </a:r>
            <a:endParaRPr lang="en-US" altLang="zh-CN" dirty="0"/>
          </a:p>
          <a:p>
            <a:r>
              <a:rPr lang="zh-CN" altLang="en-US" dirty="0"/>
              <a:t>落在黄色区域</a:t>
            </a:r>
            <a:r>
              <a:rPr lang="zh-CN" altLang="en-US"/>
              <a:t>的概率是    </a:t>
            </a:r>
            <a:r>
              <a:rPr lang="zh-CN" altLang="en-US" dirty="0"/>
              <a:t>。</a:t>
            </a:r>
            <a:endParaRPr lang="zh-CN" altLang="en-US" dirty="0"/>
          </a:p>
        </p:txBody>
      </p:sp>
      <p:grpSp>
        <p:nvGrpSpPr>
          <p:cNvPr id="4" name="组合 3"/>
          <p:cNvGrpSpPr/>
          <p:nvPr/>
        </p:nvGrpSpPr>
        <p:grpSpPr>
          <a:xfrm>
            <a:off x="4894494" y="2140546"/>
            <a:ext cx="284795" cy="720725"/>
            <a:chOff x="1988523" y="3991707"/>
            <a:chExt cx="284795" cy="720725"/>
          </a:xfrm>
        </p:grpSpPr>
        <p:pic>
          <p:nvPicPr>
            <p:cNvPr id="5" name="图片 4"/>
            <p:cNvPicPr>
              <a:picLocks noChangeAspect="1"/>
            </p:cNvPicPr>
            <p:nvPr/>
          </p:nvPicPr>
          <p:blipFill>
            <a:blip r:embed="rId1"/>
            <a:stretch>
              <a:fillRect/>
            </a:stretch>
          </p:blipFill>
          <p:spPr>
            <a:xfrm>
              <a:off x="1988523" y="4210014"/>
              <a:ext cx="281964" cy="297206"/>
            </a:xfrm>
            <a:prstGeom prst="rect">
              <a:avLst/>
            </a:prstGeom>
          </p:spPr>
        </p:pic>
        <p:graphicFrame>
          <p:nvGraphicFramePr>
            <p:cNvPr id="6" name="对象 5"/>
            <p:cNvGraphicFramePr>
              <a:graphicFrameLocks noChangeAspect="1"/>
            </p:cNvGraphicFramePr>
            <p:nvPr/>
          </p:nvGraphicFramePr>
          <p:xfrm>
            <a:off x="2003443" y="3991707"/>
            <a:ext cx="269875" cy="720725"/>
          </p:xfrm>
          <a:graphic>
            <a:graphicData uri="http://schemas.openxmlformats.org/presentationml/2006/ole">
              <mc:AlternateContent xmlns:mc="http://schemas.openxmlformats.org/markup-compatibility/2006">
                <mc:Choice xmlns:v="urn:schemas-microsoft-com:vml" Requires="v">
                  <p:oleObj spid="_x0000_s9227" name="Equation" r:id="rId2" imgW="3657600" imgH="9753600" progId="Equation.DSMT4">
                    <p:embed/>
                  </p:oleObj>
                </mc:Choice>
                <mc:Fallback>
                  <p:oleObj name="Equation" r:id="rId2" imgW="3657600" imgH="9753600" progId="Equation.DSMT4">
                    <p:embed/>
                    <p:pic>
                      <p:nvPicPr>
                        <p:cNvPr id="0" name="对象 38"/>
                        <p:cNvPicPr/>
                        <p:nvPr/>
                      </p:nvPicPr>
                      <p:blipFill>
                        <a:blip r:embed="rId3"/>
                        <a:stretch>
                          <a:fillRect/>
                        </a:stretch>
                      </p:blipFill>
                      <p:spPr>
                        <a:xfrm>
                          <a:off x="2003443" y="3991707"/>
                          <a:ext cx="269875" cy="720725"/>
                        </a:xfrm>
                        <a:prstGeom prst="rect">
                          <a:avLst/>
                        </a:prstGeom>
                      </p:spPr>
                    </p:pic>
                  </p:oleObj>
                </mc:Fallback>
              </mc:AlternateContent>
            </a:graphicData>
          </a:graphic>
        </p:graphicFrame>
      </p:grpSp>
      <p:grpSp>
        <p:nvGrpSpPr>
          <p:cNvPr id="7" name="组合 6"/>
          <p:cNvGrpSpPr/>
          <p:nvPr/>
        </p:nvGrpSpPr>
        <p:grpSpPr>
          <a:xfrm>
            <a:off x="4288326" y="2731389"/>
            <a:ext cx="284795" cy="720725"/>
            <a:chOff x="1988523" y="3991707"/>
            <a:chExt cx="284795" cy="720725"/>
          </a:xfrm>
        </p:grpSpPr>
        <p:pic>
          <p:nvPicPr>
            <p:cNvPr id="8" name="图片 7"/>
            <p:cNvPicPr>
              <a:picLocks noChangeAspect="1"/>
            </p:cNvPicPr>
            <p:nvPr/>
          </p:nvPicPr>
          <p:blipFill>
            <a:blip r:embed="rId1"/>
            <a:stretch>
              <a:fillRect/>
            </a:stretch>
          </p:blipFill>
          <p:spPr>
            <a:xfrm>
              <a:off x="1988523" y="4210014"/>
              <a:ext cx="281964" cy="297206"/>
            </a:xfrm>
            <a:prstGeom prst="rect">
              <a:avLst/>
            </a:prstGeom>
          </p:spPr>
        </p:pic>
        <p:graphicFrame>
          <p:nvGraphicFramePr>
            <p:cNvPr id="9" name="对象 8"/>
            <p:cNvGraphicFramePr>
              <a:graphicFrameLocks noChangeAspect="1"/>
            </p:cNvGraphicFramePr>
            <p:nvPr/>
          </p:nvGraphicFramePr>
          <p:xfrm>
            <a:off x="2003443" y="3991707"/>
            <a:ext cx="269875" cy="720725"/>
          </p:xfrm>
          <a:graphic>
            <a:graphicData uri="http://schemas.openxmlformats.org/presentationml/2006/ole">
              <mc:AlternateContent xmlns:mc="http://schemas.openxmlformats.org/markup-compatibility/2006">
                <mc:Choice xmlns:v="urn:schemas-microsoft-com:vml" Requires="v">
                  <p:oleObj spid="_x0000_s9228" name="Equation" r:id="rId4" imgW="3657600" imgH="9753600" progId="Equation.DSMT4">
                    <p:embed/>
                  </p:oleObj>
                </mc:Choice>
                <mc:Fallback>
                  <p:oleObj name="Equation" r:id="rId4" imgW="3657600" imgH="9753600" progId="Equation.DSMT4">
                    <p:embed/>
                    <p:pic>
                      <p:nvPicPr>
                        <p:cNvPr id="0" name="对象 5"/>
                        <p:cNvPicPr/>
                        <p:nvPr/>
                      </p:nvPicPr>
                      <p:blipFill>
                        <a:blip r:embed="rId3"/>
                        <a:stretch>
                          <a:fillRect/>
                        </a:stretch>
                      </p:blipFill>
                      <p:spPr>
                        <a:xfrm>
                          <a:off x="2003443" y="3991707"/>
                          <a:ext cx="269875" cy="720725"/>
                        </a:xfrm>
                        <a:prstGeom prst="rect">
                          <a:avLst/>
                        </a:prstGeom>
                      </p:spPr>
                    </p:pic>
                  </p:oleObj>
                </mc:Fallback>
              </mc:AlternateContent>
            </a:graphicData>
          </a:graphic>
        </p:graphicFrame>
      </p:grpSp>
      <p:grpSp>
        <p:nvGrpSpPr>
          <p:cNvPr id="10" name="组合 9"/>
          <p:cNvGrpSpPr/>
          <p:nvPr/>
        </p:nvGrpSpPr>
        <p:grpSpPr>
          <a:xfrm>
            <a:off x="4232057" y="3363913"/>
            <a:ext cx="281964" cy="720725"/>
            <a:chOff x="1988523" y="3991184"/>
            <a:chExt cx="281964" cy="720725"/>
          </a:xfrm>
        </p:grpSpPr>
        <p:pic>
          <p:nvPicPr>
            <p:cNvPr id="11" name="图片 10"/>
            <p:cNvPicPr>
              <a:picLocks noChangeAspect="1"/>
            </p:cNvPicPr>
            <p:nvPr/>
          </p:nvPicPr>
          <p:blipFill>
            <a:blip r:embed="rId1"/>
            <a:stretch>
              <a:fillRect/>
            </a:stretch>
          </p:blipFill>
          <p:spPr>
            <a:xfrm>
              <a:off x="1988523" y="4210014"/>
              <a:ext cx="281964" cy="297206"/>
            </a:xfrm>
            <a:prstGeom prst="rect">
              <a:avLst/>
            </a:prstGeom>
          </p:spPr>
        </p:pic>
        <p:graphicFrame>
          <p:nvGraphicFramePr>
            <p:cNvPr id="12" name="对象 11"/>
            <p:cNvGraphicFramePr>
              <a:graphicFrameLocks noChangeAspect="1"/>
            </p:cNvGraphicFramePr>
            <p:nvPr/>
          </p:nvGraphicFramePr>
          <p:xfrm>
            <a:off x="2015045" y="3991184"/>
            <a:ext cx="247650" cy="720725"/>
          </p:xfrm>
          <a:graphic>
            <a:graphicData uri="http://schemas.openxmlformats.org/presentationml/2006/ole">
              <mc:AlternateContent xmlns:mc="http://schemas.openxmlformats.org/markup-compatibility/2006">
                <mc:Choice xmlns:v="urn:schemas-microsoft-com:vml" Requires="v">
                  <p:oleObj spid="_x0000_s9229" name="Equation" r:id="rId5" imgW="3352800" imgH="9753600" progId="Equation.DSMT4">
                    <p:embed/>
                  </p:oleObj>
                </mc:Choice>
                <mc:Fallback>
                  <p:oleObj name="Equation" r:id="rId5" imgW="3352800" imgH="9753600" progId="Equation.DSMT4">
                    <p:embed/>
                    <p:pic>
                      <p:nvPicPr>
                        <p:cNvPr id="0" name="对象 8"/>
                        <p:cNvPicPr/>
                        <p:nvPr/>
                      </p:nvPicPr>
                      <p:blipFill>
                        <a:blip r:embed="rId6"/>
                        <a:stretch>
                          <a:fillRect/>
                        </a:stretch>
                      </p:blipFill>
                      <p:spPr>
                        <a:xfrm>
                          <a:off x="2015045" y="3991184"/>
                          <a:ext cx="247650" cy="720725"/>
                        </a:xfrm>
                        <a:prstGeom prst="rect">
                          <a:avLst/>
                        </a:prstGeom>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3123031" y="296050"/>
            <a:ext cx="2575693" cy="659784"/>
            <a:chOff x="1455353" y="2389568"/>
            <a:chExt cx="2575693" cy="659784"/>
          </a:xfrm>
        </p:grpSpPr>
        <p:pic>
          <p:nvPicPr>
            <p:cNvPr id="4" name="图片 3"/>
            <p:cNvPicPr>
              <a:picLocks noChangeAspect="1"/>
            </p:cNvPicPr>
            <p:nvPr/>
          </p:nvPicPr>
          <p:blipFill>
            <a:blip r:embed="rId1"/>
            <a:stretch>
              <a:fillRect/>
            </a:stretch>
          </p:blipFill>
          <p:spPr>
            <a:xfrm>
              <a:off x="1455353" y="2389568"/>
              <a:ext cx="2575693" cy="659784"/>
            </a:xfrm>
            <a:prstGeom prst="rect">
              <a:avLst/>
            </a:prstGeom>
          </p:spPr>
        </p:pic>
        <p:sp>
          <p:nvSpPr>
            <p:cNvPr id="5" name="文本框 4"/>
            <p:cNvSpPr txBox="1"/>
            <p:nvPr/>
          </p:nvSpPr>
          <p:spPr>
            <a:xfrm>
              <a:off x="2030445" y="2410236"/>
              <a:ext cx="1950712" cy="523220"/>
            </a:xfrm>
            <a:prstGeom prst="rect">
              <a:avLst/>
            </a:prstGeom>
            <a:noFill/>
            <a:ln w="9525">
              <a:noFill/>
            </a:ln>
          </p:spPr>
          <p:txBody>
            <a:bodyPr wrap="square">
              <a:spAutoFit/>
            </a:bodyPr>
            <a:lstStyle>
              <a:defPPr>
                <a:defRPr lang="zh-CN"/>
              </a:defPPr>
              <a:lvl1pPr eaLnBrk="1" hangingPunct="1">
                <a:lnSpc>
                  <a:spcPct val="150000"/>
                </a:lnSpc>
                <a:defRPr sz="2400" b="1">
                  <a:latin typeface="黑体" panose="02010609060101010101" pitchFamily="49" charset="-122"/>
                  <a:ea typeface="黑体" panose="02010609060101010101" pitchFamily="49" charset="-122"/>
                </a:defRPr>
              </a:lvl1pPr>
            </a:lstStyle>
            <a:p>
              <a:pPr>
                <a:lnSpc>
                  <a:spcPct val="100000"/>
                </a:lnSpc>
              </a:pPr>
              <a:r>
                <a:rPr lang="zh-CN" altLang="en-US" sz="2800" spc="600" dirty="0">
                  <a:solidFill>
                    <a:schemeClr val="bg1"/>
                  </a:solidFill>
                  <a:latin typeface="幼圆" panose="02010509060101010101" pitchFamily="49" charset="-122"/>
                  <a:ea typeface="幼圆" panose="02010509060101010101" pitchFamily="49" charset="-122"/>
                </a:rPr>
                <a:t>课堂小结</a:t>
              </a:r>
              <a:endParaRPr lang="zh-CN" altLang="en-US" sz="2800" spc="600" dirty="0">
                <a:solidFill>
                  <a:schemeClr val="bg1"/>
                </a:solidFill>
                <a:latin typeface="幼圆" panose="02010509060101010101" pitchFamily="49" charset="-122"/>
                <a:ea typeface="幼圆" panose="02010509060101010101" pitchFamily="49" charset="-122"/>
              </a:endParaRPr>
            </a:p>
          </p:txBody>
        </p:sp>
      </p:grpSp>
      <p:sp>
        <p:nvSpPr>
          <p:cNvPr id="6" name="矩形 5"/>
          <p:cNvSpPr/>
          <p:nvPr/>
        </p:nvSpPr>
        <p:spPr>
          <a:xfrm>
            <a:off x="929979" y="1768475"/>
            <a:ext cx="7116741" cy="1596847"/>
          </a:xfrm>
          <a:prstGeom prst="rect">
            <a:avLst/>
          </a:prstGeom>
          <a:noFill/>
        </p:spPr>
        <p:txBody>
          <a:bodyPr wrap="square">
            <a:spAutoFit/>
          </a:bodyPr>
          <a:lstStyle/>
          <a:p>
            <a:pPr marL="0" marR="0" lvl="0" indent="0" algn="l" defTabSz="457200" rtl="0" eaLnBrk="0" fontAlgn="base" latinLnBrk="0" hangingPunct="0">
              <a:lnSpc>
                <a:spcPct val="13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mn-lt"/>
                <a:ea typeface="楷体" panose="02010609060101010101" pitchFamily="49" charset="-122"/>
              </a:rPr>
              <a:t>         某事件发生的概率等于该事件发生的所有可能结果所组成的图形的面积 </a:t>
            </a:r>
            <a:r>
              <a:rPr kumimoji="0" lang="en-US" altLang="zh-CN" sz="2600" b="1" i="1" u="none" strike="noStrike" kern="1200" cap="none" spc="0" normalizeH="0" baseline="0" noProof="0" dirty="0">
                <a:ln>
                  <a:noFill/>
                </a:ln>
                <a:solidFill>
                  <a:schemeClr val="tx1"/>
                </a:solidFill>
                <a:effectLst/>
                <a:uLnTx/>
                <a:uFillTx/>
                <a:latin typeface="+mn-lt"/>
                <a:ea typeface="楷体" panose="02010609060101010101" pitchFamily="49" charset="-122"/>
              </a:rPr>
              <a:t>S</a:t>
            </a:r>
            <a:r>
              <a:rPr kumimoji="0" lang="en-US" altLang="zh-CN" sz="2600" b="1" i="1" u="none" strike="noStrike" kern="1200" cap="none" spc="0" normalizeH="0" baseline="-25000" noProof="0" dirty="0">
                <a:ln>
                  <a:noFill/>
                </a:ln>
                <a:solidFill>
                  <a:schemeClr val="tx1"/>
                </a:solidFill>
                <a:effectLst/>
                <a:uLnTx/>
                <a:uFillTx/>
                <a:latin typeface="+mn-lt"/>
                <a:ea typeface="楷体" panose="02010609060101010101" pitchFamily="49" charset="-122"/>
              </a:rPr>
              <a:t>A </a:t>
            </a:r>
            <a:r>
              <a:rPr kumimoji="0" lang="zh-CN" altLang="en-US" sz="2600" b="1" i="0" u="none" strike="noStrike" kern="1200" cap="none" spc="0" normalizeH="0" baseline="0" noProof="0" dirty="0">
                <a:ln>
                  <a:noFill/>
                </a:ln>
                <a:solidFill>
                  <a:schemeClr val="tx1"/>
                </a:solidFill>
                <a:effectLst/>
                <a:uLnTx/>
                <a:uFillTx/>
                <a:latin typeface="+mn-lt"/>
                <a:ea typeface="楷体" panose="02010609060101010101" pitchFamily="49" charset="-122"/>
              </a:rPr>
              <a:t>与所有可能结果所组成的图形的总面积 </a:t>
            </a:r>
            <a:r>
              <a:rPr kumimoji="0" lang="en-US" altLang="zh-CN" sz="2600" b="1" i="1" u="none" strike="noStrike" kern="1200" cap="none" spc="0" normalizeH="0" baseline="0" noProof="0" dirty="0">
                <a:ln>
                  <a:noFill/>
                </a:ln>
                <a:solidFill>
                  <a:schemeClr val="tx1"/>
                </a:solidFill>
                <a:effectLst/>
                <a:uLnTx/>
                <a:uFillTx/>
                <a:latin typeface="+mn-lt"/>
                <a:ea typeface="楷体" panose="02010609060101010101" pitchFamily="49" charset="-122"/>
              </a:rPr>
              <a:t>S</a:t>
            </a:r>
            <a:r>
              <a:rPr kumimoji="0" lang="zh-CN" altLang="en-US" sz="2600" b="1" i="0" u="none" strike="noStrike" kern="1200" cap="none" spc="0" normalizeH="0" baseline="-25000" noProof="0" dirty="0">
                <a:ln>
                  <a:noFill/>
                </a:ln>
                <a:solidFill>
                  <a:schemeClr val="tx1"/>
                </a:solidFill>
                <a:effectLst/>
                <a:uLnTx/>
                <a:uFillTx/>
                <a:latin typeface="+mn-lt"/>
                <a:ea typeface="楷体" panose="02010609060101010101" pitchFamily="49" charset="-122"/>
              </a:rPr>
              <a:t>全 </a:t>
            </a:r>
            <a:r>
              <a:rPr kumimoji="0" lang="zh-CN" altLang="en-US" sz="2600" b="1" i="0" u="none" strike="noStrike" kern="1200" cap="none" spc="0" normalizeH="0" baseline="0" noProof="0" dirty="0">
                <a:ln>
                  <a:noFill/>
                </a:ln>
                <a:solidFill>
                  <a:schemeClr val="tx1"/>
                </a:solidFill>
                <a:effectLst/>
                <a:uLnTx/>
                <a:uFillTx/>
                <a:latin typeface="+mn-lt"/>
                <a:ea typeface="楷体" panose="02010609060101010101" pitchFamily="49" charset="-122"/>
              </a:rPr>
              <a:t>的比值。即</a:t>
            </a:r>
            <a:endParaRPr kumimoji="0" lang="zh-CN" altLang="en-US" sz="2600" b="1" i="0" u="none" strike="noStrike" kern="1200" cap="none" spc="0" normalizeH="0" baseline="0" noProof="0" dirty="0">
              <a:ln>
                <a:noFill/>
              </a:ln>
              <a:solidFill>
                <a:schemeClr val="tx1"/>
              </a:solidFill>
              <a:effectLst/>
              <a:uLnTx/>
              <a:uFillTx/>
              <a:latin typeface="+mn-lt"/>
              <a:ea typeface="楷体" panose="02010609060101010101" pitchFamily="49" charset="-122"/>
            </a:endParaRPr>
          </a:p>
        </p:txBody>
      </p:sp>
      <p:graphicFrame>
        <p:nvGraphicFramePr>
          <p:cNvPr id="8" name="对象 6"/>
          <p:cNvGraphicFramePr>
            <a:graphicFrameLocks noChangeAspect="1"/>
          </p:cNvGraphicFramePr>
          <p:nvPr/>
        </p:nvGraphicFramePr>
        <p:xfrm>
          <a:off x="3738467" y="3457072"/>
          <a:ext cx="1747837" cy="998537"/>
        </p:xfrm>
        <a:graphic>
          <a:graphicData uri="http://schemas.openxmlformats.org/presentationml/2006/ole">
            <mc:AlternateContent xmlns:mc="http://schemas.openxmlformats.org/markup-compatibility/2006">
              <mc:Choice xmlns:v="urn:schemas-microsoft-com:vml" Requires="v">
                <p:oleObj spid="_x0000_s10243" name="" r:id="rId2" imgW="800100" imgH="457200" progId="Equation.DSMT4">
                  <p:embed/>
                </p:oleObj>
              </mc:Choice>
              <mc:Fallback>
                <p:oleObj name="" r:id="rId2" imgW="800100" imgH="457200" progId="Equation.DSMT4">
                  <p:embed/>
                  <p:pic>
                    <p:nvPicPr>
                      <p:cNvPr id="0" name="对象 6"/>
                      <p:cNvPicPr/>
                      <p:nvPr/>
                    </p:nvPicPr>
                    <p:blipFill>
                      <a:blip r:embed="rId3"/>
                      <a:stretch>
                        <a:fillRect/>
                      </a:stretch>
                    </p:blipFill>
                    <p:spPr>
                      <a:xfrm>
                        <a:off x="3738467" y="3457072"/>
                        <a:ext cx="1747837" cy="998537"/>
                      </a:xfrm>
                      <a:prstGeom prst="rect">
                        <a:avLst/>
                      </a:prstGeom>
                      <a:noFill/>
                      <a:ln w="38100">
                        <a:noFill/>
                        <a:miter/>
                      </a:ln>
                    </p:spPr>
                  </p:pic>
                </p:oleObj>
              </mc:Fallback>
            </mc:AlternateContent>
          </a:graphicData>
        </a:graphic>
      </p:graphicFrame>
      <p:sp>
        <p:nvSpPr>
          <p:cNvPr id="9" name="矩形 8"/>
          <p:cNvSpPr/>
          <p:nvPr/>
        </p:nvSpPr>
        <p:spPr>
          <a:xfrm>
            <a:off x="1634707" y="1127196"/>
            <a:ext cx="6502400" cy="556563"/>
          </a:xfrm>
          <a:prstGeom prst="rect">
            <a:avLst/>
          </a:prstGeom>
          <a:noFill/>
        </p:spPr>
        <p:txBody>
          <a:bodyPr>
            <a:spAutoFit/>
          </a:bodyPr>
          <a:lstStyle/>
          <a:p>
            <a:pPr marL="0" marR="0" lvl="0" indent="0" algn="l" defTabSz="457200" rtl="0" eaLnBrk="0" fontAlgn="base" latinLnBrk="0" hangingPunct="0">
              <a:lnSpc>
                <a:spcPct val="13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FF0000"/>
                </a:solidFill>
                <a:effectLst/>
                <a:uLnTx/>
                <a:uFillTx/>
                <a:latin typeface="+mn-lt"/>
                <a:ea typeface="楷体" panose="02010609060101010101" pitchFamily="49" charset="-122"/>
              </a:rPr>
              <a:t>与几何图形有关的简单事件发生的概率</a:t>
            </a:r>
            <a:endParaRPr kumimoji="0" lang="zh-CN" altLang="en-US" sz="2600" b="1" i="0" u="none" strike="noStrike" kern="1200" cap="none" spc="0" normalizeH="0" baseline="0" noProof="0" dirty="0">
              <a:ln>
                <a:noFill/>
              </a:ln>
              <a:solidFill>
                <a:srgbClr val="FF0000"/>
              </a:solidFill>
              <a:effectLst/>
              <a:uLnTx/>
              <a:uFillTx/>
              <a:latin typeface="+mn-lt"/>
              <a:ea typeface="楷体"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txBox="1">
            <a:spLocks noChangeArrowheads="1"/>
          </p:cNvSpPr>
          <p:nvPr/>
        </p:nvSpPr>
        <p:spPr>
          <a:xfrm>
            <a:off x="1835943" y="1648557"/>
            <a:ext cx="5472113" cy="1657350"/>
          </a:xfrm>
          <a:prstGeom prst="rect">
            <a:avLst/>
          </a:prstGeom>
          <a:noFill/>
        </p:spPr>
        <p:txBody>
          <a:bodyPr lIns="68580" tIns="34290" rIns="68580" bIns="34290"/>
          <a:lstStyle/>
          <a:p>
            <a:pPr marL="257175" marR="0" indent="-257175" defTabSz="342900">
              <a:lnSpc>
                <a:spcPct val="150000"/>
              </a:lnSpc>
              <a:spcBef>
                <a:spcPct val="20000"/>
              </a:spcBef>
              <a:buClrTx/>
              <a:buSzTx/>
              <a:buFontTx/>
              <a:buNone/>
              <a:defRPr/>
            </a:pPr>
            <a:r>
              <a:rPr kumimoji="0" lang="en-US" altLang="zh-CN" sz="3200" b="1" kern="0" cap="none" spc="0" normalizeH="0" baseline="0" noProof="0" dirty="0">
                <a:solidFill>
                  <a:prstClr val="black"/>
                </a:solidFill>
                <a:latin typeface="Times New Roman" panose="02020603050405020304"/>
                <a:ea typeface="+mn-ea"/>
                <a:cs typeface="+mn-cs"/>
              </a:rPr>
              <a:t>1.</a:t>
            </a:r>
            <a:r>
              <a:rPr kumimoji="0" lang="zh-CN" altLang="en-US" sz="3200" b="1" kern="0" cap="none" spc="0" normalizeH="0" baseline="0" noProof="0" dirty="0">
                <a:solidFill>
                  <a:prstClr val="black"/>
                </a:solidFill>
                <a:latin typeface="Times New Roman" panose="02020603050405020304"/>
                <a:ea typeface="+mn-ea"/>
                <a:cs typeface="+mn-cs"/>
              </a:rPr>
              <a:t>从教材习题</a:t>
            </a:r>
            <a:r>
              <a:rPr kumimoji="0" lang="zh-CN" altLang="en-US" sz="3200" b="1" kern="0" cap="none" spc="0" normalizeH="0" baseline="0" noProof="0">
                <a:solidFill>
                  <a:prstClr val="black"/>
                </a:solidFill>
                <a:latin typeface="Times New Roman" panose="02020603050405020304"/>
                <a:ea typeface="+mn-ea"/>
                <a:cs typeface="+mn-cs"/>
              </a:rPr>
              <a:t>中选取；</a:t>
            </a:r>
            <a:endParaRPr kumimoji="0" lang="zh-CN" altLang="en-US" sz="3200" b="1" kern="0" cap="none" spc="0" normalizeH="0" baseline="0" noProof="0" dirty="0">
              <a:solidFill>
                <a:prstClr val="black"/>
              </a:solidFill>
              <a:latin typeface="Times New Roman" panose="02020603050405020304"/>
              <a:ea typeface="+mn-ea"/>
              <a:cs typeface="+mn-cs"/>
            </a:endParaRPr>
          </a:p>
          <a:p>
            <a:pPr marL="257175" marR="0" indent="-257175" defTabSz="342900">
              <a:lnSpc>
                <a:spcPct val="150000"/>
              </a:lnSpc>
              <a:spcBef>
                <a:spcPct val="20000"/>
              </a:spcBef>
              <a:buClrTx/>
              <a:buSzTx/>
              <a:buFontTx/>
              <a:buNone/>
              <a:defRPr/>
            </a:pPr>
            <a:r>
              <a:rPr kumimoji="0" lang="en-US" altLang="zh-CN" sz="3200" b="1" kern="0" cap="none" spc="0" normalizeH="0" baseline="0" noProof="0" dirty="0">
                <a:solidFill>
                  <a:prstClr val="black"/>
                </a:solidFill>
                <a:latin typeface="Times New Roman" panose="02020603050405020304"/>
                <a:ea typeface="+mn-ea"/>
                <a:cs typeface="+mn-cs"/>
              </a:rPr>
              <a:t>2.</a:t>
            </a:r>
            <a:r>
              <a:rPr kumimoji="0" lang="zh-CN" altLang="en-US" sz="3200" b="1" kern="0" cap="none" spc="0" normalizeH="0" baseline="0" noProof="0" dirty="0">
                <a:solidFill>
                  <a:prstClr val="black"/>
                </a:solidFill>
                <a:latin typeface="Times New Roman" panose="02020603050405020304"/>
                <a:ea typeface="+mn-ea"/>
                <a:cs typeface="+mn-cs"/>
              </a:rPr>
              <a:t>完成练习册本课时</a:t>
            </a:r>
            <a:r>
              <a:rPr kumimoji="0" lang="zh-CN" altLang="en-US" sz="3200" b="1" kern="0" cap="none" spc="0" normalizeH="0" baseline="0" noProof="0">
                <a:solidFill>
                  <a:prstClr val="black"/>
                </a:solidFill>
                <a:latin typeface="Times New Roman" panose="02020603050405020304"/>
                <a:ea typeface="+mn-ea"/>
                <a:cs typeface="+mn-cs"/>
              </a:rPr>
              <a:t>的习题。</a:t>
            </a:r>
            <a:endParaRPr kumimoji="0" lang="en-US" altLang="zh-CN" sz="3200" b="1" kern="0" cap="none" spc="0" normalizeH="0" baseline="0" noProof="0" dirty="0">
              <a:solidFill>
                <a:prstClr val="black"/>
              </a:solidFill>
              <a:latin typeface="Times New Roman" panose="02020603050405020304"/>
              <a:ea typeface="+mn-ea"/>
              <a:cs typeface="+mn-cs"/>
            </a:endParaRPr>
          </a:p>
        </p:txBody>
      </p:sp>
      <p:grpSp>
        <p:nvGrpSpPr>
          <p:cNvPr id="3" name="组合 2"/>
          <p:cNvGrpSpPr/>
          <p:nvPr/>
        </p:nvGrpSpPr>
        <p:grpSpPr>
          <a:xfrm>
            <a:off x="3123031" y="605541"/>
            <a:ext cx="2575693" cy="659784"/>
            <a:chOff x="1455353" y="2389568"/>
            <a:chExt cx="2575693" cy="659784"/>
          </a:xfrm>
        </p:grpSpPr>
        <p:pic>
          <p:nvPicPr>
            <p:cNvPr id="5" name="图片 4"/>
            <p:cNvPicPr>
              <a:picLocks noChangeAspect="1"/>
            </p:cNvPicPr>
            <p:nvPr/>
          </p:nvPicPr>
          <p:blipFill>
            <a:blip r:embed="rId1"/>
            <a:stretch>
              <a:fillRect/>
            </a:stretch>
          </p:blipFill>
          <p:spPr>
            <a:xfrm>
              <a:off x="1455353" y="2389568"/>
              <a:ext cx="2575693" cy="659784"/>
            </a:xfrm>
            <a:prstGeom prst="rect">
              <a:avLst/>
            </a:prstGeom>
          </p:spPr>
        </p:pic>
        <p:sp>
          <p:nvSpPr>
            <p:cNvPr id="6" name="文本框 5"/>
            <p:cNvSpPr txBox="1"/>
            <p:nvPr/>
          </p:nvSpPr>
          <p:spPr>
            <a:xfrm>
              <a:off x="2030445" y="2410236"/>
              <a:ext cx="1950712" cy="523220"/>
            </a:xfrm>
            <a:prstGeom prst="rect">
              <a:avLst/>
            </a:prstGeom>
            <a:noFill/>
            <a:ln w="9525">
              <a:noFill/>
            </a:ln>
          </p:spPr>
          <p:txBody>
            <a:bodyPr wrap="square">
              <a:spAutoFit/>
            </a:bodyPr>
            <a:lstStyle>
              <a:defPPr>
                <a:defRPr lang="zh-CN"/>
              </a:defPPr>
              <a:lvl1pPr eaLnBrk="1" hangingPunct="1">
                <a:lnSpc>
                  <a:spcPct val="150000"/>
                </a:lnSpc>
                <a:defRPr sz="2400" b="1">
                  <a:latin typeface="黑体" panose="02010609060101010101" pitchFamily="49" charset="-122"/>
                  <a:ea typeface="黑体" panose="02010609060101010101" pitchFamily="49" charset="-122"/>
                </a:defRPr>
              </a:lvl1pPr>
            </a:lstStyle>
            <a:p>
              <a:pPr>
                <a:lnSpc>
                  <a:spcPct val="100000"/>
                </a:lnSpc>
              </a:pPr>
              <a:r>
                <a:rPr lang="zh-CN" altLang="en-US" sz="2800" spc="600" dirty="0">
                  <a:solidFill>
                    <a:schemeClr val="bg1"/>
                  </a:solidFill>
                  <a:latin typeface="幼圆" panose="02010509060101010101" pitchFamily="49" charset="-122"/>
                  <a:ea typeface="幼圆" panose="02010509060101010101" pitchFamily="49" charset="-122"/>
                </a:rPr>
                <a:t>课后练习</a:t>
              </a:r>
              <a:endParaRPr lang="zh-CN" altLang="en-US" sz="2800" spc="600" dirty="0">
                <a:solidFill>
                  <a:schemeClr val="bg1"/>
                </a:solidFill>
                <a:latin typeface="幼圆" panose="02010509060101010101" pitchFamily="49" charset="-122"/>
                <a:ea typeface="幼圆" panose="02010509060101010101" pitchFamily="49"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253224" y="169445"/>
            <a:ext cx="2575693" cy="659784"/>
            <a:chOff x="1455353" y="2389568"/>
            <a:chExt cx="2575693" cy="659784"/>
          </a:xfrm>
        </p:grpSpPr>
        <p:pic>
          <p:nvPicPr>
            <p:cNvPr id="8" name="图片 7"/>
            <p:cNvPicPr>
              <a:picLocks noChangeAspect="1"/>
            </p:cNvPicPr>
            <p:nvPr/>
          </p:nvPicPr>
          <p:blipFill>
            <a:blip r:embed="rId1"/>
            <a:stretch>
              <a:fillRect/>
            </a:stretch>
          </p:blipFill>
          <p:spPr>
            <a:xfrm>
              <a:off x="1455353" y="2389568"/>
              <a:ext cx="2575693" cy="659784"/>
            </a:xfrm>
            <a:prstGeom prst="rect">
              <a:avLst/>
            </a:prstGeom>
          </p:spPr>
        </p:pic>
        <p:sp>
          <p:nvSpPr>
            <p:cNvPr id="9" name="文本框 8"/>
            <p:cNvSpPr txBox="1"/>
            <p:nvPr/>
          </p:nvSpPr>
          <p:spPr>
            <a:xfrm>
              <a:off x="2030445" y="2410236"/>
              <a:ext cx="1950712" cy="523220"/>
            </a:xfrm>
            <a:prstGeom prst="rect">
              <a:avLst/>
            </a:prstGeom>
            <a:noFill/>
            <a:ln w="9525">
              <a:noFill/>
            </a:ln>
          </p:spPr>
          <p:txBody>
            <a:bodyPr wrap="square">
              <a:spAutoFit/>
            </a:bodyPr>
            <a:lstStyle>
              <a:defPPr>
                <a:defRPr lang="zh-CN"/>
              </a:defPPr>
              <a:lvl1pPr eaLnBrk="1" hangingPunct="1">
                <a:lnSpc>
                  <a:spcPct val="150000"/>
                </a:lnSpc>
                <a:defRPr sz="2400" b="1">
                  <a:latin typeface="黑体" panose="02010609060101010101" pitchFamily="49" charset="-122"/>
                  <a:ea typeface="黑体" panose="02010609060101010101" pitchFamily="49" charset="-122"/>
                </a:defRPr>
              </a:lvl1pPr>
            </a:lstStyle>
            <a:p>
              <a:pPr>
                <a:lnSpc>
                  <a:spcPct val="100000"/>
                </a:lnSpc>
              </a:pPr>
              <a:r>
                <a:rPr lang="zh-CN" altLang="en-US" sz="2800" spc="600" dirty="0">
                  <a:solidFill>
                    <a:schemeClr val="bg1"/>
                  </a:solidFill>
                  <a:latin typeface="幼圆" panose="02010509060101010101" pitchFamily="49" charset="-122"/>
                  <a:ea typeface="幼圆" panose="02010509060101010101" pitchFamily="49" charset="-122"/>
                </a:rPr>
                <a:t>新课导入</a:t>
              </a:r>
              <a:endParaRPr lang="zh-CN" altLang="en-US" sz="2800" spc="600" dirty="0">
                <a:solidFill>
                  <a:schemeClr val="bg1"/>
                </a:solidFill>
                <a:latin typeface="幼圆" panose="02010509060101010101" pitchFamily="49" charset="-122"/>
                <a:ea typeface="幼圆" panose="02010509060101010101" pitchFamily="49" charset="-122"/>
              </a:endParaRPr>
            </a:p>
          </p:txBody>
        </p:sp>
      </p:grpSp>
      <p:grpSp>
        <p:nvGrpSpPr>
          <p:cNvPr id="2" name="组合 1"/>
          <p:cNvGrpSpPr/>
          <p:nvPr/>
        </p:nvGrpSpPr>
        <p:grpSpPr>
          <a:xfrm>
            <a:off x="5841022" y="849922"/>
            <a:ext cx="2751408" cy="2751408"/>
            <a:chOff x="3151163" y="1447799"/>
            <a:chExt cx="1659988" cy="1659988"/>
          </a:xfrm>
        </p:grpSpPr>
        <p:sp>
          <p:nvSpPr>
            <p:cNvPr id="3" name="不完整圆 2"/>
            <p:cNvSpPr/>
            <p:nvPr/>
          </p:nvSpPr>
          <p:spPr>
            <a:xfrm>
              <a:off x="3151163" y="1447799"/>
              <a:ext cx="1659988" cy="1659988"/>
            </a:xfrm>
            <a:prstGeom prst="pie">
              <a:avLst>
                <a:gd name="adj1" fmla="val 1512270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不完整圆 3"/>
            <p:cNvSpPr/>
            <p:nvPr/>
          </p:nvSpPr>
          <p:spPr>
            <a:xfrm rot="2057364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不完整圆 11"/>
            <p:cNvSpPr/>
            <p:nvPr/>
          </p:nvSpPr>
          <p:spPr>
            <a:xfrm rot="19494281">
              <a:off x="3151163" y="1447799"/>
              <a:ext cx="1659988" cy="1659988"/>
            </a:xfrm>
            <a:prstGeom prst="pie">
              <a:avLst>
                <a:gd name="adj1" fmla="val 1512270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不完整圆 12"/>
            <p:cNvSpPr/>
            <p:nvPr/>
          </p:nvSpPr>
          <p:spPr>
            <a:xfrm rot="18410109">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不完整圆 15"/>
            <p:cNvSpPr/>
            <p:nvPr/>
          </p:nvSpPr>
          <p:spPr>
            <a:xfrm rot="17307439">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不完整圆 17"/>
            <p:cNvSpPr/>
            <p:nvPr/>
          </p:nvSpPr>
          <p:spPr>
            <a:xfrm rot="16200000">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不完整圆 18"/>
            <p:cNvSpPr/>
            <p:nvPr/>
          </p:nvSpPr>
          <p:spPr>
            <a:xfrm rot="1517003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不完整圆 19"/>
            <p:cNvSpPr/>
            <p:nvPr/>
          </p:nvSpPr>
          <p:spPr>
            <a:xfrm rot="14067925">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不完整圆 20"/>
            <p:cNvSpPr/>
            <p:nvPr/>
          </p:nvSpPr>
          <p:spPr>
            <a:xfrm rot="12960555">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不完整圆 21"/>
            <p:cNvSpPr/>
            <p:nvPr/>
          </p:nvSpPr>
          <p:spPr>
            <a:xfrm rot="1188029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不完整圆 22"/>
            <p:cNvSpPr/>
            <p:nvPr/>
          </p:nvSpPr>
          <p:spPr>
            <a:xfrm rot="10800000">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不完整圆 23"/>
            <p:cNvSpPr/>
            <p:nvPr/>
          </p:nvSpPr>
          <p:spPr>
            <a:xfrm rot="9764894">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不完整圆 24"/>
            <p:cNvSpPr/>
            <p:nvPr/>
          </p:nvSpPr>
          <p:spPr>
            <a:xfrm rot="8677252">
              <a:off x="3151163" y="1447799"/>
              <a:ext cx="1659988" cy="1659988"/>
            </a:xfrm>
            <a:prstGeom prst="pie">
              <a:avLst>
                <a:gd name="adj1" fmla="val 15122707"/>
                <a:gd name="adj2" fmla="val 16200000"/>
              </a:avLst>
            </a:prstGeom>
            <a:solidFill>
              <a:srgbClr val="FFFFFF"/>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不完整圆 25"/>
            <p:cNvSpPr/>
            <p:nvPr/>
          </p:nvSpPr>
          <p:spPr>
            <a:xfrm rot="7588011">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不完整圆 26"/>
            <p:cNvSpPr/>
            <p:nvPr/>
          </p:nvSpPr>
          <p:spPr>
            <a:xfrm rot="6517167">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不完整圆 27"/>
            <p:cNvSpPr/>
            <p:nvPr/>
          </p:nvSpPr>
          <p:spPr>
            <a:xfrm rot="540000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不完整圆 28"/>
            <p:cNvSpPr/>
            <p:nvPr/>
          </p:nvSpPr>
          <p:spPr>
            <a:xfrm rot="4370840">
              <a:off x="3151163" y="1447799"/>
              <a:ext cx="1659988" cy="1659988"/>
            </a:xfrm>
            <a:prstGeom prst="pie">
              <a:avLst>
                <a:gd name="adj1" fmla="val 1512270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不完整圆 29"/>
            <p:cNvSpPr/>
            <p:nvPr/>
          </p:nvSpPr>
          <p:spPr>
            <a:xfrm rot="3295213">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不完整圆 30"/>
            <p:cNvSpPr/>
            <p:nvPr/>
          </p:nvSpPr>
          <p:spPr>
            <a:xfrm rot="2196303">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不完整圆 31"/>
            <p:cNvSpPr/>
            <p:nvPr/>
          </p:nvSpPr>
          <p:spPr>
            <a:xfrm rot="1114106">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3" name="等腰三角形 32"/>
          <p:cNvSpPr/>
          <p:nvPr/>
        </p:nvSpPr>
        <p:spPr>
          <a:xfrm>
            <a:off x="7111218" y="1758461"/>
            <a:ext cx="232117" cy="520504"/>
          </a:xfrm>
          <a:prstGeom prst="triangle">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6622365" y="4044644"/>
            <a:ext cx="1209822" cy="510778"/>
          </a:xfrm>
          <a:prstGeom prst="roundRect">
            <a:avLst/>
          </a:prstGeom>
          <a:solidFill>
            <a:srgbClr val="FF0000"/>
          </a:solidFill>
        </p:spPr>
        <p:txBody>
          <a:bodyPr wrap="square" rtlCol="0">
            <a:spAutoFit/>
          </a:bodyPr>
          <a:lstStyle/>
          <a:p>
            <a:pPr algn="ctr"/>
            <a:r>
              <a:rPr lang="zh-CN" altLang="en-US" sz="2400" b="1" dirty="0">
                <a:latin typeface="+mn-lt"/>
                <a:ea typeface="+mn-ea"/>
              </a:rPr>
              <a:t>抽奖</a:t>
            </a:r>
            <a:endParaRPr lang="zh-CN" altLang="en-US" sz="2400" b="1" dirty="0">
              <a:latin typeface="+mn-lt"/>
              <a:ea typeface="+mn-ea"/>
            </a:endParaRPr>
          </a:p>
        </p:txBody>
      </p:sp>
      <p:sp>
        <p:nvSpPr>
          <p:cNvPr id="36" name="文本框 35"/>
          <p:cNvSpPr txBox="1"/>
          <p:nvPr/>
        </p:nvSpPr>
        <p:spPr>
          <a:xfrm>
            <a:off x="786112" y="1296070"/>
            <a:ext cx="4572000" cy="1816908"/>
          </a:xfrm>
          <a:prstGeom prst="rect">
            <a:avLst/>
          </a:prstGeom>
          <a:noFill/>
          <a:ln w="9525">
            <a:noFill/>
          </a:ln>
        </p:spPr>
        <p:txBody>
          <a:bodyPr wrap="square">
            <a:spAutoFit/>
          </a:bodyPr>
          <a:lstStyle>
            <a:defPPr>
              <a:defRPr lang="zh-CN"/>
            </a:defPPr>
            <a:lvl1pPr eaLnBrk="1" hangingPunct="1">
              <a:lnSpc>
                <a:spcPct val="150000"/>
              </a:lnSpc>
              <a:defRPr sz="2600" b="1">
                <a:latin typeface="+mn-lt"/>
                <a:ea typeface="黑体" panose="02010609060101010101" pitchFamily="49" charset="-122"/>
              </a:defRPr>
            </a:lvl1pPr>
          </a:lstStyle>
          <a:p>
            <a:r>
              <a:rPr lang="zh-CN" altLang="en-US" dirty="0"/>
              <a:t>        在一些商场中我们可以看到抽奖的转盘，想一想抽中图中各奖励的概率是一样的吗？</a:t>
            </a:r>
            <a:endParaRPr lang="zh-CN" alt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4"/>
                    </p:tgtEl>
                  </p:cond>
                </p:stCondLst>
                <p:endSync evt="end" delay="0">
                  <p:rtn val="all"/>
                </p:endSync>
                <p:childTnLst>
                  <p:par>
                    <p:cTn id="3" fill="hold">
                      <p:stCondLst>
                        <p:cond delay="0"/>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5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10" fill="hold"/>
                                        <p:tgtEl>
                                          <p:spTgt spid="2"/>
                                        </p:tgtEl>
                                        <p:attrNameLst>
                                          <p:attrName>r</p:attrName>
                                        </p:attrNameLst>
                                      </p:cBhvr>
                                    </p:animRot>
                                  </p:childTnLst>
                                </p:cTn>
                              </p:par>
                            </p:childTnLst>
                          </p:cTn>
                        </p:par>
                      </p:childTnLst>
                    </p:cTn>
                  </p:par>
                </p:childTnLst>
              </p:cTn>
              <p:nextCondLst>
                <p:cond evt="onClick" delay="0">
                  <p:tgtEl>
                    <p:spTgt spid="3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253224" y="169445"/>
            <a:ext cx="2575693" cy="659784"/>
            <a:chOff x="1455353" y="2389568"/>
            <a:chExt cx="2575693" cy="659784"/>
          </a:xfrm>
        </p:grpSpPr>
        <p:pic>
          <p:nvPicPr>
            <p:cNvPr id="5" name="图片 4"/>
            <p:cNvPicPr>
              <a:picLocks noChangeAspect="1"/>
            </p:cNvPicPr>
            <p:nvPr/>
          </p:nvPicPr>
          <p:blipFill>
            <a:blip r:embed="rId1"/>
            <a:stretch>
              <a:fillRect/>
            </a:stretch>
          </p:blipFill>
          <p:spPr>
            <a:xfrm>
              <a:off x="1455353" y="2389568"/>
              <a:ext cx="2575693" cy="659784"/>
            </a:xfrm>
            <a:prstGeom prst="rect">
              <a:avLst/>
            </a:prstGeom>
          </p:spPr>
        </p:pic>
        <p:sp>
          <p:nvSpPr>
            <p:cNvPr id="6" name="文本框 5"/>
            <p:cNvSpPr txBox="1"/>
            <p:nvPr/>
          </p:nvSpPr>
          <p:spPr>
            <a:xfrm>
              <a:off x="2030445" y="2410236"/>
              <a:ext cx="1950712" cy="523220"/>
            </a:xfrm>
            <a:prstGeom prst="rect">
              <a:avLst/>
            </a:prstGeom>
            <a:noFill/>
            <a:ln w="9525">
              <a:noFill/>
            </a:ln>
          </p:spPr>
          <p:txBody>
            <a:bodyPr wrap="square">
              <a:spAutoFit/>
            </a:bodyPr>
            <a:lstStyle>
              <a:defPPr>
                <a:defRPr lang="zh-CN"/>
              </a:defPPr>
              <a:lvl1pPr eaLnBrk="1" hangingPunct="1">
                <a:lnSpc>
                  <a:spcPct val="150000"/>
                </a:lnSpc>
                <a:defRPr sz="2400" b="1">
                  <a:latin typeface="黑体" panose="02010609060101010101" pitchFamily="49" charset="-122"/>
                  <a:ea typeface="黑体" panose="02010609060101010101" pitchFamily="49" charset="-122"/>
                </a:defRPr>
              </a:lvl1pPr>
            </a:lstStyle>
            <a:p>
              <a:pPr>
                <a:lnSpc>
                  <a:spcPct val="100000"/>
                </a:lnSpc>
              </a:pPr>
              <a:r>
                <a:rPr lang="zh-CN" altLang="en-US" sz="2800" spc="600" dirty="0">
                  <a:solidFill>
                    <a:schemeClr val="bg1"/>
                  </a:solidFill>
                  <a:latin typeface="幼圆" panose="02010509060101010101" pitchFamily="49" charset="-122"/>
                  <a:ea typeface="幼圆" panose="02010509060101010101" pitchFamily="49" charset="-122"/>
                </a:rPr>
                <a:t>新课探究</a:t>
              </a:r>
              <a:endParaRPr lang="zh-CN" altLang="en-US" sz="2800" spc="600" dirty="0">
                <a:solidFill>
                  <a:schemeClr val="bg1"/>
                </a:solidFill>
                <a:latin typeface="幼圆" panose="02010509060101010101" pitchFamily="49" charset="-122"/>
                <a:ea typeface="幼圆" panose="02010509060101010101" pitchFamily="49" charset="-122"/>
              </a:endParaRPr>
            </a:p>
          </p:txBody>
        </p:sp>
      </p:grpSp>
      <p:sp>
        <p:nvSpPr>
          <p:cNvPr id="18" name="文本框 13"/>
          <p:cNvSpPr txBox="1"/>
          <p:nvPr/>
        </p:nvSpPr>
        <p:spPr>
          <a:xfrm>
            <a:off x="675248" y="913637"/>
            <a:ext cx="7962315" cy="3621441"/>
          </a:xfrm>
          <a:prstGeom prst="rect">
            <a:avLst/>
          </a:prstGeom>
          <a:noFill/>
          <a:ln w="9525">
            <a:noFill/>
          </a:ln>
        </p:spPr>
        <p:txBody>
          <a:bodyPr wrap="square">
            <a:spAutoFit/>
          </a:bodyPr>
          <a:lstStyle/>
          <a:p>
            <a:pPr eaLnBrk="1" hangingPunct="1">
              <a:lnSpc>
                <a:spcPct val="150000"/>
              </a:lnSpc>
            </a:pPr>
            <a:r>
              <a:rPr lang="zh-CN" altLang="en-US" sz="2600" b="1" dirty="0">
                <a:latin typeface="+mn-lt"/>
                <a:ea typeface="黑体" panose="02010609060101010101" pitchFamily="49" charset="-122"/>
              </a:rPr>
              <a:t>        某商场为了吸引顾客，设立了一个可以自由转动的转盘，并将转盘等分成 </a:t>
            </a:r>
            <a:r>
              <a:rPr lang="en-US" altLang="zh-CN" sz="2600" b="1" dirty="0">
                <a:latin typeface="+mn-lt"/>
                <a:ea typeface="黑体" panose="02010609060101010101" pitchFamily="49" charset="-122"/>
              </a:rPr>
              <a:t>20 </a:t>
            </a:r>
            <a:r>
              <a:rPr lang="zh-CN" altLang="en-US" sz="2600" b="1" dirty="0">
                <a:latin typeface="+mn-lt"/>
                <a:ea typeface="黑体" panose="02010609060101010101" pitchFamily="49" charset="-122"/>
              </a:rPr>
              <a:t>个扇形，分别涂上不同的颜色。商场规定：顾客每购买 </a:t>
            </a:r>
            <a:r>
              <a:rPr lang="en-US" altLang="zh-CN" sz="2600" b="1" dirty="0">
                <a:latin typeface="+mn-lt"/>
                <a:ea typeface="黑体" panose="02010609060101010101" pitchFamily="49" charset="-122"/>
              </a:rPr>
              <a:t>100 </a:t>
            </a:r>
            <a:r>
              <a:rPr lang="zh-CN" altLang="en-US" sz="2600" b="1" dirty="0">
                <a:latin typeface="+mn-lt"/>
                <a:ea typeface="黑体" panose="02010609060101010101" pitchFamily="49" charset="-122"/>
              </a:rPr>
              <a:t>元商品，就能获得一次转动转盘的机会。如果转盘停止后，指针正好落在红色、黄色或绿色区域，顾客就可以分别获得 </a:t>
            </a:r>
            <a:r>
              <a:rPr lang="en-US" altLang="zh-CN" sz="2600" b="1" dirty="0">
                <a:latin typeface="+mn-lt"/>
                <a:ea typeface="黑体" panose="02010609060101010101" pitchFamily="49" charset="-122"/>
              </a:rPr>
              <a:t>100 </a:t>
            </a:r>
            <a:r>
              <a:rPr lang="zh-CN" altLang="en-US" sz="2600" b="1" dirty="0">
                <a:latin typeface="+mn-lt"/>
                <a:ea typeface="黑体" panose="02010609060101010101" pitchFamily="49" charset="-122"/>
              </a:rPr>
              <a:t>元、</a:t>
            </a:r>
            <a:r>
              <a:rPr lang="en-US" altLang="zh-CN" sz="2600" b="1" dirty="0">
                <a:latin typeface="+mn-lt"/>
                <a:ea typeface="黑体" panose="02010609060101010101" pitchFamily="49" charset="-122"/>
              </a:rPr>
              <a:t>50 </a:t>
            </a:r>
            <a:r>
              <a:rPr lang="zh-CN" altLang="en-US" sz="2600" b="1" dirty="0">
                <a:latin typeface="+mn-lt"/>
                <a:ea typeface="黑体" panose="02010609060101010101" pitchFamily="49" charset="-122"/>
              </a:rPr>
              <a:t>元、</a:t>
            </a:r>
            <a:r>
              <a:rPr lang="en-US" altLang="zh-CN" sz="2600" b="1" dirty="0">
                <a:latin typeface="+mn-lt"/>
                <a:ea typeface="黑体" panose="02010609060101010101" pitchFamily="49" charset="-122"/>
              </a:rPr>
              <a:t>20 </a:t>
            </a:r>
            <a:r>
              <a:rPr lang="zh-CN" altLang="en-US" sz="2600" b="1" dirty="0">
                <a:latin typeface="+mn-lt"/>
                <a:ea typeface="黑体" panose="02010609060101010101" pitchFamily="49" charset="-122"/>
              </a:rPr>
              <a:t>元的购物券。</a:t>
            </a:r>
            <a:endParaRPr lang="zh-CN" altLang="en-US" sz="2600" b="1" dirty="0">
              <a:latin typeface="+mn-lt"/>
              <a:ea typeface="黑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3"/>
          <p:cNvSpPr txBox="1"/>
          <p:nvPr/>
        </p:nvSpPr>
        <p:spPr>
          <a:xfrm>
            <a:off x="604909" y="554906"/>
            <a:ext cx="5071404" cy="2417072"/>
          </a:xfrm>
          <a:prstGeom prst="rect">
            <a:avLst/>
          </a:prstGeom>
          <a:noFill/>
          <a:ln w="9525">
            <a:noFill/>
          </a:ln>
        </p:spPr>
        <p:txBody>
          <a:bodyPr wrap="square">
            <a:spAutoFit/>
          </a:bodyPr>
          <a:lstStyle/>
          <a:p>
            <a:pPr eaLnBrk="1" hangingPunct="1">
              <a:lnSpc>
                <a:spcPct val="150000"/>
              </a:lnSpc>
            </a:pPr>
            <a:r>
              <a:rPr lang="zh-CN" altLang="en-US" sz="2600" b="1" dirty="0">
                <a:latin typeface="+mn-lt"/>
                <a:ea typeface="黑体" panose="02010609060101010101" pitchFamily="49" charset="-122"/>
              </a:rPr>
              <a:t>      （</a:t>
            </a:r>
            <a:r>
              <a:rPr lang="en-US" altLang="zh-CN" sz="2600" b="1" dirty="0">
                <a:latin typeface="+mn-lt"/>
                <a:ea typeface="黑体" panose="02010609060101010101" pitchFamily="49" charset="-122"/>
              </a:rPr>
              <a:t>1</a:t>
            </a:r>
            <a:r>
              <a:rPr lang="zh-CN" altLang="en-US" sz="2600" b="1" dirty="0">
                <a:latin typeface="+mn-lt"/>
                <a:ea typeface="黑体" panose="02010609060101010101" pitchFamily="49" charset="-122"/>
              </a:rPr>
              <a:t>）自由转动转盘，当转盘停止时，指针落在</a:t>
            </a:r>
            <a:r>
              <a:rPr lang="zh-CN" altLang="en-US" sz="2600" b="1">
                <a:latin typeface="+mn-lt"/>
                <a:ea typeface="黑体" panose="02010609060101010101" pitchFamily="49" charset="-122"/>
              </a:rPr>
              <a:t>不同扇形的可能的</a:t>
            </a:r>
            <a:r>
              <a:rPr lang="zh-CN" altLang="en-US" sz="2600" b="1" dirty="0">
                <a:latin typeface="+mn-lt"/>
                <a:ea typeface="黑体" panose="02010609060101010101" pitchFamily="49" charset="-122"/>
              </a:rPr>
              <a:t>结果共有多少种？这些结果是等可能的吗？</a:t>
            </a:r>
            <a:endParaRPr lang="zh-CN" altLang="en-US" sz="2600" b="1" dirty="0">
              <a:latin typeface="+mn-lt"/>
              <a:ea typeface="黑体" panose="02010609060101010101" pitchFamily="49" charset="-122"/>
            </a:endParaRPr>
          </a:p>
        </p:txBody>
      </p:sp>
      <p:grpSp>
        <p:nvGrpSpPr>
          <p:cNvPr id="3" name="组合 2"/>
          <p:cNvGrpSpPr/>
          <p:nvPr/>
        </p:nvGrpSpPr>
        <p:grpSpPr>
          <a:xfrm>
            <a:off x="5946532" y="849922"/>
            <a:ext cx="2751408" cy="2751408"/>
            <a:chOff x="3151163" y="1447799"/>
            <a:chExt cx="1659988" cy="1659988"/>
          </a:xfrm>
        </p:grpSpPr>
        <p:sp>
          <p:nvSpPr>
            <p:cNvPr id="4" name="不完整圆 3"/>
            <p:cNvSpPr/>
            <p:nvPr/>
          </p:nvSpPr>
          <p:spPr>
            <a:xfrm>
              <a:off x="3151163" y="1447799"/>
              <a:ext cx="1659988" cy="1659988"/>
            </a:xfrm>
            <a:prstGeom prst="pie">
              <a:avLst>
                <a:gd name="adj1" fmla="val 1512270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不完整圆 4"/>
            <p:cNvSpPr/>
            <p:nvPr/>
          </p:nvSpPr>
          <p:spPr>
            <a:xfrm rot="2057364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不完整圆 5"/>
            <p:cNvSpPr/>
            <p:nvPr/>
          </p:nvSpPr>
          <p:spPr>
            <a:xfrm rot="19494281">
              <a:off x="3151163" y="1447799"/>
              <a:ext cx="1659988" cy="1659988"/>
            </a:xfrm>
            <a:prstGeom prst="pie">
              <a:avLst>
                <a:gd name="adj1" fmla="val 1512270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不完整圆 6"/>
            <p:cNvSpPr/>
            <p:nvPr/>
          </p:nvSpPr>
          <p:spPr>
            <a:xfrm rot="18410109">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不完整圆 7"/>
            <p:cNvSpPr/>
            <p:nvPr/>
          </p:nvSpPr>
          <p:spPr>
            <a:xfrm rot="17307439">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不完整圆 8"/>
            <p:cNvSpPr/>
            <p:nvPr/>
          </p:nvSpPr>
          <p:spPr>
            <a:xfrm rot="16200000">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不完整圆 9"/>
            <p:cNvSpPr/>
            <p:nvPr/>
          </p:nvSpPr>
          <p:spPr>
            <a:xfrm rot="1517003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不完整圆 10"/>
            <p:cNvSpPr/>
            <p:nvPr/>
          </p:nvSpPr>
          <p:spPr>
            <a:xfrm rot="14067925">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不完整圆 11"/>
            <p:cNvSpPr/>
            <p:nvPr/>
          </p:nvSpPr>
          <p:spPr>
            <a:xfrm rot="12960555">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不完整圆 12"/>
            <p:cNvSpPr/>
            <p:nvPr/>
          </p:nvSpPr>
          <p:spPr>
            <a:xfrm rot="1188029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不完整圆 13"/>
            <p:cNvSpPr/>
            <p:nvPr/>
          </p:nvSpPr>
          <p:spPr>
            <a:xfrm rot="10800000">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不完整圆 14"/>
            <p:cNvSpPr/>
            <p:nvPr/>
          </p:nvSpPr>
          <p:spPr>
            <a:xfrm rot="9764894">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不完整圆 15"/>
            <p:cNvSpPr/>
            <p:nvPr/>
          </p:nvSpPr>
          <p:spPr>
            <a:xfrm rot="8677252">
              <a:off x="3151163" y="1447799"/>
              <a:ext cx="1659988" cy="1659988"/>
            </a:xfrm>
            <a:prstGeom prst="pie">
              <a:avLst>
                <a:gd name="adj1" fmla="val 15122707"/>
                <a:gd name="adj2" fmla="val 16200000"/>
              </a:avLst>
            </a:prstGeom>
            <a:solidFill>
              <a:srgbClr val="FFFFFF"/>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不完整圆 16"/>
            <p:cNvSpPr/>
            <p:nvPr/>
          </p:nvSpPr>
          <p:spPr>
            <a:xfrm rot="7588011">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不完整圆 17"/>
            <p:cNvSpPr/>
            <p:nvPr/>
          </p:nvSpPr>
          <p:spPr>
            <a:xfrm rot="6517167">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不完整圆 18"/>
            <p:cNvSpPr/>
            <p:nvPr/>
          </p:nvSpPr>
          <p:spPr>
            <a:xfrm rot="540000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不完整圆 19"/>
            <p:cNvSpPr/>
            <p:nvPr/>
          </p:nvSpPr>
          <p:spPr>
            <a:xfrm rot="4370840">
              <a:off x="3151163" y="1447799"/>
              <a:ext cx="1659988" cy="1659988"/>
            </a:xfrm>
            <a:prstGeom prst="pie">
              <a:avLst>
                <a:gd name="adj1" fmla="val 1512270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不完整圆 20"/>
            <p:cNvSpPr/>
            <p:nvPr/>
          </p:nvSpPr>
          <p:spPr>
            <a:xfrm rot="3295213">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不完整圆 21"/>
            <p:cNvSpPr/>
            <p:nvPr/>
          </p:nvSpPr>
          <p:spPr>
            <a:xfrm rot="2196303">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不完整圆 22"/>
            <p:cNvSpPr/>
            <p:nvPr/>
          </p:nvSpPr>
          <p:spPr>
            <a:xfrm rot="1114106">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等腰三角形 23"/>
          <p:cNvSpPr/>
          <p:nvPr/>
        </p:nvSpPr>
        <p:spPr>
          <a:xfrm>
            <a:off x="7216728" y="1758461"/>
            <a:ext cx="232117" cy="520504"/>
          </a:xfrm>
          <a:prstGeom prst="triangle">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727875" y="4044644"/>
            <a:ext cx="1209822" cy="510778"/>
          </a:xfrm>
          <a:prstGeom prst="roundRect">
            <a:avLst/>
          </a:prstGeom>
          <a:solidFill>
            <a:srgbClr val="FF0000"/>
          </a:solidFill>
        </p:spPr>
        <p:txBody>
          <a:bodyPr wrap="square" rtlCol="0">
            <a:spAutoFit/>
          </a:bodyPr>
          <a:lstStyle/>
          <a:p>
            <a:pPr algn="ctr"/>
            <a:r>
              <a:rPr lang="zh-CN" altLang="en-US" sz="2400" b="1" dirty="0">
                <a:latin typeface="+mn-lt"/>
                <a:ea typeface="+mn-ea"/>
              </a:rPr>
              <a:t>抽奖</a:t>
            </a:r>
            <a:endParaRPr lang="zh-CN" altLang="en-US" sz="2400" b="1" dirty="0">
              <a:latin typeface="+mn-lt"/>
              <a:ea typeface="+mn-ea"/>
            </a:endParaRPr>
          </a:p>
        </p:txBody>
      </p:sp>
      <p:sp>
        <p:nvSpPr>
          <p:cNvPr id="26" name="文本框 25"/>
          <p:cNvSpPr txBox="1"/>
          <p:nvPr/>
        </p:nvSpPr>
        <p:spPr>
          <a:xfrm>
            <a:off x="1272839" y="3140793"/>
            <a:ext cx="4354238" cy="620619"/>
          </a:xfrm>
          <a:prstGeom prst="rect">
            <a:avLst/>
          </a:prstGeom>
          <a:noFill/>
        </p:spPr>
        <p:txBody>
          <a:bodyPr wrap="square">
            <a:spAutoFit/>
          </a:bodyPr>
          <a:lstStyle/>
          <a:p>
            <a:pPr>
              <a:lnSpc>
                <a:spcPct val="150000"/>
              </a:lnSpc>
            </a:pPr>
            <a:r>
              <a:rPr lang="zh-CN" altLang="en-US" sz="2600" b="1" dirty="0">
                <a:solidFill>
                  <a:srgbClr val="FF0000"/>
                </a:solidFill>
                <a:latin typeface="+mn-lt"/>
                <a:ea typeface="楷体" panose="02010609060101010101" pitchFamily="49" charset="-122"/>
              </a:rPr>
              <a:t>结果</a:t>
            </a:r>
            <a:r>
              <a:rPr lang="zh-CN" altLang="en-US" sz="2600" b="1">
                <a:solidFill>
                  <a:srgbClr val="FF0000"/>
                </a:solidFill>
                <a:latin typeface="+mn-lt"/>
                <a:ea typeface="楷体" panose="02010609060101010101" pitchFamily="49" charset="-122"/>
              </a:rPr>
              <a:t>共有 </a:t>
            </a:r>
            <a:r>
              <a:rPr lang="en-US" altLang="zh-CN" sz="2600" b="1">
                <a:solidFill>
                  <a:srgbClr val="FF0000"/>
                </a:solidFill>
                <a:latin typeface="+mn-lt"/>
                <a:ea typeface="楷体" panose="02010609060101010101" pitchFamily="49" charset="-122"/>
              </a:rPr>
              <a:t>4 </a:t>
            </a:r>
            <a:r>
              <a:rPr lang="zh-CN" altLang="en-US" sz="2600" b="1" dirty="0">
                <a:solidFill>
                  <a:srgbClr val="FF0000"/>
                </a:solidFill>
                <a:latin typeface="+mn-lt"/>
                <a:ea typeface="楷体" panose="02010609060101010101" pitchFamily="49" charset="-122"/>
              </a:rPr>
              <a:t>种。</a:t>
            </a:r>
            <a:endParaRPr lang="zh-CN" altLang="en-US" sz="2600" dirty="0">
              <a:latin typeface="+mn-lt"/>
            </a:endParaRPr>
          </a:p>
        </p:txBody>
      </p:sp>
      <p:sp>
        <p:nvSpPr>
          <p:cNvPr id="32" name="文本框 31"/>
          <p:cNvSpPr txBox="1"/>
          <p:nvPr/>
        </p:nvSpPr>
        <p:spPr>
          <a:xfrm>
            <a:off x="1272839" y="3943201"/>
            <a:ext cx="4354238" cy="620619"/>
          </a:xfrm>
          <a:prstGeom prst="rect">
            <a:avLst/>
          </a:prstGeom>
          <a:noFill/>
        </p:spPr>
        <p:txBody>
          <a:bodyPr wrap="square">
            <a:spAutoFit/>
          </a:bodyPr>
          <a:lstStyle/>
          <a:p>
            <a:pPr>
              <a:lnSpc>
                <a:spcPct val="150000"/>
              </a:lnSpc>
            </a:pPr>
            <a:r>
              <a:rPr lang="zh-CN" altLang="en-US" sz="2600" b="1" dirty="0">
                <a:solidFill>
                  <a:srgbClr val="FF0000"/>
                </a:solidFill>
                <a:latin typeface="+mn-lt"/>
                <a:ea typeface="楷体" panose="02010609060101010101" pitchFamily="49" charset="-122"/>
              </a:rPr>
              <a:t>不是等可能。</a:t>
            </a:r>
            <a:endParaRPr lang="zh-CN" altLang="en-US" sz="26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25"/>
                    </p:tgtEl>
                  </p:cond>
                </p:stCondLst>
                <p:endSync evt="end" delay="0">
                  <p:rtn val="all"/>
                </p:endSync>
                <p:childTnLst>
                  <p:par>
                    <p:cTn id="12" fill="hold">
                      <p:stCondLst>
                        <p:cond delay="0"/>
                      </p:stCondLst>
                      <p:childTnLst>
                        <p:par>
                          <p:cTn id="13" fill="hold">
                            <p:stCondLst>
                              <p:cond delay="0"/>
                            </p:stCondLst>
                            <p:childTnLst>
                              <p:par>
                                <p:cTn id="14" presetID="8" presetClass="emph" presetSubtype="0" repeatCount="indefinite" fill="hold" nodeType="clickEffect">
                                  <p:stCondLst>
                                    <p:cond delay="0"/>
                                  </p:stCondLst>
                                  <p:endCondLst>
                                    <p:cond evt="onNext" delay="0">
                                      <p:tgtEl>
                                        <p:sldTgt/>
                                      </p:tgtEl>
                                    </p:cond>
                                  </p:endCondLst>
                                  <p:childTnLst>
                                    <p:animRot by="21600000">
                                      <p:cBhvr>
                                        <p:cTn id="15" dur="500" fill="hold"/>
                                        <p:tgtEl>
                                          <p:spTgt spid="3"/>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8" presetClass="emph" presetSubtype="0" fill="hold" nodeType="clickEffect">
                                  <p:stCondLst>
                                    <p:cond delay="0"/>
                                  </p:stCondLst>
                                  <p:childTnLst>
                                    <p:animRot by="21600000">
                                      <p:cBhvr>
                                        <p:cTn id="19" dur="10" fill="hold"/>
                                        <p:tgtEl>
                                          <p:spTgt spid="3"/>
                                        </p:tgtEl>
                                        <p:attrNameLst>
                                          <p:attrName>r</p:attrName>
                                        </p:attrNameLst>
                                      </p:cBhvr>
                                    </p:animRot>
                                  </p:childTnLst>
                                </p:cTn>
                              </p:par>
                            </p:childTnLst>
                          </p:cTn>
                        </p:par>
                      </p:childTnLst>
                    </p:cTn>
                  </p:par>
                </p:childTnLst>
              </p:cTn>
              <p:nextCondLst>
                <p:cond evt="onClick" delay="0">
                  <p:tgtEl>
                    <p:spTgt spid="25"/>
                  </p:tgtEl>
                </p:cond>
              </p:nextCondLst>
            </p:seq>
          </p:childTnLst>
        </p:cTn>
      </p:par>
    </p:tnLst>
    <p:bldLst>
      <p:bldP spid="26"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3"/>
          <p:cNvSpPr txBox="1"/>
          <p:nvPr/>
        </p:nvSpPr>
        <p:spPr>
          <a:xfrm>
            <a:off x="531052" y="266515"/>
            <a:ext cx="5250772" cy="2827184"/>
          </a:xfrm>
          <a:prstGeom prst="rect">
            <a:avLst/>
          </a:prstGeom>
          <a:noFill/>
          <a:ln w="9525">
            <a:noFill/>
          </a:ln>
        </p:spPr>
        <p:txBody>
          <a:bodyPr wrap="square">
            <a:spAutoFit/>
          </a:bodyPr>
          <a:lstStyle/>
          <a:p>
            <a:pPr eaLnBrk="1" hangingPunct="1">
              <a:lnSpc>
                <a:spcPct val="140000"/>
              </a:lnSpc>
            </a:pPr>
            <a:r>
              <a:rPr lang="zh-CN" altLang="en-US" sz="2600" b="1" dirty="0">
                <a:latin typeface="+mn-lt"/>
                <a:ea typeface="黑体" panose="02010609060101010101" pitchFamily="49" charset="-122"/>
              </a:rPr>
              <a:t>      （</a:t>
            </a:r>
            <a:r>
              <a:rPr lang="en-US" altLang="zh-CN" sz="2600" b="1" dirty="0">
                <a:latin typeface="+mn-lt"/>
                <a:ea typeface="黑体" panose="02010609060101010101" pitchFamily="49" charset="-122"/>
              </a:rPr>
              <a:t>2</a:t>
            </a:r>
            <a:r>
              <a:rPr lang="zh-CN" altLang="en-US" sz="2600" b="1" dirty="0">
                <a:latin typeface="+mn-lt"/>
                <a:ea typeface="黑体" panose="02010609060101010101" pitchFamily="49" charset="-122"/>
              </a:rPr>
              <a:t>）某顾客购物消费 </a:t>
            </a:r>
            <a:r>
              <a:rPr lang="en-US" altLang="zh-CN" sz="2600" b="1" dirty="0">
                <a:latin typeface="+mn-lt"/>
                <a:ea typeface="黑体" panose="02010609060101010101" pitchFamily="49" charset="-122"/>
              </a:rPr>
              <a:t>120 </a:t>
            </a:r>
            <a:r>
              <a:rPr lang="zh-CN" altLang="en-US" sz="2600" b="1" dirty="0">
                <a:latin typeface="+mn-lt"/>
                <a:ea typeface="黑体" panose="02010609060101010101" pitchFamily="49" charset="-122"/>
              </a:rPr>
              <a:t>元，获得一次转动转盘的机会。他获得 </a:t>
            </a:r>
            <a:r>
              <a:rPr lang="en-US" altLang="zh-CN" sz="2600" b="1" dirty="0">
                <a:latin typeface="+mn-lt"/>
                <a:ea typeface="黑体" panose="02010609060101010101" pitchFamily="49" charset="-122"/>
              </a:rPr>
              <a:t>100 </a:t>
            </a:r>
            <a:r>
              <a:rPr lang="zh-CN" altLang="en-US" sz="2600" b="1" dirty="0">
                <a:latin typeface="+mn-lt"/>
                <a:ea typeface="黑体" panose="02010609060101010101" pitchFamily="49" charset="-122"/>
              </a:rPr>
              <a:t>元、</a:t>
            </a:r>
            <a:r>
              <a:rPr lang="en-US" altLang="zh-CN" sz="2600" b="1" dirty="0">
                <a:latin typeface="+mn-lt"/>
                <a:ea typeface="黑体" panose="02010609060101010101" pitchFamily="49" charset="-122"/>
              </a:rPr>
              <a:t>50 </a:t>
            </a:r>
            <a:r>
              <a:rPr lang="zh-CN" altLang="en-US" sz="2600" b="1" dirty="0">
                <a:latin typeface="+mn-lt"/>
                <a:ea typeface="黑体" panose="02010609060101010101" pitchFamily="49" charset="-122"/>
              </a:rPr>
              <a:t>元、</a:t>
            </a:r>
            <a:r>
              <a:rPr lang="en-US" altLang="zh-CN" sz="2600" b="1" dirty="0">
                <a:latin typeface="+mn-lt"/>
                <a:ea typeface="黑体" panose="02010609060101010101" pitchFamily="49" charset="-122"/>
              </a:rPr>
              <a:t>20 </a:t>
            </a:r>
            <a:r>
              <a:rPr lang="zh-CN" altLang="en-US" sz="2600" b="1" dirty="0">
                <a:latin typeface="+mn-lt"/>
                <a:ea typeface="黑体" panose="02010609060101010101" pitchFamily="49" charset="-122"/>
              </a:rPr>
              <a:t>元购物券的概率分别是多少？他能获得购物券的概率是多少？</a:t>
            </a:r>
            <a:endParaRPr lang="zh-CN" altLang="en-US" sz="2600" b="1" dirty="0">
              <a:latin typeface="+mn-lt"/>
              <a:ea typeface="黑体" panose="02010609060101010101" pitchFamily="49" charset="-122"/>
            </a:endParaRPr>
          </a:p>
        </p:txBody>
      </p:sp>
      <p:grpSp>
        <p:nvGrpSpPr>
          <p:cNvPr id="40" name="组合 39"/>
          <p:cNvGrpSpPr/>
          <p:nvPr/>
        </p:nvGrpSpPr>
        <p:grpSpPr>
          <a:xfrm>
            <a:off x="5946532" y="849922"/>
            <a:ext cx="2751408" cy="2751408"/>
            <a:chOff x="3151163" y="1447799"/>
            <a:chExt cx="1659988" cy="1659988"/>
          </a:xfrm>
        </p:grpSpPr>
        <p:sp>
          <p:nvSpPr>
            <p:cNvPr id="41" name="不完整圆 40"/>
            <p:cNvSpPr/>
            <p:nvPr/>
          </p:nvSpPr>
          <p:spPr>
            <a:xfrm>
              <a:off x="3151163" y="1447799"/>
              <a:ext cx="1659988" cy="1659988"/>
            </a:xfrm>
            <a:prstGeom prst="pie">
              <a:avLst>
                <a:gd name="adj1" fmla="val 1512270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不完整圆 41"/>
            <p:cNvSpPr/>
            <p:nvPr/>
          </p:nvSpPr>
          <p:spPr>
            <a:xfrm rot="2057364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不完整圆 42"/>
            <p:cNvSpPr/>
            <p:nvPr/>
          </p:nvSpPr>
          <p:spPr>
            <a:xfrm rot="19494281">
              <a:off x="3151163" y="1447799"/>
              <a:ext cx="1659988" cy="1659988"/>
            </a:xfrm>
            <a:prstGeom prst="pie">
              <a:avLst>
                <a:gd name="adj1" fmla="val 1512270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不完整圆 43"/>
            <p:cNvSpPr/>
            <p:nvPr/>
          </p:nvSpPr>
          <p:spPr>
            <a:xfrm rot="18410109">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不完整圆 44"/>
            <p:cNvSpPr/>
            <p:nvPr/>
          </p:nvSpPr>
          <p:spPr>
            <a:xfrm rot="17307439">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不完整圆 45"/>
            <p:cNvSpPr/>
            <p:nvPr/>
          </p:nvSpPr>
          <p:spPr>
            <a:xfrm rot="16200000">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不完整圆 46"/>
            <p:cNvSpPr/>
            <p:nvPr/>
          </p:nvSpPr>
          <p:spPr>
            <a:xfrm rot="1517003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不完整圆 47"/>
            <p:cNvSpPr/>
            <p:nvPr/>
          </p:nvSpPr>
          <p:spPr>
            <a:xfrm rot="14067925">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不完整圆 48"/>
            <p:cNvSpPr/>
            <p:nvPr/>
          </p:nvSpPr>
          <p:spPr>
            <a:xfrm rot="12960555">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不完整圆 49"/>
            <p:cNvSpPr/>
            <p:nvPr/>
          </p:nvSpPr>
          <p:spPr>
            <a:xfrm rot="1188029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不完整圆 50"/>
            <p:cNvSpPr/>
            <p:nvPr/>
          </p:nvSpPr>
          <p:spPr>
            <a:xfrm rot="10800000">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不完整圆 51"/>
            <p:cNvSpPr/>
            <p:nvPr/>
          </p:nvSpPr>
          <p:spPr>
            <a:xfrm rot="9764894">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不完整圆 52"/>
            <p:cNvSpPr/>
            <p:nvPr/>
          </p:nvSpPr>
          <p:spPr>
            <a:xfrm rot="8677252">
              <a:off x="3151163" y="1447799"/>
              <a:ext cx="1659988" cy="1659988"/>
            </a:xfrm>
            <a:prstGeom prst="pie">
              <a:avLst>
                <a:gd name="adj1" fmla="val 15122707"/>
                <a:gd name="adj2" fmla="val 16200000"/>
              </a:avLst>
            </a:prstGeom>
            <a:solidFill>
              <a:srgbClr val="FFFFFF"/>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不完整圆 53"/>
            <p:cNvSpPr/>
            <p:nvPr/>
          </p:nvSpPr>
          <p:spPr>
            <a:xfrm rot="7588011">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不完整圆 54"/>
            <p:cNvSpPr/>
            <p:nvPr/>
          </p:nvSpPr>
          <p:spPr>
            <a:xfrm rot="6517167">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不完整圆 55"/>
            <p:cNvSpPr/>
            <p:nvPr/>
          </p:nvSpPr>
          <p:spPr>
            <a:xfrm rot="540000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不完整圆 56"/>
            <p:cNvSpPr/>
            <p:nvPr/>
          </p:nvSpPr>
          <p:spPr>
            <a:xfrm rot="4370840">
              <a:off x="3151163" y="1447799"/>
              <a:ext cx="1659988" cy="1659988"/>
            </a:xfrm>
            <a:prstGeom prst="pie">
              <a:avLst>
                <a:gd name="adj1" fmla="val 1512270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不完整圆 57"/>
            <p:cNvSpPr/>
            <p:nvPr/>
          </p:nvSpPr>
          <p:spPr>
            <a:xfrm rot="3295213">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不完整圆 58"/>
            <p:cNvSpPr/>
            <p:nvPr/>
          </p:nvSpPr>
          <p:spPr>
            <a:xfrm rot="2196303">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不完整圆 59"/>
            <p:cNvSpPr/>
            <p:nvPr/>
          </p:nvSpPr>
          <p:spPr>
            <a:xfrm rot="1114106">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等腰三角形 60"/>
          <p:cNvSpPr/>
          <p:nvPr/>
        </p:nvSpPr>
        <p:spPr>
          <a:xfrm>
            <a:off x="7216728" y="1758461"/>
            <a:ext cx="232117" cy="520504"/>
          </a:xfrm>
          <a:prstGeom prst="triangle">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6727875" y="4044644"/>
            <a:ext cx="1209822" cy="510778"/>
          </a:xfrm>
          <a:prstGeom prst="roundRect">
            <a:avLst/>
          </a:prstGeom>
          <a:solidFill>
            <a:srgbClr val="FF0000"/>
          </a:solidFill>
        </p:spPr>
        <p:txBody>
          <a:bodyPr wrap="square" rtlCol="0">
            <a:spAutoFit/>
          </a:bodyPr>
          <a:lstStyle/>
          <a:p>
            <a:pPr algn="ctr"/>
            <a:r>
              <a:rPr lang="zh-CN" altLang="en-US" sz="2400" b="1" dirty="0">
                <a:latin typeface="+mn-lt"/>
                <a:ea typeface="+mn-ea"/>
              </a:rPr>
              <a:t>抽奖</a:t>
            </a:r>
            <a:endParaRPr lang="zh-CN" altLang="en-US" sz="2400" b="1" dirty="0">
              <a:latin typeface="+mn-lt"/>
              <a:ea typeface="+mn-ea"/>
            </a:endParaRPr>
          </a:p>
        </p:txBody>
      </p:sp>
      <p:sp>
        <p:nvSpPr>
          <p:cNvPr id="63" name="文本框 62"/>
          <p:cNvSpPr txBox="1"/>
          <p:nvPr/>
        </p:nvSpPr>
        <p:spPr>
          <a:xfrm>
            <a:off x="623464" y="3138920"/>
            <a:ext cx="4661310" cy="1596847"/>
          </a:xfrm>
          <a:prstGeom prst="rect">
            <a:avLst/>
          </a:prstGeom>
          <a:noFill/>
        </p:spPr>
        <p:txBody>
          <a:bodyPr wrap="square">
            <a:spAutoFit/>
          </a:bodyPr>
          <a:lstStyle>
            <a:defPPr>
              <a:defRPr lang="zh-CN"/>
            </a:defPPr>
            <a:lvl1pPr>
              <a:lnSpc>
                <a:spcPct val="150000"/>
              </a:lnSpc>
              <a:defRPr sz="2600" b="1">
                <a:solidFill>
                  <a:srgbClr val="FF0000"/>
                </a:solidFill>
                <a:latin typeface="+mn-lt"/>
                <a:ea typeface="楷体" panose="02010609060101010101" pitchFamily="49" charset="-122"/>
              </a:defRPr>
            </a:lvl1pPr>
          </a:lstStyle>
          <a:p>
            <a:pPr eaLnBrk="1" hangingPunct="1">
              <a:lnSpc>
                <a:spcPct val="130000"/>
              </a:lnSpc>
            </a:pPr>
            <a:r>
              <a:rPr lang="zh-CN" altLang="en-US" dirty="0"/>
              <a:t>      转盘被等分成 </a:t>
            </a:r>
            <a:r>
              <a:rPr lang="en-US" altLang="zh-CN" dirty="0"/>
              <a:t>20 </a:t>
            </a:r>
            <a:r>
              <a:rPr lang="zh-CN" altLang="en-US" dirty="0"/>
              <a:t>个扇形，其中 </a:t>
            </a:r>
            <a:r>
              <a:rPr lang="en-US" altLang="zh-CN" dirty="0"/>
              <a:t>1 </a:t>
            </a:r>
            <a:r>
              <a:rPr lang="zh-CN" altLang="en-US" dirty="0"/>
              <a:t>个是红色、</a:t>
            </a:r>
            <a:r>
              <a:rPr lang="en-US" altLang="zh-CN" dirty="0"/>
              <a:t>2 </a:t>
            </a:r>
            <a:r>
              <a:rPr lang="zh-CN" altLang="en-US" dirty="0"/>
              <a:t>个是黄色、</a:t>
            </a:r>
            <a:r>
              <a:rPr lang="en-US" altLang="zh-CN" dirty="0"/>
              <a:t>4 </a:t>
            </a:r>
            <a:r>
              <a:rPr lang="zh-CN" altLang="en-US" dirty="0"/>
              <a:t>个是绿色。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2"/>
                    </p:tgtEl>
                  </p:cond>
                </p:stCondLst>
                <p:endSync evt="end" delay="0">
                  <p:rtn val="all"/>
                </p:endSync>
                <p:childTnLst>
                  <p:par>
                    <p:cTn id="8" fill="hold">
                      <p:stCondLst>
                        <p:cond delay="0"/>
                      </p:stCondLst>
                      <p:childTnLst>
                        <p:par>
                          <p:cTn id="9" fill="hold">
                            <p:stCondLst>
                              <p:cond delay="0"/>
                            </p:stCondLst>
                            <p:childTnLst>
                              <p:par>
                                <p:cTn id="10" presetID="8" presetClass="emph" presetSubtype="0" repeatCount="indefinite" fill="hold" nodeType="clickEffect">
                                  <p:stCondLst>
                                    <p:cond delay="0"/>
                                  </p:stCondLst>
                                  <p:endCondLst>
                                    <p:cond evt="onNext" delay="0">
                                      <p:tgtEl>
                                        <p:sldTgt/>
                                      </p:tgtEl>
                                    </p:cond>
                                  </p:endCondLst>
                                  <p:childTnLst>
                                    <p:animRot by="21600000">
                                      <p:cBhvr>
                                        <p:cTn id="11" dur="500" fill="hold"/>
                                        <p:tgtEl>
                                          <p:spTgt spid="40"/>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8" presetClass="emph" presetSubtype="0" fill="hold" nodeType="clickEffect">
                                  <p:stCondLst>
                                    <p:cond delay="0"/>
                                  </p:stCondLst>
                                  <p:childTnLst>
                                    <p:animRot by="21600000">
                                      <p:cBhvr>
                                        <p:cTn id="15" dur="10" fill="hold"/>
                                        <p:tgtEl>
                                          <p:spTgt spid="40"/>
                                        </p:tgtEl>
                                        <p:attrNameLst>
                                          <p:attrName>r</p:attrName>
                                        </p:attrNameLst>
                                      </p:cBhvr>
                                    </p:animRot>
                                  </p:childTnLst>
                                </p:cTn>
                              </p:par>
                            </p:childTnLst>
                          </p:cTn>
                        </p:par>
                      </p:childTnLst>
                    </p:cTn>
                  </p:par>
                </p:childTnLst>
              </p:cTn>
              <p:nextCondLst>
                <p:cond evt="onClick" delay="0">
                  <p:tgtEl>
                    <p:spTgt spid="62"/>
                  </p:tgtEl>
                </p:cond>
              </p:nextCondLst>
            </p:seq>
          </p:childTnLst>
        </p:cTn>
      </p:par>
    </p:tnLst>
    <p:bldLst>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 name="组合 38"/>
          <p:cNvGrpSpPr/>
          <p:nvPr/>
        </p:nvGrpSpPr>
        <p:grpSpPr>
          <a:xfrm>
            <a:off x="840539" y="752525"/>
            <a:ext cx="3944417" cy="720725"/>
            <a:chOff x="1987056" y="1884976"/>
            <a:chExt cx="3944417" cy="720725"/>
          </a:xfrm>
        </p:grpSpPr>
        <p:sp>
          <p:nvSpPr>
            <p:cNvPr id="8" name="文本框 7"/>
            <p:cNvSpPr txBox="1"/>
            <p:nvPr/>
          </p:nvSpPr>
          <p:spPr>
            <a:xfrm>
              <a:off x="1987056" y="1915393"/>
              <a:ext cx="3844697" cy="576248"/>
            </a:xfrm>
            <a:prstGeom prst="rect">
              <a:avLst/>
            </a:prstGeom>
            <a:noFill/>
          </p:spPr>
          <p:txBody>
            <a:bodyPr wrap="square">
              <a:spAutoFit/>
            </a:bodyPr>
            <a:lstStyle>
              <a:defPPr>
                <a:defRPr lang="zh-CN"/>
              </a:defPPr>
              <a:lvl1pPr>
                <a:lnSpc>
                  <a:spcPct val="150000"/>
                </a:lnSpc>
                <a:defRPr kumimoji="0" sz="2600" b="1" cap="none" spc="0" normalizeH="0">
                  <a:latin typeface="+mn-lt"/>
                  <a:ea typeface="楷体" panose="02010609060101010101" pitchFamily="49" charset="-122"/>
                </a:defRPr>
              </a:lvl1pPr>
            </a:lstStyle>
            <a:p>
              <a:pPr eaLnBrk="1" hangingPunct="1"/>
              <a:r>
                <a:rPr lang="en-US" altLang="zh-CN" sz="2400" i="1" dirty="0">
                  <a:solidFill>
                    <a:srgbClr val="FF0000"/>
                  </a:solidFill>
                </a:rPr>
                <a:t>P</a:t>
              </a:r>
              <a:r>
                <a:rPr lang="zh-CN" altLang="en-US" sz="2400" dirty="0">
                  <a:solidFill>
                    <a:srgbClr val="FF0000"/>
                  </a:solidFill>
                </a:rPr>
                <a:t>（获得 </a:t>
              </a:r>
              <a:r>
                <a:rPr lang="en-US" altLang="zh-CN" sz="2400" dirty="0">
                  <a:solidFill>
                    <a:srgbClr val="FF0000"/>
                  </a:solidFill>
                </a:rPr>
                <a:t>100 </a:t>
              </a:r>
              <a:r>
                <a:rPr lang="zh-CN" altLang="en-US" sz="2400" dirty="0">
                  <a:solidFill>
                    <a:srgbClr val="FF0000"/>
                  </a:solidFill>
                </a:rPr>
                <a:t>元购物券）</a:t>
              </a:r>
              <a:r>
                <a:rPr lang="en-US" altLang="zh-CN" sz="2400" dirty="0">
                  <a:solidFill>
                    <a:srgbClr val="FF0000"/>
                  </a:solidFill>
                </a:rPr>
                <a:t>=</a:t>
              </a:r>
              <a:endParaRPr lang="zh-CN" altLang="en-US" sz="2400" dirty="0">
                <a:solidFill>
                  <a:srgbClr val="FF0000"/>
                </a:solidFill>
              </a:endParaRPr>
            </a:p>
          </p:txBody>
        </p:sp>
        <p:grpSp>
          <p:nvGrpSpPr>
            <p:cNvPr id="9" name="组合 8"/>
            <p:cNvGrpSpPr/>
            <p:nvPr/>
          </p:nvGrpSpPr>
          <p:grpSpPr>
            <a:xfrm>
              <a:off x="5526660" y="1884976"/>
              <a:ext cx="404813" cy="720725"/>
              <a:chOff x="2534561" y="3991520"/>
              <a:chExt cx="404813" cy="720725"/>
            </a:xfrm>
          </p:grpSpPr>
          <p:pic>
            <p:nvPicPr>
              <p:cNvPr id="10" name="图片 9"/>
              <p:cNvPicPr>
                <a:picLocks noChangeAspect="1"/>
              </p:cNvPicPr>
              <p:nvPr/>
            </p:nvPicPr>
            <p:blipFill>
              <a:blip r:embed="rId1"/>
              <a:stretch>
                <a:fillRect/>
              </a:stretch>
            </p:blipFill>
            <p:spPr>
              <a:xfrm>
                <a:off x="2600466" y="4202980"/>
                <a:ext cx="281964" cy="297206"/>
              </a:xfrm>
              <a:prstGeom prst="rect">
                <a:avLst/>
              </a:prstGeom>
            </p:spPr>
          </p:pic>
          <p:graphicFrame>
            <p:nvGraphicFramePr>
              <p:cNvPr id="11" name="对象 10"/>
              <p:cNvGraphicFramePr>
                <a:graphicFrameLocks noChangeAspect="1"/>
              </p:cNvGraphicFramePr>
              <p:nvPr/>
            </p:nvGraphicFramePr>
            <p:xfrm>
              <a:off x="2534561" y="3991520"/>
              <a:ext cx="404813" cy="720725"/>
            </p:xfrm>
            <a:graphic>
              <a:graphicData uri="http://schemas.openxmlformats.org/presentationml/2006/ole">
                <mc:AlternateContent xmlns:mc="http://schemas.openxmlformats.org/markup-compatibility/2006">
                  <mc:Choice xmlns:v="urn:schemas-microsoft-com:vml" Requires="v">
                    <p:oleObj spid="_x0000_s1033" name="Equation" r:id="rId2" imgW="5486400" imgH="9753600" progId="Equation.DSMT4">
                      <p:embed/>
                    </p:oleObj>
                  </mc:Choice>
                  <mc:Fallback>
                    <p:oleObj name="Equation" r:id="rId2" imgW="5486400" imgH="9753600" progId="Equation.DSMT4">
                      <p:embed/>
                      <p:pic>
                        <p:nvPicPr>
                          <p:cNvPr id="0" name="对象 10"/>
                          <p:cNvPicPr/>
                          <p:nvPr/>
                        </p:nvPicPr>
                        <p:blipFill>
                          <a:blip r:embed="rId3"/>
                          <a:stretch>
                            <a:fillRect/>
                          </a:stretch>
                        </p:blipFill>
                        <p:spPr>
                          <a:xfrm>
                            <a:off x="2534561" y="3991520"/>
                            <a:ext cx="404813" cy="720725"/>
                          </a:xfrm>
                          <a:prstGeom prst="rect">
                            <a:avLst/>
                          </a:prstGeom>
                        </p:spPr>
                      </p:pic>
                    </p:oleObj>
                  </mc:Fallback>
                </mc:AlternateContent>
              </a:graphicData>
            </a:graphic>
          </p:graphicFrame>
        </p:grpSp>
      </p:grpSp>
      <p:grpSp>
        <p:nvGrpSpPr>
          <p:cNvPr id="38" name="组合 37"/>
          <p:cNvGrpSpPr/>
          <p:nvPr/>
        </p:nvGrpSpPr>
        <p:grpSpPr>
          <a:xfrm>
            <a:off x="840539" y="1725081"/>
            <a:ext cx="4538503" cy="721383"/>
            <a:chOff x="1987056" y="2657193"/>
            <a:chExt cx="4538503" cy="721383"/>
          </a:xfrm>
        </p:grpSpPr>
        <p:sp>
          <p:nvSpPr>
            <p:cNvPr id="14" name="文本框 13"/>
            <p:cNvSpPr txBox="1"/>
            <p:nvPr/>
          </p:nvSpPr>
          <p:spPr>
            <a:xfrm>
              <a:off x="1987056" y="2688268"/>
              <a:ext cx="4210417" cy="576248"/>
            </a:xfrm>
            <a:prstGeom prst="rect">
              <a:avLst/>
            </a:prstGeom>
            <a:noFill/>
          </p:spPr>
          <p:txBody>
            <a:bodyPr wrap="square">
              <a:spAutoFit/>
            </a:bodyPr>
            <a:lstStyle>
              <a:defPPr>
                <a:defRPr lang="zh-CN"/>
              </a:defPPr>
              <a:lvl1pPr>
                <a:lnSpc>
                  <a:spcPct val="150000"/>
                </a:lnSpc>
                <a:defRPr kumimoji="0" sz="2600" b="1" cap="none" spc="0" normalizeH="0">
                  <a:latin typeface="+mn-lt"/>
                  <a:ea typeface="楷体" panose="02010609060101010101" pitchFamily="49" charset="-122"/>
                </a:defRPr>
              </a:lvl1pPr>
            </a:lstStyle>
            <a:p>
              <a:pPr eaLnBrk="1" hangingPunct="1"/>
              <a:r>
                <a:rPr lang="en-US" altLang="zh-CN" sz="2400" i="1" dirty="0">
                  <a:solidFill>
                    <a:srgbClr val="FF0000"/>
                  </a:solidFill>
                </a:rPr>
                <a:t>P</a:t>
              </a:r>
              <a:r>
                <a:rPr lang="zh-CN" altLang="en-US" sz="2400" dirty="0">
                  <a:solidFill>
                    <a:srgbClr val="FF0000"/>
                  </a:solidFill>
                </a:rPr>
                <a:t>（获得 </a:t>
              </a:r>
              <a:r>
                <a:rPr lang="en-US" altLang="zh-CN" sz="2400" dirty="0">
                  <a:solidFill>
                    <a:srgbClr val="FF0000"/>
                  </a:solidFill>
                </a:rPr>
                <a:t>50 </a:t>
              </a:r>
              <a:r>
                <a:rPr lang="zh-CN" altLang="en-US" sz="2400" dirty="0">
                  <a:solidFill>
                    <a:srgbClr val="FF0000"/>
                  </a:solidFill>
                </a:rPr>
                <a:t>元购物券）</a:t>
              </a:r>
              <a:r>
                <a:rPr lang="en-US" altLang="zh-CN" sz="2400" dirty="0">
                  <a:solidFill>
                    <a:srgbClr val="FF0000"/>
                  </a:solidFill>
                </a:rPr>
                <a:t>=       =</a:t>
              </a:r>
              <a:endParaRPr lang="zh-CN" altLang="en-US" sz="2400" dirty="0">
                <a:solidFill>
                  <a:srgbClr val="FF0000"/>
                </a:solidFill>
              </a:endParaRPr>
            </a:p>
          </p:txBody>
        </p:sp>
        <p:grpSp>
          <p:nvGrpSpPr>
            <p:cNvPr id="15" name="组合 14"/>
            <p:cNvGrpSpPr/>
            <p:nvPr/>
          </p:nvGrpSpPr>
          <p:grpSpPr>
            <a:xfrm>
              <a:off x="5421150" y="2657851"/>
              <a:ext cx="404813" cy="720725"/>
              <a:chOff x="2534561" y="3991520"/>
              <a:chExt cx="404813" cy="720725"/>
            </a:xfrm>
          </p:grpSpPr>
          <p:pic>
            <p:nvPicPr>
              <p:cNvPr id="16" name="图片 15"/>
              <p:cNvPicPr>
                <a:picLocks noChangeAspect="1"/>
              </p:cNvPicPr>
              <p:nvPr/>
            </p:nvPicPr>
            <p:blipFill>
              <a:blip r:embed="rId1"/>
              <a:stretch>
                <a:fillRect/>
              </a:stretch>
            </p:blipFill>
            <p:spPr>
              <a:xfrm>
                <a:off x="2600466" y="4202980"/>
                <a:ext cx="281964" cy="297206"/>
              </a:xfrm>
              <a:prstGeom prst="rect">
                <a:avLst/>
              </a:prstGeom>
            </p:spPr>
          </p:pic>
          <p:graphicFrame>
            <p:nvGraphicFramePr>
              <p:cNvPr id="17" name="对象 16"/>
              <p:cNvGraphicFramePr>
                <a:graphicFrameLocks noChangeAspect="1"/>
              </p:cNvGraphicFramePr>
              <p:nvPr/>
            </p:nvGraphicFramePr>
            <p:xfrm>
              <a:off x="2534561" y="3991520"/>
              <a:ext cx="404813" cy="720725"/>
            </p:xfrm>
            <a:graphic>
              <a:graphicData uri="http://schemas.openxmlformats.org/presentationml/2006/ole">
                <mc:AlternateContent xmlns:mc="http://schemas.openxmlformats.org/markup-compatibility/2006">
                  <mc:Choice xmlns:v="urn:schemas-microsoft-com:vml" Requires="v">
                    <p:oleObj spid="_x0000_s1034" name="Equation" r:id="rId4" imgW="5486400" imgH="9753600" progId="Equation.DSMT4">
                      <p:embed/>
                    </p:oleObj>
                  </mc:Choice>
                  <mc:Fallback>
                    <p:oleObj name="Equation" r:id="rId4" imgW="5486400" imgH="9753600" progId="Equation.DSMT4">
                      <p:embed/>
                      <p:pic>
                        <p:nvPicPr>
                          <p:cNvPr id="0" name="对象 16"/>
                          <p:cNvPicPr/>
                          <p:nvPr/>
                        </p:nvPicPr>
                        <p:blipFill>
                          <a:blip r:embed="rId5"/>
                          <a:stretch>
                            <a:fillRect/>
                          </a:stretch>
                        </p:blipFill>
                        <p:spPr>
                          <a:xfrm>
                            <a:off x="2534561" y="3991520"/>
                            <a:ext cx="404813" cy="720725"/>
                          </a:xfrm>
                          <a:prstGeom prst="rect">
                            <a:avLst/>
                          </a:prstGeom>
                        </p:spPr>
                      </p:pic>
                    </p:oleObj>
                  </mc:Fallback>
                </mc:AlternateContent>
              </a:graphicData>
            </a:graphic>
          </p:graphicFrame>
        </p:grpSp>
        <p:grpSp>
          <p:nvGrpSpPr>
            <p:cNvPr id="18" name="组合 17"/>
            <p:cNvGrpSpPr/>
            <p:nvPr/>
          </p:nvGrpSpPr>
          <p:grpSpPr>
            <a:xfrm>
              <a:off x="6142971" y="2657193"/>
              <a:ext cx="382588" cy="720725"/>
              <a:chOff x="2545964" y="3990862"/>
              <a:chExt cx="382588" cy="720725"/>
            </a:xfrm>
          </p:grpSpPr>
          <p:pic>
            <p:nvPicPr>
              <p:cNvPr id="19" name="图片 18"/>
              <p:cNvPicPr>
                <a:picLocks noChangeAspect="1"/>
              </p:cNvPicPr>
              <p:nvPr/>
            </p:nvPicPr>
            <p:blipFill>
              <a:blip r:embed="rId1"/>
              <a:stretch>
                <a:fillRect/>
              </a:stretch>
            </p:blipFill>
            <p:spPr>
              <a:xfrm>
                <a:off x="2600466" y="4202980"/>
                <a:ext cx="281964" cy="297206"/>
              </a:xfrm>
              <a:prstGeom prst="rect">
                <a:avLst/>
              </a:prstGeom>
            </p:spPr>
          </p:pic>
          <p:graphicFrame>
            <p:nvGraphicFramePr>
              <p:cNvPr id="20" name="对象 19"/>
              <p:cNvGraphicFramePr>
                <a:graphicFrameLocks noChangeAspect="1"/>
              </p:cNvGraphicFramePr>
              <p:nvPr/>
            </p:nvGraphicFramePr>
            <p:xfrm>
              <a:off x="2545964" y="3990862"/>
              <a:ext cx="382588" cy="720725"/>
            </p:xfrm>
            <a:graphic>
              <a:graphicData uri="http://schemas.openxmlformats.org/presentationml/2006/ole">
                <mc:AlternateContent xmlns:mc="http://schemas.openxmlformats.org/markup-compatibility/2006">
                  <mc:Choice xmlns:v="urn:schemas-microsoft-com:vml" Requires="v">
                    <p:oleObj spid="_x0000_s1035" name="Equation" r:id="rId6" imgW="5181600" imgH="9753600" progId="Equation.DSMT4">
                      <p:embed/>
                    </p:oleObj>
                  </mc:Choice>
                  <mc:Fallback>
                    <p:oleObj name="Equation" r:id="rId6" imgW="5181600" imgH="9753600" progId="Equation.DSMT4">
                      <p:embed/>
                      <p:pic>
                        <p:nvPicPr>
                          <p:cNvPr id="0" name="对象 19"/>
                          <p:cNvPicPr/>
                          <p:nvPr/>
                        </p:nvPicPr>
                        <p:blipFill>
                          <a:blip r:embed="rId7"/>
                          <a:stretch>
                            <a:fillRect/>
                          </a:stretch>
                        </p:blipFill>
                        <p:spPr>
                          <a:xfrm>
                            <a:off x="2545964" y="3990862"/>
                            <a:ext cx="382588" cy="720725"/>
                          </a:xfrm>
                          <a:prstGeom prst="rect">
                            <a:avLst/>
                          </a:prstGeom>
                        </p:spPr>
                      </p:pic>
                    </p:oleObj>
                  </mc:Fallback>
                </mc:AlternateContent>
              </a:graphicData>
            </a:graphic>
          </p:graphicFrame>
        </p:grpSp>
      </p:grpSp>
      <p:grpSp>
        <p:nvGrpSpPr>
          <p:cNvPr id="37" name="组合 36"/>
          <p:cNvGrpSpPr/>
          <p:nvPr/>
        </p:nvGrpSpPr>
        <p:grpSpPr>
          <a:xfrm>
            <a:off x="840539" y="2698295"/>
            <a:ext cx="4400939" cy="720799"/>
            <a:chOff x="1987056" y="3438608"/>
            <a:chExt cx="4400939" cy="720799"/>
          </a:xfrm>
        </p:grpSpPr>
        <p:sp>
          <p:nvSpPr>
            <p:cNvPr id="21" name="文本框 20"/>
            <p:cNvSpPr txBox="1"/>
            <p:nvPr/>
          </p:nvSpPr>
          <p:spPr>
            <a:xfrm>
              <a:off x="1987056" y="3469025"/>
              <a:ext cx="4210417" cy="576248"/>
            </a:xfrm>
            <a:prstGeom prst="rect">
              <a:avLst/>
            </a:prstGeom>
            <a:noFill/>
          </p:spPr>
          <p:txBody>
            <a:bodyPr wrap="square">
              <a:spAutoFit/>
            </a:bodyPr>
            <a:lstStyle>
              <a:defPPr>
                <a:defRPr lang="zh-CN"/>
              </a:defPPr>
              <a:lvl1pPr>
                <a:lnSpc>
                  <a:spcPct val="150000"/>
                </a:lnSpc>
                <a:defRPr kumimoji="0" sz="2600" b="1" cap="none" spc="0" normalizeH="0">
                  <a:latin typeface="+mn-lt"/>
                  <a:ea typeface="楷体" panose="02010609060101010101" pitchFamily="49" charset="-122"/>
                </a:defRPr>
              </a:lvl1pPr>
            </a:lstStyle>
            <a:p>
              <a:pPr eaLnBrk="1" hangingPunct="1"/>
              <a:r>
                <a:rPr lang="en-US" altLang="zh-CN" sz="2400" i="1" dirty="0">
                  <a:solidFill>
                    <a:srgbClr val="FF0000"/>
                  </a:solidFill>
                </a:rPr>
                <a:t>P</a:t>
              </a:r>
              <a:r>
                <a:rPr lang="zh-CN" altLang="en-US" sz="2400" dirty="0">
                  <a:solidFill>
                    <a:srgbClr val="FF0000"/>
                  </a:solidFill>
                </a:rPr>
                <a:t>（获得 </a:t>
              </a:r>
              <a:r>
                <a:rPr lang="en-US" altLang="zh-CN" sz="2400" dirty="0">
                  <a:solidFill>
                    <a:srgbClr val="FF0000"/>
                  </a:solidFill>
                </a:rPr>
                <a:t>20 </a:t>
              </a:r>
              <a:r>
                <a:rPr lang="zh-CN" altLang="en-US" sz="2400" dirty="0">
                  <a:solidFill>
                    <a:srgbClr val="FF0000"/>
                  </a:solidFill>
                </a:rPr>
                <a:t>元购物券）</a:t>
              </a:r>
              <a:r>
                <a:rPr lang="en-US" altLang="zh-CN" sz="2400" dirty="0">
                  <a:solidFill>
                    <a:srgbClr val="FF0000"/>
                  </a:solidFill>
                </a:rPr>
                <a:t>=       =</a:t>
              </a:r>
              <a:endParaRPr lang="zh-CN" altLang="en-US" sz="2400" dirty="0">
                <a:solidFill>
                  <a:srgbClr val="FF0000"/>
                </a:solidFill>
              </a:endParaRPr>
            </a:p>
          </p:txBody>
        </p:sp>
        <p:grpSp>
          <p:nvGrpSpPr>
            <p:cNvPr id="22" name="组合 21"/>
            <p:cNvGrpSpPr/>
            <p:nvPr/>
          </p:nvGrpSpPr>
          <p:grpSpPr>
            <a:xfrm>
              <a:off x="5421150" y="3438608"/>
              <a:ext cx="404813" cy="720725"/>
              <a:chOff x="2534561" y="3991520"/>
              <a:chExt cx="404813" cy="720725"/>
            </a:xfrm>
          </p:grpSpPr>
          <p:pic>
            <p:nvPicPr>
              <p:cNvPr id="23" name="图片 22"/>
              <p:cNvPicPr>
                <a:picLocks noChangeAspect="1"/>
              </p:cNvPicPr>
              <p:nvPr/>
            </p:nvPicPr>
            <p:blipFill>
              <a:blip r:embed="rId1"/>
              <a:stretch>
                <a:fillRect/>
              </a:stretch>
            </p:blipFill>
            <p:spPr>
              <a:xfrm>
                <a:off x="2600466" y="4202980"/>
                <a:ext cx="281964" cy="297206"/>
              </a:xfrm>
              <a:prstGeom prst="rect">
                <a:avLst/>
              </a:prstGeom>
            </p:spPr>
          </p:pic>
          <p:graphicFrame>
            <p:nvGraphicFramePr>
              <p:cNvPr id="24" name="对象 23"/>
              <p:cNvGraphicFramePr>
                <a:graphicFrameLocks noChangeAspect="1"/>
              </p:cNvGraphicFramePr>
              <p:nvPr/>
            </p:nvGraphicFramePr>
            <p:xfrm>
              <a:off x="2534561" y="3991520"/>
              <a:ext cx="404813" cy="720725"/>
            </p:xfrm>
            <a:graphic>
              <a:graphicData uri="http://schemas.openxmlformats.org/presentationml/2006/ole">
                <mc:AlternateContent xmlns:mc="http://schemas.openxmlformats.org/markup-compatibility/2006">
                  <mc:Choice xmlns:v="urn:schemas-microsoft-com:vml" Requires="v">
                    <p:oleObj spid="_x0000_s1036" name="Equation" r:id="rId8" imgW="5486400" imgH="9753600" progId="Equation.DSMT4">
                      <p:embed/>
                    </p:oleObj>
                  </mc:Choice>
                  <mc:Fallback>
                    <p:oleObj name="Equation" r:id="rId8" imgW="5486400" imgH="9753600" progId="Equation.DSMT4">
                      <p:embed/>
                      <p:pic>
                        <p:nvPicPr>
                          <p:cNvPr id="0" name="对象 23"/>
                          <p:cNvPicPr/>
                          <p:nvPr/>
                        </p:nvPicPr>
                        <p:blipFill>
                          <a:blip r:embed="rId9"/>
                          <a:stretch>
                            <a:fillRect/>
                          </a:stretch>
                        </p:blipFill>
                        <p:spPr>
                          <a:xfrm>
                            <a:off x="2534561" y="3991520"/>
                            <a:ext cx="404813" cy="720725"/>
                          </a:xfrm>
                          <a:prstGeom prst="rect">
                            <a:avLst/>
                          </a:prstGeom>
                        </p:spPr>
                      </p:pic>
                    </p:oleObj>
                  </mc:Fallback>
                </mc:AlternateContent>
              </a:graphicData>
            </a:graphic>
          </p:graphicFrame>
        </p:grpSp>
        <p:grpSp>
          <p:nvGrpSpPr>
            <p:cNvPr id="25" name="组合 24"/>
            <p:cNvGrpSpPr/>
            <p:nvPr/>
          </p:nvGrpSpPr>
          <p:grpSpPr>
            <a:xfrm>
              <a:off x="6106031" y="3438682"/>
              <a:ext cx="281964" cy="720725"/>
              <a:chOff x="2600466" y="3991594"/>
              <a:chExt cx="281964" cy="720725"/>
            </a:xfrm>
          </p:grpSpPr>
          <p:pic>
            <p:nvPicPr>
              <p:cNvPr id="26" name="图片 25"/>
              <p:cNvPicPr>
                <a:picLocks noChangeAspect="1"/>
              </p:cNvPicPr>
              <p:nvPr/>
            </p:nvPicPr>
            <p:blipFill>
              <a:blip r:embed="rId1"/>
              <a:stretch>
                <a:fillRect/>
              </a:stretch>
            </p:blipFill>
            <p:spPr>
              <a:xfrm>
                <a:off x="2600466" y="4202980"/>
                <a:ext cx="281964" cy="297206"/>
              </a:xfrm>
              <a:prstGeom prst="rect">
                <a:avLst/>
              </a:prstGeom>
            </p:spPr>
          </p:pic>
          <p:graphicFrame>
            <p:nvGraphicFramePr>
              <p:cNvPr id="27" name="对象 26"/>
              <p:cNvGraphicFramePr>
                <a:graphicFrameLocks noChangeAspect="1"/>
              </p:cNvGraphicFramePr>
              <p:nvPr/>
            </p:nvGraphicFramePr>
            <p:xfrm>
              <a:off x="2612639" y="3991594"/>
              <a:ext cx="247650" cy="720725"/>
            </p:xfrm>
            <a:graphic>
              <a:graphicData uri="http://schemas.openxmlformats.org/presentationml/2006/ole">
                <mc:AlternateContent xmlns:mc="http://schemas.openxmlformats.org/markup-compatibility/2006">
                  <mc:Choice xmlns:v="urn:schemas-microsoft-com:vml" Requires="v">
                    <p:oleObj spid="_x0000_s1037" name="Equation" r:id="rId10" imgW="3352800" imgH="9753600" progId="Equation.DSMT4">
                      <p:embed/>
                    </p:oleObj>
                  </mc:Choice>
                  <mc:Fallback>
                    <p:oleObj name="Equation" r:id="rId10" imgW="3352800" imgH="9753600" progId="Equation.DSMT4">
                      <p:embed/>
                      <p:pic>
                        <p:nvPicPr>
                          <p:cNvPr id="0" name="对象 26"/>
                          <p:cNvPicPr/>
                          <p:nvPr/>
                        </p:nvPicPr>
                        <p:blipFill>
                          <a:blip r:embed="rId11"/>
                          <a:stretch>
                            <a:fillRect/>
                          </a:stretch>
                        </p:blipFill>
                        <p:spPr>
                          <a:xfrm>
                            <a:off x="2612639" y="3991594"/>
                            <a:ext cx="247650" cy="720725"/>
                          </a:xfrm>
                          <a:prstGeom prst="rect">
                            <a:avLst/>
                          </a:prstGeom>
                        </p:spPr>
                      </p:pic>
                    </p:oleObj>
                  </mc:Fallback>
                </mc:AlternateContent>
              </a:graphicData>
            </a:graphic>
          </p:graphicFrame>
        </p:grpSp>
      </p:grpSp>
      <p:grpSp>
        <p:nvGrpSpPr>
          <p:cNvPr id="36" name="组合 35"/>
          <p:cNvGrpSpPr/>
          <p:nvPr/>
        </p:nvGrpSpPr>
        <p:grpSpPr>
          <a:xfrm>
            <a:off x="840539" y="3706094"/>
            <a:ext cx="4352985" cy="720725"/>
            <a:chOff x="1987056" y="4254734"/>
            <a:chExt cx="4352985" cy="720725"/>
          </a:xfrm>
        </p:grpSpPr>
        <p:sp>
          <p:nvSpPr>
            <p:cNvPr id="29" name="文本框 28"/>
            <p:cNvSpPr txBox="1"/>
            <p:nvPr/>
          </p:nvSpPr>
          <p:spPr>
            <a:xfrm>
              <a:off x="1987056" y="4284951"/>
              <a:ext cx="4210417" cy="576248"/>
            </a:xfrm>
            <a:prstGeom prst="rect">
              <a:avLst/>
            </a:prstGeom>
            <a:noFill/>
          </p:spPr>
          <p:txBody>
            <a:bodyPr wrap="square">
              <a:spAutoFit/>
            </a:bodyPr>
            <a:lstStyle>
              <a:defPPr>
                <a:defRPr lang="zh-CN"/>
              </a:defPPr>
              <a:lvl1pPr>
                <a:lnSpc>
                  <a:spcPct val="150000"/>
                </a:lnSpc>
                <a:defRPr kumimoji="0" sz="2600" b="1" cap="none" spc="0" normalizeH="0">
                  <a:latin typeface="+mn-lt"/>
                  <a:ea typeface="楷体" panose="02010609060101010101" pitchFamily="49" charset="-122"/>
                </a:defRPr>
              </a:lvl1pPr>
            </a:lstStyle>
            <a:p>
              <a:pPr eaLnBrk="1" hangingPunct="1"/>
              <a:r>
                <a:rPr lang="en-US" altLang="zh-CN" sz="2400" i="1" dirty="0">
                  <a:solidFill>
                    <a:srgbClr val="FF0000"/>
                  </a:solidFill>
                </a:rPr>
                <a:t>P</a:t>
              </a:r>
              <a:r>
                <a:rPr lang="zh-CN" altLang="en-US" sz="2400" dirty="0">
                  <a:solidFill>
                    <a:srgbClr val="FF0000"/>
                  </a:solidFill>
                </a:rPr>
                <a:t>（获得购物券）</a:t>
              </a:r>
              <a:r>
                <a:rPr lang="en-US" altLang="zh-CN" sz="2400" dirty="0">
                  <a:solidFill>
                    <a:srgbClr val="FF0000"/>
                  </a:solidFill>
                </a:rPr>
                <a:t>=              =</a:t>
              </a:r>
              <a:endParaRPr lang="zh-CN" altLang="en-US" sz="2400" dirty="0">
                <a:solidFill>
                  <a:srgbClr val="FF0000"/>
                </a:solidFill>
              </a:endParaRPr>
            </a:p>
          </p:txBody>
        </p:sp>
        <p:grpSp>
          <p:nvGrpSpPr>
            <p:cNvPr id="30" name="组合 29"/>
            <p:cNvGrpSpPr/>
            <p:nvPr/>
          </p:nvGrpSpPr>
          <p:grpSpPr>
            <a:xfrm>
              <a:off x="4595235" y="4254734"/>
              <a:ext cx="990600" cy="720725"/>
              <a:chOff x="2243218" y="3991720"/>
              <a:chExt cx="990600" cy="720725"/>
            </a:xfrm>
          </p:grpSpPr>
          <p:pic>
            <p:nvPicPr>
              <p:cNvPr id="31" name="图片 30"/>
              <p:cNvPicPr>
                <a:picLocks noChangeAspect="1"/>
              </p:cNvPicPr>
              <p:nvPr/>
            </p:nvPicPr>
            <p:blipFill>
              <a:blip r:embed="rId1"/>
              <a:stretch>
                <a:fillRect/>
              </a:stretch>
            </p:blipFill>
            <p:spPr>
              <a:xfrm>
                <a:off x="2600466" y="4202980"/>
                <a:ext cx="281964" cy="297206"/>
              </a:xfrm>
              <a:prstGeom prst="rect">
                <a:avLst/>
              </a:prstGeom>
            </p:spPr>
          </p:pic>
          <p:graphicFrame>
            <p:nvGraphicFramePr>
              <p:cNvPr id="32" name="对象 31"/>
              <p:cNvGraphicFramePr>
                <a:graphicFrameLocks noChangeAspect="1"/>
              </p:cNvGraphicFramePr>
              <p:nvPr/>
            </p:nvGraphicFramePr>
            <p:xfrm>
              <a:off x="2243218" y="3991720"/>
              <a:ext cx="990600" cy="720725"/>
            </p:xfrm>
            <a:graphic>
              <a:graphicData uri="http://schemas.openxmlformats.org/presentationml/2006/ole">
                <mc:AlternateContent xmlns:mc="http://schemas.openxmlformats.org/markup-compatibility/2006">
                  <mc:Choice xmlns:v="urn:schemas-microsoft-com:vml" Requires="v">
                    <p:oleObj spid="_x0000_s1038" name="Equation" r:id="rId12" imgW="13411200" imgH="9753600" progId="Equation.DSMT4">
                      <p:embed/>
                    </p:oleObj>
                  </mc:Choice>
                  <mc:Fallback>
                    <p:oleObj name="Equation" r:id="rId12" imgW="13411200" imgH="9753600" progId="Equation.DSMT4">
                      <p:embed/>
                      <p:pic>
                        <p:nvPicPr>
                          <p:cNvPr id="0" name="对象 31"/>
                          <p:cNvPicPr/>
                          <p:nvPr/>
                        </p:nvPicPr>
                        <p:blipFill>
                          <a:blip r:embed="rId13"/>
                          <a:stretch>
                            <a:fillRect/>
                          </a:stretch>
                        </p:blipFill>
                        <p:spPr>
                          <a:xfrm>
                            <a:off x="2243218" y="3991720"/>
                            <a:ext cx="990600" cy="720725"/>
                          </a:xfrm>
                          <a:prstGeom prst="rect">
                            <a:avLst/>
                          </a:prstGeom>
                        </p:spPr>
                      </p:pic>
                    </p:oleObj>
                  </mc:Fallback>
                </mc:AlternateContent>
              </a:graphicData>
            </a:graphic>
          </p:graphicFrame>
        </p:grpSp>
        <p:grpSp>
          <p:nvGrpSpPr>
            <p:cNvPr id="33" name="组合 32"/>
            <p:cNvGrpSpPr/>
            <p:nvPr/>
          </p:nvGrpSpPr>
          <p:grpSpPr>
            <a:xfrm>
              <a:off x="5935228" y="4254734"/>
              <a:ext cx="404813" cy="720725"/>
              <a:chOff x="2535171" y="3991720"/>
              <a:chExt cx="404813" cy="720725"/>
            </a:xfrm>
          </p:grpSpPr>
          <p:pic>
            <p:nvPicPr>
              <p:cNvPr id="34" name="图片 33"/>
              <p:cNvPicPr>
                <a:picLocks noChangeAspect="1"/>
              </p:cNvPicPr>
              <p:nvPr/>
            </p:nvPicPr>
            <p:blipFill>
              <a:blip r:embed="rId1"/>
              <a:stretch>
                <a:fillRect/>
              </a:stretch>
            </p:blipFill>
            <p:spPr>
              <a:xfrm>
                <a:off x="2600466" y="4202980"/>
                <a:ext cx="281964" cy="297206"/>
              </a:xfrm>
              <a:prstGeom prst="rect">
                <a:avLst/>
              </a:prstGeom>
            </p:spPr>
          </p:pic>
          <p:graphicFrame>
            <p:nvGraphicFramePr>
              <p:cNvPr id="35" name="对象 34"/>
              <p:cNvGraphicFramePr>
                <a:graphicFrameLocks noChangeAspect="1"/>
              </p:cNvGraphicFramePr>
              <p:nvPr/>
            </p:nvGraphicFramePr>
            <p:xfrm>
              <a:off x="2535171" y="3991720"/>
              <a:ext cx="404813" cy="720725"/>
            </p:xfrm>
            <a:graphic>
              <a:graphicData uri="http://schemas.openxmlformats.org/presentationml/2006/ole">
                <mc:AlternateContent xmlns:mc="http://schemas.openxmlformats.org/markup-compatibility/2006">
                  <mc:Choice xmlns:v="urn:schemas-microsoft-com:vml" Requires="v">
                    <p:oleObj spid="_x0000_s1039" name="Equation" r:id="rId14" imgW="5486400" imgH="9753600" progId="Equation.DSMT4">
                      <p:embed/>
                    </p:oleObj>
                  </mc:Choice>
                  <mc:Fallback>
                    <p:oleObj name="Equation" r:id="rId14" imgW="5486400" imgH="9753600" progId="Equation.DSMT4">
                      <p:embed/>
                      <p:pic>
                        <p:nvPicPr>
                          <p:cNvPr id="0" name="对象 34"/>
                          <p:cNvPicPr/>
                          <p:nvPr/>
                        </p:nvPicPr>
                        <p:blipFill>
                          <a:blip r:embed="rId15"/>
                          <a:stretch>
                            <a:fillRect/>
                          </a:stretch>
                        </p:blipFill>
                        <p:spPr>
                          <a:xfrm>
                            <a:off x="2535171" y="3991720"/>
                            <a:ext cx="404813" cy="720725"/>
                          </a:xfrm>
                          <a:prstGeom prst="rect">
                            <a:avLst/>
                          </a:prstGeom>
                        </p:spPr>
                      </p:pic>
                    </p:oleObj>
                  </mc:Fallback>
                </mc:AlternateContent>
              </a:graphicData>
            </a:graphic>
          </p:graphicFrame>
        </p:grpSp>
      </p:grpSp>
      <p:grpSp>
        <p:nvGrpSpPr>
          <p:cNvPr id="2" name="组合 1"/>
          <p:cNvGrpSpPr/>
          <p:nvPr/>
        </p:nvGrpSpPr>
        <p:grpSpPr>
          <a:xfrm>
            <a:off x="5946532" y="849922"/>
            <a:ext cx="2751408" cy="2751408"/>
            <a:chOff x="3151163" y="1447799"/>
            <a:chExt cx="1659988" cy="1659988"/>
          </a:xfrm>
        </p:grpSpPr>
        <p:sp>
          <p:nvSpPr>
            <p:cNvPr id="3" name="不完整圆 2"/>
            <p:cNvSpPr/>
            <p:nvPr/>
          </p:nvSpPr>
          <p:spPr>
            <a:xfrm>
              <a:off x="3151163" y="1447799"/>
              <a:ext cx="1659988" cy="1659988"/>
            </a:xfrm>
            <a:prstGeom prst="pie">
              <a:avLst>
                <a:gd name="adj1" fmla="val 1512270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不完整圆 3"/>
            <p:cNvSpPr/>
            <p:nvPr/>
          </p:nvSpPr>
          <p:spPr>
            <a:xfrm rot="2057364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不完整圆 4"/>
            <p:cNvSpPr/>
            <p:nvPr/>
          </p:nvSpPr>
          <p:spPr>
            <a:xfrm rot="19494281">
              <a:off x="3151163" y="1447799"/>
              <a:ext cx="1659988" cy="1659988"/>
            </a:xfrm>
            <a:prstGeom prst="pie">
              <a:avLst>
                <a:gd name="adj1" fmla="val 15122707"/>
                <a:gd name="adj2" fmla="val 1620000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不完整圆 5"/>
            <p:cNvSpPr/>
            <p:nvPr/>
          </p:nvSpPr>
          <p:spPr>
            <a:xfrm rot="18410109">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不完整圆 6"/>
            <p:cNvSpPr/>
            <p:nvPr/>
          </p:nvSpPr>
          <p:spPr>
            <a:xfrm rot="17307439">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不完整圆 11"/>
            <p:cNvSpPr/>
            <p:nvPr/>
          </p:nvSpPr>
          <p:spPr>
            <a:xfrm rot="16200000">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不完整圆 12"/>
            <p:cNvSpPr/>
            <p:nvPr/>
          </p:nvSpPr>
          <p:spPr>
            <a:xfrm rot="1517003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不完整圆 27"/>
            <p:cNvSpPr/>
            <p:nvPr/>
          </p:nvSpPr>
          <p:spPr>
            <a:xfrm rot="14067925">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不完整圆 39"/>
            <p:cNvSpPr/>
            <p:nvPr/>
          </p:nvSpPr>
          <p:spPr>
            <a:xfrm rot="12960555">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不完整圆 40"/>
            <p:cNvSpPr/>
            <p:nvPr/>
          </p:nvSpPr>
          <p:spPr>
            <a:xfrm rot="1188029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不完整圆 41"/>
            <p:cNvSpPr/>
            <p:nvPr/>
          </p:nvSpPr>
          <p:spPr>
            <a:xfrm rot="10800000">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不完整圆 42"/>
            <p:cNvSpPr/>
            <p:nvPr/>
          </p:nvSpPr>
          <p:spPr>
            <a:xfrm rot="9764894">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不完整圆 43"/>
            <p:cNvSpPr/>
            <p:nvPr/>
          </p:nvSpPr>
          <p:spPr>
            <a:xfrm rot="8677252">
              <a:off x="3151163" y="1447799"/>
              <a:ext cx="1659988" cy="1659988"/>
            </a:xfrm>
            <a:prstGeom prst="pie">
              <a:avLst>
                <a:gd name="adj1" fmla="val 15122707"/>
                <a:gd name="adj2" fmla="val 16200000"/>
              </a:avLst>
            </a:prstGeom>
            <a:solidFill>
              <a:srgbClr val="FFFFFF"/>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不完整圆 44"/>
            <p:cNvSpPr/>
            <p:nvPr/>
          </p:nvSpPr>
          <p:spPr>
            <a:xfrm rot="7588011">
              <a:off x="3151163" y="1447799"/>
              <a:ext cx="1659988" cy="1659988"/>
            </a:xfrm>
            <a:prstGeom prst="pie">
              <a:avLst>
                <a:gd name="adj1" fmla="val 15122707"/>
                <a:gd name="adj2" fmla="val 1620000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不完整圆 45"/>
            <p:cNvSpPr/>
            <p:nvPr/>
          </p:nvSpPr>
          <p:spPr>
            <a:xfrm rot="6517167">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不完整圆 46"/>
            <p:cNvSpPr/>
            <p:nvPr/>
          </p:nvSpPr>
          <p:spPr>
            <a:xfrm rot="5400000">
              <a:off x="3151163" y="1447799"/>
              <a:ext cx="1659988" cy="1659988"/>
            </a:xfrm>
            <a:prstGeom prst="pie">
              <a:avLst>
                <a:gd name="adj1" fmla="val 15122707"/>
                <a:gd name="adj2" fmla="val 16200000"/>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不完整圆 47"/>
            <p:cNvSpPr/>
            <p:nvPr/>
          </p:nvSpPr>
          <p:spPr>
            <a:xfrm rot="4370840">
              <a:off x="3151163" y="1447799"/>
              <a:ext cx="1659988" cy="1659988"/>
            </a:xfrm>
            <a:prstGeom prst="pie">
              <a:avLst>
                <a:gd name="adj1" fmla="val 15122707"/>
                <a:gd name="adj2" fmla="val 16200000"/>
              </a:avLst>
            </a:prstGeom>
            <a:solidFill>
              <a:srgbClr val="FFFF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不完整圆 48"/>
            <p:cNvSpPr/>
            <p:nvPr/>
          </p:nvSpPr>
          <p:spPr>
            <a:xfrm rot="3295213">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不完整圆 49"/>
            <p:cNvSpPr/>
            <p:nvPr/>
          </p:nvSpPr>
          <p:spPr>
            <a:xfrm rot="2196303">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不完整圆 50"/>
            <p:cNvSpPr/>
            <p:nvPr/>
          </p:nvSpPr>
          <p:spPr>
            <a:xfrm rot="1114106">
              <a:off x="3151163" y="1447799"/>
              <a:ext cx="1659988" cy="1659988"/>
            </a:xfrm>
            <a:prstGeom prst="pie">
              <a:avLst>
                <a:gd name="adj1" fmla="val 15122707"/>
                <a:gd name="adj2" fmla="val 16200000"/>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2" name="等腰三角形 51"/>
          <p:cNvSpPr/>
          <p:nvPr/>
        </p:nvSpPr>
        <p:spPr>
          <a:xfrm>
            <a:off x="7216728" y="1758461"/>
            <a:ext cx="232117" cy="520504"/>
          </a:xfrm>
          <a:prstGeom prst="triangle">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6727875" y="4044644"/>
            <a:ext cx="1209822" cy="510778"/>
          </a:xfrm>
          <a:prstGeom prst="roundRect">
            <a:avLst/>
          </a:prstGeom>
          <a:solidFill>
            <a:srgbClr val="FF0000"/>
          </a:solidFill>
        </p:spPr>
        <p:txBody>
          <a:bodyPr wrap="square" rtlCol="0">
            <a:spAutoFit/>
          </a:bodyPr>
          <a:lstStyle/>
          <a:p>
            <a:pPr algn="ctr"/>
            <a:r>
              <a:rPr lang="zh-CN" altLang="en-US" sz="2400" b="1" dirty="0">
                <a:latin typeface="+mn-lt"/>
                <a:ea typeface="+mn-ea"/>
              </a:rPr>
              <a:t>抽奖</a:t>
            </a:r>
            <a:endParaRPr lang="zh-CN" altLang="en-US" sz="2400" b="1"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53"/>
                    </p:tgtEl>
                  </p:cond>
                </p:stCondLst>
                <p:endSync evt="end" delay="0">
                  <p:rtn val="all"/>
                </p:endSync>
                <p:childTnLst>
                  <p:par>
                    <p:cTn id="20" fill="hold">
                      <p:stCondLst>
                        <p:cond delay="0"/>
                      </p:stCondLst>
                      <p:childTnLst>
                        <p:par>
                          <p:cTn id="21" fill="hold">
                            <p:stCondLst>
                              <p:cond delay="0"/>
                            </p:stCondLst>
                            <p:childTnLst>
                              <p:par>
                                <p:cTn id="22" presetID="8" presetClass="emph" presetSubtype="0" repeatCount="indefinite" fill="hold" nodeType="clickEffect">
                                  <p:stCondLst>
                                    <p:cond delay="0"/>
                                  </p:stCondLst>
                                  <p:endCondLst>
                                    <p:cond evt="onNext" delay="0">
                                      <p:tgtEl>
                                        <p:sldTgt/>
                                      </p:tgtEl>
                                    </p:cond>
                                  </p:endCondLst>
                                  <p:childTnLst>
                                    <p:animRot by="21600000">
                                      <p:cBhvr>
                                        <p:cTn id="23" dur="500" fill="hold"/>
                                        <p:tgtEl>
                                          <p:spTgt spid="2"/>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8" presetClass="emph" presetSubtype="0" fill="hold" nodeType="clickEffect">
                                  <p:stCondLst>
                                    <p:cond delay="0"/>
                                  </p:stCondLst>
                                  <p:childTnLst>
                                    <p:animRot by="21600000">
                                      <p:cBhvr>
                                        <p:cTn id="27" dur="10" fill="hold"/>
                                        <p:tgtEl>
                                          <p:spTgt spid="2"/>
                                        </p:tgtEl>
                                        <p:attrNameLst>
                                          <p:attrName>r</p:attrName>
                                        </p:attrNameLst>
                                      </p:cBhvr>
                                    </p:animRot>
                                  </p:childTnLst>
                                </p:cTn>
                              </p:par>
                            </p:childTnLst>
                          </p:cTn>
                        </p:par>
                      </p:childTnLst>
                    </p:cTn>
                  </p:par>
                </p:childTnLst>
              </p:cTn>
              <p:nextCondLst>
                <p:cond evt="onClick" delay="0">
                  <p:tgtEl>
                    <p:spTgt spid="5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53224" y="169445"/>
            <a:ext cx="2575693" cy="659784"/>
            <a:chOff x="1455353" y="2389568"/>
            <a:chExt cx="2575693" cy="659784"/>
          </a:xfrm>
        </p:grpSpPr>
        <p:pic>
          <p:nvPicPr>
            <p:cNvPr id="3" name="图片 2"/>
            <p:cNvPicPr>
              <a:picLocks noChangeAspect="1"/>
            </p:cNvPicPr>
            <p:nvPr/>
          </p:nvPicPr>
          <p:blipFill>
            <a:blip r:embed="rId1"/>
            <a:stretch>
              <a:fillRect/>
            </a:stretch>
          </p:blipFill>
          <p:spPr>
            <a:xfrm>
              <a:off x="1455353" y="2389568"/>
              <a:ext cx="2575693" cy="659784"/>
            </a:xfrm>
            <a:prstGeom prst="rect">
              <a:avLst/>
            </a:prstGeom>
          </p:spPr>
        </p:pic>
        <p:sp>
          <p:nvSpPr>
            <p:cNvPr id="4" name="文本框 3"/>
            <p:cNvSpPr txBox="1"/>
            <p:nvPr/>
          </p:nvSpPr>
          <p:spPr>
            <a:xfrm>
              <a:off x="2030445" y="2410236"/>
              <a:ext cx="1950712" cy="523220"/>
            </a:xfrm>
            <a:prstGeom prst="rect">
              <a:avLst/>
            </a:prstGeom>
            <a:noFill/>
            <a:ln w="9525">
              <a:noFill/>
            </a:ln>
          </p:spPr>
          <p:txBody>
            <a:bodyPr wrap="square">
              <a:spAutoFit/>
            </a:bodyPr>
            <a:lstStyle>
              <a:defPPr>
                <a:defRPr lang="zh-CN"/>
              </a:defPPr>
              <a:lvl1pPr eaLnBrk="1" hangingPunct="1">
                <a:lnSpc>
                  <a:spcPct val="150000"/>
                </a:lnSpc>
                <a:defRPr sz="2400" b="1">
                  <a:latin typeface="黑体" panose="02010609060101010101" pitchFamily="49" charset="-122"/>
                  <a:ea typeface="黑体" panose="02010609060101010101" pitchFamily="49" charset="-122"/>
                </a:defRPr>
              </a:lvl1pPr>
            </a:lstStyle>
            <a:p>
              <a:pPr>
                <a:lnSpc>
                  <a:spcPct val="100000"/>
                </a:lnSpc>
              </a:pPr>
              <a:r>
                <a:rPr lang="zh-CN" altLang="en-US" sz="2800" spc="600" dirty="0">
                  <a:solidFill>
                    <a:schemeClr val="bg1"/>
                  </a:solidFill>
                  <a:latin typeface="幼圆" panose="02010509060101010101" pitchFamily="49" charset="-122"/>
                  <a:ea typeface="幼圆" panose="02010509060101010101" pitchFamily="49" charset="-122"/>
                </a:rPr>
                <a:t>尝试思考</a:t>
              </a:r>
              <a:endParaRPr lang="zh-CN" altLang="en-US" sz="2800" spc="600" dirty="0">
                <a:solidFill>
                  <a:schemeClr val="bg1"/>
                </a:solidFill>
                <a:latin typeface="幼圆" panose="02010509060101010101" pitchFamily="49" charset="-122"/>
                <a:ea typeface="幼圆" panose="02010509060101010101" pitchFamily="49" charset="-122"/>
              </a:endParaRPr>
            </a:p>
          </p:txBody>
        </p:sp>
      </p:grpSp>
      <p:grpSp>
        <p:nvGrpSpPr>
          <p:cNvPr id="18" name="组合 17"/>
          <p:cNvGrpSpPr/>
          <p:nvPr/>
        </p:nvGrpSpPr>
        <p:grpSpPr>
          <a:xfrm>
            <a:off x="5860759" y="978581"/>
            <a:ext cx="2672861" cy="2671200"/>
            <a:chOff x="5860759" y="1091125"/>
            <a:chExt cx="2672861" cy="2671200"/>
          </a:xfrm>
        </p:grpSpPr>
        <p:sp>
          <p:nvSpPr>
            <p:cNvPr id="5" name="不完整圆 4"/>
            <p:cNvSpPr/>
            <p:nvPr/>
          </p:nvSpPr>
          <p:spPr>
            <a:xfrm>
              <a:off x="5862420" y="1091125"/>
              <a:ext cx="2671200" cy="2671200"/>
            </a:xfrm>
            <a:prstGeom prst="pie">
              <a:avLst>
                <a:gd name="adj1" fmla="val 14401166"/>
                <a:gd name="adj2" fmla="val 21579947"/>
              </a:avLst>
            </a:prstGeom>
            <a:solidFill>
              <a:srgbClr val="F696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不完整圆 8"/>
            <p:cNvSpPr/>
            <p:nvPr/>
          </p:nvSpPr>
          <p:spPr>
            <a:xfrm>
              <a:off x="5860759" y="1091125"/>
              <a:ext cx="2671200" cy="2671200"/>
            </a:xfrm>
            <a:prstGeom prst="pie">
              <a:avLst>
                <a:gd name="adj1" fmla="val 21577887"/>
                <a:gd name="adj2" fmla="val 1442848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文本框 9"/>
            <p:cNvSpPr txBox="1"/>
            <p:nvPr/>
          </p:nvSpPr>
          <p:spPr>
            <a:xfrm>
              <a:off x="6180945" y="2275402"/>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白</a:t>
              </a:r>
              <a:endParaRPr lang="zh-CN" altLang="en-US" sz="2400" b="1" dirty="0">
                <a:latin typeface="楷体" panose="02010609060101010101" pitchFamily="49" charset="-122"/>
                <a:ea typeface="楷体" panose="02010609060101010101" pitchFamily="49" charset="-122"/>
              </a:endParaRPr>
            </a:p>
          </p:txBody>
        </p:sp>
        <p:sp>
          <p:nvSpPr>
            <p:cNvPr id="11" name="文本框 10"/>
            <p:cNvSpPr txBox="1"/>
            <p:nvPr/>
          </p:nvSpPr>
          <p:spPr>
            <a:xfrm>
              <a:off x="6997799" y="1187669"/>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红</a:t>
              </a:r>
              <a:endParaRPr lang="zh-CN" altLang="en-US" sz="2400" b="1" dirty="0">
                <a:latin typeface="楷体" panose="02010609060101010101" pitchFamily="49" charset="-122"/>
                <a:ea typeface="楷体" panose="02010609060101010101" pitchFamily="49" charset="-122"/>
              </a:endParaRPr>
            </a:p>
          </p:txBody>
        </p:sp>
        <p:sp>
          <p:nvSpPr>
            <p:cNvPr id="12" name="文本框 11"/>
            <p:cNvSpPr txBox="1"/>
            <p:nvPr/>
          </p:nvSpPr>
          <p:spPr>
            <a:xfrm>
              <a:off x="7180384" y="1708174"/>
              <a:ext cx="1062111" cy="520848"/>
            </a:xfrm>
            <a:prstGeom prst="rect">
              <a:avLst/>
            </a:prstGeom>
            <a:noFill/>
          </p:spPr>
          <p:txBody>
            <a:bodyPr wrap="square" rtlCol="0">
              <a:spAutoFit/>
            </a:bodyPr>
            <a:lstStyle/>
            <a:p>
              <a:pPr algn="ctr">
                <a:lnSpc>
                  <a:spcPct val="130000"/>
                </a:lnSpc>
              </a:pPr>
              <a:r>
                <a:rPr lang="en-US" altLang="zh-CN" sz="2400" b="1" dirty="0">
                  <a:latin typeface="+mn-lt"/>
                  <a:ea typeface="楷体" panose="02010609060101010101" pitchFamily="49" charset="-122"/>
                </a:rPr>
                <a:t>120°</a:t>
              </a:r>
              <a:endParaRPr lang="zh-CN" altLang="en-US" sz="2400" b="1" dirty="0">
                <a:latin typeface="+mn-lt"/>
                <a:ea typeface="楷体" panose="02010609060101010101" pitchFamily="49" charset="-122"/>
              </a:endParaRPr>
            </a:p>
          </p:txBody>
        </p:sp>
        <p:sp>
          <p:nvSpPr>
            <p:cNvPr id="14" name="弧形 13"/>
            <p:cNvSpPr/>
            <p:nvPr/>
          </p:nvSpPr>
          <p:spPr>
            <a:xfrm rot="948371">
              <a:off x="6838221" y="2232157"/>
              <a:ext cx="582066" cy="738673"/>
            </a:xfrm>
            <a:prstGeom prst="arc">
              <a:avLst>
                <a:gd name="adj1" fmla="val 14952622"/>
                <a:gd name="adj2" fmla="val 1868464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9" name="组合 18"/>
          <p:cNvGrpSpPr/>
          <p:nvPr/>
        </p:nvGrpSpPr>
        <p:grpSpPr>
          <a:xfrm>
            <a:off x="7063740" y="1685776"/>
            <a:ext cx="228600" cy="737185"/>
            <a:chOff x="6301740" y="2979420"/>
            <a:chExt cx="228600" cy="737185"/>
          </a:xfrm>
        </p:grpSpPr>
        <p:sp>
          <p:nvSpPr>
            <p:cNvPr id="20" name="箭头: 上 19"/>
            <p:cNvSpPr/>
            <p:nvPr/>
          </p:nvSpPr>
          <p:spPr>
            <a:xfrm>
              <a:off x="6301740" y="2979420"/>
              <a:ext cx="228600" cy="624840"/>
            </a:xfrm>
            <a:prstGeom prst="upArrow">
              <a:avLst>
                <a:gd name="adj1" fmla="val 50000"/>
                <a:gd name="adj2" fmla="val 273333"/>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301740" y="3488005"/>
              <a:ext cx="228600" cy="22860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6591448" y="3999318"/>
            <a:ext cx="1209822" cy="510778"/>
          </a:xfrm>
          <a:prstGeom prst="roundRect">
            <a:avLst/>
          </a:prstGeom>
          <a:solidFill>
            <a:srgbClr val="00B0F0"/>
          </a:solidFill>
        </p:spPr>
        <p:txBody>
          <a:bodyPr wrap="square" rtlCol="0">
            <a:spAutoFit/>
          </a:bodyPr>
          <a:lstStyle/>
          <a:p>
            <a:pPr algn="ctr"/>
            <a:r>
              <a:rPr lang="zh-CN" altLang="en-US" sz="2400" b="1" dirty="0">
                <a:latin typeface="+mn-lt"/>
                <a:ea typeface="+mn-ea"/>
              </a:rPr>
              <a:t>抽奖</a:t>
            </a:r>
            <a:endParaRPr lang="zh-CN" altLang="en-US" sz="2400" b="1" dirty="0">
              <a:latin typeface="+mn-lt"/>
              <a:ea typeface="+mn-ea"/>
            </a:endParaRPr>
          </a:p>
        </p:txBody>
      </p:sp>
      <p:sp>
        <p:nvSpPr>
          <p:cNvPr id="24" name="文本框 23"/>
          <p:cNvSpPr txBox="1"/>
          <p:nvPr/>
        </p:nvSpPr>
        <p:spPr>
          <a:xfrm>
            <a:off x="760658" y="1273621"/>
            <a:ext cx="4572000" cy="3017236"/>
          </a:xfrm>
          <a:prstGeom prst="rect">
            <a:avLst/>
          </a:prstGeom>
          <a:noFill/>
          <a:ln w="9525">
            <a:noFill/>
          </a:ln>
        </p:spPr>
        <p:txBody>
          <a:bodyPr wrap="square">
            <a:spAutoFit/>
          </a:bodyPr>
          <a:lstStyle>
            <a:defPPr>
              <a:defRPr lang="zh-CN"/>
            </a:defPPr>
            <a:lvl1pPr eaLnBrk="1" hangingPunct="1">
              <a:lnSpc>
                <a:spcPct val="140000"/>
              </a:lnSpc>
              <a:defRPr sz="2600" b="1">
                <a:latin typeface="+mn-lt"/>
                <a:ea typeface="黑体" panose="02010609060101010101" pitchFamily="49" charset="-122"/>
              </a:defRPr>
            </a:lvl1pPr>
          </a:lstStyle>
          <a:p>
            <a:pPr>
              <a:lnSpc>
                <a:spcPct val="150000"/>
              </a:lnSpc>
            </a:pPr>
            <a:r>
              <a:rPr lang="zh-CN" altLang="en-US" dirty="0"/>
              <a:t>        </a:t>
            </a:r>
            <a:r>
              <a:rPr lang="zh-CN" altLang="en-US"/>
              <a:t>如图所示是</a:t>
            </a:r>
            <a:r>
              <a:rPr lang="zh-CN" altLang="en-US" dirty="0"/>
              <a:t>一个可以自由转动的转盘。 转动转盘， 当转盘停止时， 指针落在红色区域和白色区域的概率分别是多少？ </a:t>
            </a:r>
            <a:endParaRPr lang="zh-CN" alt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500" fill="hold"/>
                                        <p:tgtEl>
                                          <p:spTgt spid="18"/>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10" fill="hold"/>
                                        <p:tgtEl>
                                          <p:spTgt spid="18"/>
                                        </p:tgtEl>
                                        <p:attrNameLst>
                                          <p:attrName>r</p:attrName>
                                        </p:attrNameLst>
                                      </p:cBhvr>
                                    </p:animRot>
                                  </p:childTnLst>
                                </p:cTn>
                              </p:par>
                            </p:childTnLst>
                          </p:cTn>
                        </p:par>
                      </p:childTnLst>
                    </p:cTn>
                  </p:par>
                </p:childTnLst>
              </p:cTn>
              <p:nextCondLst>
                <p:cond evt="onClick" delay="0">
                  <p:tgtEl>
                    <p:spTgt spid="2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19"/>
          <p:cNvGrpSpPr/>
          <p:nvPr/>
        </p:nvGrpSpPr>
        <p:grpSpPr>
          <a:xfrm>
            <a:off x="5860759" y="978581"/>
            <a:ext cx="2672861" cy="2671200"/>
            <a:chOff x="5860759" y="1091125"/>
            <a:chExt cx="2672861" cy="2671200"/>
          </a:xfrm>
        </p:grpSpPr>
        <p:sp>
          <p:nvSpPr>
            <p:cNvPr id="21" name="不完整圆 20"/>
            <p:cNvSpPr/>
            <p:nvPr/>
          </p:nvSpPr>
          <p:spPr>
            <a:xfrm>
              <a:off x="5862420" y="1091125"/>
              <a:ext cx="2671200" cy="2671200"/>
            </a:xfrm>
            <a:prstGeom prst="pie">
              <a:avLst>
                <a:gd name="adj1" fmla="val 14401166"/>
                <a:gd name="adj2" fmla="val 21579947"/>
              </a:avLst>
            </a:prstGeom>
            <a:solidFill>
              <a:srgbClr val="F696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不完整圆 21"/>
            <p:cNvSpPr/>
            <p:nvPr/>
          </p:nvSpPr>
          <p:spPr>
            <a:xfrm>
              <a:off x="5860759" y="1091125"/>
              <a:ext cx="2671200" cy="2671200"/>
            </a:xfrm>
            <a:prstGeom prst="pie">
              <a:avLst>
                <a:gd name="adj1" fmla="val 21577887"/>
                <a:gd name="adj2" fmla="val 1442848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文本框 22"/>
            <p:cNvSpPr txBox="1"/>
            <p:nvPr/>
          </p:nvSpPr>
          <p:spPr>
            <a:xfrm>
              <a:off x="6180945" y="2275402"/>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白</a:t>
              </a:r>
              <a:endParaRPr lang="zh-CN" altLang="en-US" sz="2400" b="1" dirty="0">
                <a:latin typeface="楷体" panose="02010609060101010101" pitchFamily="49" charset="-122"/>
                <a:ea typeface="楷体" panose="02010609060101010101" pitchFamily="49" charset="-122"/>
              </a:endParaRPr>
            </a:p>
          </p:txBody>
        </p:sp>
        <p:sp>
          <p:nvSpPr>
            <p:cNvPr id="24" name="文本框 23"/>
            <p:cNvSpPr txBox="1"/>
            <p:nvPr/>
          </p:nvSpPr>
          <p:spPr>
            <a:xfrm>
              <a:off x="6997799" y="1187669"/>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红</a:t>
              </a:r>
              <a:endParaRPr lang="zh-CN" altLang="en-US" sz="2400" b="1" dirty="0">
                <a:latin typeface="楷体" panose="02010609060101010101" pitchFamily="49" charset="-122"/>
                <a:ea typeface="楷体" panose="02010609060101010101" pitchFamily="49" charset="-122"/>
              </a:endParaRPr>
            </a:p>
          </p:txBody>
        </p:sp>
        <p:sp>
          <p:nvSpPr>
            <p:cNvPr id="25" name="文本框 24"/>
            <p:cNvSpPr txBox="1"/>
            <p:nvPr/>
          </p:nvSpPr>
          <p:spPr>
            <a:xfrm>
              <a:off x="7180384" y="1708174"/>
              <a:ext cx="1062111" cy="520848"/>
            </a:xfrm>
            <a:prstGeom prst="rect">
              <a:avLst/>
            </a:prstGeom>
            <a:noFill/>
          </p:spPr>
          <p:txBody>
            <a:bodyPr wrap="square" rtlCol="0">
              <a:spAutoFit/>
            </a:bodyPr>
            <a:lstStyle/>
            <a:p>
              <a:pPr algn="ctr">
                <a:lnSpc>
                  <a:spcPct val="130000"/>
                </a:lnSpc>
              </a:pPr>
              <a:r>
                <a:rPr lang="en-US" altLang="zh-CN" sz="2400" b="1" dirty="0">
                  <a:latin typeface="+mn-lt"/>
                  <a:ea typeface="楷体" panose="02010609060101010101" pitchFamily="49" charset="-122"/>
                </a:rPr>
                <a:t>120°</a:t>
              </a:r>
              <a:endParaRPr lang="zh-CN" altLang="en-US" sz="2400" b="1" dirty="0">
                <a:latin typeface="+mn-lt"/>
                <a:ea typeface="楷体" panose="02010609060101010101" pitchFamily="49" charset="-122"/>
              </a:endParaRPr>
            </a:p>
          </p:txBody>
        </p:sp>
        <p:sp>
          <p:nvSpPr>
            <p:cNvPr id="26" name="弧形 25"/>
            <p:cNvSpPr/>
            <p:nvPr/>
          </p:nvSpPr>
          <p:spPr>
            <a:xfrm rot="948371">
              <a:off x="6838221" y="2232157"/>
              <a:ext cx="582066" cy="738673"/>
            </a:xfrm>
            <a:prstGeom prst="arc">
              <a:avLst>
                <a:gd name="adj1" fmla="val 14952622"/>
                <a:gd name="adj2" fmla="val 1868464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0" name="文本框 29"/>
          <p:cNvSpPr txBox="1"/>
          <p:nvPr/>
        </p:nvSpPr>
        <p:spPr>
          <a:xfrm>
            <a:off x="6591448" y="3999318"/>
            <a:ext cx="1209822" cy="510778"/>
          </a:xfrm>
          <a:prstGeom prst="roundRect">
            <a:avLst/>
          </a:prstGeom>
          <a:solidFill>
            <a:srgbClr val="00B0F0"/>
          </a:solidFill>
        </p:spPr>
        <p:txBody>
          <a:bodyPr wrap="square" rtlCol="0">
            <a:spAutoFit/>
          </a:bodyPr>
          <a:lstStyle/>
          <a:p>
            <a:pPr algn="ctr"/>
            <a:r>
              <a:rPr lang="zh-CN" altLang="en-US" sz="2400" b="1" dirty="0">
                <a:latin typeface="+mn-lt"/>
                <a:ea typeface="+mn-ea"/>
              </a:rPr>
              <a:t>抽奖</a:t>
            </a:r>
            <a:endParaRPr lang="zh-CN" altLang="en-US" sz="2400" b="1" dirty="0">
              <a:latin typeface="+mn-lt"/>
              <a:ea typeface="+mn-ea"/>
            </a:endParaRPr>
          </a:p>
        </p:txBody>
      </p:sp>
      <p:cxnSp>
        <p:nvCxnSpPr>
          <p:cNvPr id="34" name="直接连接符 33"/>
          <p:cNvCxnSpPr/>
          <p:nvPr/>
        </p:nvCxnSpPr>
        <p:spPr>
          <a:xfrm flipH="1">
            <a:off x="6527800" y="2308662"/>
            <a:ext cx="665257" cy="1152258"/>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063740" y="1685776"/>
            <a:ext cx="228600" cy="737185"/>
            <a:chOff x="6301740" y="2979420"/>
            <a:chExt cx="228600" cy="737185"/>
          </a:xfrm>
        </p:grpSpPr>
        <p:sp>
          <p:nvSpPr>
            <p:cNvPr id="38" name="箭头: 上 37"/>
            <p:cNvSpPr/>
            <p:nvPr/>
          </p:nvSpPr>
          <p:spPr>
            <a:xfrm>
              <a:off x="6301740" y="2979420"/>
              <a:ext cx="228600" cy="624840"/>
            </a:xfrm>
            <a:prstGeom prst="upArrow">
              <a:avLst>
                <a:gd name="adj1" fmla="val 50000"/>
                <a:gd name="adj2" fmla="val 273333"/>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301740" y="3488005"/>
              <a:ext cx="228600" cy="22860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1886946" y="2803939"/>
            <a:ext cx="3844697" cy="720725"/>
            <a:chOff x="1987056" y="1884769"/>
            <a:chExt cx="3844697" cy="720725"/>
          </a:xfrm>
        </p:grpSpPr>
        <p:sp>
          <p:nvSpPr>
            <p:cNvPr id="41" name="文本框 40"/>
            <p:cNvSpPr txBox="1"/>
            <p:nvPr/>
          </p:nvSpPr>
          <p:spPr>
            <a:xfrm>
              <a:off x="1987056" y="1915393"/>
              <a:ext cx="3844697" cy="576248"/>
            </a:xfrm>
            <a:prstGeom prst="rect">
              <a:avLst/>
            </a:prstGeom>
            <a:noFill/>
          </p:spPr>
          <p:txBody>
            <a:bodyPr wrap="square">
              <a:spAutoFit/>
            </a:bodyPr>
            <a:lstStyle>
              <a:defPPr>
                <a:defRPr lang="zh-CN"/>
              </a:defPPr>
              <a:lvl1pPr>
                <a:lnSpc>
                  <a:spcPct val="150000"/>
                </a:lnSpc>
                <a:defRPr kumimoji="0" sz="2600" b="1" cap="none" spc="0" normalizeH="0">
                  <a:latin typeface="+mn-lt"/>
                  <a:ea typeface="楷体" panose="02010609060101010101" pitchFamily="49" charset="-122"/>
                </a:defRPr>
              </a:lvl1pPr>
            </a:lstStyle>
            <a:p>
              <a:pPr eaLnBrk="1" hangingPunct="1"/>
              <a:r>
                <a:rPr lang="en-US" altLang="zh-CN" sz="2400" i="1" dirty="0">
                  <a:solidFill>
                    <a:srgbClr val="FF0000"/>
                  </a:solidFill>
                </a:rPr>
                <a:t>P</a:t>
              </a:r>
              <a:r>
                <a:rPr lang="zh-CN" altLang="en-US" sz="2400" dirty="0">
                  <a:solidFill>
                    <a:srgbClr val="FF0000"/>
                  </a:solidFill>
                </a:rPr>
                <a:t>（落在红色区域）</a:t>
              </a:r>
              <a:r>
                <a:rPr lang="en-US" altLang="zh-CN" sz="2400" dirty="0">
                  <a:solidFill>
                    <a:srgbClr val="FF0000"/>
                  </a:solidFill>
                </a:rPr>
                <a:t>=</a:t>
              </a:r>
              <a:endParaRPr lang="zh-CN" altLang="en-US" sz="2400" dirty="0">
                <a:solidFill>
                  <a:srgbClr val="FF0000"/>
                </a:solidFill>
              </a:endParaRPr>
            </a:p>
          </p:txBody>
        </p:sp>
        <p:grpSp>
          <p:nvGrpSpPr>
            <p:cNvPr id="42" name="组合 41"/>
            <p:cNvGrpSpPr/>
            <p:nvPr/>
          </p:nvGrpSpPr>
          <p:grpSpPr>
            <a:xfrm>
              <a:off x="4980622" y="1884769"/>
              <a:ext cx="285503" cy="720725"/>
              <a:chOff x="1988523" y="3991313"/>
              <a:chExt cx="285503" cy="720725"/>
            </a:xfrm>
          </p:grpSpPr>
          <p:pic>
            <p:nvPicPr>
              <p:cNvPr id="43" name="图片 42"/>
              <p:cNvPicPr>
                <a:picLocks noChangeAspect="1"/>
              </p:cNvPicPr>
              <p:nvPr/>
            </p:nvPicPr>
            <p:blipFill>
              <a:blip r:embed="rId1"/>
              <a:stretch>
                <a:fillRect/>
              </a:stretch>
            </p:blipFill>
            <p:spPr>
              <a:xfrm>
                <a:off x="1988523" y="4210014"/>
                <a:ext cx="281964" cy="297206"/>
              </a:xfrm>
              <a:prstGeom prst="rect">
                <a:avLst/>
              </a:prstGeom>
            </p:spPr>
          </p:pic>
          <p:graphicFrame>
            <p:nvGraphicFramePr>
              <p:cNvPr id="44" name="对象 43"/>
              <p:cNvGraphicFramePr>
                <a:graphicFrameLocks noChangeAspect="1"/>
              </p:cNvGraphicFramePr>
              <p:nvPr/>
            </p:nvGraphicFramePr>
            <p:xfrm>
              <a:off x="2004151" y="3991313"/>
              <a:ext cx="269875" cy="720725"/>
            </p:xfrm>
            <a:graphic>
              <a:graphicData uri="http://schemas.openxmlformats.org/presentationml/2006/ole">
                <mc:AlternateContent xmlns:mc="http://schemas.openxmlformats.org/markup-compatibility/2006">
                  <mc:Choice xmlns:v="urn:schemas-microsoft-com:vml" Requires="v">
                    <p:oleObj spid="_x0000_s2056" name="Equation" r:id="rId2" imgW="3657600" imgH="9753600" progId="Equation.DSMT4">
                      <p:embed/>
                    </p:oleObj>
                  </mc:Choice>
                  <mc:Fallback>
                    <p:oleObj name="Equation" r:id="rId2" imgW="3657600" imgH="9753600" progId="Equation.DSMT4">
                      <p:embed/>
                      <p:pic>
                        <p:nvPicPr>
                          <p:cNvPr id="0" name="对象 10"/>
                          <p:cNvPicPr/>
                          <p:nvPr/>
                        </p:nvPicPr>
                        <p:blipFill>
                          <a:blip r:embed="rId3"/>
                          <a:stretch>
                            <a:fillRect/>
                          </a:stretch>
                        </p:blipFill>
                        <p:spPr>
                          <a:xfrm>
                            <a:off x="2004151" y="3991313"/>
                            <a:ext cx="269875" cy="720725"/>
                          </a:xfrm>
                          <a:prstGeom prst="rect">
                            <a:avLst/>
                          </a:prstGeom>
                        </p:spPr>
                      </p:pic>
                    </p:oleObj>
                  </mc:Fallback>
                </mc:AlternateContent>
              </a:graphicData>
            </a:graphic>
          </p:graphicFrame>
        </p:grpSp>
      </p:grpSp>
      <p:pic>
        <p:nvPicPr>
          <p:cNvPr id="45" name="图片 44"/>
          <p:cNvPicPr>
            <a:picLocks noChangeAspect="1"/>
          </p:cNvPicPr>
          <p:nvPr/>
        </p:nvPicPr>
        <p:blipFill>
          <a:blip r:embed="rId4"/>
          <a:stretch>
            <a:fillRect/>
          </a:stretch>
        </p:blipFill>
        <p:spPr>
          <a:xfrm>
            <a:off x="352131" y="386743"/>
            <a:ext cx="1419550" cy="1548599"/>
          </a:xfrm>
          <a:prstGeom prst="rect">
            <a:avLst/>
          </a:prstGeom>
        </p:spPr>
      </p:pic>
      <p:sp>
        <p:nvSpPr>
          <p:cNvPr id="46" name="文本框 45"/>
          <p:cNvSpPr txBox="1"/>
          <p:nvPr/>
        </p:nvSpPr>
        <p:spPr>
          <a:xfrm>
            <a:off x="1807153" y="722881"/>
            <a:ext cx="3813139" cy="2116990"/>
          </a:xfrm>
          <a:prstGeom prst="rect">
            <a:avLst/>
          </a:prstGeom>
          <a:noFill/>
        </p:spPr>
        <p:txBody>
          <a:bodyPr wrap="square">
            <a:spAutoFit/>
          </a:bodyPr>
          <a:lstStyle>
            <a:defPPr>
              <a:defRPr lang="zh-CN"/>
            </a:defPPr>
            <a:lvl1pPr eaLnBrk="1" hangingPunct="1">
              <a:lnSpc>
                <a:spcPct val="130000"/>
              </a:lnSpc>
              <a:defRPr sz="2600" b="1">
                <a:solidFill>
                  <a:srgbClr val="FF0000"/>
                </a:solidFill>
                <a:latin typeface="+mn-lt"/>
                <a:ea typeface="楷体" panose="02010609060101010101" pitchFamily="49" charset="-122"/>
              </a:defRPr>
            </a:lvl1pPr>
          </a:lstStyle>
          <a:p>
            <a:r>
              <a:rPr lang="zh-CN" altLang="en-US" dirty="0"/>
              <a:t>先把白色区域等分成 </a:t>
            </a:r>
            <a:r>
              <a:rPr lang="en-US" altLang="zh-CN" dirty="0"/>
              <a:t>2 </a:t>
            </a:r>
            <a:r>
              <a:rPr lang="zh-CN" altLang="en-US" dirty="0"/>
              <a:t>份，这样转盘被</a:t>
            </a:r>
            <a:r>
              <a:rPr lang="zh-CN" altLang="en-US"/>
              <a:t>等分成</a:t>
            </a:r>
            <a:r>
              <a:rPr lang="en-US" altLang="zh-CN"/>
              <a:t>3 </a:t>
            </a:r>
            <a:r>
              <a:rPr lang="zh-CN" altLang="en-US"/>
              <a:t>个扇形，</a:t>
            </a:r>
            <a:r>
              <a:rPr lang="zh-CN" altLang="en-US" dirty="0"/>
              <a:t>其中 </a:t>
            </a:r>
            <a:r>
              <a:rPr lang="en-US" altLang="zh-CN" dirty="0"/>
              <a:t>1 </a:t>
            </a:r>
            <a:r>
              <a:rPr lang="zh-CN" altLang="en-US" dirty="0"/>
              <a:t>个是红色，</a:t>
            </a:r>
            <a:r>
              <a:rPr lang="en-US" altLang="zh-CN" dirty="0"/>
              <a:t>2 </a:t>
            </a:r>
            <a:r>
              <a:rPr lang="zh-CN" altLang="en-US" dirty="0"/>
              <a:t>个是</a:t>
            </a:r>
            <a:r>
              <a:rPr lang="zh-CN" altLang="en-US"/>
              <a:t>白色，所以</a:t>
            </a:r>
            <a:endParaRPr lang="zh-CN" altLang="en-US" dirty="0"/>
          </a:p>
        </p:txBody>
      </p:sp>
      <p:grpSp>
        <p:nvGrpSpPr>
          <p:cNvPr id="47" name="组合 46"/>
          <p:cNvGrpSpPr/>
          <p:nvPr/>
        </p:nvGrpSpPr>
        <p:grpSpPr>
          <a:xfrm>
            <a:off x="1886946" y="3660212"/>
            <a:ext cx="3844697" cy="720725"/>
            <a:chOff x="1987056" y="1884769"/>
            <a:chExt cx="3844697" cy="720725"/>
          </a:xfrm>
        </p:grpSpPr>
        <p:sp>
          <p:nvSpPr>
            <p:cNvPr id="48" name="文本框 47"/>
            <p:cNvSpPr txBox="1"/>
            <p:nvPr/>
          </p:nvSpPr>
          <p:spPr>
            <a:xfrm>
              <a:off x="1987056" y="1915393"/>
              <a:ext cx="3844697" cy="576248"/>
            </a:xfrm>
            <a:prstGeom prst="rect">
              <a:avLst/>
            </a:prstGeom>
            <a:noFill/>
          </p:spPr>
          <p:txBody>
            <a:bodyPr wrap="square">
              <a:spAutoFit/>
            </a:bodyPr>
            <a:lstStyle>
              <a:defPPr>
                <a:defRPr lang="zh-CN"/>
              </a:defPPr>
              <a:lvl1pPr>
                <a:lnSpc>
                  <a:spcPct val="150000"/>
                </a:lnSpc>
                <a:defRPr kumimoji="0" sz="2600" b="1" cap="none" spc="0" normalizeH="0">
                  <a:latin typeface="+mn-lt"/>
                  <a:ea typeface="楷体" panose="02010609060101010101" pitchFamily="49" charset="-122"/>
                </a:defRPr>
              </a:lvl1pPr>
            </a:lstStyle>
            <a:p>
              <a:pPr eaLnBrk="1" hangingPunct="1"/>
              <a:r>
                <a:rPr lang="en-US" altLang="zh-CN" sz="2400" i="1" dirty="0">
                  <a:solidFill>
                    <a:srgbClr val="FF0000"/>
                  </a:solidFill>
                </a:rPr>
                <a:t>P</a:t>
              </a:r>
              <a:r>
                <a:rPr lang="zh-CN" altLang="en-US" sz="2400" dirty="0">
                  <a:solidFill>
                    <a:srgbClr val="FF0000"/>
                  </a:solidFill>
                </a:rPr>
                <a:t>（落在白色区域）</a:t>
              </a:r>
              <a:r>
                <a:rPr lang="en-US" altLang="zh-CN" sz="2400" dirty="0">
                  <a:solidFill>
                    <a:srgbClr val="FF0000"/>
                  </a:solidFill>
                </a:rPr>
                <a:t>=</a:t>
              </a:r>
              <a:endParaRPr lang="zh-CN" altLang="en-US" sz="2400" dirty="0">
                <a:solidFill>
                  <a:srgbClr val="FF0000"/>
                </a:solidFill>
              </a:endParaRPr>
            </a:p>
          </p:txBody>
        </p:sp>
        <p:grpSp>
          <p:nvGrpSpPr>
            <p:cNvPr id="49" name="组合 48"/>
            <p:cNvGrpSpPr/>
            <p:nvPr/>
          </p:nvGrpSpPr>
          <p:grpSpPr>
            <a:xfrm>
              <a:off x="4980622" y="1884769"/>
              <a:ext cx="285503" cy="720725"/>
              <a:chOff x="1988523" y="3991313"/>
              <a:chExt cx="285503" cy="720725"/>
            </a:xfrm>
          </p:grpSpPr>
          <p:pic>
            <p:nvPicPr>
              <p:cNvPr id="50" name="图片 49"/>
              <p:cNvPicPr>
                <a:picLocks noChangeAspect="1"/>
              </p:cNvPicPr>
              <p:nvPr/>
            </p:nvPicPr>
            <p:blipFill>
              <a:blip r:embed="rId1"/>
              <a:stretch>
                <a:fillRect/>
              </a:stretch>
            </p:blipFill>
            <p:spPr>
              <a:xfrm>
                <a:off x="1988523" y="4210014"/>
                <a:ext cx="281964" cy="297206"/>
              </a:xfrm>
              <a:prstGeom prst="rect">
                <a:avLst/>
              </a:prstGeom>
            </p:spPr>
          </p:pic>
          <p:graphicFrame>
            <p:nvGraphicFramePr>
              <p:cNvPr id="51" name="对象 50"/>
              <p:cNvGraphicFramePr>
                <a:graphicFrameLocks noChangeAspect="1"/>
              </p:cNvGraphicFramePr>
              <p:nvPr/>
            </p:nvGraphicFramePr>
            <p:xfrm>
              <a:off x="2004151" y="3991313"/>
              <a:ext cx="269875" cy="720725"/>
            </p:xfrm>
            <a:graphic>
              <a:graphicData uri="http://schemas.openxmlformats.org/presentationml/2006/ole">
                <mc:AlternateContent xmlns:mc="http://schemas.openxmlformats.org/markup-compatibility/2006">
                  <mc:Choice xmlns:v="urn:schemas-microsoft-com:vml" Requires="v">
                    <p:oleObj spid="_x0000_s2057" name="Equation" r:id="rId5" imgW="3657600" imgH="9753600" progId="Equation.DSMT4">
                      <p:embed/>
                    </p:oleObj>
                  </mc:Choice>
                  <mc:Fallback>
                    <p:oleObj name="Equation" r:id="rId5" imgW="3657600" imgH="9753600" progId="Equation.DSMT4">
                      <p:embed/>
                      <p:pic>
                        <p:nvPicPr>
                          <p:cNvPr id="0" name="对象 43"/>
                          <p:cNvPicPr/>
                          <p:nvPr/>
                        </p:nvPicPr>
                        <p:blipFill>
                          <a:blip r:embed="rId6"/>
                          <a:stretch>
                            <a:fillRect/>
                          </a:stretch>
                        </p:blipFill>
                        <p:spPr>
                          <a:xfrm>
                            <a:off x="2004151" y="3991313"/>
                            <a:ext cx="269875" cy="720725"/>
                          </a:xfrm>
                          <a:prstGeom prst="rect">
                            <a:avLst/>
                          </a:prstGeom>
                        </p:spPr>
                      </p:pic>
                    </p:oleObj>
                  </mc:Fallback>
                </mc:AlternateContent>
              </a:graphicData>
            </a:graphic>
          </p:graphicFrame>
        </p:grpSp>
      </p:grpSp>
      <p:sp>
        <p:nvSpPr>
          <p:cNvPr id="52" name="矩形: 圆角 51"/>
          <p:cNvSpPr/>
          <p:nvPr/>
        </p:nvSpPr>
        <p:spPr>
          <a:xfrm>
            <a:off x="1806632" y="664755"/>
            <a:ext cx="3615566" cy="3845341"/>
          </a:xfrm>
          <a:prstGeom prst="roundRect">
            <a:avLst>
              <a:gd name="adj" fmla="val 5684"/>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860759" y="978581"/>
            <a:ext cx="2672861" cy="2671200"/>
            <a:chOff x="5860759" y="1091125"/>
            <a:chExt cx="2672861" cy="2671200"/>
          </a:xfrm>
        </p:grpSpPr>
        <p:sp>
          <p:nvSpPr>
            <p:cNvPr id="3" name="不完整圆 2"/>
            <p:cNvSpPr/>
            <p:nvPr/>
          </p:nvSpPr>
          <p:spPr>
            <a:xfrm>
              <a:off x="5862420" y="1091125"/>
              <a:ext cx="2671200" cy="2671200"/>
            </a:xfrm>
            <a:prstGeom prst="pie">
              <a:avLst>
                <a:gd name="adj1" fmla="val 14401166"/>
                <a:gd name="adj2" fmla="val 21579947"/>
              </a:avLst>
            </a:prstGeom>
            <a:solidFill>
              <a:srgbClr val="F696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不完整圆 3"/>
            <p:cNvSpPr/>
            <p:nvPr/>
          </p:nvSpPr>
          <p:spPr>
            <a:xfrm>
              <a:off x="5860759" y="1091125"/>
              <a:ext cx="2671200" cy="2671200"/>
            </a:xfrm>
            <a:prstGeom prst="pie">
              <a:avLst>
                <a:gd name="adj1" fmla="val 21577887"/>
                <a:gd name="adj2" fmla="val 1442848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6180945" y="2275402"/>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白</a:t>
              </a:r>
              <a:endParaRPr lang="zh-CN" altLang="en-US" sz="2400" b="1" dirty="0">
                <a:latin typeface="楷体" panose="02010609060101010101" pitchFamily="49" charset="-122"/>
                <a:ea typeface="楷体" panose="02010609060101010101" pitchFamily="49" charset="-122"/>
              </a:endParaRPr>
            </a:p>
          </p:txBody>
        </p:sp>
        <p:sp>
          <p:nvSpPr>
            <p:cNvPr id="6" name="文本框 5"/>
            <p:cNvSpPr txBox="1"/>
            <p:nvPr/>
          </p:nvSpPr>
          <p:spPr>
            <a:xfrm>
              <a:off x="6997799" y="1187669"/>
              <a:ext cx="633046" cy="520505"/>
            </a:xfrm>
            <a:prstGeom prst="rect">
              <a:avLst/>
            </a:prstGeom>
            <a:noFill/>
          </p:spPr>
          <p:txBody>
            <a:bodyPr wrap="square" rtlCol="0">
              <a:spAutoFit/>
            </a:bodyPr>
            <a:lstStyle/>
            <a:p>
              <a:pPr algn="ctr">
                <a:lnSpc>
                  <a:spcPct val="130000"/>
                </a:lnSpc>
              </a:pPr>
              <a:r>
                <a:rPr lang="zh-CN" altLang="en-US" sz="2400" b="1" dirty="0">
                  <a:latin typeface="楷体" panose="02010609060101010101" pitchFamily="49" charset="-122"/>
                  <a:ea typeface="楷体" panose="02010609060101010101" pitchFamily="49" charset="-122"/>
                </a:rPr>
                <a:t>红</a:t>
              </a:r>
              <a:endParaRPr lang="zh-CN" altLang="en-US" sz="2400" b="1" dirty="0">
                <a:latin typeface="楷体" panose="02010609060101010101" pitchFamily="49" charset="-122"/>
                <a:ea typeface="楷体" panose="02010609060101010101" pitchFamily="49" charset="-122"/>
              </a:endParaRPr>
            </a:p>
          </p:txBody>
        </p:sp>
        <p:sp>
          <p:nvSpPr>
            <p:cNvPr id="7" name="文本框 6"/>
            <p:cNvSpPr txBox="1"/>
            <p:nvPr/>
          </p:nvSpPr>
          <p:spPr>
            <a:xfrm>
              <a:off x="7180384" y="1708174"/>
              <a:ext cx="1062111" cy="520848"/>
            </a:xfrm>
            <a:prstGeom prst="rect">
              <a:avLst/>
            </a:prstGeom>
            <a:noFill/>
          </p:spPr>
          <p:txBody>
            <a:bodyPr wrap="square" rtlCol="0">
              <a:spAutoFit/>
            </a:bodyPr>
            <a:lstStyle/>
            <a:p>
              <a:pPr algn="ctr">
                <a:lnSpc>
                  <a:spcPct val="130000"/>
                </a:lnSpc>
              </a:pPr>
              <a:r>
                <a:rPr lang="en-US" altLang="zh-CN" sz="2400" b="1" dirty="0">
                  <a:latin typeface="+mn-lt"/>
                  <a:ea typeface="楷体" panose="02010609060101010101" pitchFamily="49" charset="-122"/>
                </a:rPr>
                <a:t>120°</a:t>
              </a:r>
              <a:endParaRPr lang="zh-CN" altLang="en-US" sz="2400" b="1" dirty="0">
                <a:latin typeface="+mn-lt"/>
                <a:ea typeface="楷体" panose="02010609060101010101" pitchFamily="49" charset="-122"/>
              </a:endParaRPr>
            </a:p>
          </p:txBody>
        </p:sp>
        <p:sp>
          <p:nvSpPr>
            <p:cNvPr id="8" name="弧形 7"/>
            <p:cNvSpPr/>
            <p:nvPr/>
          </p:nvSpPr>
          <p:spPr>
            <a:xfrm rot="948371">
              <a:off x="6838221" y="2232157"/>
              <a:ext cx="582066" cy="738673"/>
            </a:xfrm>
            <a:prstGeom prst="arc">
              <a:avLst>
                <a:gd name="adj1" fmla="val 14952622"/>
                <a:gd name="adj2" fmla="val 1868464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9" name="文本框 8"/>
          <p:cNvSpPr txBox="1"/>
          <p:nvPr/>
        </p:nvSpPr>
        <p:spPr>
          <a:xfrm>
            <a:off x="6591448" y="3999318"/>
            <a:ext cx="1209822" cy="510778"/>
          </a:xfrm>
          <a:prstGeom prst="roundRect">
            <a:avLst/>
          </a:prstGeom>
          <a:solidFill>
            <a:srgbClr val="00B0F0"/>
          </a:solidFill>
        </p:spPr>
        <p:txBody>
          <a:bodyPr wrap="square" rtlCol="0">
            <a:spAutoFit/>
          </a:bodyPr>
          <a:lstStyle/>
          <a:p>
            <a:pPr algn="ctr"/>
            <a:r>
              <a:rPr lang="zh-CN" altLang="en-US" sz="2400" b="1" dirty="0">
                <a:latin typeface="+mn-lt"/>
                <a:ea typeface="+mn-ea"/>
              </a:rPr>
              <a:t>抽奖</a:t>
            </a:r>
            <a:endParaRPr lang="zh-CN" altLang="en-US" sz="2400" b="1" dirty="0">
              <a:latin typeface="+mn-lt"/>
              <a:ea typeface="+mn-ea"/>
            </a:endParaRPr>
          </a:p>
        </p:txBody>
      </p:sp>
      <p:cxnSp>
        <p:nvCxnSpPr>
          <p:cNvPr id="10" name="直接连接符 9"/>
          <p:cNvCxnSpPr/>
          <p:nvPr/>
        </p:nvCxnSpPr>
        <p:spPr>
          <a:xfrm flipH="1">
            <a:off x="6527800" y="2308662"/>
            <a:ext cx="665257" cy="1152258"/>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7063740" y="1685776"/>
            <a:ext cx="228600" cy="737185"/>
            <a:chOff x="6301740" y="2979420"/>
            <a:chExt cx="228600" cy="737185"/>
          </a:xfrm>
        </p:grpSpPr>
        <p:sp>
          <p:nvSpPr>
            <p:cNvPr id="12" name="箭头: 上 11"/>
            <p:cNvSpPr/>
            <p:nvPr/>
          </p:nvSpPr>
          <p:spPr>
            <a:xfrm>
              <a:off x="6301740" y="2979420"/>
              <a:ext cx="228600" cy="624840"/>
            </a:xfrm>
            <a:prstGeom prst="upArrow">
              <a:avLst>
                <a:gd name="adj1" fmla="val 50000"/>
                <a:gd name="adj2" fmla="val 273333"/>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301740" y="3488005"/>
              <a:ext cx="228600" cy="22860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846094" y="1664008"/>
            <a:ext cx="4572000" cy="1220783"/>
          </a:xfrm>
          <a:prstGeom prst="rect">
            <a:avLst/>
          </a:prstGeom>
          <a:noFill/>
          <a:ln w="9525">
            <a:noFill/>
          </a:ln>
        </p:spPr>
        <p:txBody>
          <a:bodyPr wrap="square">
            <a:spAutoFit/>
          </a:bodyPr>
          <a:lstStyle>
            <a:defPPr>
              <a:defRPr lang="zh-CN"/>
            </a:defPPr>
            <a:lvl1pPr eaLnBrk="1" hangingPunct="1">
              <a:lnSpc>
                <a:spcPct val="140000"/>
              </a:lnSpc>
              <a:defRPr sz="2600" b="1">
                <a:latin typeface="+mn-lt"/>
                <a:ea typeface="黑体" panose="02010609060101010101" pitchFamily="49" charset="-122"/>
              </a:defRPr>
            </a:lvl1pPr>
          </a:lstStyle>
          <a:p>
            <a:pPr>
              <a:lnSpc>
                <a:spcPct val="150000"/>
              </a:lnSpc>
            </a:pPr>
            <a:r>
              <a:rPr lang="zh-CN" altLang="en-US" dirty="0"/>
              <a:t>你认为小颖的做法有道理吗？</a:t>
            </a:r>
            <a:endParaRPr lang="en-US" altLang="zh-CN" dirty="0"/>
          </a:p>
          <a:p>
            <a:pPr>
              <a:lnSpc>
                <a:spcPct val="150000"/>
              </a:lnSpc>
            </a:pPr>
            <a:r>
              <a:rPr lang="zh-CN" altLang="en-US" dirty="0"/>
              <a:t>说说你的理由。</a:t>
            </a:r>
            <a:endParaRPr lang="zh-CN" altLang="en-US" dirty="0"/>
          </a:p>
        </p:txBody>
      </p:sp>
    </p:spTree>
  </p:cSld>
  <p:clrMapOvr>
    <a:masterClrMapping/>
  </p:clrMapOvr>
</p:sld>
</file>

<file path=ppt/tags/tag1.xml><?xml version="1.0" encoding="utf-8"?>
<p:tagLst xmlns:p="http://schemas.openxmlformats.org/presentationml/2006/main">
  <p:tag name="COMMONDATA" val="eyJoZGlkIjoiMjlmNzU0NmQ1YjY2ZDkyM2MwOTlkZWZkZDdlZGQ0MTcifQ=="/>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黑体"/>
        <a:cs typeface=""/>
      </a:majorFont>
      <a:minorFont>
        <a:latin typeface="Times New Roman"/>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上课">
      <a:majorFont>
        <a:latin typeface="Times New Roman"/>
        <a:ea typeface="黑体"/>
        <a:cs typeface=""/>
      </a:majorFont>
      <a:minorFont>
        <a:latin typeface="Times New Roman"/>
        <a:ea typeface="宋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30000"/>
          </a:lnSpc>
          <a:defRPr sz="2400">
            <a:latin typeface="+mn-lt"/>
            <a:ea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上课">
      <a:majorFont>
        <a:latin typeface="Times New Roman"/>
        <a:ea typeface="黑体"/>
        <a:cs typeface=""/>
      </a:majorFont>
      <a:minorFont>
        <a:latin typeface="Times New Roman"/>
        <a:ea typeface="宋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30000"/>
          </a:lnSpc>
          <a:defRPr sz="2400">
            <a:latin typeface="+mn-lt"/>
            <a:ea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1403</Words>
  <Application>WPS 演示</Application>
  <PresentationFormat>全屏显示(16:9)</PresentationFormat>
  <Paragraphs>163</Paragraphs>
  <Slides>19</Slides>
  <Notes>0</Notes>
  <HiddenSlides>0</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24</vt:i4>
      </vt:variant>
      <vt:variant>
        <vt:lpstr>幻灯片标题</vt:lpstr>
      </vt:variant>
      <vt:variant>
        <vt:i4>19</vt:i4>
      </vt:variant>
    </vt:vector>
  </HeadingPairs>
  <TitlesOfParts>
    <vt:vector size="57" baseType="lpstr">
      <vt:lpstr>Arial</vt:lpstr>
      <vt:lpstr>宋体</vt:lpstr>
      <vt:lpstr>Wingdings</vt:lpstr>
      <vt:lpstr>Times New Roman</vt:lpstr>
      <vt:lpstr>黑体</vt:lpstr>
      <vt:lpstr>楷体</vt:lpstr>
      <vt:lpstr>Calibri</vt:lpstr>
      <vt:lpstr>幼圆</vt:lpstr>
      <vt:lpstr>微软雅黑</vt:lpstr>
      <vt:lpstr>Arial Unicode MS</vt:lpstr>
      <vt:lpstr>Times New Roman</vt:lpstr>
      <vt:lpstr>1_Office 主题​​</vt:lpstr>
      <vt:lpstr>2_自定义设计方案</vt:lpstr>
      <vt:lpstr>1_自定义设计方案</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状元成才路</dc:description>
  <dc:subject>状元成才路</dc:subject>
  <cp:lastModifiedBy>慢慢来</cp:lastModifiedBy>
  <cp:revision>421</cp:revision>
  <dcterms:created xsi:type="dcterms:W3CDTF">2016-01-14T05:53:00Z</dcterms:created>
  <dcterms:modified xsi:type="dcterms:W3CDTF">2025-01-20T00:19:18Z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3A0ABFCD91454FEA838ADAB4605318BF</vt:lpwstr>
  </property>
</Properties>
</file>