
<file path=[Content_Types].xml><?xml version="1.0" encoding="utf-8"?>
<Types xmlns="http://schemas.openxmlformats.org/package/2006/content-types">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26"/>
  </p:notesMasterIdLst>
  <p:sldIdLst>
    <p:sldId id="256" r:id="rId4"/>
    <p:sldId id="364" r:id="rId5"/>
    <p:sldId id="299" r:id="rId6"/>
    <p:sldId id="367" r:id="rId7"/>
    <p:sldId id="368" r:id="rId8"/>
    <p:sldId id="369" r:id="rId9"/>
    <p:sldId id="370" r:id="rId10"/>
    <p:sldId id="371" r:id="rId11"/>
    <p:sldId id="372" r:id="rId12"/>
    <p:sldId id="378" r:id="rId13"/>
    <p:sldId id="384" r:id="rId14"/>
    <p:sldId id="373" r:id="rId15"/>
    <p:sldId id="374" r:id="rId16"/>
    <p:sldId id="375" r:id="rId17"/>
    <p:sldId id="376" r:id="rId18"/>
    <p:sldId id="377" r:id="rId19"/>
    <p:sldId id="379" r:id="rId20"/>
    <p:sldId id="380" r:id="rId21"/>
    <p:sldId id="381" r:id="rId22"/>
    <p:sldId id="383" r:id="rId23"/>
    <p:sldId id="279" r:id="rId24"/>
    <p:sldId id="283" r:id="rId25"/>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a:srgbClr val="F26336"/>
    <a:srgbClr val="93DBFF"/>
    <a:srgbClr val="66CCFF"/>
    <a:srgbClr val="DDFFFF"/>
    <a:srgbClr val="CCFF99"/>
    <a:srgbClr val="F47F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p:restoredTop sz="96391"/>
  </p:normalViewPr>
  <p:slideViewPr>
    <p:cSldViewPr snapToGrid="0" showGuides="1">
      <p:cViewPr varScale="1">
        <p:scale>
          <a:sx n="107" d="100"/>
          <a:sy n="107" d="100"/>
        </p:scale>
        <p:origin x="114" y="63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18EC705-6485-4292-877F-D230941B281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B774113A-97CF-49D7-8923-DEAC65CB6C68}"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png"/><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microsoft.com/office/2007/relationships/media" Target="../media/media1.mp4"/><Relationship Id="rId1" Type="http://schemas.openxmlformats.org/officeDocument/2006/relationships/video" Target="../media/media1.mp4"/></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065588" y="-30797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9" name="文本框 8"/>
          <p:cNvSpPr txBox="1"/>
          <p:nvPr/>
        </p:nvSpPr>
        <p:spPr>
          <a:xfrm>
            <a:off x="-306387" y="191135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4103" name="图片 6"/>
          <p:cNvPicPr>
            <a:picLocks noChangeAspect="1"/>
          </p:cNvPicPr>
          <p:nvPr/>
        </p:nvPicPr>
        <p:blipFill>
          <a:blip r:embed="rId1"/>
          <a:stretch>
            <a:fillRect/>
          </a:stretch>
        </p:blipFill>
        <p:spPr>
          <a:xfrm>
            <a:off x="3889375" y="5143500"/>
            <a:ext cx="1063625" cy="327025"/>
          </a:xfrm>
          <a:prstGeom prst="rect">
            <a:avLst/>
          </a:prstGeom>
          <a:noFill/>
          <a:ln w="9525">
            <a:noFill/>
          </a:ln>
        </p:spPr>
      </p:pic>
      <p:pic>
        <p:nvPicPr>
          <p:cNvPr id="4104" name="图片 6"/>
          <p:cNvPicPr>
            <a:picLocks noChangeAspect="1"/>
          </p:cNvPicPr>
          <p:nvPr/>
        </p:nvPicPr>
        <p:blipFill>
          <a:blip r:embed="rId1">
            <a:grayscl/>
          </a:blip>
          <a:stretch>
            <a:fillRect/>
          </a:stretch>
        </p:blipFill>
        <p:spPr>
          <a:xfrm>
            <a:off x="8628063" y="4976813"/>
            <a:ext cx="544512" cy="166687"/>
          </a:xfrm>
          <a:prstGeom prst="rect">
            <a:avLst/>
          </a:prstGeom>
          <a:noFill/>
          <a:ln w="9525">
            <a:noFill/>
          </a:ln>
        </p:spPr>
      </p:pic>
      <p:grpSp>
        <p:nvGrpSpPr>
          <p:cNvPr id="2" name="组合 1"/>
          <p:cNvGrpSpPr/>
          <p:nvPr/>
        </p:nvGrpSpPr>
        <p:grpSpPr>
          <a:xfrm>
            <a:off x="1938880" y="1962149"/>
            <a:ext cx="5436104" cy="1219202"/>
            <a:chOff x="1938880" y="2279362"/>
            <a:chExt cx="5436104" cy="1219202"/>
          </a:xfrm>
        </p:grpSpPr>
        <p:cxnSp>
          <p:nvCxnSpPr>
            <p:cNvPr id="7" name="直接连接符 6"/>
            <p:cNvCxnSpPr/>
            <p:nvPr/>
          </p:nvCxnSpPr>
          <p:spPr>
            <a:xfrm flipV="1">
              <a:off x="2138363" y="2981325"/>
              <a:ext cx="52197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144838" y="3098514"/>
              <a:ext cx="3024188" cy="400050"/>
            </a:xfrm>
            <a:prstGeom prst="rect">
              <a:avLst/>
            </a:prstGeom>
            <a:noFill/>
          </p:spPr>
          <p:txBody>
            <a:bodyPr wrap="none">
              <a:spAutoFit/>
            </a:bodyPr>
            <a:lstStyle/>
            <a:p>
              <a:pPr marR="0" defTabSz="914400">
                <a:buClrTx/>
                <a:buSzTx/>
                <a:buFontTx/>
                <a:buNone/>
                <a:defRPr/>
              </a:pPr>
              <a:r>
                <a:rPr kumimoji="0" lang="zh-CN" altLang="en-US" sz="2000" b="1" kern="1200" cap="none" spc="0" normalizeH="0" baseline="0" noProof="0" dirty="0">
                  <a:latin typeface="+mj-ea"/>
                  <a:ea typeface="+mj-ea"/>
                  <a:cs typeface="+mn-cs"/>
                </a:rPr>
                <a:t>北师大版七年级数学下册</a:t>
              </a:r>
              <a:endParaRPr kumimoji="0" lang="zh-CN" altLang="en-US" sz="2000" b="1" kern="1200" cap="none" spc="0" normalizeH="0" baseline="0" noProof="0" dirty="0">
                <a:latin typeface="+mj-ea"/>
                <a:ea typeface="+mj-ea"/>
                <a:cs typeface="+mn-cs"/>
              </a:endParaRPr>
            </a:p>
          </p:txBody>
        </p:sp>
        <p:sp>
          <p:nvSpPr>
            <p:cNvPr id="16" name="文本框 15"/>
            <p:cNvSpPr txBox="1"/>
            <p:nvPr/>
          </p:nvSpPr>
          <p:spPr>
            <a:xfrm>
              <a:off x="1938880" y="2279362"/>
              <a:ext cx="5436104" cy="584775"/>
            </a:xfrm>
            <a:prstGeom prst="rect">
              <a:avLst/>
            </a:prstGeom>
            <a:noFill/>
          </p:spPr>
          <p:txBody>
            <a:bodyPr wrap="none">
              <a:spAutoFit/>
            </a:bodyPr>
            <a:lstStyle/>
            <a:p>
              <a:pPr>
                <a:defRPr/>
              </a:pPr>
              <a:r>
                <a:rPr kumimoji="0" lang="en-US" altLang="zh-CN" sz="3200" b="1" kern="1200" cap="none" spc="0" normalizeH="0" baseline="0" noProof="0" dirty="0">
                  <a:latin typeface="+mj-lt"/>
                  <a:ea typeface="+mj-ea"/>
                  <a:cs typeface="+mn-cs"/>
                </a:rPr>
                <a:t>2 </a:t>
              </a:r>
              <a:r>
                <a:rPr kumimoji="0" lang="zh-CN" altLang="en-US" sz="3200" b="1" kern="1200" cap="none" spc="0" normalizeH="0" baseline="0" noProof="0" dirty="0">
                  <a:latin typeface="+mj-lt"/>
                  <a:ea typeface="+mj-ea"/>
                  <a:cs typeface="+mn-cs"/>
                </a:rPr>
                <a:t>用表格</a:t>
              </a:r>
              <a:r>
                <a:rPr lang="zh-CN" altLang="en-US" sz="3200" b="1" dirty="0">
                  <a:latin typeface="+mj-lt"/>
                  <a:ea typeface="+mj-ea"/>
                </a:rPr>
                <a:t>表示变量之间的</a:t>
              </a:r>
              <a:r>
                <a:rPr kumimoji="0" lang="zh-CN" altLang="en-US" sz="3200" b="1" kern="1200" cap="none" spc="0" normalizeH="0" baseline="0" noProof="0" dirty="0">
                  <a:latin typeface="+mj-lt"/>
                  <a:ea typeface="+mj-ea"/>
                  <a:cs typeface="+mn-cs"/>
                </a:rPr>
                <a:t>关系</a:t>
              </a:r>
              <a:endParaRPr kumimoji="0" lang="zh-CN" altLang="en-US" sz="3200" b="1" kern="1200" cap="none" spc="0" normalizeH="0" baseline="0" noProof="0" dirty="0">
                <a:latin typeface="+mj-lt"/>
                <a:ea typeface="+mj-ea"/>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96290" y="3138169"/>
            <a:ext cx="7551420" cy="1191532"/>
          </a:xfrm>
          <a:prstGeom prst="roundRect">
            <a:avLst/>
          </a:prstGeom>
          <a:solidFill>
            <a:schemeClr val="accent1">
              <a:lumMod val="20000"/>
              <a:lumOff val="80000"/>
            </a:schemeClr>
          </a:solidFill>
        </p:spPr>
        <p:txBody>
          <a:bodyPr wrap="square" rtlCol="0">
            <a:spAutoFit/>
          </a:bodyPr>
          <a:lstStyle/>
          <a:p>
            <a:pPr algn="l">
              <a:lnSpc>
                <a:spcPct val="120000"/>
              </a:lnSpc>
            </a:pPr>
            <a:r>
              <a:rPr lang="zh-CN" altLang="en-US" sz="2800" b="1" dirty="0">
                <a:latin typeface="+mj-lt"/>
                <a:ea typeface="+mj-ea"/>
              </a:rPr>
              <a:t>        借助表格，我们可以表示因变量随自变量的变化而变化的情况。</a:t>
            </a:r>
            <a:endParaRPr lang="zh-CN" altLang="en-US" sz="2800" b="1" dirty="0">
              <a:latin typeface="+mj-lt"/>
              <a:ea typeface="+mj-ea"/>
            </a:endParaRPr>
          </a:p>
        </p:txBody>
      </p:sp>
      <p:grpSp>
        <p:nvGrpSpPr>
          <p:cNvPr id="5" name="组合 4"/>
          <p:cNvGrpSpPr/>
          <p:nvPr/>
        </p:nvGrpSpPr>
        <p:grpSpPr>
          <a:xfrm>
            <a:off x="415636" y="1059782"/>
            <a:ext cx="8312728" cy="1745197"/>
            <a:chOff x="316575" y="1075022"/>
            <a:chExt cx="8312728" cy="1745197"/>
          </a:xfrm>
        </p:grpSpPr>
        <p:pic>
          <p:nvPicPr>
            <p:cNvPr id="3" name="图片 2"/>
            <p:cNvPicPr>
              <a:picLocks noChangeAspect="1"/>
            </p:cNvPicPr>
            <p:nvPr/>
          </p:nvPicPr>
          <p:blipFill>
            <a:blip r:embed="rId1"/>
            <a:stretch>
              <a:fillRect/>
            </a:stretch>
          </p:blipFill>
          <p:spPr>
            <a:xfrm>
              <a:off x="316575" y="1075022"/>
              <a:ext cx="8312728" cy="782474"/>
            </a:xfrm>
            <a:prstGeom prst="rect">
              <a:avLst/>
            </a:prstGeom>
          </p:spPr>
        </p:pic>
        <p:pic>
          <p:nvPicPr>
            <p:cNvPr id="4" name="图片 3"/>
            <p:cNvPicPr>
              <a:picLocks noChangeAspect="1"/>
            </p:cNvPicPr>
            <p:nvPr/>
          </p:nvPicPr>
          <p:blipFill>
            <a:blip r:embed="rId2"/>
            <a:stretch>
              <a:fillRect/>
            </a:stretch>
          </p:blipFill>
          <p:spPr>
            <a:xfrm>
              <a:off x="1766671" y="1990091"/>
              <a:ext cx="5961176" cy="83012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07549" y="549076"/>
            <a:ext cx="2997651" cy="592213"/>
          </a:xfrm>
          <a:prstGeom prst="rect">
            <a:avLst/>
          </a:prstGeom>
          <a:noFill/>
        </p:spPr>
        <p:txBody>
          <a:bodyPr wrap="square">
            <a:spAutoFit/>
          </a:bodyPr>
          <a:lstStyle/>
          <a:p>
            <a:pPr defTabSz="457200">
              <a:lnSpc>
                <a:spcPct val="130000"/>
              </a:lnSpc>
              <a:defRPr/>
            </a:pPr>
            <a:r>
              <a:rPr lang="zh-CN" altLang="en-US" sz="2800" b="1" dirty="0">
                <a:solidFill>
                  <a:prstClr val="black"/>
                </a:solidFill>
                <a:latin typeface="Times New Roman" panose="02020603050405020304"/>
                <a:ea typeface="黑体" panose="02010609060101010101" pitchFamily="49" charset="-122"/>
              </a:rPr>
              <a:t>分析表格方法：</a:t>
            </a:r>
            <a:endParaRPr lang="zh-CN" altLang="en-US" sz="2800" b="1" dirty="0">
              <a:solidFill>
                <a:prstClr val="black"/>
              </a:solidFill>
              <a:latin typeface="Times New Roman" panose="02020603050405020304"/>
              <a:ea typeface="黑体" panose="02010609060101010101" pitchFamily="49" charset="-122"/>
            </a:endParaRPr>
          </a:p>
        </p:txBody>
      </p:sp>
      <p:sp>
        <p:nvSpPr>
          <p:cNvPr id="4" name="文本框 3"/>
          <p:cNvSpPr txBox="1"/>
          <p:nvPr/>
        </p:nvSpPr>
        <p:spPr>
          <a:xfrm>
            <a:off x="972369" y="1295836"/>
            <a:ext cx="5801811" cy="592213"/>
          </a:xfrm>
          <a:prstGeom prst="rect">
            <a:avLst/>
          </a:prstGeom>
          <a:noFill/>
        </p:spPr>
        <p:txBody>
          <a:bodyPr wrap="square">
            <a:spAutoFit/>
          </a:bodyPr>
          <a:lstStyle/>
          <a:p>
            <a:pPr defTabSz="457200">
              <a:lnSpc>
                <a:spcPct val="130000"/>
              </a:lnSpc>
              <a:defRPr/>
            </a:pPr>
            <a:r>
              <a:rPr lang="zh-CN" altLang="en-US" sz="2800" b="1" dirty="0">
                <a:solidFill>
                  <a:prstClr val="black"/>
                </a:solidFill>
                <a:latin typeface="Times New Roman" panose="02020603050405020304"/>
                <a:ea typeface="黑体" panose="02010609060101010101" pitchFamily="49" charset="-122"/>
              </a:rPr>
              <a:t>①</a:t>
            </a:r>
            <a:r>
              <a:rPr lang="en-US" altLang="zh-CN" sz="2800" b="1" dirty="0">
                <a:solidFill>
                  <a:prstClr val="black"/>
                </a:solidFill>
                <a:latin typeface="Times New Roman" panose="02020603050405020304"/>
                <a:ea typeface="黑体" panose="02010609060101010101" pitchFamily="49" charset="-122"/>
              </a:rPr>
              <a:t> </a:t>
            </a:r>
            <a:r>
              <a:rPr lang="zh-CN" altLang="en-US" sz="2800" b="1" dirty="0">
                <a:solidFill>
                  <a:prstClr val="black"/>
                </a:solidFill>
                <a:latin typeface="Times New Roman" panose="02020603050405020304"/>
                <a:ea typeface="黑体" panose="02010609060101010101" pitchFamily="49" charset="-122"/>
              </a:rPr>
              <a:t>通过表格</a:t>
            </a:r>
            <a:r>
              <a:rPr lang="zh-CN" altLang="en-US" sz="2800" b="1" dirty="0">
                <a:solidFill>
                  <a:srgbClr val="0000FF"/>
                </a:solidFill>
                <a:latin typeface="Times New Roman" panose="02020603050405020304"/>
                <a:ea typeface="黑体" panose="02010609060101010101" pitchFamily="49" charset="-122"/>
              </a:rPr>
              <a:t>确定自变量和因变量</a:t>
            </a:r>
            <a:r>
              <a:rPr lang="zh-CN" altLang="en-US" sz="2800" b="1" dirty="0">
                <a:solidFill>
                  <a:prstClr val="black"/>
                </a:solidFill>
                <a:latin typeface="Times New Roman" panose="02020603050405020304"/>
                <a:ea typeface="黑体" panose="02010609060101010101" pitchFamily="49" charset="-122"/>
              </a:rPr>
              <a:t>；</a:t>
            </a:r>
            <a:endParaRPr lang="zh-CN" altLang="en-US" sz="2800" b="1" dirty="0">
              <a:solidFill>
                <a:prstClr val="black"/>
              </a:solidFill>
              <a:latin typeface="Times New Roman" panose="02020603050405020304"/>
              <a:ea typeface="黑体" panose="02010609060101010101" pitchFamily="49" charset="-122"/>
            </a:endParaRPr>
          </a:p>
        </p:txBody>
      </p:sp>
      <p:sp>
        <p:nvSpPr>
          <p:cNvPr id="5" name="文本框 4"/>
          <p:cNvSpPr txBox="1"/>
          <p:nvPr/>
        </p:nvSpPr>
        <p:spPr>
          <a:xfrm>
            <a:off x="972369" y="1905472"/>
            <a:ext cx="7135311" cy="1152367"/>
          </a:xfrm>
          <a:prstGeom prst="rect">
            <a:avLst/>
          </a:prstGeom>
          <a:noFill/>
        </p:spPr>
        <p:txBody>
          <a:bodyPr wrap="square">
            <a:spAutoFit/>
          </a:bodyPr>
          <a:lstStyle/>
          <a:p>
            <a:pPr defTabSz="457200">
              <a:lnSpc>
                <a:spcPct val="130000"/>
              </a:lnSpc>
              <a:defRPr/>
            </a:pPr>
            <a:r>
              <a:rPr lang="zh-CN" altLang="en-US" sz="2800" b="1" dirty="0">
                <a:solidFill>
                  <a:prstClr val="black"/>
                </a:solidFill>
                <a:latin typeface="Times New Roman" panose="02020603050405020304"/>
                <a:ea typeface="黑体" panose="02010609060101010101" pitchFamily="49" charset="-122"/>
              </a:rPr>
              <a:t>②</a:t>
            </a:r>
            <a:r>
              <a:rPr lang="en-US" altLang="zh-CN" sz="2800" b="1" dirty="0">
                <a:solidFill>
                  <a:prstClr val="black"/>
                </a:solidFill>
                <a:latin typeface="Times New Roman" panose="02020603050405020304"/>
                <a:ea typeface="黑体" panose="02010609060101010101" pitchFamily="49" charset="-122"/>
              </a:rPr>
              <a:t> </a:t>
            </a:r>
            <a:r>
              <a:rPr lang="zh-CN" altLang="en-US" sz="2800" b="1" dirty="0">
                <a:solidFill>
                  <a:srgbClr val="0000FF"/>
                </a:solidFill>
                <a:latin typeface="Times New Roman" panose="02020603050405020304"/>
                <a:ea typeface="黑体" panose="02010609060101010101" pitchFamily="49" charset="-122"/>
              </a:rPr>
              <a:t>纵向</a:t>
            </a:r>
            <a:r>
              <a:rPr lang="zh-CN" altLang="en-US" sz="2800" b="1" dirty="0">
                <a:solidFill>
                  <a:prstClr val="black"/>
                </a:solidFill>
                <a:latin typeface="Times New Roman" panose="02020603050405020304"/>
                <a:ea typeface="黑体" panose="02010609060101010101" pitchFamily="49" charset="-122"/>
              </a:rPr>
              <a:t>观察每一列，发现自变量和因变量的</a:t>
            </a:r>
            <a:r>
              <a:rPr lang="zh-CN" altLang="en-US" sz="2800" b="1" dirty="0">
                <a:solidFill>
                  <a:srgbClr val="0000FF"/>
                </a:solidFill>
                <a:latin typeface="Times New Roman" panose="02020603050405020304"/>
                <a:ea typeface="黑体" panose="02010609060101010101" pitchFamily="49" charset="-122"/>
              </a:rPr>
              <a:t>对应关系</a:t>
            </a:r>
            <a:r>
              <a:rPr lang="zh-CN" altLang="en-US" sz="2800" b="1" dirty="0">
                <a:solidFill>
                  <a:prstClr val="black"/>
                </a:solidFill>
                <a:latin typeface="Times New Roman" panose="02020603050405020304"/>
                <a:ea typeface="黑体" panose="02010609060101010101" pitchFamily="49" charset="-122"/>
              </a:rPr>
              <a:t>；</a:t>
            </a:r>
            <a:endParaRPr lang="zh-CN" altLang="en-US" sz="2800" b="1" dirty="0">
              <a:solidFill>
                <a:prstClr val="black"/>
              </a:solidFill>
              <a:latin typeface="Times New Roman" panose="02020603050405020304"/>
              <a:ea typeface="黑体" panose="02010609060101010101" pitchFamily="49" charset="-122"/>
            </a:endParaRPr>
          </a:p>
        </p:txBody>
      </p:sp>
      <p:sp>
        <p:nvSpPr>
          <p:cNvPr id="6" name="文本框 5"/>
          <p:cNvSpPr txBox="1"/>
          <p:nvPr/>
        </p:nvSpPr>
        <p:spPr>
          <a:xfrm>
            <a:off x="972369" y="3075262"/>
            <a:ext cx="7569651" cy="1712520"/>
          </a:xfrm>
          <a:prstGeom prst="rect">
            <a:avLst/>
          </a:prstGeom>
          <a:noFill/>
        </p:spPr>
        <p:txBody>
          <a:bodyPr wrap="square">
            <a:spAutoFit/>
          </a:bodyPr>
          <a:lstStyle/>
          <a:p>
            <a:pPr defTabSz="457200">
              <a:lnSpc>
                <a:spcPct val="130000"/>
              </a:lnSpc>
              <a:defRPr/>
            </a:pPr>
            <a:r>
              <a:rPr lang="zh-CN" altLang="en-US" sz="2800" b="1" dirty="0">
                <a:solidFill>
                  <a:prstClr val="black"/>
                </a:solidFill>
                <a:latin typeface="Times New Roman" panose="02020603050405020304"/>
                <a:ea typeface="黑体" panose="02010609060101010101" pitchFamily="49" charset="-122"/>
              </a:rPr>
              <a:t>③</a:t>
            </a:r>
            <a:r>
              <a:rPr lang="en-US" altLang="zh-CN" sz="2800" b="1" dirty="0">
                <a:solidFill>
                  <a:prstClr val="black"/>
                </a:solidFill>
                <a:latin typeface="Times New Roman" panose="02020603050405020304"/>
                <a:ea typeface="黑体" panose="02010609060101010101" pitchFamily="49" charset="-122"/>
              </a:rPr>
              <a:t> </a:t>
            </a:r>
            <a:r>
              <a:rPr lang="zh-CN" altLang="en-US" sz="2800" b="1" dirty="0">
                <a:solidFill>
                  <a:prstClr val="black"/>
                </a:solidFill>
                <a:latin typeface="Times New Roman" panose="02020603050405020304"/>
                <a:ea typeface="黑体" panose="02010609060101010101" pitchFamily="49" charset="-122"/>
              </a:rPr>
              <a:t>分别</a:t>
            </a:r>
            <a:r>
              <a:rPr lang="zh-CN" altLang="en-US" sz="2800" b="1" dirty="0">
                <a:solidFill>
                  <a:srgbClr val="0000FF"/>
                </a:solidFill>
                <a:latin typeface="Times New Roman" panose="02020603050405020304"/>
                <a:ea typeface="黑体" panose="02010609060101010101" pitchFamily="49" charset="-122"/>
              </a:rPr>
              <a:t>横向</a:t>
            </a:r>
            <a:r>
              <a:rPr lang="zh-CN" altLang="en-US" sz="2800" b="1" dirty="0">
                <a:solidFill>
                  <a:prstClr val="black"/>
                </a:solidFill>
                <a:latin typeface="Times New Roman" panose="02020603050405020304"/>
                <a:ea typeface="黑体" panose="02010609060101010101" pitchFamily="49" charset="-122"/>
              </a:rPr>
              <a:t>观察两栏，从中发现两个变量间的变化趋势。求因变量的值，若不在所列数值之中，则根据两变量之间的</a:t>
            </a:r>
            <a:r>
              <a:rPr lang="zh-CN" altLang="en-US" sz="2800" b="1" dirty="0">
                <a:solidFill>
                  <a:srgbClr val="0000FF"/>
                </a:solidFill>
                <a:latin typeface="Times New Roman" panose="02020603050405020304"/>
                <a:ea typeface="黑体" panose="02010609060101010101" pitchFamily="49" charset="-122"/>
              </a:rPr>
              <a:t>变化趋势</a:t>
            </a:r>
            <a:r>
              <a:rPr lang="zh-CN" altLang="en-US" sz="2800" b="1" dirty="0">
                <a:solidFill>
                  <a:prstClr val="black"/>
                </a:solidFill>
                <a:latin typeface="Times New Roman" panose="02020603050405020304"/>
                <a:ea typeface="黑体" panose="02010609060101010101" pitchFamily="49" charset="-122"/>
              </a:rPr>
              <a:t>进行估计。</a:t>
            </a:r>
            <a:endParaRPr lang="zh-CN" altLang="en-US" sz="2800" b="1" dirty="0">
              <a:solidFill>
                <a:prstClr val="black"/>
              </a:solidFill>
              <a:latin typeface="Times New Roman" panose="02020603050405020304"/>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44709" y="827287"/>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某农场发现当每公顷钾肥和磷肥的施用量一定时，土豆的产量与氮肥施用量有如下关系：</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4" name="Group 7"/>
          <p:cNvGraphicFramePr>
            <a:graphicFrameLocks noGrp="1"/>
          </p:cNvGraphicFramePr>
          <p:nvPr/>
        </p:nvGraphicFramePr>
        <p:xfrm>
          <a:off x="469106" y="2001109"/>
          <a:ext cx="8334000" cy="1391026"/>
        </p:xfrm>
        <a:graphic>
          <a:graphicData uri="http://schemas.openxmlformats.org/drawingml/2006/table">
            <a:tbl>
              <a:tblPr>
                <a:tableStyleId>{BDBED569-4797-4DF1-A0F4-6AAB3CD982D8}</a:tableStyleId>
              </a:tblPr>
              <a:tblGrid>
                <a:gridCol w="1350000"/>
                <a:gridCol w="698400"/>
                <a:gridCol w="698400"/>
                <a:gridCol w="698400"/>
                <a:gridCol w="698400"/>
                <a:gridCol w="698400"/>
                <a:gridCol w="698400"/>
                <a:gridCol w="698400"/>
                <a:gridCol w="698400"/>
                <a:gridCol w="698400"/>
                <a:gridCol w="698400"/>
              </a:tblGrid>
              <a:tr h="671026">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每公顷氮肥施用量</a:t>
                      </a:r>
                      <a:r>
                        <a:rPr kumimoji="0" lang="en-US" altLang="zh-CN" sz="1800" b="1" u="none" strike="noStrike" cap="none" normalizeH="0" baseline="0" dirty="0">
                          <a:ln>
                            <a:noFill/>
                          </a:ln>
                          <a:effectLst/>
                          <a:latin typeface="+mj-lt"/>
                          <a:ea typeface="+mj-ea"/>
                        </a:rPr>
                        <a:t>/kg</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0</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67</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101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135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202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471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每公顷土豆产量</a:t>
                      </a:r>
                      <a:r>
                        <a:rPr kumimoji="0" lang="en-US" altLang="zh-CN" sz="1800" b="1" u="none" strike="noStrike" cap="none" normalizeH="0" baseline="0" dirty="0">
                          <a:ln>
                            <a:noFill/>
                          </a:ln>
                          <a:effectLst/>
                          <a:latin typeface="+mj-lt"/>
                          <a:ea typeface="+mj-ea"/>
                        </a:rPr>
                        <a:t>/t</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15.18</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21.36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25.72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32.29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34.03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39.45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43.15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43.46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40.83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30.75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a:xfrm>
            <a:off x="538029" y="3301794"/>
            <a:ext cx="8136865" cy="1076961"/>
          </a:xfrm>
          <a:prstGeom prst="rect">
            <a:avLst/>
          </a:prstGeom>
          <a:noFill/>
        </p:spPr>
        <p:txBody>
          <a:bodyPr wrap="square">
            <a:spAutoFit/>
          </a:bodyPr>
          <a:lstStyle/>
          <a:p>
            <a:pPr defTabSz="457200">
              <a:lnSpc>
                <a:spcPct val="120000"/>
              </a:lnSpc>
              <a:defRPr/>
            </a:pPr>
            <a:r>
              <a:rPr lang="zh-CN" altLang="en-US" sz="2800" b="1" dirty="0">
                <a:solidFill>
                  <a:prstClr val="black"/>
                </a:solidFill>
                <a:latin typeface="Times New Roman" panose="02020603050405020304"/>
                <a:ea typeface="黑体" panose="02010609060101010101" pitchFamily="49" charset="-122"/>
              </a:rPr>
              <a:t>（</a:t>
            </a: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）上表反映了哪两个变量之间的关系</a:t>
            </a:r>
            <a:r>
              <a:rPr lang="en-US" altLang="zh-CN" sz="2800" b="1" dirty="0">
                <a:solidFill>
                  <a:prstClr val="black"/>
                </a:solidFill>
                <a:latin typeface="Times New Roman" panose="02020603050405020304"/>
                <a:ea typeface="黑体" panose="02010609060101010101" pitchFamily="49" charset="-122"/>
              </a:rPr>
              <a:t>?</a:t>
            </a:r>
            <a:r>
              <a:rPr lang="zh-CN" altLang="en-US" sz="2800" b="1" dirty="0">
                <a:solidFill>
                  <a:prstClr val="black"/>
                </a:solidFill>
                <a:latin typeface="Times New Roman" panose="02020603050405020304"/>
                <a:ea typeface="黑体" panose="02010609060101010101" pitchFamily="49" charset="-122"/>
              </a:rPr>
              <a:t>其中，哪个是自变量</a:t>
            </a:r>
            <a:r>
              <a:rPr lang="en-US" altLang="zh-CN" sz="2800" b="1" dirty="0">
                <a:solidFill>
                  <a:prstClr val="black"/>
                </a:solidFill>
                <a:latin typeface="Times New Roman" panose="02020603050405020304"/>
                <a:ea typeface="黑体" panose="02010609060101010101" pitchFamily="49" charset="-122"/>
              </a:rPr>
              <a:t>?</a:t>
            </a:r>
            <a:r>
              <a:rPr lang="zh-CN" altLang="en-US" sz="2800" b="1" dirty="0">
                <a:solidFill>
                  <a:prstClr val="black"/>
                </a:solidFill>
                <a:latin typeface="Times New Roman" panose="02020603050405020304"/>
                <a:ea typeface="黑体" panose="02010609060101010101" pitchFamily="49" charset="-122"/>
              </a:rPr>
              <a:t>哪个是因变量</a:t>
            </a:r>
            <a:r>
              <a:rPr lang="en-US" altLang="zh-CN" sz="2800" b="1" dirty="0">
                <a:solidFill>
                  <a:prstClr val="black"/>
                </a:solidFill>
                <a:latin typeface="Times New Roman" panose="02020603050405020304"/>
                <a:ea typeface="黑体" panose="02010609060101010101" pitchFamily="49" charset="-122"/>
              </a:rPr>
              <a:t>?</a:t>
            </a:r>
            <a:r>
              <a:rPr lang="zh-CN" altLang="en-US" sz="2800" b="1" dirty="0">
                <a:solidFill>
                  <a:prstClr val="black"/>
                </a:solidFill>
                <a:latin typeface="Times New Roman" panose="02020603050405020304"/>
                <a:ea typeface="黑体" panose="02010609060101010101" pitchFamily="49" charset="-122"/>
              </a:rPr>
              <a:t> </a:t>
            </a:r>
            <a:endParaRPr lang="zh-CN" altLang="en-US" sz="2800" b="1" dirty="0">
              <a:solidFill>
                <a:prstClr val="black"/>
              </a:solidFill>
              <a:latin typeface="Times New Roman" panose="02020603050405020304"/>
              <a:ea typeface="黑体" panose="02010609060101010101" pitchFamily="49" charset="-122"/>
            </a:endParaRPr>
          </a:p>
        </p:txBody>
      </p:sp>
      <p:sp>
        <p:nvSpPr>
          <p:cNvPr id="6" name="椭圆 5"/>
          <p:cNvSpPr/>
          <p:nvPr/>
        </p:nvSpPr>
        <p:spPr bwMode="auto">
          <a:xfrm>
            <a:off x="450875" y="1965231"/>
            <a:ext cx="1476984" cy="781050"/>
          </a:xfrm>
          <a:prstGeom prst="ellipse">
            <a:avLst/>
          </a:prstGeom>
          <a:noFill/>
          <a:ln w="28575">
            <a:solidFill>
              <a:srgbClr val="FF0000"/>
            </a:solidFill>
            <a:miter lim="800000"/>
          </a:ln>
        </p:spPr>
        <p:txBody>
          <a:bodyPr wrap="square"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7" name="椭圆 6"/>
          <p:cNvSpPr/>
          <p:nvPr/>
        </p:nvSpPr>
        <p:spPr bwMode="auto">
          <a:xfrm>
            <a:off x="450875" y="2642837"/>
            <a:ext cx="1411363" cy="781050"/>
          </a:xfrm>
          <a:prstGeom prst="ellipse">
            <a:avLst/>
          </a:prstGeom>
          <a:noFill/>
          <a:ln w="28575">
            <a:solidFill>
              <a:srgbClr val="FF0000"/>
            </a:solidFill>
            <a:miter lim="800000"/>
          </a:ln>
        </p:spPr>
        <p:txBody>
          <a:bodyPr wrap="square"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8" name="矩形 7"/>
          <p:cNvSpPr/>
          <p:nvPr/>
        </p:nvSpPr>
        <p:spPr>
          <a:xfrm>
            <a:off x="883950" y="4574692"/>
            <a:ext cx="7919156" cy="493148"/>
          </a:xfrm>
          <a:prstGeom prst="rect">
            <a:avLst/>
          </a:prstGeom>
          <a:noFill/>
        </p:spPr>
        <p:txBody>
          <a:bodyPr wrap="none">
            <a:spAutoFit/>
          </a:bodyPr>
          <a:lstStyle/>
          <a:p>
            <a:pPr lvl="0">
              <a:lnSpc>
                <a:spcPct val="120000"/>
              </a:lnSpc>
              <a:defRPr/>
            </a:pP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rPr>
              <a:t>每公顷氮肥施用量是自变量</a:t>
            </a:r>
            <a:r>
              <a:rPr lang="zh-CN" altLang="en-US" sz="2400" b="1" dirty="0">
                <a:solidFill>
                  <a:srgbClr val="FF0000"/>
                </a:solidFill>
                <a:latin typeface="+mj-lt"/>
                <a:ea typeface="楷体" panose="02010609060101010101" pitchFamily="49" charset="-122"/>
              </a:rPr>
              <a:t>，每公顷土豆</a:t>
            </a: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rPr>
              <a:t>产量是因变量。</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
        <p:nvSpPr>
          <p:cNvPr id="9" name="矩形 8"/>
          <p:cNvSpPr/>
          <p:nvPr/>
        </p:nvSpPr>
        <p:spPr>
          <a:xfrm>
            <a:off x="450875" y="4199672"/>
            <a:ext cx="8973932" cy="493148"/>
          </a:xfrm>
          <a:prstGeom prst="rect">
            <a:avLst/>
          </a:prstGeom>
          <a:noFill/>
        </p:spPr>
        <p:txBody>
          <a:bodyPr wrap="none">
            <a:spAutoFit/>
          </a:bodyPr>
          <a:lstStyle/>
          <a:p>
            <a:pPr lvl="0">
              <a:lnSpc>
                <a:spcPct val="120000"/>
              </a:lnSpc>
              <a:defRPr/>
            </a:pPr>
            <a:r>
              <a:rPr lang="en-US" altLang="zh-CN" sz="2400" b="1" noProof="0" dirty="0">
                <a:solidFill>
                  <a:srgbClr val="FF0000"/>
                </a:solidFill>
                <a:latin typeface="+mj-lt"/>
                <a:ea typeface="楷体" panose="02010609060101010101" pitchFamily="49" charset="-122"/>
              </a:rPr>
              <a:t>(1) </a:t>
            </a:r>
            <a:r>
              <a:rPr lang="zh-CN" altLang="en-US" sz="2400" b="1" noProof="0" dirty="0">
                <a:solidFill>
                  <a:srgbClr val="FF0000"/>
                </a:solidFill>
                <a:latin typeface="+mj-lt"/>
                <a:ea typeface="楷体" panose="02010609060101010101" pitchFamily="49" charset="-122"/>
              </a:rPr>
              <a:t>上表反映了</a:t>
            </a: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rPr>
              <a:t>每公顷氮肥施用量</a:t>
            </a:r>
            <a:r>
              <a:rPr lang="zh-CN" altLang="en-US" sz="2400" b="1" dirty="0">
                <a:solidFill>
                  <a:srgbClr val="FF0000"/>
                </a:solidFill>
                <a:latin typeface="+mj-lt"/>
                <a:ea typeface="楷体" panose="02010609060101010101" pitchFamily="49" charset="-122"/>
              </a:rPr>
              <a:t>与每公顷土豆</a:t>
            </a: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rPr>
              <a:t>产量之间的关系。</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
        <p:nvSpPr>
          <p:cNvPr id="10" name="文本框 9"/>
          <p:cNvSpPr txBox="1"/>
          <p:nvPr/>
        </p:nvSpPr>
        <p:spPr>
          <a:xfrm>
            <a:off x="4937841" y="3823065"/>
            <a:ext cx="803425" cy="493148"/>
          </a:xfrm>
          <a:prstGeom prst="rect">
            <a:avLst/>
          </a:prstGeom>
          <a:noFill/>
        </p:spPr>
        <p:txBody>
          <a:bodyPr wrap="none" rtlCol="0">
            <a:spAutoFit/>
          </a:bodyPr>
          <a:lstStyle/>
          <a:p>
            <a:pPr algn="l">
              <a:lnSpc>
                <a:spcPct val="120000"/>
              </a:lnSpc>
            </a:pPr>
            <a:r>
              <a:rPr lang="zh-CN" altLang="en-US" sz="2400" b="1" dirty="0">
                <a:solidFill>
                  <a:srgbClr val="FF0000"/>
                </a:solidFill>
                <a:latin typeface="+mj-lt"/>
                <a:ea typeface="楷体" panose="02010609060101010101" pitchFamily="49" charset="-122"/>
              </a:rPr>
              <a:t>解</a:t>
            </a:r>
            <a:r>
              <a:rPr lang="zh-CN" altLang="en-US" sz="2400" b="1" noProof="0" dirty="0">
                <a:solidFill>
                  <a:srgbClr val="FF0000"/>
                </a:solidFill>
                <a:latin typeface="+mj-lt"/>
                <a:ea typeface="楷体" panose="02010609060101010101" pitchFamily="49" charset="-122"/>
              </a:rPr>
              <a:t>：</a:t>
            </a:r>
            <a:endParaRPr lang="zh-CN" altLang="en-US" sz="2400" b="1" dirty="0">
              <a:latin typeface="+mj-lt"/>
              <a:ea typeface="+mj-ea"/>
            </a:endParaRPr>
          </a:p>
        </p:txBody>
      </p:sp>
      <p:grpSp>
        <p:nvGrpSpPr>
          <p:cNvPr id="11" name="组合 10"/>
          <p:cNvGrpSpPr/>
          <p:nvPr/>
        </p:nvGrpSpPr>
        <p:grpSpPr>
          <a:xfrm>
            <a:off x="2803525" y="239713"/>
            <a:ext cx="2649538" cy="635000"/>
            <a:chOff x="2803270" y="240279"/>
            <a:chExt cx="2649758" cy="634072"/>
          </a:xfrm>
        </p:grpSpPr>
        <p:sp>
          <p:nvSpPr>
            <p:cNvPr id="12" name="矩形 11"/>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a:t>
              </a:r>
              <a:r>
                <a:rPr lang="zh-CN" altLang="en-US" sz="3200" b="1" dirty="0">
                  <a:solidFill>
                    <a:prstClr val="white"/>
                  </a:solidFill>
                  <a:latin typeface="黑体" panose="02010609060101010101" pitchFamily="49" charset="-122"/>
                  <a:ea typeface="黑体" panose="02010609060101010101" pitchFamily="49" charset="-122"/>
                </a:rPr>
                <a:t>随堂练习</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3" name="矩形 12"/>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par>
                          <p:cTn id="21" fill="hold">
                            <p:stCondLst>
                              <p:cond delay="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44709" y="803516"/>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某农场发现当每公顷钾肥和磷肥的施用量一定时，土豆的产量与氮肥施用量有如下关系：</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4" name="Group 7"/>
          <p:cNvGraphicFramePr>
            <a:graphicFrameLocks noGrp="1"/>
          </p:cNvGraphicFramePr>
          <p:nvPr/>
        </p:nvGraphicFramePr>
        <p:xfrm>
          <a:off x="469106" y="1897233"/>
          <a:ext cx="8334000" cy="1391026"/>
        </p:xfrm>
        <a:graphic>
          <a:graphicData uri="http://schemas.openxmlformats.org/drawingml/2006/table">
            <a:tbl>
              <a:tblPr>
                <a:tableStyleId>{BDBED569-4797-4DF1-A0F4-6AAB3CD982D8}</a:tableStyleId>
              </a:tblPr>
              <a:tblGrid>
                <a:gridCol w="1350000"/>
                <a:gridCol w="698400"/>
                <a:gridCol w="698400"/>
                <a:gridCol w="698400"/>
                <a:gridCol w="698400"/>
                <a:gridCol w="698400"/>
                <a:gridCol w="698400"/>
                <a:gridCol w="698400"/>
                <a:gridCol w="698400"/>
                <a:gridCol w="698400"/>
                <a:gridCol w="698400"/>
              </a:tblGrid>
              <a:tr h="671026">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每公顷氮肥施用量</a:t>
                      </a:r>
                      <a:r>
                        <a:rPr kumimoji="0" lang="en-US" altLang="zh-CN" sz="1800" b="1" u="none" strike="noStrike" cap="none" normalizeH="0" baseline="0" dirty="0">
                          <a:ln>
                            <a:noFill/>
                          </a:ln>
                          <a:effectLst/>
                          <a:latin typeface="+mj-lt"/>
                          <a:ea typeface="+mj-ea"/>
                        </a:rPr>
                        <a:t>/kg</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0</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67</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101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135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202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471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每公顷土豆产量</a:t>
                      </a:r>
                      <a:r>
                        <a:rPr kumimoji="0" lang="en-US" altLang="zh-CN" sz="1800" b="1" u="none" strike="noStrike" cap="none" normalizeH="0" baseline="0" dirty="0">
                          <a:ln>
                            <a:noFill/>
                          </a:ln>
                          <a:effectLst/>
                          <a:latin typeface="+mj-lt"/>
                          <a:ea typeface="+mj-ea"/>
                        </a:rPr>
                        <a:t>/t</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15.18</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21.36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25.72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32.29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34.03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39.45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43.15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43.46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40.83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30.75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a:xfrm>
            <a:off x="538029" y="3218647"/>
            <a:ext cx="8136865" cy="1076961"/>
          </a:xfrm>
          <a:prstGeom prst="rect">
            <a:avLst/>
          </a:prstGeom>
          <a:noFill/>
        </p:spPr>
        <p:txBody>
          <a:bodyPr wrap="square">
            <a:spAutoFit/>
          </a:bodyPr>
          <a:lstStyle/>
          <a:p>
            <a:pPr defTabSz="457200">
              <a:lnSpc>
                <a:spcPct val="120000"/>
              </a:lnSpc>
              <a:defRPr/>
            </a:pPr>
            <a:r>
              <a:rPr lang="zh-CN" altLang="en-US" sz="2800" b="1" dirty="0">
                <a:solidFill>
                  <a:prstClr val="black"/>
                </a:solidFill>
                <a:latin typeface="Times New Roman" panose="02020603050405020304"/>
                <a:ea typeface="黑体" panose="02010609060101010101" pitchFamily="49" charset="-122"/>
              </a:rPr>
              <a:t>（</a:t>
            </a:r>
            <a:r>
              <a:rPr lang="en-US" altLang="zh-CN" sz="2800" b="1" dirty="0">
                <a:solidFill>
                  <a:prstClr val="black"/>
                </a:solidFill>
                <a:latin typeface="Times New Roman" panose="02020603050405020304"/>
                <a:ea typeface="黑体" panose="02010609060101010101" pitchFamily="49" charset="-122"/>
              </a:rPr>
              <a:t>2</a:t>
            </a:r>
            <a:r>
              <a:rPr lang="zh-CN" altLang="en-US" sz="2800" b="1" dirty="0">
                <a:solidFill>
                  <a:prstClr val="black"/>
                </a:solidFill>
                <a:latin typeface="Times New Roman" panose="02020603050405020304"/>
                <a:ea typeface="黑体" panose="02010609060101010101" pitchFamily="49" charset="-122"/>
              </a:rPr>
              <a:t>）当氮肥的施用量是 </a:t>
            </a:r>
            <a:r>
              <a:rPr lang="en-US" altLang="zh-CN" sz="2800" b="1" dirty="0">
                <a:solidFill>
                  <a:prstClr val="black"/>
                </a:solidFill>
                <a:latin typeface="Times New Roman" panose="02020603050405020304"/>
                <a:ea typeface="黑体" panose="02010609060101010101" pitchFamily="49" charset="-122"/>
              </a:rPr>
              <a:t>101 kg/hm</a:t>
            </a:r>
            <a:r>
              <a:rPr lang="en-US" altLang="zh-CN" sz="2800" b="1" baseline="30000" dirty="0">
                <a:solidFill>
                  <a:prstClr val="black"/>
                </a:solidFill>
                <a:latin typeface="Times New Roman" panose="02020603050405020304"/>
                <a:ea typeface="黑体" panose="02010609060101010101" pitchFamily="49" charset="-122"/>
              </a:rPr>
              <a:t>2</a:t>
            </a:r>
            <a:r>
              <a:rPr lang="zh-CN" altLang="en-US" sz="2800" b="1" dirty="0">
                <a:solidFill>
                  <a:prstClr val="black"/>
                </a:solidFill>
                <a:latin typeface="Times New Roman" panose="02020603050405020304"/>
                <a:ea typeface="黑体" panose="02010609060101010101" pitchFamily="49" charset="-122"/>
              </a:rPr>
              <a:t>时，土豆的产量是多少</a:t>
            </a:r>
            <a:r>
              <a:rPr lang="en-US" altLang="zh-CN" sz="2800" b="1" dirty="0">
                <a:solidFill>
                  <a:prstClr val="black"/>
                </a:solidFill>
                <a:latin typeface="Times New Roman" panose="02020603050405020304"/>
                <a:ea typeface="黑体" panose="02010609060101010101" pitchFamily="49" charset="-122"/>
              </a:rPr>
              <a:t>?</a:t>
            </a:r>
            <a:r>
              <a:rPr lang="zh-CN" altLang="en-US" sz="2800" b="1" dirty="0">
                <a:solidFill>
                  <a:prstClr val="black"/>
                </a:solidFill>
                <a:latin typeface="Times New Roman" panose="02020603050405020304"/>
                <a:ea typeface="黑体" panose="02010609060101010101" pitchFamily="49" charset="-122"/>
              </a:rPr>
              <a:t>如果不施氮肥呢</a:t>
            </a:r>
            <a:r>
              <a:rPr lang="en-US" altLang="zh-CN" sz="2800" b="1" dirty="0">
                <a:solidFill>
                  <a:prstClr val="black"/>
                </a:solidFill>
                <a:latin typeface="Times New Roman" panose="02020603050405020304"/>
                <a:ea typeface="黑体" panose="02010609060101010101" pitchFamily="49" charset="-122"/>
              </a:rPr>
              <a:t>? </a:t>
            </a:r>
            <a:endParaRPr lang="en-US" altLang="zh-CN" sz="2800" b="1" dirty="0">
              <a:solidFill>
                <a:prstClr val="black"/>
              </a:solidFill>
              <a:latin typeface="Times New Roman" panose="02020603050405020304"/>
              <a:ea typeface="黑体" panose="02010609060101010101" pitchFamily="49" charset="-122"/>
            </a:endParaRPr>
          </a:p>
        </p:txBody>
      </p:sp>
      <p:sp>
        <p:nvSpPr>
          <p:cNvPr id="9" name="椭圆 8"/>
          <p:cNvSpPr/>
          <p:nvPr/>
        </p:nvSpPr>
        <p:spPr bwMode="auto">
          <a:xfrm>
            <a:off x="3952874" y="1982800"/>
            <a:ext cx="642938" cy="492125"/>
          </a:xfrm>
          <a:prstGeom prst="ellipse">
            <a:avLst/>
          </a:prstGeom>
          <a:noFill/>
          <a:ln w="28575">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0" name="椭圆 9"/>
          <p:cNvSpPr/>
          <p:nvPr/>
        </p:nvSpPr>
        <p:spPr bwMode="auto">
          <a:xfrm>
            <a:off x="3952874" y="2692727"/>
            <a:ext cx="642938" cy="492125"/>
          </a:xfrm>
          <a:prstGeom prst="ellipse">
            <a:avLst/>
          </a:prstGeom>
          <a:noFill/>
          <a:ln w="28575">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1" name="椭圆 10"/>
          <p:cNvSpPr/>
          <p:nvPr/>
        </p:nvSpPr>
        <p:spPr bwMode="auto">
          <a:xfrm>
            <a:off x="1841895" y="1997882"/>
            <a:ext cx="642938" cy="492125"/>
          </a:xfrm>
          <a:prstGeom prst="ellipse">
            <a:avLst/>
          </a:prstGeom>
          <a:noFill/>
          <a:ln w="28575">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2" name="椭圆 11"/>
          <p:cNvSpPr/>
          <p:nvPr/>
        </p:nvSpPr>
        <p:spPr bwMode="auto">
          <a:xfrm>
            <a:off x="1841895" y="2692727"/>
            <a:ext cx="642938" cy="492125"/>
          </a:xfrm>
          <a:prstGeom prst="ellipse">
            <a:avLst/>
          </a:prstGeom>
          <a:noFill/>
          <a:ln w="28575">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6" name="矩形 5"/>
          <p:cNvSpPr/>
          <p:nvPr/>
        </p:nvSpPr>
        <p:spPr>
          <a:xfrm>
            <a:off x="712597" y="4141499"/>
            <a:ext cx="7416796" cy="936347"/>
          </a:xfrm>
          <a:prstGeom prst="rect">
            <a:avLst/>
          </a:prstGeom>
          <a:noFill/>
        </p:spPr>
        <p:txBody>
          <a:bodyPr wrap="square">
            <a:spAutoFit/>
          </a:bodyPr>
          <a:lstStyle/>
          <a:p>
            <a:pPr lvl="0">
              <a:lnSpc>
                <a:spcPct val="120000"/>
              </a:lnSpc>
              <a:defRPr/>
            </a:pPr>
            <a:r>
              <a:rPr lang="en-US" altLang="zh-CN" sz="2400" b="1" dirty="0">
                <a:solidFill>
                  <a:srgbClr val="FF0000"/>
                </a:solidFill>
                <a:latin typeface="+mj-lt"/>
                <a:ea typeface="楷体" panose="02010609060101010101" pitchFamily="49" charset="-122"/>
              </a:rPr>
              <a:t>(2) </a:t>
            </a:r>
            <a:r>
              <a:rPr lang="zh-CN" altLang="en-US" sz="2400" b="1" dirty="0">
                <a:solidFill>
                  <a:srgbClr val="FF0000"/>
                </a:solidFill>
                <a:latin typeface="+mj-lt"/>
                <a:ea typeface="楷体" panose="02010609060101010101" pitchFamily="49" charset="-122"/>
              </a:rPr>
              <a:t>当氮肥的施用量是 </a:t>
            </a:r>
            <a:r>
              <a:rPr lang="en-US" altLang="zh-CN" sz="2400" b="1" dirty="0">
                <a:solidFill>
                  <a:srgbClr val="FF0000"/>
                </a:solidFill>
                <a:latin typeface="+mj-lt"/>
                <a:ea typeface="楷体" panose="02010609060101010101" pitchFamily="49" charset="-122"/>
              </a:rPr>
              <a:t>101 kg/hm2</a:t>
            </a:r>
            <a:r>
              <a:rPr lang="zh-CN" altLang="en-US" sz="2400" b="1" dirty="0">
                <a:solidFill>
                  <a:srgbClr val="FF0000"/>
                </a:solidFill>
                <a:latin typeface="+mj-lt"/>
                <a:ea typeface="楷体" panose="02010609060101010101" pitchFamily="49" charset="-122"/>
              </a:rPr>
              <a:t>时，土豆的产量是</a:t>
            </a:r>
            <a:r>
              <a:rPr lang="en-US" altLang="zh-CN" sz="2400" b="1" dirty="0">
                <a:solidFill>
                  <a:srgbClr val="FF0000"/>
                </a:solidFill>
                <a:latin typeface="+mj-lt"/>
                <a:ea typeface="楷体" panose="02010609060101010101" pitchFamily="49" charset="-122"/>
              </a:rPr>
              <a:t>32.29t</a:t>
            </a:r>
            <a:r>
              <a:rPr lang="zh-CN" altLang="en-US" sz="2400" b="1" dirty="0">
                <a:solidFill>
                  <a:srgbClr val="FF0000"/>
                </a:solidFill>
                <a:latin typeface="+mj-lt"/>
                <a:ea typeface="楷体" panose="02010609060101010101" pitchFamily="49" charset="-122"/>
              </a:rPr>
              <a:t>。如果不施氮肥，土豆的产量是</a:t>
            </a:r>
            <a:r>
              <a:rPr lang="en-US" altLang="zh-CN" sz="2400" b="1" dirty="0">
                <a:solidFill>
                  <a:srgbClr val="FF0000"/>
                </a:solidFill>
                <a:latin typeface="+mj-lt"/>
                <a:ea typeface="楷体" panose="02010609060101010101" pitchFamily="49" charset="-122"/>
              </a:rPr>
              <a:t>15.18t</a:t>
            </a:r>
            <a:r>
              <a:rPr lang="zh-CN" altLang="en-US" sz="2400" b="1" dirty="0">
                <a:solidFill>
                  <a:srgbClr val="FF0000"/>
                </a:solidFill>
                <a:latin typeface="+mj-lt"/>
                <a:ea typeface="楷体" panose="02010609060101010101" pitchFamily="49" charset="-122"/>
              </a:rPr>
              <a:t>。</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P spid="12"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44709" y="827287"/>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某农场发现当每公顷钾肥和磷肥的施用量一定时，土豆的产量与氮肥施用量有如下关系：</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4" name="Group 7"/>
          <p:cNvGraphicFramePr>
            <a:graphicFrameLocks noGrp="1"/>
          </p:cNvGraphicFramePr>
          <p:nvPr/>
        </p:nvGraphicFramePr>
        <p:xfrm>
          <a:off x="469106" y="1979654"/>
          <a:ext cx="8334000" cy="1391026"/>
        </p:xfrm>
        <a:graphic>
          <a:graphicData uri="http://schemas.openxmlformats.org/drawingml/2006/table">
            <a:tbl>
              <a:tblPr>
                <a:tableStyleId>{BDBED569-4797-4DF1-A0F4-6AAB3CD982D8}</a:tableStyleId>
              </a:tblPr>
              <a:tblGrid>
                <a:gridCol w="1350000"/>
                <a:gridCol w="698400"/>
                <a:gridCol w="698400"/>
                <a:gridCol w="698400"/>
                <a:gridCol w="698400"/>
                <a:gridCol w="698400"/>
                <a:gridCol w="698400"/>
                <a:gridCol w="698400"/>
                <a:gridCol w="698400"/>
                <a:gridCol w="698400"/>
                <a:gridCol w="698400"/>
              </a:tblGrid>
              <a:tr h="671026">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每公顷氮肥施用量</a:t>
                      </a:r>
                      <a:r>
                        <a:rPr kumimoji="0" lang="en-US" altLang="zh-CN" sz="1800" b="1" u="none" strike="noStrike" cap="none" normalizeH="0" baseline="0" dirty="0">
                          <a:ln>
                            <a:noFill/>
                          </a:ln>
                          <a:effectLst/>
                          <a:latin typeface="+mj-lt"/>
                          <a:ea typeface="+mj-ea"/>
                        </a:rPr>
                        <a:t>/kg</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0</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67</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101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135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202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471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每公顷土豆产量</a:t>
                      </a:r>
                      <a:r>
                        <a:rPr kumimoji="0" lang="en-US" altLang="zh-CN" sz="1800" b="1" u="none" strike="noStrike" cap="none" normalizeH="0" baseline="0" dirty="0">
                          <a:ln>
                            <a:noFill/>
                          </a:ln>
                          <a:effectLst/>
                          <a:latin typeface="+mj-lt"/>
                          <a:ea typeface="+mj-ea"/>
                        </a:rPr>
                        <a:t>/t</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15.18</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21.36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25.72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32.29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34.03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39.45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43.15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43.46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40.83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30.75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a:xfrm>
            <a:off x="486831" y="3329604"/>
            <a:ext cx="8136865" cy="1076961"/>
          </a:xfrm>
          <a:prstGeom prst="rect">
            <a:avLst/>
          </a:prstGeom>
          <a:noFill/>
        </p:spPr>
        <p:txBody>
          <a:bodyPr wrap="square">
            <a:spAutoFit/>
          </a:bodyPr>
          <a:lstStyle/>
          <a:p>
            <a:pPr defTabSz="457200">
              <a:lnSpc>
                <a:spcPct val="120000"/>
              </a:lnSpc>
              <a:defRPr/>
            </a:pPr>
            <a:r>
              <a:rPr lang="zh-CN" altLang="en-US" sz="2800" b="1" dirty="0">
                <a:solidFill>
                  <a:prstClr val="black"/>
                </a:solidFill>
                <a:latin typeface="Times New Roman" panose="02020603050405020304"/>
                <a:ea typeface="黑体" panose="02010609060101010101" pitchFamily="49" charset="-122"/>
              </a:rPr>
              <a:t>（</a:t>
            </a:r>
            <a:r>
              <a:rPr lang="en-US" altLang="zh-CN" sz="2800" b="1" dirty="0">
                <a:solidFill>
                  <a:prstClr val="black"/>
                </a:solidFill>
                <a:latin typeface="Times New Roman" panose="02020603050405020304"/>
                <a:ea typeface="黑体" panose="02010609060101010101" pitchFamily="49" charset="-122"/>
              </a:rPr>
              <a:t>3</a:t>
            </a:r>
            <a:r>
              <a:rPr lang="zh-CN" altLang="en-US" sz="2800" b="1" dirty="0">
                <a:solidFill>
                  <a:prstClr val="black"/>
                </a:solidFill>
                <a:latin typeface="Times New Roman" panose="02020603050405020304"/>
                <a:ea typeface="黑体" panose="02010609060101010101" pitchFamily="49" charset="-122"/>
              </a:rPr>
              <a:t>）根据表格中的数据，你认为氮肥的施用量是多少时比较适宜</a:t>
            </a:r>
            <a:r>
              <a:rPr lang="en-US" altLang="zh-CN" sz="2800" b="1" dirty="0">
                <a:solidFill>
                  <a:prstClr val="black"/>
                </a:solidFill>
                <a:latin typeface="Times New Roman" panose="02020603050405020304"/>
                <a:ea typeface="黑体" panose="02010609060101010101" pitchFamily="49" charset="-122"/>
              </a:rPr>
              <a:t>?</a:t>
            </a:r>
            <a:r>
              <a:rPr lang="zh-CN" altLang="en-US" sz="2800" b="1" dirty="0">
                <a:solidFill>
                  <a:prstClr val="black"/>
                </a:solidFill>
                <a:latin typeface="Times New Roman" panose="02020603050405020304"/>
                <a:ea typeface="黑体" panose="02010609060101010101" pitchFamily="49" charset="-122"/>
              </a:rPr>
              <a:t>说说你的理由。</a:t>
            </a:r>
            <a:endParaRPr lang="en-US" altLang="zh-CN" sz="2800" b="1" dirty="0">
              <a:solidFill>
                <a:prstClr val="black"/>
              </a:solidFill>
              <a:latin typeface="Times New Roman" panose="02020603050405020304"/>
              <a:ea typeface="黑体" panose="02010609060101010101" pitchFamily="49" charset="-122"/>
            </a:endParaRPr>
          </a:p>
        </p:txBody>
      </p:sp>
      <p:sp>
        <p:nvSpPr>
          <p:cNvPr id="13" name="椭圆 12"/>
          <p:cNvSpPr/>
          <p:nvPr/>
        </p:nvSpPr>
        <p:spPr bwMode="auto">
          <a:xfrm>
            <a:off x="6698615" y="2048036"/>
            <a:ext cx="687388" cy="511175"/>
          </a:xfrm>
          <a:prstGeom prst="ellipse">
            <a:avLst/>
          </a:prstGeom>
          <a:noFill/>
          <a:ln w="38100">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4" name="椭圆 13"/>
          <p:cNvSpPr/>
          <p:nvPr/>
        </p:nvSpPr>
        <p:spPr bwMode="auto">
          <a:xfrm>
            <a:off x="6698615" y="2773283"/>
            <a:ext cx="687388" cy="511175"/>
          </a:xfrm>
          <a:prstGeom prst="ellipse">
            <a:avLst/>
          </a:prstGeom>
          <a:noFill/>
          <a:ln w="38100">
            <a:solidFill>
              <a:srgbClr val="FF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15" name="矩形 14"/>
          <p:cNvSpPr/>
          <p:nvPr/>
        </p:nvSpPr>
        <p:spPr>
          <a:xfrm>
            <a:off x="469106" y="4252456"/>
            <a:ext cx="8136865" cy="830997"/>
          </a:xfrm>
          <a:prstGeom prst="rect">
            <a:avLst/>
          </a:prstGeom>
          <a:noFill/>
        </p:spPr>
        <p:txBody>
          <a:bodyPr wrap="square">
            <a:spAutoFit/>
          </a:bodyPr>
          <a:lstStyle/>
          <a:p>
            <a:pPr lvl="0" algn="just" eaLnBrk="1">
              <a:defRPr/>
            </a:pPr>
            <a:r>
              <a:rPr lang="en-US" altLang="zh-CN" sz="2400" b="1" dirty="0">
                <a:solidFill>
                  <a:srgbClr val="FF0000"/>
                </a:solidFill>
                <a:latin typeface="+mj-lt"/>
                <a:ea typeface="楷体" panose="02010609060101010101" pitchFamily="49" charset="-122"/>
              </a:rPr>
              <a:t>(3) </a:t>
            </a:r>
            <a:r>
              <a:rPr lang="zh-CN" altLang="en-US" sz="2400" b="1" dirty="0">
                <a:solidFill>
                  <a:srgbClr val="FF0000"/>
                </a:solidFill>
                <a:latin typeface="+mj-lt"/>
                <a:ea typeface="楷体" panose="02010609060101010101" pitchFamily="49" charset="-122"/>
              </a:rPr>
              <a:t>氮肥的施用量是</a:t>
            </a:r>
            <a:r>
              <a:rPr lang="en-US" altLang="zh-CN" sz="2400" b="1" dirty="0">
                <a:solidFill>
                  <a:srgbClr val="FF0000"/>
                </a:solidFill>
                <a:latin typeface="+mj-lt"/>
                <a:ea typeface="楷体" panose="02010609060101010101" pitchFamily="49" charset="-122"/>
              </a:rPr>
              <a:t>336kg</a:t>
            </a:r>
            <a:r>
              <a:rPr lang="zh-CN" altLang="en-US" sz="2400" b="1" dirty="0">
                <a:solidFill>
                  <a:srgbClr val="FF0000"/>
                </a:solidFill>
                <a:latin typeface="+mj-lt"/>
                <a:ea typeface="楷体" panose="02010609060101010101" pitchFamily="49" charset="-122"/>
              </a:rPr>
              <a:t>时比较适宜。理由</a:t>
            </a: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：根据已有数据，此时是土豆产量最大的情况。</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44709" y="937696"/>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某农场发现当每公顷钾肥和磷肥的施用量一定时，土豆的产量与氮肥施用量有如下关系：</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4" name="Group 7"/>
          <p:cNvGraphicFramePr>
            <a:graphicFrameLocks noGrp="1"/>
          </p:cNvGraphicFramePr>
          <p:nvPr/>
        </p:nvGraphicFramePr>
        <p:xfrm>
          <a:off x="469106" y="2090063"/>
          <a:ext cx="8334000" cy="1391026"/>
        </p:xfrm>
        <a:graphic>
          <a:graphicData uri="http://schemas.openxmlformats.org/drawingml/2006/table">
            <a:tbl>
              <a:tblPr>
                <a:tableStyleId>{BDBED569-4797-4DF1-A0F4-6AAB3CD982D8}</a:tableStyleId>
              </a:tblPr>
              <a:tblGrid>
                <a:gridCol w="1350000"/>
                <a:gridCol w="698400"/>
                <a:gridCol w="698400"/>
                <a:gridCol w="698400"/>
                <a:gridCol w="698400"/>
                <a:gridCol w="698400"/>
                <a:gridCol w="698400"/>
                <a:gridCol w="698400"/>
                <a:gridCol w="698400"/>
                <a:gridCol w="698400"/>
                <a:gridCol w="698400"/>
              </a:tblGrid>
              <a:tr h="671026">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每公顷氮肥施用量</a:t>
                      </a:r>
                      <a:r>
                        <a:rPr kumimoji="0" lang="en-US" altLang="zh-CN" sz="1800" b="1" u="none" strike="noStrike" cap="none" normalizeH="0" baseline="0" dirty="0">
                          <a:ln>
                            <a:noFill/>
                          </a:ln>
                          <a:effectLst/>
                          <a:latin typeface="+mj-lt"/>
                          <a:ea typeface="+mj-ea"/>
                        </a:rPr>
                        <a:t>/kg</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0</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67</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101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135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202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404</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471</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u="none" strike="noStrike" cap="none" normalizeH="0" baseline="0" dirty="0">
                          <a:ln>
                            <a:noFill/>
                          </a:ln>
                          <a:effectLst/>
                          <a:latin typeface="+mj-lt"/>
                          <a:ea typeface="+mj-ea"/>
                        </a:rPr>
                        <a:t>每公顷土豆产量</a:t>
                      </a:r>
                      <a:r>
                        <a:rPr kumimoji="0" lang="en-US" altLang="zh-CN" sz="1800" b="1" u="none" strike="noStrike" cap="none" normalizeH="0" baseline="0" dirty="0">
                          <a:ln>
                            <a:noFill/>
                          </a:ln>
                          <a:effectLst/>
                          <a:latin typeface="+mj-lt"/>
                          <a:ea typeface="+mj-ea"/>
                        </a:rPr>
                        <a:t>/t</a:t>
                      </a:r>
                      <a:endParaRPr kumimoji="0" lang="zh-CN" altLang="en-US"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15.18</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21.36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25.72</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32.29</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34.03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39.45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43.15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43.46</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40.83</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u="none" strike="noStrike" cap="none" normalizeH="0" baseline="0" dirty="0">
                          <a:ln>
                            <a:noFill/>
                          </a:ln>
                          <a:effectLst/>
                          <a:latin typeface="+mj-lt"/>
                          <a:ea typeface="+mj-ea"/>
                        </a:rPr>
                        <a:t>30.75</a:t>
                      </a:r>
                      <a:endParaRPr kumimoji="0" lang="en-US" altLang="zh-CN" sz="18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a:xfrm>
            <a:off x="538029" y="3463249"/>
            <a:ext cx="8334000" cy="559897"/>
          </a:xfrm>
          <a:prstGeom prst="rect">
            <a:avLst/>
          </a:prstGeom>
          <a:noFill/>
        </p:spPr>
        <p:txBody>
          <a:bodyPr wrap="square">
            <a:spAutoFit/>
          </a:bodyPr>
          <a:lstStyle/>
          <a:p>
            <a:pPr defTabSz="457200">
              <a:lnSpc>
                <a:spcPct val="120000"/>
              </a:lnSpc>
              <a:defRPr/>
            </a:pPr>
            <a:r>
              <a:rPr lang="zh-CN" altLang="en-US" sz="2800" b="1" dirty="0">
                <a:solidFill>
                  <a:prstClr val="black"/>
                </a:solidFill>
                <a:latin typeface="Times New Roman" panose="02020603050405020304"/>
                <a:ea typeface="黑体" panose="02010609060101010101" pitchFamily="49" charset="-122"/>
              </a:rPr>
              <a:t>（</a:t>
            </a:r>
            <a:r>
              <a:rPr lang="en-US" altLang="zh-CN" sz="2800" b="1" dirty="0">
                <a:solidFill>
                  <a:prstClr val="black"/>
                </a:solidFill>
                <a:latin typeface="Times New Roman" panose="02020603050405020304"/>
                <a:ea typeface="黑体" panose="02010609060101010101" pitchFamily="49" charset="-122"/>
              </a:rPr>
              <a:t>4</a:t>
            </a:r>
            <a:r>
              <a:rPr lang="zh-CN" altLang="en-US" sz="2800" b="1" dirty="0">
                <a:solidFill>
                  <a:prstClr val="black"/>
                </a:solidFill>
                <a:latin typeface="Times New Roman" panose="02020603050405020304"/>
                <a:ea typeface="黑体" panose="02010609060101010101" pitchFamily="49" charset="-122"/>
              </a:rPr>
              <a:t>）粗略说一说氮肥的施用量对土豆产量的影响。</a:t>
            </a:r>
            <a:endParaRPr lang="en-US" altLang="zh-CN" sz="2800" b="1" dirty="0">
              <a:solidFill>
                <a:prstClr val="black"/>
              </a:solidFill>
              <a:latin typeface="Times New Roman" panose="02020603050405020304"/>
              <a:ea typeface="黑体" panose="02010609060101010101" pitchFamily="49" charset="-122"/>
            </a:endParaRPr>
          </a:p>
        </p:txBody>
      </p:sp>
      <p:sp>
        <p:nvSpPr>
          <p:cNvPr id="6" name="矩形 5"/>
          <p:cNvSpPr/>
          <p:nvPr/>
        </p:nvSpPr>
        <p:spPr>
          <a:xfrm>
            <a:off x="636596" y="4023278"/>
            <a:ext cx="8136865" cy="830997"/>
          </a:xfrm>
          <a:prstGeom prst="rect">
            <a:avLst/>
          </a:prstGeom>
          <a:noFill/>
        </p:spPr>
        <p:txBody>
          <a:bodyPr wrap="square">
            <a:spAutoFit/>
          </a:bodyPr>
          <a:lstStyle/>
          <a:p>
            <a:pPr lvl="0" algn="just" eaLnBrk="1">
              <a:defRPr/>
            </a:pPr>
            <a:r>
              <a:rPr lang="en-US" altLang="zh-CN" sz="2400" b="1" dirty="0">
                <a:solidFill>
                  <a:srgbClr val="FF0000"/>
                </a:solidFill>
                <a:latin typeface="+mj-lt"/>
                <a:ea typeface="楷体" panose="02010609060101010101" pitchFamily="49" charset="-122"/>
              </a:rPr>
              <a:t>(4) </a:t>
            </a:r>
            <a:r>
              <a:rPr lang="zh-CN" altLang="en-US" sz="2400" b="1" dirty="0">
                <a:solidFill>
                  <a:srgbClr val="FF0000"/>
                </a:solidFill>
                <a:latin typeface="+mj-lt"/>
                <a:ea typeface="楷体" panose="02010609060101010101" pitchFamily="49" charset="-122"/>
              </a:rPr>
              <a:t>土豆的产量随氮肥施用量的增加而增加，到一定程度后又降低。</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
          <p:cNvGrpSpPr/>
          <p:nvPr/>
        </p:nvGrpSpPr>
        <p:grpSpPr>
          <a:xfrm>
            <a:off x="2803525" y="239713"/>
            <a:ext cx="2649538" cy="635000"/>
            <a:chOff x="2803270" y="240279"/>
            <a:chExt cx="2649758" cy="634072"/>
          </a:xfrm>
        </p:grpSpPr>
        <p:sp>
          <p:nvSpPr>
            <p:cNvPr id="21" name="矩形 20"/>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mj-ea"/>
                  <a:ea typeface="+mj-ea"/>
                  <a:cs typeface="+mn-cs"/>
                </a:rPr>
                <a:t>    随堂演练</a:t>
              </a:r>
              <a:endParaRPr kumimoji="0" lang="zh-CN" altLang="en-US" sz="3200" b="1" i="0" u="none" strike="noStrike" kern="1200" cap="none" spc="0" normalizeH="0" baseline="0" noProof="0" dirty="0">
                <a:ln>
                  <a:noFill/>
                </a:ln>
                <a:solidFill>
                  <a:schemeClr val="lt1"/>
                </a:solidFill>
                <a:effectLst/>
                <a:uLnTx/>
                <a:uFillTx/>
                <a:latin typeface="+mj-ea"/>
                <a:ea typeface="+mj-ea"/>
                <a:cs typeface="+mn-cs"/>
              </a:endParaRPr>
            </a:p>
          </p:txBody>
        </p:sp>
        <p:sp>
          <p:nvSpPr>
            <p:cNvPr id="22" name="矩形 21"/>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5" name="文本框 4"/>
          <p:cNvSpPr txBox="1"/>
          <p:nvPr/>
        </p:nvSpPr>
        <p:spPr>
          <a:xfrm>
            <a:off x="591369" y="928688"/>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已知某易拉罐厂设计的一种易拉罐符合要求时底面半径与用铝量有如下关系</a:t>
            </a:r>
            <a:r>
              <a:rPr lang="en-US" altLang="zh-CN" sz="2800" b="1" dirty="0">
                <a:solidFill>
                  <a:prstClr val="black"/>
                </a:solidFill>
                <a:latin typeface="Times New Roman" panose="02020603050405020304"/>
                <a:ea typeface="黑体" panose="02010609060101010101" pitchFamily="49" charset="-122"/>
              </a:rPr>
              <a:t>:</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8" name="Group 7"/>
          <p:cNvGraphicFramePr>
            <a:graphicFrameLocks noGrp="1"/>
          </p:cNvGraphicFramePr>
          <p:nvPr/>
        </p:nvGraphicFramePr>
        <p:xfrm>
          <a:off x="944880" y="2198446"/>
          <a:ext cx="6868800" cy="864000"/>
        </p:xfrm>
        <a:graphic>
          <a:graphicData uri="http://schemas.openxmlformats.org/drawingml/2006/table">
            <a:tbl>
              <a:tblPr>
                <a:tableStyleId>{BDBED569-4797-4DF1-A0F4-6AAB3CD982D8}</a:tableStyleId>
              </a:tblPr>
              <a:tblGrid>
                <a:gridCol w="1980000"/>
                <a:gridCol w="698400"/>
                <a:gridCol w="698400"/>
                <a:gridCol w="698400"/>
                <a:gridCol w="698400"/>
                <a:gridCol w="698400"/>
                <a:gridCol w="698400"/>
                <a:gridCol w="698400"/>
              </a:tblGrid>
              <a:tr h="432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200" b="1" u="none" strike="noStrike" cap="none" normalizeH="0" baseline="0" dirty="0">
                          <a:ln>
                            <a:noFill/>
                          </a:ln>
                          <a:effectLst/>
                          <a:latin typeface="+mj-lt"/>
                          <a:ea typeface="+mj-ea"/>
                        </a:rPr>
                        <a:t>底面半径</a:t>
                      </a:r>
                      <a:r>
                        <a:rPr kumimoji="0" lang="en-US" altLang="zh-CN" sz="2200" b="1" i="1" u="none" strike="noStrike" cap="none" normalizeH="0" baseline="0" dirty="0">
                          <a:ln>
                            <a:noFill/>
                          </a:ln>
                          <a:effectLst/>
                          <a:latin typeface="+mj-lt"/>
                          <a:ea typeface="+mj-ea"/>
                        </a:rPr>
                        <a:t>x</a:t>
                      </a:r>
                      <a:r>
                        <a:rPr kumimoji="0" lang="en-US" altLang="zh-CN" sz="2200" b="1" u="none" strike="noStrike" cap="none" normalizeH="0" baseline="0" dirty="0">
                          <a:ln>
                            <a:noFill/>
                          </a:ln>
                          <a:effectLst/>
                          <a:latin typeface="+mj-lt"/>
                          <a:ea typeface="+mj-ea"/>
                        </a:rPr>
                        <a:t>/cm</a:t>
                      </a:r>
                      <a:endParaRPr kumimoji="0" lang="en-US" altLang="zh-CN" sz="2200" b="1" u="none" strike="noStrike" cap="none" normalizeH="0" baseline="0" dirty="0">
                        <a:ln>
                          <a:noFill/>
                        </a:ln>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1.6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2.4</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2.8</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3.2</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3.6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4.0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200" b="1" u="none" strike="noStrike" cap="none" normalizeH="0" baseline="0" dirty="0">
                          <a:ln>
                            <a:noFill/>
                          </a:ln>
                          <a:effectLst/>
                          <a:latin typeface="+mj-lt"/>
                          <a:ea typeface="+mj-ea"/>
                        </a:rPr>
                        <a:t>用铝量</a:t>
                      </a:r>
                      <a:r>
                        <a:rPr kumimoji="0" lang="en-US" altLang="zh-CN" sz="2200" b="1" i="1" u="none" strike="noStrike" cap="none" normalizeH="0" baseline="0" dirty="0">
                          <a:ln>
                            <a:noFill/>
                          </a:ln>
                          <a:effectLst/>
                          <a:latin typeface="+mj-lt"/>
                          <a:ea typeface="+mj-ea"/>
                        </a:rPr>
                        <a:t>y</a:t>
                      </a:r>
                      <a:r>
                        <a:rPr kumimoji="0" lang="en-US" altLang="zh-CN" sz="2200" b="1" u="none" strike="noStrike" cap="none" normalizeH="0" baseline="0" dirty="0">
                          <a:ln>
                            <a:noFill/>
                          </a:ln>
                          <a:effectLst/>
                          <a:latin typeface="+mj-lt"/>
                          <a:ea typeface="+mj-ea"/>
                        </a:rPr>
                        <a:t>/cm</a:t>
                      </a:r>
                      <a:r>
                        <a:rPr kumimoji="0" lang="en-US" altLang="zh-CN" sz="2200" b="1" u="none" strike="noStrike" cap="none" normalizeH="0" baseline="30000" dirty="0">
                          <a:ln>
                            <a:noFill/>
                          </a:ln>
                          <a:effectLst/>
                          <a:latin typeface="+mj-lt"/>
                          <a:ea typeface="+mj-ea"/>
                        </a:rPr>
                        <a:t>3</a:t>
                      </a:r>
                      <a:endParaRPr kumimoji="0" lang="zh-CN" altLang="en-US" sz="2200" b="1" i="0" u="none" strike="noStrike" cap="none" normalizeH="0" baseline="3000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6.9</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5.5</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5.7</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6.5</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文本框 8"/>
          <p:cNvSpPr txBox="1"/>
          <p:nvPr/>
        </p:nvSpPr>
        <p:spPr>
          <a:xfrm>
            <a:off x="591368" y="3024484"/>
            <a:ext cx="7821111" cy="1076705"/>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1</a:t>
            </a:r>
            <a:r>
              <a:rPr lang="zh-CN" altLang="en-US" sz="2600" b="1" dirty="0">
                <a:solidFill>
                  <a:prstClr val="black"/>
                </a:solidFill>
                <a:latin typeface="Times New Roman" panose="02020603050405020304"/>
                <a:ea typeface="黑体" panose="02010609060101010101" pitchFamily="49" charset="-122"/>
              </a:rPr>
              <a:t>）上表反映了哪两个变量之间的关系</a:t>
            </a:r>
            <a:r>
              <a:rPr lang="en-US" altLang="zh-CN" sz="2600" b="1" dirty="0">
                <a:solidFill>
                  <a:prstClr val="black"/>
                </a:solidFill>
                <a:latin typeface="Times New Roman" panose="02020603050405020304"/>
                <a:ea typeface="黑体" panose="02010609060101010101" pitchFamily="49" charset="-122"/>
              </a:rPr>
              <a:t>?</a:t>
            </a:r>
            <a:r>
              <a:rPr lang="zh-CN" altLang="en-US" sz="2600" b="1" dirty="0">
                <a:solidFill>
                  <a:prstClr val="black"/>
                </a:solidFill>
                <a:latin typeface="Times New Roman" panose="02020603050405020304"/>
                <a:ea typeface="黑体" panose="02010609060101010101" pitchFamily="49" charset="-122"/>
              </a:rPr>
              <a:t>哪个是自变量</a:t>
            </a:r>
            <a:r>
              <a:rPr lang="en-US" altLang="zh-CN" sz="2600" b="1" dirty="0">
                <a:solidFill>
                  <a:prstClr val="black"/>
                </a:solidFill>
                <a:latin typeface="Times New Roman" panose="02020603050405020304"/>
                <a:ea typeface="黑体" panose="02010609060101010101" pitchFamily="49" charset="-122"/>
              </a:rPr>
              <a:t>?</a:t>
            </a:r>
            <a:r>
              <a:rPr lang="zh-CN" altLang="en-US" sz="2600" b="1" dirty="0">
                <a:solidFill>
                  <a:prstClr val="black"/>
                </a:solidFill>
                <a:latin typeface="Times New Roman" panose="02020603050405020304"/>
                <a:ea typeface="黑体" panose="02010609060101010101" pitchFamily="49" charset="-122"/>
              </a:rPr>
              <a:t>哪个是因变量</a:t>
            </a:r>
            <a:r>
              <a:rPr lang="en-US" altLang="zh-CN" sz="2600" b="1" dirty="0">
                <a:solidFill>
                  <a:prstClr val="black"/>
                </a:solidFill>
                <a:latin typeface="Times New Roman" panose="02020603050405020304"/>
                <a:ea typeface="黑体" panose="02010609060101010101" pitchFamily="49" charset="-122"/>
              </a:rPr>
              <a:t>?</a:t>
            </a:r>
            <a:endParaRPr lang="zh-CN" altLang="en-US" sz="2600" b="1" dirty="0">
              <a:solidFill>
                <a:prstClr val="black"/>
              </a:solidFill>
              <a:latin typeface="Times New Roman" panose="02020603050405020304"/>
              <a:ea typeface="黑体" panose="02010609060101010101" pitchFamily="49" charset="-122"/>
            </a:endParaRPr>
          </a:p>
        </p:txBody>
      </p:sp>
      <p:sp>
        <p:nvSpPr>
          <p:cNvPr id="10" name="文本框 9"/>
          <p:cNvSpPr txBox="1"/>
          <p:nvPr/>
        </p:nvSpPr>
        <p:spPr>
          <a:xfrm>
            <a:off x="751388" y="4085749"/>
            <a:ext cx="7821111" cy="936347"/>
          </a:xfrm>
          <a:prstGeom prst="rect">
            <a:avLst/>
          </a:prstGeom>
          <a:noFill/>
        </p:spPr>
        <p:txBody>
          <a:bodyPr wrap="square">
            <a:spAutoFit/>
          </a:bodyPr>
          <a:lstStyle/>
          <a:p>
            <a:pPr defTabSz="457200">
              <a:lnSpc>
                <a:spcPct val="120000"/>
              </a:lnSpc>
              <a:defRPr/>
            </a:pPr>
            <a:r>
              <a:rPr lang="zh-CN" altLang="en-US" sz="2400" b="1" dirty="0">
                <a:solidFill>
                  <a:srgbClr val="FF0000"/>
                </a:solidFill>
                <a:latin typeface="Times New Roman" panose="02020603050405020304"/>
                <a:ea typeface="黑体" panose="02010609060101010101" pitchFamily="49" charset="-122"/>
              </a:rPr>
              <a:t>解：</a:t>
            </a:r>
            <a:r>
              <a:rPr lang="en-US" altLang="zh-CN" sz="2400" b="1" dirty="0">
                <a:solidFill>
                  <a:srgbClr val="FF0000"/>
                </a:solidFill>
                <a:latin typeface="Times New Roman" panose="02020603050405020304"/>
                <a:ea typeface="黑体" panose="02010609060101010101" pitchFamily="49" charset="-122"/>
              </a:rPr>
              <a:t>(1)</a:t>
            </a:r>
            <a:r>
              <a:rPr lang="zh-CN" altLang="en-US" sz="2400" b="1" dirty="0">
                <a:solidFill>
                  <a:srgbClr val="FF0000"/>
                </a:solidFill>
                <a:latin typeface="Times New Roman" panose="02020603050405020304"/>
                <a:ea typeface="黑体" panose="02010609060101010101" pitchFamily="49" charset="-122"/>
              </a:rPr>
              <a:t> 反映了易拉罐的底面半径和铝量之间的关系。其中，易拉罐的底面半径是自变量，用铝量是因变量。</a:t>
            </a:r>
            <a:endParaRPr lang="zh-CN" altLang="en-US" sz="2400" b="1" dirty="0">
              <a:solidFill>
                <a:srgbClr val="FF0000"/>
              </a:solidFill>
              <a:latin typeface="Times New Roman" panose="02020603050405020304"/>
              <a:ea typeface="黑体" panose="02010609060101010101" pitchFamily="49" charset="-122"/>
            </a:endParaRPr>
          </a:p>
        </p:txBody>
      </p:sp>
      <p:sp>
        <p:nvSpPr>
          <p:cNvPr id="11" name="椭圆 10"/>
          <p:cNvSpPr/>
          <p:nvPr/>
        </p:nvSpPr>
        <p:spPr bwMode="auto">
          <a:xfrm>
            <a:off x="944880" y="2119016"/>
            <a:ext cx="1965008" cy="517504"/>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12" name="椭圆 11"/>
          <p:cNvSpPr/>
          <p:nvPr/>
        </p:nvSpPr>
        <p:spPr bwMode="auto">
          <a:xfrm>
            <a:off x="944880" y="2571750"/>
            <a:ext cx="1965008" cy="517504"/>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53269" y="316899"/>
            <a:ext cx="7821111" cy="1152367"/>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1.</a:t>
            </a:r>
            <a:r>
              <a:rPr lang="zh-CN" altLang="en-US" sz="2800" b="1" dirty="0">
                <a:solidFill>
                  <a:prstClr val="black"/>
                </a:solidFill>
                <a:latin typeface="Times New Roman" panose="02020603050405020304"/>
                <a:ea typeface="黑体" panose="02010609060101010101" pitchFamily="49" charset="-122"/>
              </a:rPr>
              <a:t>已知某易拉罐厂设计的一种易拉罐符合要求时底面半径与用铝量有如下关系</a:t>
            </a:r>
            <a:r>
              <a:rPr lang="en-US" altLang="zh-CN" sz="2800" b="1" dirty="0">
                <a:solidFill>
                  <a:prstClr val="black"/>
                </a:solidFill>
                <a:latin typeface="Times New Roman" panose="02020603050405020304"/>
                <a:ea typeface="黑体" panose="02010609060101010101" pitchFamily="49" charset="-122"/>
              </a:rPr>
              <a:t>:</a:t>
            </a:r>
            <a:endParaRPr lang="zh-CN" altLang="en-US" sz="2800" b="1" dirty="0">
              <a:solidFill>
                <a:prstClr val="black"/>
              </a:solidFill>
              <a:latin typeface="Times New Roman" panose="02020603050405020304"/>
              <a:ea typeface="黑体" panose="02010609060101010101" pitchFamily="49" charset="-122"/>
            </a:endParaRPr>
          </a:p>
        </p:txBody>
      </p:sp>
      <p:graphicFrame>
        <p:nvGraphicFramePr>
          <p:cNvPr id="3" name="Group 7"/>
          <p:cNvGraphicFramePr>
            <a:graphicFrameLocks noGrp="1"/>
          </p:cNvGraphicFramePr>
          <p:nvPr/>
        </p:nvGraphicFramePr>
        <p:xfrm>
          <a:off x="906780" y="1469266"/>
          <a:ext cx="6868800" cy="864000"/>
        </p:xfrm>
        <a:graphic>
          <a:graphicData uri="http://schemas.openxmlformats.org/drawingml/2006/table">
            <a:tbl>
              <a:tblPr>
                <a:tableStyleId>{BDBED569-4797-4DF1-A0F4-6AAB3CD982D8}</a:tableStyleId>
              </a:tblPr>
              <a:tblGrid>
                <a:gridCol w="1980000"/>
                <a:gridCol w="698400"/>
                <a:gridCol w="698400"/>
                <a:gridCol w="698400"/>
                <a:gridCol w="698400"/>
                <a:gridCol w="698400"/>
                <a:gridCol w="698400"/>
                <a:gridCol w="698400"/>
              </a:tblGrid>
              <a:tr h="432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200" b="1" u="none" strike="noStrike" cap="none" normalizeH="0" baseline="0" dirty="0">
                          <a:ln>
                            <a:noFill/>
                          </a:ln>
                          <a:effectLst/>
                          <a:latin typeface="+mj-lt"/>
                          <a:ea typeface="+mj-ea"/>
                        </a:rPr>
                        <a:t>底面半径</a:t>
                      </a:r>
                      <a:r>
                        <a:rPr kumimoji="0" lang="en-US" altLang="zh-CN" sz="2200" b="1" i="1" u="none" strike="noStrike" cap="none" normalizeH="0" baseline="0" dirty="0">
                          <a:ln>
                            <a:noFill/>
                          </a:ln>
                          <a:effectLst/>
                          <a:latin typeface="+mj-lt"/>
                          <a:ea typeface="+mj-ea"/>
                        </a:rPr>
                        <a:t>x</a:t>
                      </a:r>
                      <a:r>
                        <a:rPr kumimoji="0" lang="en-US" altLang="zh-CN" sz="2200" b="1" u="none" strike="noStrike" cap="none" normalizeH="0" baseline="0" dirty="0">
                          <a:ln>
                            <a:noFill/>
                          </a:ln>
                          <a:effectLst/>
                          <a:latin typeface="+mj-lt"/>
                          <a:ea typeface="+mj-ea"/>
                        </a:rPr>
                        <a:t>/cm</a:t>
                      </a:r>
                      <a:endParaRPr kumimoji="0" lang="en-US" altLang="zh-CN" sz="2200" b="1" u="none" strike="noStrike" cap="none" normalizeH="0" baseline="0" dirty="0">
                        <a:ln>
                          <a:noFill/>
                        </a:ln>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1.6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2.4</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2.8</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3.2</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3.6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4.0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200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200" b="1" u="none" strike="noStrike" cap="none" normalizeH="0" baseline="0" dirty="0">
                          <a:ln>
                            <a:noFill/>
                          </a:ln>
                          <a:effectLst/>
                          <a:latin typeface="+mj-lt"/>
                          <a:ea typeface="+mj-ea"/>
                        </a:rPr>
                        <a:t>用铝量</a:t>
                      </a:r>
                      <a:r>
                        <a:rPr kumimoji="0" lang="en-US" altLang="zh-CN" sz="2200" b="1" i="1" u="none" strike="noStrike" cap="none" normalizeH="0" baseline="0" dirty="0">
                          <a:ln>
                            <a:noFill/>
                          </a:ln>
                          <a:effectLst/>
                          <a:latin typeface="+mj-lt"/>
                          <a:ea typeface="+mj-ea"/>
                        </a:rPr>
                        <a:t>y</a:t>
                      </a:r>
                      <a:r>
                        <a:rPr kumimoji="0" lang="en-US" altLang="zh-CN" sz="2200" b="1" u="none" strike="noStrike" cap="none" normalizeH="0" baseline="0" dirty="0">
                          <a:ln>
                            <a:noFill/>
                          </a:ln>
                          <a:effectLst/>
                          <a:latin typeface="+mj-lt"/>
                          <a:ea typeface="+mj-ea"/>
                        </a:rPr>
                        <a:t>/cm</a:t>
                      </a:r>
                      <a:r>
                        <a:rPr kumimoji="0" lang="en-US" altLang="zh-CN" sz="2200" b="1" u="none" strike="noStrike" cap="none" normalizeH="0" baseline="30000" dirty="0">
                          <a:ln>
                            <a:noFill/>
                          </a:ln>
                          <a:effectLst/>
                          <a:latin typeface="+mj-lt"/>
                          <a:ea typeface="+mj-ea"/>
                        </a:rPr>
                        <a:t>3</a:t>
                      </a:r>
                      <a:endParaRPr kumimoji="0" lang="zh-CN" altLang="en-US" sz="2200" b="1" i="0" u="none" strike="noStrike" cap="none" normalizeH="0" baseline="30000" dirty="0">
                        <a:ln>
                          <a:noFill/>
                        </a:ln>
                        <a:solidFill>
                          <a:schemeClr val="tx1"/>
                        </a:solidFill>
                        <a:effectLst/>
                        <a:latin typeface="+mj-lt"/>
                        <a:ea typeface="+mj-ea"/>
                      </a:endParaRPr>
                    </a:p>
                  </a:txBody>
                  <a:tcPr marL="91430" marR="91430" marT="45726" marB="45726"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6.9</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5.6</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5.5</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5.7</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6.0</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2200" b="1" u="none" strike="noStrike" cap="none" normalizeH="0" baseline="0" dirty="0">
                          <a:ln>
                            <a:noFill/>
                          </a:ln>
                          <a:effectLst/>
                          <a:latin typeface="+mj-lt"/>
                          <a:ea typeface="+mj-ea"/>
                        </a:rPr>
                        <a:t>6.5</a:t>
                      </a:r>
                      <a:endParaRPr kumimoji="0" lang="en-US" altLang="zh-CN" sz="2200" b="1" i="0" u="none" strike="noStrike" cap="none" normalizeH="0" baseline="0" dirty="0">
                        <a:ln>
                          <a:noFill/>
                        </a:ln>
                        <a:solidFill>
                          <a:schemeClr val="tx1"/>
                        </a:solidFill>
                        <a:effectLst/>
                        <a:latin typeface="+mj-lt"/>
                        <a:ea typeface="+mj-ea"/>
                      </a:endParaRPr>
                    </a:p>
                  </a:txBody>
                  <a:tcPr marL="91430" marR="91430" marT="45726" marB="45726"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a:xfrm>
            <a:off x="425224" y="2333266"/>
            <a:ext cx="8293552" cy="556563"/>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2</a:t>
            </a:r>
            <a:r>
              <a:rPr lang="zh-CN" altLang="en-US" sz="2600" b="1" dirty="0">
                <a:solidFill>
                  <a:prstClr val="black"/>
                </a:solidFill>
                <a:latin typeface="Times New Roman" panose="02020603050405020304"/>
                <a:ea typeface="黑体" panose="02010609060101010101" pitchFamily="49" charset="-122"/>
              </a:rPr>
              <a:t>）当易拉罐的底面半径为 </a:t>
            </a:r>
            <a:r>
              <a:rPr lang="en-US" altLang="zh-CN" sz="2600" b="1" dirty="0">
                <a:solidFill>
                  <a:prstClr val="black"/>
                </a:solidFill>
                <a:latin typeface="Times New Roman" panose="02020603050405020304"/>
                <a:ea typeface="黑体" panose="02010609060101010101" pitchFamily="49" charset="-122"/>
              </a:rPr>
              <a:t>2.4 cm </a:t>
            </a:r>
            <a:r>
              <a:rPr lang="zh-CN" altLang="en-US" sz="2600" b="1" dirty="0">
                <a:solidFill>
                  <a:prstClr val="black"/>
                </a:solidFill>
                <a:latin typeface="Times New Roman" panose="02020603050405020304"/>
                <a:ea typeface="黑体" panose="02010609060101010101" pitchFamily="49" charset="-122"/>
              </a:rPr>
              <a:t>时，用铝量是多少</a:t>
            </a:r>
            <a:r>
              <a:rPr lang="en-US" altLang="zh-CN" sz="2600" b="1" dirty="0">
                <a:solidFill>
                  <a:prstClr val="black"/>
                </a:solidFill>
                <a:latin typeface="Times New Roman" panose="02020603050405020304"/>
                <a:ea typeface="黑体" panose="02010609060101010101" pitchFamily="49" charset="-122"/>
              </a:rPr>
              <a:t>?</a:t>
            </a:r>
            <a:endParaRPr lang="zh-CN" altLang="en-US" sz="2600" b="1" dirty="0">
              <a:solidFill>
                <a:prstClr val="black"/>
              </a:solidFill>
              <a:latin typeface="Times New Roman" panose="02020603050405020304"/>
              <a:ea typeface="黑体" panose="02010609060101010101" pitchFamily="49" charset="-122"/>
            </a:endParaRPr>
          </a:p>
        </p:txBody>
      </p:sp>
      <p:sp>
        <p:nvSpPr>
          <p:cNvPr id="5" name="椭圆 4"/>
          <p:cNvSpPr/>
          <p:nvPr/>
        </p:nvSpPr>
        <p:spPr bwMode="auto">
          <a:xfrm>
            <a:off x="4341180" y="1469266"/>
            <a:ext cx="617220" cy="432000"/>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7" name="椭圆 6"/>
          <p:cNvSpPr/>
          <p:nvPr/>
        </p:nvSpPr>
        <p:spPr bwMode="auto">
          <a:xfrm>
            <a:off x="4341180" y="1901266"/>
            <a:ext cx="617220" cy="432000"/>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8" name="文本框 7"/>
          <p:cNvSpPr txBox="1"/>
          <p:nvPr/>
        </p:nvSpPr>
        <p:spPr>
          <a:xfrm>
            <a:off x="425224" y="2794515"/>
            <a:ext cx="8293552" cy="1076705"/>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3</a:t>
            </a:r>
            <a:r>
              <a:rPr lang="zh-CN" altLang="en-US" sz="2600" b="1" dirty="0">
                <a:solidFill>
                  <a:prstClr val="black"/>
                </a:solidFill>
                <a:latin typeface="Times New Roman" panose="02020603050405020304"/>
                <a:ea typeface="黑体" panose="02010609060101010101" pitchFamily="49" charset="-122"/>
              </a:rPr>
              <a:t>）根据表格中的数据，你认为易拉罐的底面半径为多少比较合适</a:t>
            </a:r>
            <a:r>
              <a:rPr lang="en-US" altLang="zh-CN" sz="2600" b="1" dirty="0">
                <a:solidFill>
                  <a:prstClr val="black"/>
                </a:solidFill>
                <a:latin typeface="Times New Roman" panose="02020603050405020304"/>
                <a:ea typeface="黑体" panose="02010609060101010101" pitchFamily="49" charset="-122"/>
              </a:rPr>
              <a:t>?</a:t>
            </a:r>
            <a:r>
              <a:rPr lang="zh-CN" altLang="en-US" sz="2600" b="1" dirty="0">
                <a:solidFill>
                  <a:prstClr val="black"/>
                </a:solidFill>
                <a:latin typeface="Times New Roman" panose="02020603050405020304"/>
                <a:ea typeface="黑体" panose="02010609060101010101" pitchFamily="49" charset="-122"/>
              </a:rPr>
              <a:t>说说你的理由。</a:t>
            </a:r>
            <a:endParaRPr lang="zh-CN" altLang="en-US" sz="2600" b="1" dirty="0">
              <a:solidFill>
                <a:prstClr val="black"/>
              </a:solidFill>
              <a:latin typeface="Times New Roman" panose="02020603050405020304"/>
              <a:ea typeface="黑体" panose="02010609060101010101" pitchFamily="49" charset="-122"/>
            </a:endParaRPr>
          </a:p>
        </p:txBody>
      </p:sp>
      <p:sp>
        <p:nvSpPr>
          <p:cNvPr id="11" name="文本框 10"/>
          <p:cNvSpPr txBox="1"/>
          <p:nvPr/>
        </p:nvSpPr>
        <p:spPr>
          <a:xfrm>
            <a:off x="1039121" y="4130336"/>
            <a:ext cx="7821111" cy="936347"/>
          </a:xfrm>
          <a:prstGeom prst="rect">
            <a:avLst/>
          </a:prstGeom>
          <a:noFill/>
        </p:spPr>
        <p:txBody>
          <a:bodyPr wrap="square">
            <a:spAutoFit/>
          </a:bodyPr>
          <a:lstStyle/>
          <a:p>
            <a:pPr defTabSz="457200">
              <a:lnSpc>
                <a:spcPct val="120000"/>
              </a:lnSpc>
              <a:defRPr/>
            </a:pPr>
            <a:r>
              <a:rPr lang="en-US" altLang="zh-CN" sz="2400" b="1" dirty="0">
                <a:solidFill>
                  <a:srgbClr val="FF0000"/>
                </a:solidFill>
                <a:latin typeface="Times New Roman" panose="02020603050405020304"/>
                <a:ea typeface="黑体" panose="02010609060101010101" pitchFamily="49" charset="-122"/>
              </a:rPr>
              <a:t>(3)</a:t>
            </a:r>
            <a:r>
              <a:rPr lang="zh-CN" altLang="en-US" sz="2400" b="1" dirty="0">
                <a:solidFill>
                  <a:srgbClr val="FF0000"/>
                </a:solidFill>
                <a:latin typeface="Times New Roman" panose="02020603050405020304"/>
                <a:ea typeface="黑体" panose="02010609060101010101" pitchFamily="49" charset="-122"/>
              </a:rPr>
              <a:t>易拉罐的底面半径为</a:t>
            </a:r>
            <a:r>
              <a:rPr lang="en-US" altLang="zh-CN" sz="2400" b="1" dirty="0">
                <a:solidFill>
                  <a:srgbClr val="FF0000"/>
                </a:solidFill>
                <a:latin typeface="Times New Roman" panose="02020603050405020304"/>
                <a:ea typeface="黑体" panose="02010609060101010101" pitchFamily="49" charset="-122"/>
              </a:rPr>
              <a:t>2.8</a:t>
            </a:r>
            <a:r>
              <a:rPr lang="zh-CN" altLang="en-US" sz="2400" b="1" dirty="0">
                <a:solidFill>
                  <a:srgbClr val="FF0000"/>
                </a:solidFill>
                <a:latin typeface="Times New Roman" panose="02020603050405020304"/>
                <a:ea typeface="黑体" panose="02010609060101010101" pitchFamily="49" charset="-122"/>
              </a:rPr>
              <a:t>时比较合适。理由</a:t>
            </a:r>
            <a:r>
              <a:rPr lang="en-US" altLang="zh-CN" sz="2400" b="1" dirty="0">
                <a:solidFill>
                  <a:srgbClr val="FF0000"/>
                </a:solidFill>
                <a:latin typeface="Times New Roman" panose="02020603050405020304"/>
                <a:ea typeface="黑体" panose="02010609060101010101" pitchFamily="49" charset="-122"/>
              </a:rPr>
              <a:t>:</a:t>
            </a:r>
            <a:r>
              <a:rPr lang="zh-CN" altLang="en-US" sz="2400" b="1" dirty="0">
                <a:solidFill>
                  <a:srgbClr val="FF0000"/>
                </a:solidFill>
                <a:latin typeface="Times New Roman" panose="02020603050405020304"/>
                <a:ea typeface="黑体" panose="02010609060101010101" pitchFamily="49" charset="-122"/>
              </a:rPr>
              <a:t>此时用铝量最少，成本最低。</a:t>
            </a:r>
            <a:endParaRPr lang="zh-CN" altLang="en-US" sz="2400" b="1" dirty="0">
              <a:solidFill>
                <a:srgbClr val="FF0000"/>
              </a:solidFill>
              <a:latin typeface="Times New Roman" panose="02020603050405020304"/>
              <a:ea typeface="黑体" panose="02010609060101010101" pitchFamily="49" charset="-122"/>
            </a:endParaRPr>
          </a:p>
        </p:txBody>
      </p:sp>
      <p:sp>
        <p:nvSpPr>
          <p:cNvPr id="12" name="椭圆 11"/>
          <p:cNvSpPr/>
          <p:nvPr/>
        </p:nvSpPr>
        <p:spPr bwMode="auto">
          <a:xfrm>
            <a:off x="5011740" y="1479950"/>
            <a:ext cx="617220" cy="432000"/>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13" name="椭圆 12"/>
          <p:cNvSpPr/>
          <p:nvPr/>
        </p:nvSpPr>
        <p:spPr bwMode="auto">
          <a:xfrm>
            <a:off x="5011740" y="1911950"/>
            <a:ext cx="617220" cy="432000"/>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6" name="文本框 5"/>
          <p:cNvSpPr txBox="1"/>
          <p:nvPr/>
        </p:nvSpPr>
        <p:spPr>
          <a:xfrm>
            <a:off x="960295" y="3731682"/>
            <a:ext cx="7821111" cy="493148"/>
          </a:xfrm>
          <a:prstGeom prst="rect">
            <a:avLst/>
          </a:prstGeom>
          <a:noFill/>
        </p:spPr>
        <p:txBody>
          <a:bodyPr wrap="square">
            <a:spAutoFit/>
          </a:bodyPr>
          <a:lstStyle/>
          <a:p>
            <a:pPr defTabSz="457200">
              <a:lnSpc>
                <a:spcPct val="120000"/>
              </a:lnSpc>
              <a:defRPr/>
            </a:pPr>
            <a:r>
              <a:rPr lang="zh-CN" altLang="en-US" sz="2400" b="1" dirty="0">
                <a:solidFill>
                  <a:srgbClr val="FF0000"/>
                </a:solidFill>
                <a:latin typeface="Times New Roman" panose="02020603050405020304"/>
                <a:ea typeface="黑体" panose="02010609060101010101" pitchFamily="49" charset="-122"/>
              </a:rPr>
              <a:t> </a:t>
            </a:r>
            <a:r>
              <a:rPr lang="en-US" altLang="zh-CN" sz="2400" b="1" dirty="0">
                <a:solidFill>
                  <a:srgbClr val="FF0000"/>
                </a:solidFill>
                <a:latin typeface="Times New Roman" panose="02020603050405020304"/>
                <a:ea typeface="黑体" panose="02010609060101010101" pitchFamily="49" charset="-122"/>
              </a:rPr>
              <a:t>(2)</a:t>
            </a:r>
            <a:r>
              <a:rPr lang="zh-CN" altLang="en-US" sz="2400" b="1" dirty="0">
                <a:solidFill>
                  <a:srgbClr val="FF0000"/>
                </a:solidFill>
                <a:latin typeface="Times New Roman" panose="02020603050405020304"/>
                <a:ea typeface="黑体" panose="02010609060101010101" pitchFamily="49" charset="-122"/>
              </a:rPr>
              <a:t> 当易拉罐底面半径是</a:t>
            </a:r>
            <a:r>
              <a:rPr lang="en-US" altLang="zh-CN" sz="2400" b="1" dirty="0">
                <a:solidFill>
                  <a:srgbClr val="FF0000"/>
                </a:solidFill>
                <a:latin typeface="Times New Roman" panose="02020603050405020304"/>
                <a:ea typeface="黑体" panose="02010609060101010101" pitchFamily="49" charset="-122"/>
              </a:rPr>
              <a:t>2.4cm</a:t>
            </a:r>
            <a:r>
              <a:rPr lang="zh-CN" altLang="en-US" sz="2400" b="1" dirty="0">
                <a:solidFill>
                  <a:srgbClr val="FF0000"/>
                </a:solidFill>
                <a:latin typeface="Times New Roman" panose="02020603050405020304"/>
                <a:ea typeface="黑体" panose="02010609060101010101" pitchFamily="49" charset="-122"/>
              </a:rPr>
              <a:t>时，用铝量是</a:t>
            </a:r>
            <a:r>
              <a:rPr lang="en-US" altLang="zh-CN" sz="2400" b="1" dirty="0">
                <a:solidFill>
                  <a:srgbClr val="FF0000"/>
                </a:solidFill>
                <a:latin typeface="Times New Roman" panose="02020603050405020304"/>
                <a:ea typeface="黑体" panose="02010609060101010101" pitchFamily="49" charset="-122"/>
              </a:rPr>
              <a:t>5.6cm</a:t>
            </a:r>
            <a:r>
              <a:rPr lang="en-US" altLang="zh-CN" sz="2400" b="1" baseline="30000" dirty="0">
                <a:solidFill>
                  <a:srgbClr val="FF0000"/>
                </a:solidFill>
                <a:latin typeface="Times New Roman" panose="02020603050405020304"/>
                <a:ea typeface="黑体" panose="02010609060101010101" pitchFamily="49" charset="-122"/>
              </a:rPr>
              <a:t>3</a:t>
            </a:r>
            <a:r>
              <a:rPr lang="zh-CN" altLang="en-US" sz="2400" b="1" dirty="0">
                <a:solidFill>
                  <a:srgbClr val="FF0000"/>
                </a:solidFill>
                <a:latin typeface="Times New Roman" panose="02020603050405020304"/>
                <a:ea typeface="黑体" panose="02010609060101010101" pitchFamily="49" charset="-122"/>
              </a:rPr>
              <a:t>。</a:t>
            </a:r>
            <a:endParaRPr lang="zh-CN" altLang="en-US" sz="2400" b="1" dirty="0">
              <a:solidFill>
                <a:srgbClr val="FF0000"/>
              </a:solidFill>
              <a:latin typeface="Times New Roman" panose="02020603050405020304"/>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7" grpId="0" animBg="1"/>
      <p:bldP spid="7" grpId="1" animBg="1"/>
      <p:bldP spid="8" grpId="0"/>
      <p:bldP spid="11" grpId="0"/>
      <p:bldP spid="12" grpId="0" animBg="1"/>
      <p:bldP spid="13"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53269" y="631508"/>
            <a:ext cx="7821111" cy="1712520"/>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2.</a:t>
            </a:r>
            <a:r>
              <a:rPr lang="zh-CN" altLang="en-US" sz="2800" b="1" dirty="0">
                <a:solidFill>
                  <a:prstClr val="black"/>
                </a:solidFill>
                <a:latin typeface="Times New Roman" panose="02020603050405020304"/>
                <a:ea typeface="黑体" panose="02010609060101010101" pitchFamily="49" charset="-122"/>
              </a:rPr>
              <a:t>用长为 </a:t>
            </a:r>
            <a:r>
              <a:rPr lang="en-US" altLang="zh-CN" sz="2800" b="1" dirty="0">
                <a:solidFill>
                  <a:prstClr val="black"/>
                </a:solidFill>
                <a:latin typeface="Times New Roman" panose="02020603050405020304"/>
                <a:ea typeface="黑体" panose="02010609060101010101" pitchFamily="49" charset="-122"/>
              </a:rPr>
              <a:t>20 </a:t>
            </a:r>
            <a:r>
              <a:rPr lang="zh-CN" altLang="en-US" sz="2800" b="1" dirty="0">
                <a:solidFill>
                  <a:prstClr val="black"/>
                </a:solidFill>
                <a:latin typeface="Times New Roman" panose="02020603050405020304"/>
                <a:ea typeface="黑体" panose="02010609060101010101" pitchFamily="49" charset="-122"/>
              </a:rPr>
              <a:t>的铁丝焊接成一个长方形，设长方形的一边长为</a:t>
            </a:r>
            <a:r>
              <a:rPr lang="en-US" altLang="zh-CN" sz="2800" b="1" i="1" dirty="0">
                <a:solidFill>
                  <a:prstClr val="black"/>
                </a:solidFill>
                <a:latin typeface="Times New Roman" panose="02020603050405020304"/>
                <a:ea typeface="黑体" panose="02010609060101010101" pitchFamily="49" charset="-122"/>
              </a:rPr>
              <a:t>x</a:t>
            </a:r>
            <a:r>
              <a:rPr lang="zh-CN" altLang="en-US" sz="2800" b="1" dirty="0">
                <a:solidFill>
                  <a:prstClr val="black"/>
                </a:solidFill>
                <a:latin typeface="Times New Roman" panose="02020603050405020304"/>
                <a:ea typeface="黑体" panose="02010609060101010101" pitchFamily="49" charset="-122"/>
              </a:rPr>
              <a:t>，面积为</a:t>
            </a:r>
            <a:r>
              <a:rPr lang="en-US" altLang="zh-CN" sz="2800" b="1" i="1" dirty="0">
                <a:solidFill>
                  <a:prstClr val="black"/>
                </a:solidFill>
                <a:latin typeface="Times New Roman" panose="02020603050405020304"/>
                <a:ea typeface="黑体" panose="02010609060101010101" pitchFamily="49" charset="-122"/>
              </a:rPr>
              <a:t>y</a:t>
            </a:r>
            <a:r>
              <a:rPr lang="zh-CN" altLang="en-US" sz="2800" b="1" dirty="0">
                <a:solidFill>
                  <a:prstClr val="black"/>
                </a:solidFill>
                <a:latin typeface="Times New Roman" panose="02020603050405020304"/>
                <a:ea typeface="黑体" panose="02010609060101010101" pitchFamily="49" charset="-122"/>
              </a:rPr>
              <a:t>，随着</a:t>
            </a:r>
            <a:r>
              <a:rPr lang="en-US" altLang="zh-CN" sz="2800" b="1" i="1" dirty="0">
                <a:solidFill>
                  <a:prstClr val="black"/>
                </a:solidFill>
                <a:latin typeface="Times New Roman" panose="02020603050405020304"/>
                <a:ea typeface="黑体" panose="02010609060101010101" pitchFamily="49" charset="-122"/>
              </a:rPr>
              <a:t>x </a:t>
            </a:r>
            <a:r>
              <a:rPr lang="zh-CN" altLang="en-US" sz="2800" b="1" dirty="0">
                <a:solidFill>
                  <a:prstClr val="black"/>
                </a:solidFill>
                <a:latin typeface="Times New Roman" panose="02020603050405020304"/>
                <a:ea typeface="黑体" panose="02010609060101010101" pitchFamily="49" charset="-122"/>
              </a:rPr>
              <a:t>的变化，</a:t>
            </a:r>
            <a:r>
              <a:rPr lang="en-US" altLang="zh-CN" sz="2800" b="1" i="1" dirty="0">
                <a:solidFill>
                  <a:prstClr val="black"/>
                </a:solidFill>
                <a:latin typeface="Times New Roman" panose="02020603050405020304"/>
                <a:ea typeface="黑体" panose="02010609060101010101" pitchFamily="49" charset="-122"/>
              </a:rPr>
              <a:t>y </a:t>
            </a:r>
            <a:r>
              <a:rPr lang="zh-CN" altLang="en-US" sz="2800" b="1" dirty="0">
                <a:solidFill>
                  <a:prstClr val="black"/>
                </a:solidFill>
                <a:latin typeface="Times New Roman" panose="02020603050405020304"/>
                <a:ea typeface="黑体" panose="02010609060101010101" pitchFamily="49" charset="-122"/>
              </a:rPr>
              <a:t>的值也发生变化。</a:t>
            </a:r>
            <a:endParaRPr lang="zh-CN" altLang="en-US" sz="2800" b="1" dirty="0">
              <a:solidFill>
                <a:prstClr val="black"/>
              </a:solidFill>
              <a:latin typeface="Times New Roman" panose="02020603050405020304"/>
              <a:ea typeface="黑体" panose="02010609060101010101" pitchFamily="49" charset="-122"/>
            </a:endParaRPr>
          </a:p>
        </p:txBody>
      </p:sp>
      <p:sp>
        <p:nvSpPr>
          <p:cNvPr id="5" name="文本框 4"/>
          <p:cNvSpPr txBox="1"/>
          <p:nvPr/>
        </p:nvSpPr>
        <p:spPr>
          <a:xfrm>
            <a:off x="510539" y="2261120"/>
            <a:ext cx="8080192" cy="1076705"/>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1</a:t>
            </a:r>
            <a:r>
              <a:rPr lang="zh-CN" altLang="en-US" sz="2600" b="1" dirty="0">
                <a:solidFill>
                  <a:prstClr val="black"/>
                </a:solidFill>
                <a:latin typeface="Times New Roman" panose="02020603050405020304"/>
                <a:ea typeface="黑体" panose="02010609060101010101" pitchFamily="49" charset="-122"/>
              </a:rPr>
              <a:t>）指出在这个变化过程中，哪个是自变量</a:t>
            </a:r>
            <a:r>
              <a:rPr lang="en-US" altLang="zh-CN" sz="2600" b="1" dirty="0">
                <a:solidFill>
                  <a:prstClr val="black"/>
                </a:solidFill>
                <a:latin typeface="Times New Roman" panose="02020603050405020304"/>
                <a:ea typeface="黑体" panose="02010609060101010101" pitchFamily="49" charset="-122"/>
              </a:rPr>
              <a:t>?</a:t>
            </a:r>
            <a:r>
              <a:rPr lang="zh-CN" altLang="en-US" sz="2600" b="1" dirty="0">
                <a:solidFill>
                  <a:prstClr val="black"/>
                </a:solidFill>
                <a:latin typeface="Times New Roman" panose="02020603050405020304"/>
                <a:ea typeface="黑体" panose="02010609060101010101" pitchFamily="49" charset="-122"/>
              </a:rPr>
              <a:t>哪个是因变量</a:t>
            </a:r>
            <a:r>
              <a:rPr lang="en-US" altLang="zh-CN" sz="2600" b="1" dirty="0">
                <a:solidFill>
                  <a:prstClr val="black"/>
                </a:solidFill>
                <a:latin typeface="Times New Roman" panose="02020603050405020304"/>
                <a:ea typeface="黑体" panose="02010609060101010101" pitchFamily="49" charset="-122"/>
              </a:rPr>
              <a:t>?</a:t>
            </a:r>
            <a:endParaRPr lang="zh-CN" altLang="en-US" sz="2600" b="1" dirty="0">
              <a:solidFill>
                <a:prstClr val="black"/>
              </a:solidFill>
              <a:latin typeface="Times New Roman" panose="02020603050405020304"/>
              <a:ea typeface="黑体" panose="02010609060101010101" pitchFamily="49" charset="-122"/>
            </a:endParaRPr>
          </a:p>
        </p:txBody>
      </p:sp>
      <p:sp>
        <p:nvSpPr>
          <p:cNvPr id="6" name="文本框 5"/>
          <p:cNvSpPr txBox="1"/>
          <p:nvPr/>
        </p:nvSpPr>
        <p:spPr>
          <a:xfrm>
            <a:off x="1295399" y="3360950"/>
            <a:ext cx="5731702" cy="556563"/>
          </a:xfrm>
          <a:prstGeom prst="rect">
            <a:avLst/>
          </a:prstGeom>
          <a:noFill/>
        </p:spPr>
        <p:txBody>
          <a:bodyPr wrap="square">
            <a:spAutoFit/>
          </a:bodyPr>
          <a:lstStyle/>
          <a:p>
            <a:pPr defTabSz="457200">
              <a:lnSpc>
                <a:spcPct val="130000"/>
              </a:lnSpc>
              <a:defRPr/>
            </a:pPr>
            <a:r>
              <a:rPr lang="zh-CN" altLang="en-US" sz="2600" b="1" dirty="0">
                <a:solidFill>
                  <a:srgbClr val="FF0000"/>
                </a:solidFill>
                <a:latin typeface="Times New Roman" panose="02020603050405020304"/>
                <a:ea typeface="黑体" panose="02010609060101010101" pitchFamily="49" charset="-122"/>
              </a:rPr>
              <a:t>解：</a:t>
            </a:r>
            <a:r>
              <a:rPr lang="en-US" altLang="zh-CN" sz="2600" b="1" dirty="0">
                <a:solidFill>
                  <a:srgbClr val="FF0000"/>
                </a:solidFill>
                <a:latin typeface="Times New Roman" panose="02020603050405020304"/>
                <a:ea typeface="黑体" panose="02010609060101010101" pitchFamily="49" charset="-122"/>
              </a:rPr>
              <a:t>(1) </a:t>
            </a:r>
            <a:r>
              <a:rPr lang="en-US" altLang="zh-CN" sz="2600" b="1" i="1" dirty="0">
                <a:solidFill>
                  <a:srgbClr val="FF0000"/>
                </a:solidFill>
                <a:latin typeface="Times New Roman" panose="02020603050405020304"/>
                <a:ea typeface="黑体" panose="02010609060101010101" pitchFamily="49" charset="-122"/>
              </a:rPr>
              <a:t>x </a:t>
            </a:r>
            <a:r>
              <a:rPr lang="zh-CN" altLang="en-US" sz="2600" b="1" dirty="0">
                <a:solidFill>
                  <a:srgbClr val="FF0000"/>
                </a:solidFill>
                <a:latin typeface="Times New Roman" panose="02020603050405020304"/>
                <a:ea typeface="黑体" panose="02010609060101010101" pitchFamily="49" charset="-122"/>
              </a:rPr>
              <a:t>是自变量，</a:t>
            </a:r>
            <a:r>
              <a:rPr lang="en-US" altLang="zh-CN" sz="2600" b="1" i="1" dirty="0">
                <a:solidFill>
                  <a:srgbClr val="FF0000"/>
                </a:solidFill>
                <a:latin typeface="Times New Roman" panose="02020603050405020304"/>
                <a:ea typeface="黑体" panose="02010609060101010101" pitchFamily="49" charset="-122"/>
              </a:rPr>
              <a:t>y </a:t>
            </a:r>
            <a:r>
              <a:rPr lang="zh-CN" altLang="en-US" sz="2600" b="1" dirty="0">
                <a:solidFill>
                  <a:srgbClr val="FF0000"/>
                </a:solidFill>
                <a:latin typeface="Times New Roman" panose="02020603050405020304"/>
                <a:ea typeface="黑体" panose="02010609060101010101" pitchFamily="49" charset="-122"/>
              </a:rPr>
              <a:t>是因变量。</a:t>
            </a:r>
            <a:endParaRPr lang="zh-CN" altLang="en-US" sz="2600" b="1" dirty="0">
              <a:solidFill>
                <a:srgbClr val="FF0000"/>
              </a:solidFill>
              <a:latin typeface="Times New Roman" panose="02020603050405020304"/>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53269" y="631508"/>
            <a:ext cx="7821111" cy="1712520"/>
          </a:xfrm>
          <a:prstGeom prst="rect">
            <a:avLst/>
          </a:prstGeom>
          <a:noFill/>
        </p:spPr>
        <p:txBody>
          <a:bodyPr wrap="square">
            <a:spAutoFit/>
          </a:bodyPr>
          <a:lstStyle/>
          <a:p>
            <a:pPr defTabSz="457200">
              <a:lnSpc>
                <a:spcPct val="130000"/>
              </a:lnSpc>
              <a:defRPr/>
            </a:pPr>
            <a:r>
              <a:rPr lang="en-US" altLang="zh-CN" sz="2800" b="1" dirty="0">
                <a:solidFill>
                  <a:prstClr val="black"/>
                </a:solidFill>
                <a:latin typeface="Times New Roman" panose="02020603050405020304"/>
                <a:ea typeface="黑体" panose="02010609060101010101" pitchFamily="49" charset="-122"/>
              </a:rPr>
              <a:t>2.</a:t>
            </a:r>
            <a:r>
              <a:rPr lang="zh-CN" altLang="en-US" sz="2800" b="1" dirty="0">
                <a:solidFill>
                  <a:prstClr val="black"/>
                </a:solidFill>
                <a:latin typeface="Times New Roman" panose="02020603050405020304"/>
                <a:ea typeface="黑体" panose="02010609060101010101" pitchFamily="49" charset="-122"/>
              </a:rPr>
              <a:t>用长为 </a:t>
            </a:r>
            <a:r>
              <a:rPr lang="en-US" altLang="zh-CN" sz="2800" b="1" dirty="0">
                <a:solidFill>
                  <a:prstClr val="black"/>
                </a:solidFill>
                <a:latin typeface="Times New Roman" panose="02020603050405020304"/>
                <a:ea typeface="黑体" panose="02010609060101010101" pitchFamily="49" charset="-122"/>
              </a:rPr>
              <a:t>20 </a:t>
            </a:r>
            <a:r>
              <a:rPr lang="zh-CN" altLang="en-US" sz="2800" b="1" dirty="0">
                <a:solidFill>
                  <a:prstClr val="black"/>
                </a:solidFill>
                <a:latin typeface="Times New Roman" panose="02020603050405020304"/>
                <a:ea typeface="黑体" panose="02010609060101010101" pitchFamily="49" charset="-122"/>
              </a:rPr>
              <a:t>的铁丝焊接成一个长方形，设长方形的一边长为</a:t>
            </a:r>
            <a:r>
              <a:rPr lang="en-US" altLang="zh-CN" sz="2800" b="1" i="1" dirty="0">
                <a:solidFill>
                  <a:prstClr val="black"/>
                </a:solidFill>
                <a:latin typeface="Times New Roman" panose="02020603050405020304"/>
                <a:ea typeface="黑体" panose="02010609060101010101" pitchFamily="49" charset="-122"/>
              </a:rPr>
              <a:t>x</a:t>
            </a:r>
            <a:r>
              <a:rPr lang="zh-CN" altLang="en-US" sz="2800" b="1" dirty="0">
                <a:solidFill>
                  <a:prstClr val="black"/>
                </a:solidFill>
                <a:latin typeface="Times New Roman" panose="02020603050405020304"/>
                <a:ea typeface="黑体" panose="02010609060101010101" pitchFamily="49" charset="-122"/>
              </a:rPr>
              <a:t>，面积为</a:t>
            </a:r>
            <a:r>
              <a:rPr lang="en-US" altLang="zh-CN" sz="2800" b="1" i="1" dirty="0">
                <a:solidFill>
                  <a:prstClr val="black"/>
                </a:solidFill>
                <a:latin typeface="Times New Roman" panose="02020603050405020304"/>
                <a:ea typeface="黑体" panose="02010609060101010101" pitchFamily="49" charset="-122"/>
              </a:rPr>
              <a:t>y</a:t>
            </a:r>
            <a:r>
              <a:rPr lang="zh-CN" altLang="en-US" sz="2800" b="1" dirty="0">
                <a:solidFill>
                  <a:prstClr val="black"/>
                </a:solidFill>
                <a:latin typeface="Times New Roman" panose="02020603050405020304"/>
                <a:ea typeface="黑体" panose="02010609060101010101" pitchFamily="49" charset="-122"/>
              </a:rPr>
              <a:t>，随着</a:t>
            </a:r>
            <a:r>
              <a:rPr lang="en-US" altLang="zh-CN" sz="2800" b="1" i="1" dirty="0">
                <a:solidFill>
                  <a:prstClr val="black"/>
                </a:solidFill>
                <a:latin typeface="Times New Roman" panose="02020603050405020304"/>
                <a:ea typeface="黑体" panose="02010609060101010101" pitchFamily="49" charset="-122"/>
              </a:rPr>
              <a:t>x </a:t>
            </a:r>
            <a:r>
              <a:rPr lang="zh-CN" altLang="en-US" sz="2800" b="1" dirty="0">
                <a:solidFill>
                  <a:prstClr val="black"/>
                </a:solidFill>
                <a:latin typeface="Times New Roman" panose="02020603050405020304"/>
                <a:ea typeface="黑体" panose="02010609060101010101" pitchFamily="49" charset="-122"/>
              </a:rPr>
              <a:t>的变化，</a:t>
            </a:r>
            <a:r>
              <a:rPr lang="en-US" altLang="zh-CN" sz="2800" b="1" i="1" dirty="0">
                <a:solidFill>
                  <a:prstClr val="black"/>
                </a:solidFill>
                <a:latin typeface="Times New Roman" panose="02020603050405020304"/>
                <a:ea typeface="黑体" panose="02010609060101010101" pitchFamily="49" charset="-122"/>
              </a:rPr>
              <a:t>y </a:t>
            </a:r>
            <a:r>
              <a:rPr lang="zh-CN" altLang="en-US" sz="2800" b="1" dirty="0">
                <a:solidFill>
                  <a:prstClr val="black"/>
                </a:solidFill>
                <a:latin typeface="Times New Roman" panose="02020603050405020304"/>
                <a:ea typeface="黑体" panose="02010609060101010101" pitchFamily="49" charset="-122"/>
              </a:rPr>
              <a:t>的值也发生变化。</a:t>
            </a:r>
            <a:endParaRPr lang="zh-CN" altLang="en-US" sz="2800" b="1" dirty="0">
              <a:solidFill>
                <a:prstClr val="black"/>
              </a:solidFill>
              <a:latin typeface="Times New Roman" panose="02020603050405020304"/>
              <a:ea typeface="黑体" panose="02010609060101010101" pitchFamily="49" charset="-122"/>
            </a:endParaRPr>
          </a:p>
        </p:txBody>
      </p:sp>
      <p:sp>
        <p:nvSpPr>
          <p:cNvPr id="5" name="文本框 4"/>
          <p:cNvSpPr txBox="1"/>
          <p:nvPr/>
        </p:nvSpPr>
        <p:spPr>
          <a:xfrm>
            <a:off x="510539" y="2261120"/>
            <a:ext cx="8080192" cy="1076705"/>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2</a:t>
            </a:r>
            <a:r>
              <a:rPr lang="zh-CN" altLang="en-US" sz="2600" b="1" dirty="0">
                <a:solidFill>
                  <a:prstClr val="black"/>
                </a:solidFill>
                <a:latin typeface="Times New Roman" panose="02020603050405020304"/>
                <a:ea typeface="黑体" panose="02010609060101010101" pitchFamily="49" charset="-122"/>
              </a:rPr>
              <a:t>）在下表中填写出当 </a:t>
            </a:r>
            <a:r>
              <a:rPr lang="en-US" altLang="zh-CN" sz="2600" b="1" i="1" dirty="0">
                <a:solidFill>
                  <a:prstClr val="black"/>
                </a:solidFill>
                <a:latin typeface="Times New Roman" panose="02020603050405020304"/>
                <a:ea typeface="黑体" panose="02010609060101010101" pitchFamily="49" charset="-122"/>
              </a:rPr>
              <a:t>x </a:t>
            </a:r>
            <a:r>
              <a:rPr lang="zh-CN" altLang="en-US" sz="2600" b="1" dirty="0">
                <a:solidFill>
                  <a:prstClr val="black"/>
                </a:solidFill>
                <a:latin typeface="Times New Roman" panose="02020603050405020304"/>
                <a:ea typeface="黑体" panose="02010609060101010101" pitchFamily="49" charset="-122"/>
              </a:rPr>
              <a:t>从 </a:t>
            </a:r>
            <a:r>
              <a:rPr lang="en-US" altLang="zh-CN" sz="2600" b="1" dirty="0">
                <a:solidFill>
                  <a:prstClr val="black"/>
                </a:solidFill>
                <a:latin typeface="Times New Roman" panose="02020603050405020304"/>
                <a:ea typeface="黑体" panose="02010609060101010101" pitchFamily="49" charset="-122"/>
              </a:rPr>
              <a:t>1 </a:t>
            </a:r>
            <a:r>
              <a:rPr lang="zh-CN" altLang="en-US" sz="2600" b="1" dirty="0">
                <a:solidFill>
                  <a:prstClr val="black"/>
                </a:solidFill>
                <a:latin typeface="Times New Roman" panose="02020603050405020304"/>
                <a:ea typeface="黑体" panose="02010609060101010101" pitchFamily="49" charset="-122"/>
              </a:rPr>
              <a:t>变化到 </a:t>
            </a:r>
            <a:r>
              <a:rPr lang="en-US" altLang="zh-CN" sz="2600" b="1" dirty="0">
                <a:solidFill>
                  <a:prstClr val="black"/>
                </a:solidFill>
                <a:latin typeface="Times New Roman" panose="02020603050405020304"/>
                <a:ea typeface="黑体" panose="02010609060101010101" pitchFamily="49" charset="-122"/>
              </a:rPr>
              <a:t>9 </a:t>
            </a:r>
            <a:r>
              <a:rPr lang="zh-CN" altLang="en-US" sz="2600" b="1" dirty="0">
                <a:solidFill>
                  <a:prstClr val="black"/>
                </a:solidFill>
                <a:latin typeface="Times New Roman" panose="02020603050405020304"/>
                <a:ea typeface="黑体" panose="02010609060101010101" pitchFamily="49" charset="-122"/>
              </a:rPr>
              <a:t>时</a:t>
            </a:r>
            <a:r>
              <a:rPr lang="en-US" altLang="zh-CN" sz="2600" b="1" dirty="0">
                <a:solidFill>
                  <a:prstClr val="black"/>
                </a:solidFill>
                <a:latin typeface="Times New Roman" panose="02020603050405020304"/>
                <a:ea typeface="黑体" panose="02010609060101010101" pitchFamily="49" charset="-122"/>
              </a:rPr>
              <a:t>(</a:t>
            </a:r>
            <a:r>
              <a:rPr lang="zh-CN" altLang="en-US" sz="2600" b="1" dirty="0">
                <a:solidFill>
                  <a:prstClr val="black"/>
                </a:solidFill>
                <a:latin typeface="Times New Roman" panose="02020603050405020304"/>
                <a:ea typeface="黑体" panose="02010609060101010101" pitchFamily="49" charset="-122"/>
              </a:rPr>
              <a:t>每次增加</a:t>
            </a:r>
            <a:r>
              <a:rPr lang="en-US" altLang="zh-CN" sz="2600" b="1" dirty="0">
                <a:solidFill>
                  <a:prstClr val="black"/>
                </a:solidFill>
                <a:latin typeface="Times New Roman" panose="02020603050405020304"/>
                <a:ea typeface="黑体" panose="02010609060101010101" pitchFamily="49" charset="-122"/>
              </a:rPr>
              <a:t>1) </a:t>
            </a:r>
            <a:r>
              <a:rPr lang="en-US" altLang="zh-CN" sz="2600" b="1" i="1" dirty="0">
                <a:solidFill>
                  <a:prstClr val="black"/>
                </a:solidFill>
                <a:latin typeface="Times New Roman" panose="02020603050405020304"/>
                <a:ea typeface="黑体" panose="02010609060101010101" pitchFamily="49" charset="-122"/>
              </a:rPr>
              <a:t>y </a:t>
            </a:r>
            <a:r>
              <a:rPr lang="zh-CN" altLang="en-US" sz="2600" b="1" dirty="0">
                <a:solidFill>
                  <a:prstClr val="black"/>
                </a:solidFill>
                <a:latin typeface="Times New Roman" panose="02020603050405020304"/>
                <a:ea typeface="黑体" panose="02010609060101010101" pitchFamily="49" charset="-122"/>
              </a:rPr>
              <a:t>的相应值。</a:t>
            </a:r>
            <a:endParaRPr lang="zh-CN" altLang="en-US" sz="2600" b="1" dirty="0">
              <a:solidFill>
                <a:prstClr val="black"/>
              </a:solidFill>
              <a:latin typeface="Times New Roman" panose="02020603050405020304"/>
              <a:ea typeface="黑体" panose="02010609060101010101" pitchFamily="49" charset="-122"/>
            </a:endParaRPr>
          </a:p>
        </p:txBody>
      </p:sp>
      <p:graphicFrame>
        <p:nvGraphicFramePr>
          <p:cNvPr id="7" name="表格 7"/>
          <p:cNvGraphicFramePr>
            <a:graphicFrameLocks noGrp="1"/>
          </p:cNvGraphicFramePr>
          <p:nvPr/>
        </p:nvGraphicFramePr>
        <p:xfrm>
          <a:off x="1415824" y="3565437"/>
          <a:ext cx="6096000" cy="79248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370840">
                <a:tc>
                  <a:txBody>
                    <a:bodyPr/>
                    <a:lstStyle/>
                    <a:p>
                      <a:pPr algn="ctr"/>
                      <a:r>
                        <a:rPr lang="en-US" altLang="zh-CN" sz="2000" i="1" dirty="0">
                          <a:solidFill>
                            <a:schemeClr val="tx1"/>
                          </a:solidFill>
                          <a:latin typeface="+mj-lt"/>
                          <a:ea typeface="+mj-ea"/>
                        </a:rPr>
                        <a:t>x</a:t>
                      </a:r>
                      <a:endParaRPr lang="zh-CN" altLang="en-US" sz="2000" i="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1</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2</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3</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4</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5</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6</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7</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8</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9</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2000" i="1" dirty="0">
                          <a:solidFill>
                            <a:schemeClr val="tx1"/>
                          </a:solidFill>
                          <a:latin typeface="+mj-lt"/>
                          <a:ea typeface="+mj-ea"/>
                        </a:rPr>
                        <a:t>y</a:t>
                      </a:r>
                      <a:endParaRPr lang="zh-CN" altLang="en-US" sz="2000" i="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文本框 7"/>
          <p:cNvSpPr txBox="1"/>
          <p:nvPr/>
        </p:nvSpPr>
        <p:spPr>
          <a:xfrm>
            <a:off x="2133599" y="3880713"/>
            <a:ext cx="335281"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9</a:t>
            </a:r>
            <a:endParaRPr lang="zh-CN" altLang="en-US" sz="2600" b="1" dirty="0">
              <a:solidFill>
                <a:srgbClr val="FF0000"/>
              </a:solidFill>
              <a:latin typeface="Times New Roman" panose="02020603050405020304"/>
              <a:ea typeface="黑体" panose="02010609060101010101" pitchFamily="49" charset="-122"/>
            </a:endParaRPr>
          </a:p>
        </p:txBody>
      </p:sp>
      <p:sp>
        <p:nvSpPr>
          <p:cNvPr id="9" name="文本框 8"/>
          <p:cNvSpPr txBox="1"/>
          <p:nvPr/>
        </p:nvSpPr>
        <p:spPr>
          <a:xfrm>
            <a:off x="2621279" y="3892600"/>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16</a:t>
            </a:r>
            <a:endParaRPr lang="zh-CN" altLang="en-US" sz="2600" b="1" dirty="0">
              <a:solidFill>
                <a:srgbClr val="FF0000"/>
              </a:solidFill>
              <a:latin typeface="Times New Roman" panose="02020603050405020304"/>
              <a:ea typeface="黑体" panose="02010609060101010101" pitchFamily="49" charset="-122"/>
            </a:endParaRPr>
          </a:p>
        </p:txBody>
      </p:sp>
      <p:sp>
        <p:nvSpPr>
          <p:cNvPr id="10" name="文本框 9"/>
          <p:cNvSpPr txBox="1"/>
          <p:nvPr/>
        </p:nvSpPr>
        <p:spPr>
          <a:xfrm>
            <a:off x="3237079"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21</a:t>
            </a:r>
            <a:endParaRPr lang="zh-CN" altLang="en-US" sz="2600" b="1" dirty="0">
              <a:solidFill>
                <a:srgbClr val="FF0000"/>
              </a:solidFill>
              <a:latin typeface="Times New Roman" panose="02020603050405020304"/>
              <a:ea typeface="黑体" panose="02010609060101010101" pitchFamily="49" charset="-122"/>
            </a:endParaRPr>
          </a:p>
        </p:txBody>
      </p:sp>
      <p:sp>
        <p:nvSpPr>
          <p:cNvPr id="11" name="文本框 10"/>
          <p:cNvSpPr txBox="1"/>
          <p:nvPr/>
        </p:nvSpPr>
        <p:spPr>
          <a:xfrm>
            <a:off x="3852879"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24</a:t>
            </a:r>
            <a:endParaRPr lang="zh-CN" altLang="en-US" sz="2600" b="1" dirty="0">
              <a:solidFill>
                <a:srgbClr val="FF0000"/>
              </a:solidFill>
              <a:latin typeface="Times New Roman" panose="02020603050405020304"/>
              <a:ea typeface="黑体" panose="02010609060101010101" pitchFamily="49" charset="-122"/>
            </a:endParaRPr>
          </a:p>
        </p:txBody>
      </p:sp>
      <p:sp>
        <p:nvSpPr>
          <p:cNvPr id="12" name="文本框 11"/>
          <p:cNvSpPr txBox="1"/>
          <p:nvPr/>
        </p:nvSpPr>
        <p:spPr>
          <a:xfrm>
            <a:off x="4468679"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25</a:t>
            </a:r>
            <a:endParaRPr lang="zh-CN" altLang="en-US" sz="2600" b="1" dirty="0">
              <a:solidFill>
                <a:srgbClr val="FF0000"/>
              </a:solidFill>
              <a:latin typeface="Times New Roman" panose="02020603050405020304"/>
              <a:ea typeface="黑体" panose="02010609060101010101" pitchFamily="49" charset="-122"/>
            </a:endParaRPr>
          </a:p>
        </p:txBody>
      </p:sp>
      <p:sp>
        <p:nvSpPr>
          <p:cNvPr id="13" name="文本框 12"/>
          <p:cNvSpPr txBox="1"/>
          <p:nvPr/>
        </p:nvSpPr>
        <p:spPr>
          <a:xfrm>
            <a:off x="5084479"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24</a:t>
            </a:r>
            <a:endParaRPr lang="zh-CN" altLang="en-US" sz="2600" b="1" dirty="0">
              <a:solidFill>
                <a:srgbClr val="FF0000"/>
              </a:solidFill>
              <a:latin typeface="Times New Roman" panose="02020603050405020304"/>
              <a:ea typeface="黑体" panose="02010609060101010101" pitchFamily="49" charset="-122"/>
            </a:endParaRPr>
          </a:p>
        </p:txBody>
      </p:sp>
      <p:sp>
        <p:nvSpPr>
          <p:cNvPr id="14" name="文本框 13"/>
          <p:cNvSpPr txBox="1"/>
          <p:nvPr/>
        </p:nvSpPr>
        <p:spPr>
          <a:xfrm>
            <a:off x="5700279"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21</a:t>
            </a:r>
            <a:endParaRPr lang="zh-CN" altLang="en-US" sz="2600" b="1" dirty="0">
              <a:solidFill>
                <a:srgbClr val="FF0000"/>
              </a:solidFill>
              <a:latin typeface="Times New Roman" panose="02020603050405020304"/>
              <a:ea typeface="黑体" panose="02010609060101010101" pitchFamily="49" charset="-122"/>
            </a:endParaRPr>
          </a:p>
        </p:txBody>
      </p:sp>
      <p:sp>
        <p:nvSpPr>
          <p:cNvPr id="15" name="文本框 14"/>
          <p:cNvSpPr txBox="1"/>
          <p:nvPr/>
        </p:nvSpPr>
        <p:spPr>
          <a:xfrm>
            <a:off x="6316080" y="388071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16</a:t>
            </a:r>
            <a:endParaRPr lang="zh-CN" altLang="en-US" sz="2600" b="1" dirty="0">
              <a:solidFill>
                <a:srgbClr val="FF0000"/>
              </a:solidFill>
              <a:latin typeface="Times New Roman" panose="02020603050405020304"/>
              <a:ea typeface="黑体" panose="02010609060101010101" pitchFamily="49" charset="-122"/>
            </a:endParaRPr>
          </a:p>
        </p:txBody>
      </p:sp>
      <p:sp>
        <p:nvSpPr>
          <p:cNvPr id="16" name="文本框 15"/>
          <p:cNvSpPr txBox="1"/>
          <p:nvPr/>
        </p:nvSpPr>
        <p:spPr>
          <a:xfrm>
            <a:off x="7010401" y="3890467"/>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9</a:t>
            </a:r>
            <a:endParaRPr lang="zh-CN" altLang="en-US" sz="2600" b="1" dirty="0">
              <a:solidFill>
                <a:srgbClr val="FF0000"/>
              </a:solidFill>
              <a:latin typeface="Times New Roman" panose="02020603050405020304"/>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动作按钮: 后退或前一项 5">
            <a:hlinkClick r:id="" action="ppaction://hlinkshowjump?jump=previousslide" highlightClick="1"/>
          </p:cNvPr>
          <p:cNvSpPr/>
          <p:nvPr/>
        </p:nvSpPr>
        <p:spPr bwMode="auto">
          <a:xfrm>
            <a:off x="0" y="4777740"/>
            <a:ext cx="365760" cy="365760"/>
          </a:xfrm>
          <a:prstGeom prst="actionButtonBackPrevious">
            <a:avLst/>
          </a:prstGeom>
          <a:solidFill>
            <a:schemeClr val="accent6">
              <a:lumMod val="20000"/>
              <a:lumOff val="80000"/>
            </a:schemeClr>
          </a:solidFill>
          <a:ln w="19050">
            <a:solidFill>
              <a:schemeClr val="accent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7" name="动作按钮: 前进或下一项 6">
            <a:hlinkClick r:id="" action="ppaction://hlinkshowjump?jump=nextslide" highlightClick="1"/>
          </p:cNvPr>
          <p:cNvSpPr/>
          <p:nvPr/>
        </p:nvSpPr>
        <p:spPr bwMode="auto">
          <a:xfrm>
            <a:off x="8812106" y="4794673"/>
            <a:ext cx="331893" cy="331893"/>
          </a:xfrm>
          <a:prstGeom prst="actionButtonForwardNext">
            <a:avLst/>
          </a:prstGeom>
          <a:solidFill>
            <a:schemeClr val="accent6">
              <a:lumMod val="20000"/>
              <a:lumOff val="80000"/>
            </a:schemeClr>
          </a:solidFill>
          <a:ln w="19050">
            <a:solidFill>
              <a:schemeClr val="accent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pic>
        <p:nvPicPr>
          <p:cNvPr id="3" name="测量人的反应时间">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9143999" cy="51767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1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49579" y="2348522"/>
            <a:ext cx="8080192" cy="1076705"/>
          </a:xfrm>
          <a:prstGeom prst="rect">
            <a:avLst/>
          </a:prstGeom>
          <a:noFill/>
        </p:spPr>
        <p:txBody>
          <a:bodyPr wrap="square">
            <a:spAutoFit/>
          </a:bodyPr>
          <a:lstStyle/>
          <a:p>
            <a:pPr defTabSz="457200">
              <a:lnSpc>
                <a:spcPct val="130000"/>
              </a:lnSpc>
              <a:defRPr/>
            </a:pPr>
            <a:r>
              <a:rPr lang="zh-CN" altLang="en-US" sz="2600" b="1" dirty="0">
                <a:solidFill>
                  <a:prstClr val="black"/>
                </a:solidFill>
                <a:latin typeface="Times New Roman" panose="02020603050405020304"/>
                <a:ea typeface="黑体" panose="02010609060101010101" pitchFamily="49" charset="-122"/>
              </a:rPr>
              <a:t>（</a:t>
            </a:r>
            <a:r>
              <a:rPr lang="en-US" altLang="zh-CN" sz="2600" b="1" dirty="0">
                <a:solidFill>
                  <a:prstClr val="black"/>
                </a:solidFill>
                <a:latin typeface="Times New Roman" panose="02020603050405020304"/>
                <a:ea typeface="黑体" panose="02010609060101010101" pitchFamily="49" charset="-122"/>
              </a:rPr>
              <a:t>3</a:t>
            </a:r>
            <a:r>
              <a:rPr lang="zh-CN" altLang="en-US" sz="2600" b="1" dirty="0">
                <a:solidFill>
                  <a:prstClr val="black"/>
                </a:solidFill>
                <a:latin typeface="Times New Roman" panose="02020603050405020304"/>
                <a:ea typeface="黑体" panose="02010609060101010101" pitchFamily="49" charset="-122"/>
              </a:rPr>
              <a:t>）根据（</a:t>
            </a:r>
            <a:r>
              <a:rPr lang="en-US" altLang="zh-CN" sz="2600" b="1" dirty="0">
                <a:solidFill>
                  <a:prstClr val="black"/>
                </a:solidFill>
                <a:latin typeface="Times New Roman" panose="02020603050405020304"/>
                <a:ea typeface="黑体" panose="02010609060101010101" pitchFamily="49" charset="-122"/>
              </a:rPr>
              <a:t>2</a:t>
            </a:r>
            <a:r>
              <a:rPr lang="zh-CN" altLang="en-US" sz="2600" b="1" dirty="0">
                <a:solidFill>
                  <a:prstClr val="black"/>
                </a:solidFill>
                <a:latin typeface="Times New Roman" panose="02020603050405020304"/>
                <a:ea typeface="黑体" panose="02010609060101010101" pitchFamily="49" charset="-122"/>
              </a:rPr>
              <a:t>）中的数据，说明当 </a:t>
            </a:r>
            <a:r>
              <a:rPr lang="en-US" altLang="zh-CN" sz="2600" b="1" i="1" dirty="0">
                <a:solidFill>
                  <a:prstClr val="black"/>
                </a:solidFill>
                <a:latin typeface="Times New Roman" panose="02020603050405020304"/>
                <a:ea typeface="黑体" panose="02010609060101010101" pitchFamily="49" charset="-122"/>
              </a:rPr>
              <a:t>x </a:t>
            </a:r>
            <a:r>
              <a:rPr lang="zh-CN" altLang="en-US" sz="2600" b="1" dirty="0">
                <a:solidFill>
                  <a:prstClr val="black"/>
                </a:solidFill>
                <a:latin typeface="Times New Roman" panose="02020603050405020304"/>
                <a:ea typeface="黑体" panose="02010609060101010101" pitchFamily="49" charset="-122"/>
              </a:rPr>
              <a:t>为何值时，</a:t>
            </a:r>
            <a:r>
              <a:rPr lang="en-US" altLang="zh-CN" sz="2600" b="1" i="1" dirty="0">
                <a:solidFill>
                  <a:prstClr val="black"/>
                </a:solidFill>
                <a:latin typeface="Times New Roman" panose="02020603050405020304"/>
                <a:ea typeface="黑体" panose="02010609060101010101" pitchFamily="49" charset="-122"/>
              </a:rPr>
              <a:t>y</a:t>
            </a:r>
            <a:r>
              <a:rPr lang="en-US" altLang="zh-CN" sz="2600" b="1" dirty="0">
                <a:solidFill>
                  <a:prstClr val="black"/>
                </a:solidFill>
                <a:latin typeface="Times New Roman" panose="02020603050405020304"/>
                <a:ea typeface="黑体" panose="02010609060101010101" pitchFamily="49" charset="-122"/>
              </a:rPr>
              <a:t> </a:t>
            </a:r>
            <a:r>
              <a:rPr lang="zh-CN" altLang="en-US" sz="2600" b="1" dirty="0">
                <a:solidFill>
                  <a:prstClr val="black"/>
                </a:solidFill>
                <a:latin typeface="Times New Roman" panose="02020603050405020304"/>
                <a:ea typeface="黑体" panose="02010609060101010101" pitchFamily="49" charset="-122"/>
              </a:rPr>
              <a:t>的值最大。</a:t>
            </a:r>
            <a:endParaRPr lang="zh-CN" altLang="en-US" sz="2600" b="1" dirty="0">
              <a:solidFill>
                <a:prstClr val="black"/>
              </a:solidFill>
              <a:latin typeface="Times New Roman" panose="02020603050405020304"/>
              <a:ea typeface="黑体" panose="02010609060101010101" pitchFamily="49" charset="-122"/>
            </a:endParaRPr>
          </a:p>
        </p:txBody>
      </p:sp>
      <p:graphicFrame>
        <p:nvGraphicFramePr>
          <p:cNvPr id="5" name="表格 7"/>
          <p:cNvGraphicFramePr>
            <a:graphicFrameLocks noGrp="1"/>
          </p:cNvGraphicFramePr>
          <p:nvPr/>
        </p:nvGraphicFramePr>
        <p:xfrm>
          <a:off x="1278664" y="1271817"/>
          <a:ext cx="6096000" cy="79248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370840">
                <a:tc>
                  <a:txBody>
                    <a:bodyPr/>
                    <a:lstStyle/>
                    <a:p>
                      <a:pPr algn="ctr"/>
                      <a:r>
                        <a:rPr lang="en-US" altLang="zh-CN" sz="2000" i="1" dirty="0">
                          <a:solidFill>
                            <a:schemeClr val="tx1"/>
                          </a:solidFill>
                          <a:latin typeface="+mj-lt"/>
                          <a:ea typeface="+mj-ea"/>
                        </a:rPr>
                        <a:t>x</a:t>
                      </a:r>
                      <a:endParaRPr lang="zh-CN" altLang="en-US" sz="2000" i="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1</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2</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3</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4</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5</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6</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7</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8</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2000" dirty="0">
                          <a:solidFill>
                            <a:schemeClr val="tx1"/>
                          </a:solidFill>
                          <a:latin typeface="+mj-lt"/>
                          <a:ea typeface="+mj-ea"/>
                        </a:rPr>
                        <a:t>9</a:t>
                      </a: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2000" i="1" dirty="0">
                          <a:solidFill>
                            <a:schemeClr val="tx1"/>
                          </a:solidFill>
                          <a:latin typeface="+mj-lt"/>
                          <a:ea typeface="+mj-ea"/>
                        </a:rPr>
                        <a:t>y</a:t>
                      </a:r>
                      <a:endParaRPr lang="zh-CN" altLang="en-US" sz="2000" i="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2000"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16" name="组合 15"/>
          <p:cNvGrpSpPr/>
          <p:nvPr/>
        </p:nvGrpSpPr>
        <p:grpSpPr>
          <a:xfrm>
            <a:off x="1996439" y="1587093"/>
            <a:ext cx="5442178" cy="504330"/>
            <a:chOff x="2019299" y="1076553"/>
            <a:chExt cx="5442178" cy="504330"/>
          </a:xfrm>
        </p:grpSpPr>
        <p:sp>
          <p:nvSpPr>
            <p:cNvPr id="6" name="文本框 5"/>
            <p:cNvSpPr txBox="1"/>
            <p:nvPr/>
          </p:nvSpPr>
          <p:spPr>
            <a:xfrm>
              <a:off x="2019299" y="1076553"/>
              <a:ext cx="335281"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9</a:t>
              </a:r>
              <a:endParaRPr lang="zh-CN" altLang="en-US" sz="2600" b="1" dirty="0">
                <a:solidFill>
                  <a:srgbClr val="FF0000"/>
                </a:solidFill>
                <a:latin typeface="Times New Roman" panose="02020603050405020304"/>
                <a:ea typeface="黑体" panose="02010609060101010101" pitchFamily="49" charset="-122"/>
              </a:endParaRPr>
            </a:p>
          </p:txBody>
        </p:sp>
        <p:sp>
          <p:nvSpPr>
            <p:cNvPr id="7" name="文本框 6"/>
            <p:cNvSpPr txBox="1"/>
            <p:nvPr/>
          </p:nvSpPr>
          <p:spPr>
            <a:xfrm>
              <a:off x="2506979" y="1088440"/>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16</a:t>
              </a:r>
              <a:endParaRPr lang="zh-CN" altLang="en-US" sz="2600" b="1" dirty="0">
                <a:solidFill>
                  <a:srgbClr val="FF0000"/>
                </a:solidFill>
                <a:latin typeface="Times New Roman" panose="02020603050405020304"/>
                <a:ea typeface="黑体" panose="02010609060101010101" pitchFamily="49" charset="-122"/>
              </a:endParaRPr>
            </a:p>
          </p:txBody>
        </p:sp>
        <p:sp>
          <p:nvSpPr>
            <p:cNvPr id="8" name="文本框 7"/>
            <p:cNvSpPr txBox="1"/>
            <p:nvPr/>
          </p:nvSpPr>
          <p:spPr>
            <a:xfrm>
              <a:off x="3122779"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21</a:t>
              </a:r>
              <a:endParaRPr lang="zh-CN" altLang="en-US" sz="2600" b="1" dirty="0">
                <a:solidFill>
                  <a:srgbClr val="FF0000"/>
                </a:solidFill>
                <a:latin typeface="Times New Roman" panose="02020603050405020304"/>
                <a:ea typeface="黑体" panose="02010609060101010101" pitchFamily="49" charset="-122"/>
              </a:endParaRPr>
            </a:p>
          </p:txBody>
        </p:sp>
        <p:sp>
          <p:nvSpPr>
            <p:cNvPr id="9" name="文本框 8"/>
            <p:cNvSpPr txBox="1"/>
            <p:nvPr/>
          </p:nvSpPr>
          <p:spPr>
            <a:xfrm>
              <a:off x="3738579"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24</a:t>
              </a:r>
              <a:endParaRPr lang="zh-CN" altLang="en-US" sz="2600" b="1" dirty="0">
                <a:solidFill>
                  <a:srgbClr val="FF0000"/>
                </a:solidFill>
                <a:latin typeface="Times New Roman" panose="02020603050405020304"/>
                <a:ea typeface="黑体" panose="02010609060101010101" pitchFamily="49" charset="-122"/>
              </a:endParaRPr>
            </a:p>
          </p:txBody>
        </p:sp>
        <p:sp>
          <p:nvSpPr>
            <p:cNvPr id="10" name="文本框 9"/>
            <p:cNvSpPr txBox="1"/>
            <p:nvPr/>
          </p:nvSpPr>
          <p:spPr>
            <a:xfrm>
              <a:off x="4354379"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25</a:t>
              </a:r>
              <a:endParaRPr lang="zh-CN" altLang="en-US" sz="2600" b="1" dirty="0">
                <a:solidFill>
                  <a:srgbClr val="FF0000"/>
                </a:solidFill>
                <a:latin typeface="Times New Roman" panose="02020603050405020304"/>
                <a:ea typeface="黑体" panose="02010609060101010101" pitchFamily="49" charset="-122"/>
              </a:endParaRPr>
            </a:p>
          </p:txBody>
        </p:sp>
        <p:sp>
          <p:nvSpPr>
            <p:cNvPr id="11" name="文本框 10"/>
            <p:cNvSpPr txBox="1"/>
            <p:nvPr/>
          </p:nvSpPr>
          <p:spPr>
            <a:xfrm>
              <a:off x="4970179"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24</a:t>
              </a:r>
              <a:endParaRPr lang="zh-CN" altLang="en-US" sz="2600" b="1" dirty="0">
                <a:solidFill>
                  <a:srgbClr val="FF0000"/>
                </a:solidFill>
                <a:latin typeface="Times New Roman" panose="02020603050405020304"/>
                <a:ea typeface="黑体" panose="02010609060101010101" pitchFamily="49" charset="-122"/>
              </a:endParaRPr>
            </a:p>
          </p:txBody>
        </p:sp>
        <p:sp>
          <p:nvSpPr>
            <p:cNvPr id="12" name="文本框 11"/>
            <p:cNvSpPr txBox="1"/>
            <p:nvPr/>
          </p:nvSpPr>
          <p:spPr>
            <a:xfrm>
              <a:off x="5585979"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21</a:t>
              </a:r>
              <a:endParaRPr lang="zh-CN" altLang="en-US" sz="2600" b="1" dirty="0">
                <a:solidFill>
                  <a:srgbClr val="FF0000"/>
                </a:solidFill>
                <a:latin typeface="Times New Roman" panose="02020603050405020304"/>
                <a:ea typeface="黑体" panose="02010609060101010101" pitchFamily="49" charset="-122"/>
              </a:endParaRPr>
            </a:p>
          </p:txBody>
        </p:sp>
        <p:sp>
          <p:nvSpPr>
            <p:cNvPr id="13" name="文本框 12"/>
            <p:cNvSpPr txBox="1"/>
            <p:nvPr/>
          </p:nvSpPr>
          <p:spPr>
            <a:xfrm>
              <a:off x="6201780" y="1076553"/>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16</a:t>
              </a:r>
              <a:endParaRPr lang="zh-CN" altLang="en-US" sz="2600" b="1" dirty="0">
                <a:solidFill>
                  <a:srgbClr val="FF0000"/>
                </a:solidFill>
                <a:latin typeface="Times New Roman" panose="02020603050405020304"/>
                <a:ea typeface="黑体" panose="02010609060101010101" pitchFamily="49" charset="-122"/>
              </a:endParaRPr>
            </a:p>
          </p:txBody>
        </p:sp>
        <p:sp>
          <p:nvSpPr>
            <p:cNvPr id="14" name="文本框 13"/>
            <p:cNvSpPr txBox="1"/>
            <p:nvPr/>
          </p:nvSpPr>
          <p:spPr>
            <a:xfrm>
              <a:off x="6896101" y="1086307"/>
              <a:ext cx="565376" cy="492443"/>
            </a:xfrm>
            <a:prstGeom prst="rect">
              <a:avLst/>
            </a:prstGeom>
            <a:noFill/>
          </p:spPr>
          <p:txBody>
            <a:bodyPr wrap="square">
              <a:spAutoFit/>
            </a:bodyPr>
            <a:lstStyle/>
            <a:p>
              <a:pPr defTabSz="457200">
                <a:defRPr/>
              </a:pPr>
              <a:r>
                <a:rPr lang="en-US" altLang="zh-CN" sz="2600" b="1" dirty="0">
                  <a:solidFill>
                    <a:srgbClr val="FF0000"/>
                  </a:solidFill>
                  <a:latin typeface="Times New Roman" panose="02020603050405020304"/>
                  <a:ea typeface="黑体" panose="02010609060101010101" pitchFamily="49" charset="-122"/>
                </a:rPr>
                <a:t>9</a:t>
              </a:r>
              <a:endParaRPr lang="zh-CN" altLang="en-US" sz="2600" b="1" dirty="0">
                <a:solidFill>
                  <a:srgbClr val="FF0000"/>
                </a:solidFill>
                <a:latin typeface="Times New Roman" panose="02020603050405020304"/>
                <a:ea typeface="黑体" panose="02010609060101010101" pitchFamily="49" charset="-122"/>
              </a:endParaRPr>
            </a:p>
          </p:txBody>
        </p:sp>
      </p:grpSp>
      <p:sp>
        <p:nvSpPr>
          <p:cNvPr id="17" name="椭圆 16"/>
          <p:cNvSpPr/>
          <p:nvPr/>
        </p:nvSpPr>
        <p:spPr bwMode="auto">
          <a:xfrm>
            <a:off x="4221480" y="1158240"/>
            <a:ext cx="804361" cy="1076705"/>
          </a:xfrm>
          <a:prstGeom prst="ellipse">
            <a:avLst/>
          </a:prstGeom>
          <a:noFill/>
          <a:ln w="28575">
            <a:solidFill>
              <a:srgbClr val="0070C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2" name="文本框 1"/>
          <p:cNvSpPr txBox="1"/>
          <p:nvPr/>
        </p:nvSpPr>
        <p:spPr>
          <a:xfrm>
            <a:off x="997021" y="3422635"/>
            <a:ext cx="7234372" cy="556563"/>
          </a:xfrm>
          <a:prstGeom prst="rect">
            <a:avLst/>
          </a:prstGeom>
          <a:noFill/>
        </p:spPr>
        <p:txBody>
          <a:bodyPr wrap="square">
            <a:spAutoFit/>
          </a:bodyPr>
          <a:lstStyle/>
          <a:p>
            <a:pPr defTabSz="457200">
              <a:lnSpc>
                <a:spcPct val="130000"/>
              </a:lnSpc>
              <a:defRPr/>
            </a:pPr>
            <a:r>
              <a:rPr lang="en-US" altLang="zh-CN" sz="2600" b="1" dirty="0">
                <a:solidFill>
                  <a:srgbClr val="FF0000"/>
                </a:solidFill>
                <a:latin typeface="Times New Roman" panose="02020603050405020304"/>
                <a:ea typeface="黑体" panose="02010609060101010101" pitchFamily="49" charset="-122"/>
              </a:rPr>
              <a:t>(3) </a:t>
            </a:r>
            <a:r>
              <a:rPr lang="zh-CN" altLang="en-US" sz="2600" b="1" dirty="0">
                <a:solidFill>
                  <a:srgbClr val="FF0000"/>
                </a:solidFill>
                <a:latin typeface="Times New Roman" panose="02020603050405020304"/>
                <a:ea typeface="黑体" panose="02010609060101010101" pitchFamily="49" charset="-122"/>
              </a:rPr>
              <a:t>根据 </a:t>
            </a:r>
            <a:r>
              <a:rPr lang="en-US" altLang="zh-CN" sz="2600" b="1" dirty="0">
                <a:solidFill>
                  <a:srgbClr val="FF0000"/>
                </a:solidFill>
                <a:latin typeface="Times New Roman" panose="02020603050405020304"/>
                <a:ea typeface="黑体" panose="02010609060101010101" pitchFamily="49" charset="-122"/>
              </a:rPr>
              <a:t>(2) </a:t>
            </a:r>
            <a:r>
              <a:rPr lang="zh-CN" altLang="en-US" sz="2600" b="1" dirty="0">
                <a:solidFill>
                  <a:srgbClr val="FF0000"/>
                </a:solidFill>
                <a:latin typeface="Times New Roman" panose="02020603050405020304"/>
                <a:ea typeface="黑体" panose="02010609060101010101" pitchFamily="49" charset="-122"/>
              </a:rPr>
              <a:t>中的数据，当</a:t>
            </a:r>
            <a:r>
              <a:rPr lang="en-US" altLang="zh-CN" sz="2600" b="1" i="1" dirty="0">
                <a:solidFill>
                  <a:srgbClr val="FF0000"/>
                </a:solidFill>
                <a:latin typeface="Times New Roman" panose="02020603050405020304"/>
                <a:ea typeface="黑体" panose="02010609060101010101" pitchFamily="49" charset="-122"/>
              </a:rPr>
              <a:t>x </a:t>
            </a:r>
            <a:r>
              <a:rPr lang="zh-CN" altLang="en-US" sz="2600" b="1" dirty="0">
                <a:solidFill>
                  <a:srgbClr val="FF0000"/>
                </a:solidFill>
                <a:latin typeface="Times New Roman" panose="02020603050405020304"/>
                <a:ea typeface="黑体" panose="02010609060101010101" pitchFamily="49" charset="-122"/>
              </a:rPr>
              <a:t>为</a:t>
            </a:r>
            <a:r>
              <a:rPr lang="en-US" altLang="zh-CN" sz="2600" b="1" dirty="0">
                <a:solidFill>
                  <a:srgbClr val="FF0000"/>
                </a:solidFill>
                <a:latin typeface="Times New Roman" panose="02020603050405020304"/>
                <a:ea typeface="黑体" panose="02010609060101010101" pitchFamily="49" charset="-122"/>
              </a:rPr>
              <a:t>5</a:t>
            </a:r>
            <a:r>
              <a:rPr lang="zh-CN" altLang="en-US" sz="2600" b="1" dirty="0">
                <a:solidFill>
                  <a:srgbClr val="FF0000"/>
                </a:solidFill>
                <a:latin typeface="Times New Roman" panose="02020603050405020304"/>
                <a:ea typeface="黑体" panose="02010609060101010101" pitchFamily="49" charset="-122"/>
              </a:rPr>
              <a:t>时，</a:t>
            </a:r>
            <a:r>
              <a:rPr lang="en-US" altLang="zh-CN" sz="2600" b="1" i="1" dirty="0">
                <a:solidFill>
                  <a:srgbClr val="FF0000"/>
                </a:solidFill>
                <a:latin typeface="Times New Roman" panose="02020603050405020304"/>
                <a:ea typeface="黑体" panose="02010609060101010101" pitchFamily="49" charset="-122"/>
              </a:rPr>
              <a:t>y </a:t>
            </a:r>
            <a:r>
              <a:rPr lang="zh-CN" altLang="en-US" sz="2600" b="1" dirty="0">
                <a:solidFill>
                  <a:srgbClr val="FF0000"/>
                </a:solidFill>
                <a:latin typeface="Times New Roman" panose="02020603050405020304"/>
                <a:ea typeface="黑体" panose="02010609060101010101" pitchFamily="49" charset="-122"/>
              </a:rPr>
              <a:t>的值最大。</a:t>
            </a:r>
            <a:endParaRPr lang="zh-CN" altLang="en-US" sz="2600" b="1" dirty="0">
              <a:solidFill>
                <a:srgbClr val="FF0000"/>
              </a:solidFill>
              <a:latin typeface="Times New Roman" panose="02020603050405020304"/>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065588" y="-30797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13" name="文本框 12"/>
          <p:cNvSpPr txBox="1"/>
          <p:nvPr/>
        </p:nvSpPr>
        <p:spPr>
          <a:xfrm>
            <a:off x="-306387" y="191135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26630" name="图片 6"/>
          <p:cNvPicPr>
            <a:picLocks noChangeAspect="1"/>
          </p:cNvPicPr>
          <p:nvPr/>
        </p:nvPicPr>
        <p:blipFill>
          <a:blip r:embed="rId1"/>
          <a:stretch>
            <a:fillRect/>
          </a:stretch>
        </p:blipFill>
        <p:spPr>
          <a:xfrm>
            <a:off x="3889375" y="5143500"/>
            <a:ext cx="1063625" cy="327025"/>
          </a:xfrm>
          <a:prstGeom prst="rect">
            <a:avLst/>
          </a:prstGeom>
          <a:noFill/>
          <a:ln w="9525">
            <a:noFill/>
          </a:ln>
        </p:spPr>
      </p:pic>
      <p:pic>
        <p:nvPicPr>
          <p:cNvPr id="26631" name="图片 7"/>
          <p:cNvPicPr>
            <a:picLocks noChangeAspect="1"/>
          </p:cNvPicPr>
          <p:nvPr/>
        </p:nvPicPr>
        <p:blipFill>
          <a:blip r:embed="rId2"/>
          <a:stretch>
            <a:fillRect/>
          </a:stretch>
        </p:blipFill>
        <p:spPr>
          <a:xfrm>
            <a:off x="9172575" y="2041525"/>
            <a:ext cx="341313" cy="1060450"/>
          </a:xfrm>
          <a:prstGeom prst="rect">
            <a:avLst/>
          </a:prstGeom>
          <a:noFill/>
          <a:ln w="9525">
            <a:noFill/>
          </a:ln>
        </p:spPr>
      </p:pic>
      <p:pic>
        <p:nvPicPr>
          <p:cNvPr id="26632" name="图片 6"/>
          <p:cNvPicPr>
            <a:picLocks noChangeAspect="1"/>
          </p:cNvPicPr>
          <p:nvPr/>
        </p:nvPicPr>
        <p:blipFill>
          <a:blip r:embed="rId1">
            <a:grayscl/>
          </a:blip>
          <a:stretch>
            <a:fillRect/>
          </a:stretch>
        </p:blipFill>
        <p:spPr>
          <a:xfrm>
            <a:off x="8628063" y="4976813"/>
            <a:ext cx="544512" cy="166687"/>
          </a:xfrm>
          <a:prstGeom prst="rect">
            <a:avLst/>
          </a:prstGeom>
          <a:noFill/>
          <a:ln w="9525">
            <a:noFill/>
          </a:ln>
        </p:spPr>
      </p:pic>
      <p:grpSp>
        <p:nvGrpSpPr>
          <p:cNvPr id="15" name="组合 1"/>
          <p:cNvGrpSpPr/>
          <p:nvPr/>
        </p:nvGrpSpPr>
        <p:grpSpPr>
          <a:xfrm>
            <a:off x="2803525" y="239713"/>
            <a:ext cx="2649538" cy="635000"/>
            <a:chOff x="2803270" y="240279"/>
            <a:chExt cx="2649758" cy="634072"/>
          </a:xfrm>
        </p:grpSpPr>
        <p:sp>
          <p:nvSpPr>
            <p:cNvPr id="16" name="矩形 15"/>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课堂小结</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9" name="矩形 18"/>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20" name="文本框 19"/>
          <p:cNvSpPr txBox="1"/>
          <p:nvPr/>
        </p:nvSpPr>
        <p:spPr>
          <a:xfrm>
            <a:off x="881222" y="3280933"/>
            <a:ext cx="7551420" cy="1191532"/>
          </a:xfrm>
          <a:prstGeom prst="roundRect">
            <a:avLst/>
          </a:prstGeom>
          <a:solidFill>
            <a:schemeClr val="accent1">
              <a:lumMod val="20000"/>
              <a:lumOff val="80000"/>
            </a:schemeClr>
          </a:solidFill>
        </p:spPr>
        <p:txBody>
          <a:bodyPr wrap="square" rtlCol="0">
            <a:spAutoFit/>
          </a:bodyPr>
          <a:lstStyle/>
          <a:p>
            <a:pPr algn="l">
              <a:lnSpc>
                <a:spcPct val="120000"/>
              </a:lnSpc>
            </a:pPr>
            <a:r>
              <a:rPr lang="zh-CN" altLang="en-US" sz="2800" b="1" dirty="0">
                <a:latin typeface="+mj-lt"/>
                <a:ea typeface="+mj-ea"/>
              </a:rPr>
              <a:t>        借助表格，我们可以表示因变量随自变量的变化而变化的情况。</a:t>
            </a:r>
            <a:endParaRPr lang="zh-CN" altLang="en-US" sz="2800" b="1" dirty="0">
              <a:latin typeface="+mj-lt"/>
              <a:ea typeface="+mj-ea"/>
            </a:endParaRPr>
          </a:p>
        </p:txBody>
      </p:sp>
      <p:grpSp>
        <p:nvGrpSpPr>
          <p:cNvPr id="21" name="组合 20"/>
          <p:cNvGrpSpPr/>
          <p:nvPr/>
        </p:nvGrpSpPr>
        <p:grpSpPr>
          <a:xfrm>
            <a:off x="500568" y="1202546"/>
            <a:ext cx="8312728" cy="1745197"/>
            <a:chOff x="316575" y="1075022"/>
            <a:chExt cx="8312728" cy="1745197"/>
          </a:xfrm>
        </p:grpSpPr>
        <p:pic>
          <p:nvPicPr>
            <p:cNvPr id="23" name="图片 22"/>
            <p:cNvPicPr>
              <a:picLocks noChangeAspect="1"/>
            </p:cNvPicPr>
            <p:nvPr/>
          </p:nvPicPr>
          <p:blipFill>
            <a:blip r:embed="rId3"/>
            <a:stretch>
              <a:fillRect/>
            </a:stretch>
          </p:blipFill>
          <p:spPr>
            <a:xfrm>
              <a:off x="316575" y="1075022"/>
              <a:ext cx="8312728" cy="782474"/>
            </a:xfrm>
            <a:prstGeom prst="rect">
              <a:avLst/>
            </a:prstGeom>
          </p:spPr>
        </p:pic>
        <p:pic>
          <p:nvPicPr>
            <p:cNvPr id="24" name="图片 23"/>
            <p:cNvPicPr>
              <a:picLocks noChangeAspect="1"/>
            </p:cNvPicPr>
            <p:nvPr/>
          </p:nvPicPr>
          <p:blipFill>
            <a:blip r:embed="rId4"/>
            <a:stretch>
              <a:fillRect/>
            </a:stretch>
          </p:blipFill>
          <p:spPr>
            <a:xfrm>
              <a:off x="1766671" y="1990091"/>
              <a:ext cx="5961176" cy="83012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1.</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从教材习题中选取；</a:t>
            </a:r>
            <a:endPar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2.</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完成练习册本课时的习题。</a:t>
            </a:r>
            <a:endPar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矩形 51"/>
          <p:cNvSpPr/>
          <p:nvPr/>
        </p:nvSpPr>
        <p:spPr>
          <a:xfrm>
            <a:off x="415636" y="928688"/>
            <a:ext cx="8449945" cy="1152367"/>
          </a:xfrm>
          <a:prstGeom prst="rect">
            <a:avLst/>
          </a:prstGeom>
          <a:noFill/>
        </p:spPr>
        <p:txBody>
          <a:bodyPr wrap="square">
            <a:spAutoFit/>
          </a:bodyPr>
          <a:lstStyle/>
          <a:p>
            <a:pPr marR="0" lvl="0" algn="l" defTabSz="914400" rtl="0" eaLnBrk="0" fontAlgn="base" latinLnBrk="0" hangingPunct="0">
              <a:lnSpc>
                <a:spcPct val="130000"/>
              </a:lnSpc>
              <a:spcBef>
                <a:spcPct val="0"/>
              </a:spcBef>
              <a:spcAft>
                <a:spcPct val="0"/>
              </a:spcAft>
              <a:buClr>
                <a:srgbClr val="00B0F0"/>
              </a:buClr>
              <a:buSzTx/>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不同的反应距离对应不同的反应时间，下表呈现了部分反应距离及对应的反应时间：</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7" name="组合 1"/>
          <p:cNvGrpSpPr/>
          <p:nvPr/>
        </p:nvGrpSpPr>
        <p:grpSpPr>
          <a:xfrm>
            <a:off x="2803525" y="239713"/>
            <a:ext cx="2649538" cy="635000"/>
            <a:chOff x="2803270" y="240279"/>
            <a:chExt cx="2649758" cy="634072"/>
          </a:xfrm>
        </p:grpSpPr>
        <p:sp>
          <p:nvSpPr>
            <p:cNvPr id="8" name="矩形 7"/>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新课探究</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9" name="矩形 8"/>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pic>
        <p:nvPicPr>
          <p:cNvPr id="3" name="图片 2"/>
          <p:cNvPicPr>
            <a:picLocks noChangeAspect="1"/>
          </p:cNvPicPr>
          <p:nvPr/>
        </p:nvPicPr>
        <p:blipFill>
          <a:blip r:embed="rId1"/>
          <a:stretch>
            <a:fillRect/>
          </a:stretch>
        </p:blipFill>
        <p:spPr>
          <a:xfrm>
            <a:off x="415636" y="2081055"/>
            <a:ext cx="8312728" cy="782474"/>
          </a:xfrm>
          <a:prstGeom prst="rect">
            <a:avLst/>
          </a:prstGeom>
        </p:spPr>
      </p:pic>
      <p:sp>
        <p:nvSpPr>
          <p:cNvPr id="12" name="矩形 11"/>
          <p:cNvSpPr/>
          <p:nvPr/>
        </p:nvSpPr>
        <p:spPr>
          <a:xfrm>
            <a:off x="415636" y="2863529"/>
            <a:ext cx="8449945" cy="523220"/>
          </a:xfrm>
          <a:prstGeom prst="rect">
            <a:avLst/>
          </a:prstGeom>
          <a:noFill/>
        </p:spPr>
        <p:txBody>
          <a:bodyPr wrap="square">
            <a:spAutoFit/>
          </a:bodyPr>
          <a:lstStyle/>
          <a:p>
            <a:pPr marR="0" lvl="0" algn="l" defTabSz="914400" rtl="0" eaLnBrk="0" fontAlgn="base" latinLnBrk="0" hangingPunct="0">
              <a:spcBef>
                <a:spcPct val="0"/>
              </a:spcBef>
              <a:spcAft>
                <a:spcPct val="0"/>
              </a:spcAft>
              <a:buClr>
                <a:srgbClr val="00B0F0"/>
              </a:buClr>
              <a:buSzTx/>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lang="en-US" altLang="zh-CN" sz="2800" b="1" dirty="0">
                <a:latin typeface="+mj-lt"/>
                <a:ea typeface="+mj-ea"/>
              </a:rPr>
              <a:t> </a:t>
            </a:r>
            <a:r>
              <a:rPr lang="zh-CN" altLang="en-US" sz="2800" b="1" dirty="0">
                <a:latin typeface="+mj-lt"/>
                <a:ea typeface="+mj-ea"/>
              </a:rPr>
              <a:t>当反应距离为</a:t>
            </a:r>
            <a:r>
              <a:rPr lang="en-US" altLang="zh-CN" sz="2800" b="1" dirty="0">
                <a:latin typeface="+mj-lt"/>
                <a:ea typeface="+mj-ea"/>
              </a:rPr>
              <a:t>10 cm </a:t>
            </a:r>
            <a:r>
              <a:rPr lang="zh-CN" altLang="en-US" sz="2800" b="1" dirty="0">
                <a:latin typeface="+mj-lt"/>
                <a:ea typeface="+mj-ea"/>
              </a:rPr>
              <a:t>时，反应时间是多少</a:t>
            </a:r>
            <a:r>
              <a:rPr lang="en-US" altLang="zh-CN" sz="2800" b="1" dirty="0">
                <a:latin typeface="+mj-lt"/>
                <a:ea typeface="+mj-ea"/>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3" name="矩形 12"/>
          <p:cNvSpPr/>
          <p:nvPr/>
        </p:nvSpPr>
        <p:spPr>
          <a:xfrm>
            <a:off x="415635" y="3483119"/>
            <a:ext cx="8449945" cy="523220"/>
          </a:xfrm>
          <a:prstGeom prst="rect">
            <a:avLst/>
          </a:prstGeom>
          <a:noFill/>
        </p:spPr>
        <p:txBody>
          <a:bodyPr wrap="square">
            <a:spAutoFit/>
          </a:bodyPr>
          <a:lstStyle/>
          <a:p>
            <a:pPr marR="0" lvl="0" algn="l" defTabSz="914400" rtl="0" eaLnBrk="0" fontAlgn="base" latinLnBrk="0" hangingPunct="0">
              <a:spcBef>
                <a:spcPct val="0"/>
              </a:spcBef>
              <a:spcAft>
                <a:spcPct val="0"/>
              </a:spcAft>
              <a:buClr>
                <a:srgbClr val="00B0F0"/>
              </a:buClr>
              <a:buSzTx/>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lang="zh-CN" altLang="en-US" sz="2800" b="1" dirty="0">
                <a:latin typeface="+mj-lt"/>
                <a:ea typeface="+mj-ea"/>
              </a:rPr>
              <a:t>反应距离越大的人，其反应时间有什么特点</a:t>
            </a:r>
            <a:r>
              <a:rPr lang="en-US" altLang="zh-CN" sz="2800" b="1" dirty="0">
                <a:latin typeface="+mj-lt"/>
                <a:ea typeface="+mj-ea"/>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椭圆 3"/>
          <p:cNvSpPr/>
          <p:nvPr/>
        </p:nvSpPr>
        <p:spPr bwMode="auto">
          <a:xfrm>
            <a:off x="4937760" y="2119790"/>
            <a:ext cx="594360" cy="304005"/>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19" name="椭圆 18"/>
          <p:cNvSpPr/>
          <p:nvPr/>
        </p:nvSpPr>
        <p:spPr bwMode="auto">
          <a:xfrm>
            <a:off x="4937760" y="2455707"/>
            <a:ext cx="594360" cy="304005"/>
          </a:xfrm>
          <a:prstGeom prst="ellipse">
            <a:avLst/>
          </a:prstGeom>
          <a:noFill/>
          <a:ln w="28575">
            <a:solidFill>
              <a:srgbClr val="FF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cxnSp>
        <p:nvCxnSpPr>
          <p:cNvPr id="20" name="直接箭头连接符 19"/>
          <p:cNvCxnSpPr/>
          <p:nvPr/>
        </p:nvCxnSpPr>
        <p:spPr>
          <a:xfrm>
            <a:off x="1832928" y="2377099"/>
            <a:ext cx="6678613" cy="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1832928" y="2717461"/>
            <a:ext cx="6678613" cy="0"/>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98370" y="4437166"/>
            <a:ext cx="6825908" cy="559897"/>
          </a:xfrm>
          <a:prstGeom prst="rect">
            <a:avLst/>
          </a:prstGeom>
          <a:noFill/>
        </p:spPr>
        <p:txBody>
          <a:bodyPr wrap="none">
            <a:spAutoFit/>
          </a:bodyPr>
          <a:lstStyle/>
          <a:p>
            <a:pPr lvl="0">
              <a:lnSpc>
                <a:spcPct val="120000"/>
              </a:lnSpc>
              <a:defRPr/>
            </a:pPr>
            <a:r>
              <a:rPr lang="en-US" altLang="zh-CN" sz="2800" b="1" dirty="0">
                <a:solidFill>
                  <a:srgbClr val="FF0000"/>
                </a:solidFill>
                <a:latin typeface="+mj-lt"/>
                <a:ea typeface="楷体" panose="02010609060101010101" pitchFamily="49" charset="-122"/>
              </a:rPr>
              <a:t>(2) </a:t>
            </a:r>
            <a:r>
              <a:rPr lang="zh-CN" altLang="en-US" sz="2800" b="1" dirty="0">
                <a:solidFill>
                  <a:srgbClr val="FF0000"/>
                </a:solidFill>
                <a:latin typeface="+mj-lt"/>
                <a:ea typeface="楷体" panose="02010609060101010101" pitchFamily="49" charset="-122"/>
              </a:rPr>
              <a:t>反应距离越大的人，其反应时间越长。</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 name="矩形 1"/>
          <p:cNvSpPr/>
          <p:nvPr/>
        </p:nvSpPr>
        <p:spPr>
          <a:xfrm>
            <a:off x="101867" y="3896211"/>
            <a:ext cx="8409674" cy="559897"/>
          </a:xfrm>
          <a:prstGeom prst="rect">
            <a:avLst/>
          </a:prstGeom>
          <a:noFill/>
        </p:spPr>
        <p:txBody>
          <a:bodyPr wrap="none">
            <a:spAutoFit/>
          </a:bodyPr>
          <a:lstStyle/>
          <a:p>
            <a:pPr lvl="0">
              <a:lnSpc>
                <a:spcPct val="120000"/>
              </a:lnSpc>
              <a:defRPr/>
            </a:pPr>
            <a:r>
              <a:rPr lang="zh-CN" altLang="en-US" sz="2800" b="1" dirty="0">
                <a:solidFill>
                  <a:srgbClr val="FF0000"/>
                </a:solidFill>
                <a:ea typeface="楷体" panose="02010609060101010101" pitchFamily="49" charset="-122"/>
              </a:rPr>
              <a:t>解：</a:t>
            </a:r>
            <a:r>
              <a:rPr lang="en-US" altLang="zh-CN" sz="2800" b="1" dirty="0">
                <a:solidFill>
                  <a:srgbClr val="FF0000"/>
                </a:solidFill>
                <a:latin typeface="+mj-lt"/>
                <a:ea typeface="楷体" panose="02010609060101010101" pitchFamily="49" charset="-122"/>
              </a:rPr>
              <a:t>(1) </a:t>
            </a:r>
            <a:r>
              <a:rPr lang="zh-CN" altLang="en-US" sz="2800" b="1" dirty="0">
                <a:solidFill>
                  <a:srgbClr val="FF0000"/>
                </a:solidFill>
                <a:latin typeface="+mj-lt"/>
                <a:ea typeface="楷体" panose="02010609060101010101" pitchFamily="49" charset="-122"/>
              </a:rPr>
              <a:t>当反应距离为</a:t>
            </a:r>
            <a:r>
              <a:rPr lang="en-US" altLang="zh-CN" sz="2800" b="1" dirty="0">
                <a:solidFill>
                  <a:srgbClr val="FF0000"/>
                </a:solidFill>
                <a:latin typeface="+mj-lt"/>
                <a:ea typeface="楷体" panose="02010609060101010101" pitchFamily="49" charset="-122"/>
              </a:rPr>
              <a:t>10 cm </a:t>
            </a:r>
            <a:r>
              <a:rPr lang="zh-CN" altLang="en-US" sz="2800" b="1" dirty="0">
                <a:solidFill>
                  <a:srgbClr val="FF0000"/>
                </a:solidFill>
                <a:latin typeface="+mj-lt"/>
                <a:ea typeface="楷体" panose="02010609060101010101" pitchFamily="49" charset="-122"/>
              </a:rPr>
              <a:t>时，反应时间是</a:t>
            </a:r>
            <a:r>
              <a:rPr lang="en-US" altLang="zh-CN" sz="2800" b="1" dirty="0">
                <a:solidFill>
                  <a:srgbClr val="FF0000"/>
                </a:solidFill>
                <a:latin typeface="+mj-lt"/>
                <a:ea typeface="楷体" panose="02010609060101010101" pitchFamily="49" charset="-122"/>
              </a:rPr>
              <a:t>0.143s</a:t>
            </a:r>
            <a:r>
              <a:rPr lang="zh-CN" altLang="en-US" sz="2800" b="1" dirty="0">
                <a:solidFill>
                  <a:srgbClr val="FF0000"/>
                </a:solidFill>
                <a:latin typeface="+mj-lt"/>
                <a:ea typeface="楷体" panose="02010609060101010101" pitchFamily="49" charset="-122"/>
              </a:rPr>
              <a:t>。</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1" presetClass="exit" presetSubtype="0" fill="hold" grpId="1" nodeType="withEffect">
                                  <p:stCondLst>
                                    <p:cond delay="0"/>
                                  </p:stCondLst>
                                  <p:childTnLst>
                                    <p:set>
                                      <p:cBhvr>
                                        <p:cTn id="33" dur="1" fill="hold">
                                          <p:stCondLst>
                                            <p:cond delay="0"/>
                                          </p:stCondLst>
                                        </p:cTn>
                                        <p:tgtEl>
                                          <p:spTgt spid="4"/>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1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 grpId="0" animBg="1"/>
      <p:bldP spid="4" grpId="1" animBg="1"/>
      <p:bldP spid="19" grpId="0" animBg="1"/>
      <p:bldP spid="19" grpId="1" animBg="1"/>
      <p:bldP spid="2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5636" y="1059975"/>
            <a:ext cx="8312728" cy="782474"/>
          </a:xfrm>
          <a:prstGeom prst="rect">
            <a:avLst/>
          </a:prstGeom>
        </p:spPr>
      </p:pic>
      <p:sp>
        <p:nvSpPr>
          <p:cNvPr id="3" name="矩形 2"/>
          <p:cNvSpPr/>
          <p:nvPr/>
        </p:nvSpPr>
        <p:spPr>
          <a:xfrm>
            <a:off x="694871" y="2293271"/>
            <a:ext cx="7928264" cy="1152367"/>
          </a:xfrm>
          <a:prstGeom prst="rect">
            <a:avLst/>
          </a:prstGeom>
          <a:noFill/>
        </p:spPr>
        <p:txBody>
          <a:bodyPr wrap="square">
            <a:spAutoFit/>
          </a:bodyPr>
          <a:lstStyle/>
          <a:p>
            <a:pPr marR="0" lvl="0" algn="l" defTabSz="914400" rtl="0" eaLnBrk="0" fontAlgn="base" latinLnBrk="0" hangingPunct="0">
              <a:lnSpc>
                <a:spcPct val="130000"/>
              </a:lnSpc>
              <a:spcBef>
                <a:spcPct val="0"/>
              </a:spcBef>
              <a:spcAft>
                <a:spcPct val="0"/>
              </a:spcAft>
              <a:buClr>
                <a:srgbClr val="00B0F0"/>
              </a:buClr>
              <a:buSzTx/>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lang="en-US" altLang="zh-CN" sz="2800" b="1" dirty="0">
                <a:latin typeface="+mj-lt"/>
                <a:ea typeface="+mj-ea"/>
              </a:rPr>
              <a:t> </a:t>
            </a:r>
            <a:r>
              <a:rPr lang="zh-CN" altLang="en-US" sz="2800" b="1" dirty="0">
                <a:latin typeface="+mj-lt"/>
                <a:ea typeface="+mj-ea"/>
              </a:rPr>
              <a:t>反应距离每增加</a:t>
            </a:r>
            <a:r>
              <a:rPr lang="en-US" altLang="zh-CN" sz="2800" b="1" dirty="0">
                <a:latin typeface="+mj-lt"/>
                <a:ea typeface="+mj-ea"/>
              </a:rPr>
              <a:t>1 cm </a:t>
            </a:r>
            <a:r>
              <a:rPr lang="zh-CN" altLang="en-US" sz="2800" b="1" dirty="0">
                <a:latin typeface="+mj-lt"/>
                <a:ea typeface="+mj-ea"/>
              </a:rPr>
              <a:t>，反应时间的变化情况相同吗</a:t>
            </a:r>
            <a:r>
              <a:rPr lang="en-US" altLang="zh-CN" sz="2800" b="1" dirty="0">
                <a:latin typeface="+mj-lt"/>
                <a:ea typeface="+mj-ea"/>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4" name="Group 61"/>
          <p:cNvGrpSpPr/>
          <p:nvPr/>
        </p:nvGrpSpPr>
        <p:grpSpPr>
          <a:xfrm>
            <a:off x="2037081" y="1766888"/>
            <a:ext cx="793749" cy="612775"/>
            <a:chOff x="-1" y="2"/>
            <a:chExt cx="500" cy="386"/>
          </a:xfrm>
        </p:grpSpPr>
        <p:sp>
          <p:nvSpPr>
            <p:cNvPr id="5"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6"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0.010</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7" name="Group 61"/>
          <p:cNvGrpSpPr/>
          <p:nvPr/>
        </p:nvGrpSpPr>
        <p:grpSpPr>
          <a:xfrm>
            <a:off x="2692363" y="1766888"/>
            <a:ext cx="793749" cy="612775"/>
            <a:chOff x="-1" y="2"/>
            <a:chExt cx="500" cy="386"/>
          </a:xfrm>
        </p:grpSpPr>
        <p:sp>
          <p:nvSpPr>
            <p:cNvPr id="8"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9"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0.009</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10" name="Group 61"/>
          <p:cNvGrpSpPr/>
          <p:nvPr/>
        </p:nvGrpSpPr>
        <p:grpSpPr>
          <a:xfrm>
            <a:off x="3347645" y="1766888"/>
            <a:ext cx="793749" cy="612775"/>
            <a:chOff x="-1" y="2"/>
            <a:chExt cx="500" cy="386"/>
          </a:xfrm>
        </p:grpSpPr>
        <p:sp>
          <p:nvSpPr>
            <p:cNvPr id="11"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12"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0.008</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13" name="Group 61"/>
          <p:cNvGrpSpPr/>
          <p:nvPr/>
        </p:nvGrpSpPr>
        <p:grpSpPr>
          <a:xfrm>
            <a:off x="4002927" y="1766888"/>
            <a:ext cx="793749" cy="612775"/>
            <a:chOff x="-1" y="2"/>
            <a:chExt cx="500" cy="386"/>
          </a:xfrm>
        </p:grpSpPr>
        <p:sp>
          <p:nvSpPr>
            <p:cNvPr id="14"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15"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0.008</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16" name="Group 61"/>
          <p:cNvGrpSpPr/>
          <p:nvPr/>
        </p:nvGrpSpPr>
        <p:grpSpPr>
          <a:xfrm>
            <a:off x="4658209" y="1766888"/>
            <a:ext cx="793749" cy="612775"/>
            <a:chOff x="-1" y="2"/>
            <a:chExt cx="500" cy="386"/>
          </a:xfrm>
        </p:grpSpPr>
        <p:sp>
          <p:nvSpPr>
            <p:cNvPr id="17"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18"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0.007</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19" name="Group 61"/>
          <p:cNvGrpSpPr/>
          <p:nvPr/>
        </p:nvGrpSpPr>
        <p:grpSpPr>
          <a:xfrm>
            <a:off x="5313491" y="1766888"/>
            <a:ext cx="793749" cy="612775"/>
            <a:chOff x="-1" y="2"/>
            <a:chExt cx="500" cy="386"/>
          </a:xfrm>
        </p:grpSpPr>
        <p:sp>
          <p:nvSpPr>
            <p:cNvPr id="20"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21"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0.007</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22" name="Group 61"/>
          <p:cNvGrpSpPr/>
          <p:nvPr/>
        </p:nvGrpSpPr>
        <p:grpSpPr>
          <a:xfrm>
            <a:off x="5968773" y="1766888"/>
            <a:ext cx="793749" cy="612775"/>
            <a:chOff x="-1" y="2"/>
            <a:chExt cx="500" cy="386"/>
          </a:xfrm>
        </p:grpSpPr>
        <p:sp>
          <p:nvSpPr>
            <p:cNvPr id="23"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24"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0.006</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25" name="Group 61"/>
          <p:cNvGrpSpPr/>
          <p:nvPr/>
        </p:nvGrpSpPr>
        <p:grpSpPr>
          <a:xfrm>
            <a:off x="6624055" y="1766888"/>
            <a:ext cx="793749" cy="612775"/>
            <a:chOff x="-1" y="2"/>
            <a:chExt cx="500" cy="386"/>
          </a:xfrm>
        </p:grpSpPr>
        <p:sp>
          <p:nvSpPr>
            <p:cNvPr id="26"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27"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0.007</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28" name="Group 61"/>
          <p:cNvGrpSpPr/>
          <p:nvPr/>
        </p:nvGrpSpPr>
        <p:grpSpPr>
          <a:xfrm>
            <a:off x="7279337" y="1766888"/>
            <a:ext cx="793749" cy="612775"/>
            <a:chOff x="-1" y="2"/>
            <a:chExt cx="500" cy="386"/>
          </a:xfrm>
        </p:grpSpPr>
        <p:sp>
          <p:nvSpPr>
            <p:cNvPr id="29"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30"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0.003</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grpSp>
        <p:nvGrpSpPr>
          <p:cNvPr id="31" name="Group 61"/>
          <p:cNvGrpSpPr/>
          <p:nvPr/>
        </p:nvGrpSpPr>
        <p:grpSpPr>
          <a:xfrm>
            <a:off x="7934615" y="1766888"/>
            <a:ext cx="793749" cy="612775"/>
            <a:chOff x="-1" y="2"/>
            <a:chExt cx="500" cy="386"/>
          </a:xfrm>
        </p:grpSpPr>
        <p:sp>
          <p:nvSpPr>
            <p:cNvPr id="32" name="AutoShape 62"/>
            <p:cNvSpPr/>
            <p:nvPr/>
          </p:nvSpPr>
          <p:spPr bwMode="auto">
            <a:xfrm rot="-5400000">
              <a:off x="113" y="-112"/>
              <a:ext cx="136" cy="363"/>
            </a:xfrm>
            <a:prstGeom prst="leftBrace">
              <a:avLst>
                <a:gd name="adj1" fmla="val 22243"/>
                <a:gd name="adj2" fmla="val 54338"/>
              </a:avLst>
            </a:prstGeom>
            <a:noFill/>
            <a:ln w="9525">
              <a:solidFill>
                <a:srgbClr val="FF0000"/>
              </a:solidFill>
              <a:round/>
            </a:ln>
          </p:spPr>
          <p:txBody>
            <a:bodyPr wrap="none" anchor="ct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mj-lt"/>
                <a:ea typeface="楷体_GB2312" panose="02010609030101010101" pitchFamily="49" charset="-122"/>
                <a:cs typeface="+mn-cs"/>
              </a:endParaRPr>
            </a:p>
          </p:txBody>
        </p:sp>
        <p:sp>
          <p:nvSpPr>
            <p:cNvPr id="33" name="Text Box 63"/>
            <p:cNvSpPr txBox="1">
              <a:spLocks noChangeArrowheads="1"/>
            </p:cNvSpPr>
            <p:nvPr/>
          </p:nvSpPr>
          <p:spPr bwMode="auto">
            <a:xfrm>
              <a:off x="0" y="136"/>
              <a:ext cx="499" cy="252"/>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rPr>
                <a:t>0.006</a:t>
              </a:r>
              <a:endParaRPr kumimoji="0" lang="en-US" altLang="zh-CN" sz="2000" b="1" i="0" u="none" strike="noStrike" kern="1200" cap="none" spc="0" normalizeH="0" baseline="0" noProof="0" dirty="0">
                <a:ln>
                  <a:noFill/>
                </a:ln>
                <a:solidFill>
                  <a:srgbClr val="FF0000"/>
                </a:solidFill>
                <a:effectLst/>
                <a:uLnTx/>
                <a:uFillTx/>
                <a:latin typeface="+mj-lt"/>
                <a:ea typeface="宋体" panose="02010600030101010101" pitchFamily="2" charset="-122"/>
                <a:cs typeface="+mn-cs"/>
              </a:endParaRPr>
            </a:p>
          </p:txBody>
        </p:sp>
      </p:grpSp>
      <p:sp>
        <p:nvSpPr>
          <p:cNvPr id="34" name="矩形 33"/>
          <p:cNvSpPr/>
          <p:nvPr/>
        </p:nvSpPr>
        <p:spPr>
          <a:xfrm>
            <a:off x="1294325" y="3476966"/>
            <a:ext cx="5383205" cy="559897"/>
          </a:xfrm>
          <a:prstGeom prst="rect">
            <a:avLst/>
          </a:prstGeom>
          <a:noFill/>
        </p:spPr>
        <p:txBody>
          <a:bodyPr wrap="none">
            <a:spAutoFit/>
          </a:bodyPr>
          <a:lstStyle/>
          <a:p>
            <a:pPr lvl="0">
              <a:lnSpc>
                <a:spcPct val="120000"/>
              </a:lnSpc>
              <a:defRPr/>
            </a:pPr>
            <a:r>
              <a:rPr lang="en-US" altLang="zh-CN" sz="2800" b="1" dirty="0">
                <a:solidFill>
                  <a:srgbClr val="FF0000"/>
                </a:solidFill>
                <a:latin typeface="+mj-lt"/>
                <a:ea typeface="楷体" panose="02010609060101010101" pitchFamily="49" charset="-122"/>
                <a:sym typeface="Wingdings" panose="05000000000000000000" pitchFamily="2" charset="2"/>
              </a:rPr>
              <a:t>(3) </a:t>
            </a:r>
            <a:r>
              <a:rPr lang="zh-CN" altLang="en-US" sz="2800" b="1" dirty="0">
                <a:solidFill>
                  <a:srgbClr val="FF0000"/>
                </a:solidFill>
                <a:latin typeface="+mj-lt"/>
                <a:ea typeface="楷体" panose="02010609060101010101" pitchFamily="49" charset="-122"/>
              </a:rPr>
              <a:t>反应时间的变化情况不相同。</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linds(horizontal)">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blinds(horizontal)">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blinds(horizontal)">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linds(horizontal)">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5636" y="1059975"/>
            <a:ext cx="8312728" cy="782474"/>
          </a:xfrm>
          <a:prstGeom prst="rect">
            <a:avLst/>
          </a:prstGeom>
        </p:spPr>
      </p:pic>
      <p:sp>
        <p:nvSpPr>
          <p:cNvPr id="3" name="矩形 2"/>
          <p:cNvSpPr/>
          <p:nvPr/>
        </p:nvSpPr>
        <p:spPr>
          <a:xfrm>
            <a:off x="415636" y="2148685"/>
            <a:ext cx="8728364" cy="1152367"/>
          </a:xfrm>
          <a:prstGeom prst="rect">
            <a:avLst/>
          </a:prstGeom>
          <a:noFill/>
        </p:spPr>
        <p:txBody>
          <a:bodyPr wrap="square">
            <a:spAutoFit/>
          </a:bodyPr>
          <a:lstStyle/>
          <a:p>
            <a:pPr marR="0" lvl="0" algn="l" defTabSz="914400" rtl="0" eaLnBrk="0" fontAlgn="base" latinLnBrk="0" hangingPunct="0">
              <a:lnSpc>
                <a:spcPct val="130000"/>
              </a:lnSpc>
              <a:spcBef>
                <a:spcPct val="0"/>
              </a:spcBef>
              <a:spcAft>
                <a:spcPct val="0"/>
              </a:spcAft>
              <a:buClr>
                <a:srgbClr val="00B0F0"/>
              </a:buClr>
              <a:buSzTx/>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lang="en-US" altLang="zh-CN" sz="2800" b="1" dirty="0">
                <a:latin typeface="+mj-lt"/>
                <a:ea typeface="+mj-ea"/>
              </a:rPr>
              <a:t> </a:t>
            </a:r>
            <a:r>
              <a:rPr lang="zh-CN" altLang="en-US" sz="2800" b="1" dirty="0">
                <a:latin typeface="+mj-lt"/>
                <a:ea typeface="+mj-ea"/>
              </a:rPr>
              <a:t>小明和同桌实验测得的反应距离分别为</a:t>
            </a:r>
            <a:r>
              <a:rPr lang="en-US" altLang="zh-CN" sz="2800" b="1" dirty="0">
                <a:latin typeface="+mj-lt"/>
                <a:ea typeface="+mj-ea"/>
              </a:rPr>
              <a:t>9.5 cm</a:t>
            </a:r>
            <a:r>
              <a:rPr lang="zh-CN" altLang="en-US" sz="2800" b="1" dirty="0">
                <a:latin typeface="+mj-lt"/>
                <a:ea typeface="+mj-ea"/>
              </a:rPr>
              <a:t>，</a:t>
            </a:r>
            <a:endParaRPr lang="en-US" altLang="zh-CN" sz="2800" b="1" dirty="0">
              <a:latin typeface="+mj-lt"/>
              <a:ea typeface="+mj-ea"/>
            </a:endParaRPr>
          </a:p>
          <a:p>
            <a:pPr marR="0" lvl="0" algn="l" defTabSz="914400" rtl="0" eaLnBrk="0" fontAlgn="base" latinLnBrk="0" hangingPunct="0">
              <a:lnSpc>
                <a:spcPct val="130000"/>
              </a:lnSpc>
              <a:spcBef>
                <a:spcPct val="0"/>
              </a:spcBef>
              <a:spcAft>
                <a:spcPct val="0"/>
              </a:spcAft>
              <a:buClr>
                <a:srgbClr val="00B0F0"/>
              </a:buClr>
              <a:buSzTx/>
              <a:defRPr/>
            </a:pPr>
            <a:r>
              <a:rPr lang="en-US" altLang="zh-CN" sz="2800" b="1" dirty="0">
                <a:latin typeface="+mj-lt"/>
                <a:ea typeface="+mj-ea"/>
              </a:rPr>
              <a:t>18 cm</a:t>
            </a:r>
            <a:r>
              <a:rPr lang="zh-CN" altLang="en-US" sz="2800" b="1" dirty="0">
                <a:latin typeface="+mj-lt"/>
                <a:ea typeface="+mj-ea"/>
              </a:rPr>
              <a:t>，你能估计他们的反应时间吗</a:t>
            </a:r>
            <a:r>
              <a:rPr lang="en-US" altLang="zh-CN" sz="2800" b="1" dirty="0">
                <a:latin typeface="+mj-lt"/>
                <a:ea typeface="+mj-ea"/>
              </a:rPr>
              <a:t>?</a:t>
            </a:r>
            <a:r>
              <a:rPr lang="zh-CN" altLang="en-US" sz="2800" b="1" dirty="0">
                <a:latin typeface="+mj-lt"/>
                <a:ea typeface="+mj-ea"/>
              </a:rPr>
              <a:t>你是怎样估计的</a:t>
            </a:r>
            <a:r>
              <a:rPr lang="en-US" altLang="zh-CN" sz="2800" b="1" dirty="0">
                <a:latin typeface="+mj-lt"/>
                <a:ea typeface="+mj-ea"/>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矩形 3"/>
          <p:cNvSpPr/>
          <p:nvPr/>
        </p:nvSpPr>
        <p:spPr>
          <a:xfrm>
            <a:off x="301432" y="3327339"/>
            <a:ext cx="8141918" cy="1076961"/>
          </a:xfrm>
          <a:prstGeom prst="rect">
            <a:avLst/>
          </a:prstGeom>
          <a:noFill/>
        </p:spPr>
        <p:txBody>
          <a:bodyPr wrap="square">
            <a:spAutoFit/>
          </a:bodyPr>
          <a:lstStyle/>
          <a:p>
            <a:pPr lvl="0" algn="just">
              <a:lnSpc>
                <a:spcPct val="120000"/>
              </a:lnSpc>
              <a:defRPr/>
            </a:pPr>
            <a:r>
              <a:rPr lang="en-US" altLang="zh-CN" sz="2800" b="1" dirty="0">
                <a:solidFill>
                  <a:srgbClr val="FF0000"/>
                </a:solidFill>
                <a:latin typeface="+mj-lt"/>
                <a:ea typeface="楷体" panose="02010609060101010101" pitchFamily="49" charset="-122"/>
              </a:rPr>
              <a:t>(4) </a:t>
            </a:r>
            <a:r>
              <a:rPr lang="zh-CN" altLang="en-US" sz="2800" b="1" dirty="0">
                <a:solidFill>
                  <a:srgbClr val="FF0000"/>
                </a:solidFill>
                <a:latin typeface="+mj-lt"/>
                <a:ea typeface="楷体" panose="02010609060101010101" pitchFamily="49" charset="-122"/>
              </a:rPr>
              <a:t>反应距离为</a:t>
            </a:r>
            <a:r>
              <a:rPr lang="en-US" altLang="zh-CN" sz="2800" b="1" dirty="0">
                <a:solidFill>
                  <a:srgbClr val="FF0000"/>
                </a:solidFill>
                <a:latin typeface="+mj-lt"/>
                <a:ea typeface="楷体" panose="02010609060101010101" pitchFamily="49" charset="-122"/>
              </a:rPr>
              <a:t>9.5 </a:t>
            </a:r>
            <a:r>
              <a:rPr lang="zh-CN" altLang="en-US" sz="2800" b="1" dirty="0">
                <a:solidFill>
                  <a:srgbClr val="FF0000"/>
                </a:solidFill>
                <a:latin typeface="+mj-lt"/>
                <a:ea typeface="楷体" panose="02010609060101010101" pitchFamily="49" charset="-122"/>
              </a:rPr>
              <a:t> </a:t>
            </a:r>
            <a:r>
              <a:rPr lang="en-US" altLang="zh-CN" sz="2800" b="1" dirty="0">
                <a:solidFill>
                  <a:srgbClr val="FF0000"/>
                </a:solidFill>
                <a:latin typeface="+mj-lt"/>
                <a:ea typeface="楷体" panose="02010609060101010101" pitchFamily="49" charset="-122"/>
              </a:rPr>
              <a:t>cm</a:t>
            </a:r>
            <a:r>
              <a:rPr lang="zh-CN" altLang="en-US" sz="2800" b="1" dirty="0">
                <a:solidFill>
                  <a:srgbClr val="FF0000"/>
                </a:solidFill>
                <a:latin typeface="+mj-lt"/>
                <a:ea typeface="楷体" panose="02010609060101010101" pitchFamily="49" charset="-122"/>
              </a:rPr>
              <a:t>的反应时间在</a:t>
            </a:r>
            <a:r>
              <a:rPr lang="en-US" altLang="zh-CN" sz="2800" b="1" dirty="0">
                <a:solidFill>
                  <a:srgbClr val="FF0000"/>
                </a:solidFill>
                <a:latin typeface="+mj-lt"/>
                <a:ea typeface="楷体" panose="02010609060101010101" pitchFamily="49" charset="-122"/>
              </a:rPr>
              <a:t>0.136</a:t>
            </a:r>
            <a:r>
              <a:rPr lang="zh-CN" altLang="en-US" sz="2800" b="1" dirty="0">
                <a:solidFill>
                  <a:srgbClr val="FF0000"/>
                </a:solidFill>
                <a:latin typeface="+mj-lt"/>
                <a:ea typeface="楷体" panose="02010609060101010101" pitchFamily="49" charset="-122"/>
              </a:rPr>
              <a:t>到</a:t>
            </a:r>
            <a:r>
              <a:rPr lang="en-US" altLang="zh-CN" sz="2800" b="1" dirty="0">
                <a:solidFill>
                  <a:srgbClr val="FF0000"/>
                </a:solidFill>
                <a:latin typeface="+mj-lt"/>
                <a:ea typeface="楷体" panose="02010609060101010101" pitchFamily="49" charset="-122"/>
              </a:rPr>
              <a:t>0.143</a:t>
            </a:r>
            <a:r>
              <a:rPr lang="zh-CN" altLang="en-US" sz="2800" b="1" dirty="0">
                <a:solidFill>
                  <a:srgbClr val="FF0000"/>
                </a:solidFill>
                <a:latin typeface="+mj-lt"/>
                <a:ea typeface="楷体" panose="02010609060101010101" pitchFamily="49" charset="-122"/>
              </a:rPr>
              <a:t>中</a:t>
            </a:r>
            <a:endParaRPr lang="en-US" altLang="zh-CN" sz="2800" b="1" dirty="0">
              <a:solidFill>
                <a:srgbClr val="FF0000"/>
              </a:solidFill>
              <a:latin typeface="+mj-lt"/>
              <a:ea typeface="楷体" panose="02010609060101010101" pitchFamily="49" charset="-122"/>
            </a:endParaRPr>
          </a:p>
          <a:p>
            <a:pPr lvl="0" algn="just">
              <a:lnSpc>
                <a:spcPct val="120000"/>
              </a:lnSpc>
              <a:defRPr/>
            </a:pPr>
            <a:r>
              <a:rPr lang="en-US" altLang="zh-CN" sz="2800" b="1" dirty="0">
                <a:solidFill>
                  <a:srgbClr val="FF0000"/>
                </a:solidFill>
                <a:latin typeface="+mj-lt"/>
                <a:ea typeface="楷体" panose="02010609060101010101" pitchFamily="49" charset="-122"/>
              </a:rPr>
              <a:t>     </a:t>
            </a:r>
            <a:r>
              <a:rPr lang="zh-CN" altLang="en-US" sz="2800" b="1" dirty="0">
                <a:solidFill>
                  <a:srgbClr val="FF0000"/>
                </a:solidFill>
                <a:latin typeface="+mj-lt"/>
                <a:ea typeface="楷体" panose="02010609060101010101" pitchFamily="49" charset="-122"/>
              </a:rPr>
              <a:t>的一值。</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5" name="矩形 4"/>
          <p:cNvSpPr/>
          <p:nvPr/>
        </p:nvSpPr>
        <p:spPr>
          <a:xfrm>
            <a:off x="700650" y="4404300"/>
            <a:ext cx="8569975" cy="559897"/>
          </a:xfrm>
          <a:prstGeom prst="rect">
            <a:avLst/>
          </a:prstGeom>
          <a:noFill/>
        </p:spPr>
        <p:txBody>
          <a:bodyPr wrap="none">
            <a:spAutoFit/>
          </a:bodyPr>
          <a:lstStyle/>
          <a:p>
            <a:pPr lvl="0">
              <a:lnSpc>
                <a:spcPct val="120000"/>
              </a:lnSpc>
              <a:defRPr/>
            </a:pPr>
            <a:r>
              <a:rPr lang="zh-CN" altLang="en-US" sz="2800" b="1" dirty="0">
                <a:solidFill>
                  <a:srgbClr val="FF0000"/>
                </a:solidFill>
                <a:latin typeface="+mj-lt"/>
                <a:ea typeface="楷体" panose="02010609060101010101" pitchFamily="49" charset="-122"/>
              </a:rPr>
              <a:t>反应距离为</a:t>
            </a:r>
            <a:r>
              <a:rPr lang="en-US" altLang="zh-CN" sz="2800" b="1" dirty="0">
                <a:solidFill>
                  <a:srgbClr val="FF0000"/>
                </a:solidFill>
                <a:latin typeface="+mj-lt"/>
                <a:ea typeface="楷体" panose="02010609060101010101" pitchFamily="49" charset="-122"/>
              </a:rPr>
              <a:t>18 </a:t>
            </a:r>
            <a:r>
              <a:rPr lang="zh-CN" altLang="en-US" sz="2800" b="1" dirty="0">
                <a:solidFill>
                  <a:srgbClr val="FF0000"/>
                </a:solidFill>
                <a:latin typeface="+mj-lt"/>
                <a:ea typeface="楷体" panose="02010609060101010101" pitchFamily="49" charset="-122"/>
              </a:rPr>
              <a:t> </a:t>
            </a:r>
            <a:r>
              <a:rPr lang="en-US" altLang="zh-CN" sz="2800" b="1" dirty="0">
                <a:solidFill>
                  <a:srgbClr val="FF0000"/>
                </a:solidFill>
                <a:latin typeface="+mj-lt"/>
                <a:ea typeface="楷体" panose="02010609060101010101" pitchFamily="49" charset="-122"/>
              </a:rPr>
              <a:t>cm</a:t>
            </a:r>
            <a:r>
              <a:rPr lang="zh-CN" altLang="en-US" sz="2800" b="1" dirty="0">
                <a:solidFill>
                  <a:srgbClr val="FF0000"/>
                </a:solidFill>
                <a:latin typeface="+mj-lt"/>
                <a:ea typeface="楷体" panose="02010609060101010101" pitchFamily="49" charset="-122"/>
              </a:rPr>
              <a:t>的反应时间在</a:t>
            </a:r>
            <a:r>
              <a:rPr lang="en-US" altLang="zh-CN" sz="2800" b="1" dirty="0">
                <a:solidFill>
                  <a:srgbClr val="FF0000"/>
                </a:solidFill>
                <a:latin typeface="+mj-lt"/>
                <a:ea typeface="楷体" panose="02010609060101010101" pitchFamily="49" charset="-122"/>
              </a:rPr>
              <a:t>0.193</a:t>
            </a:r>
            <a:r>
              <a:rPr lang="zh-CN" altLang="en-US" sz="2800" b="1" dirty="0">
                <a:solidFill>
                  <a:srgbClr val="FF0000"/>
                </a:solidFill>
                <a:latin typeface="+mj-lt"/>
                <a:ea typeface="楷体" panose="02010609060101010101" pitchFamily="49" charset="-122"/>
              </a:rPr>
              <a:t>到</a:t>
            </a:r>
            <a:r>
              <a:rPr lang="en-US" altLang="zh-CN" sz="2800" b="1" dirty="0">
                <a:solidFill>
                  <a:srgbClr val="FF0000"/>
                </a:solidFill>
                <a:latin typeface="+mj-lt"/>
                <a:ea typeface="楷体" panose="02010609060101010101" pitchFamily="49" charset="-122"/>
              </a:rPr>
              <a:t>0.2</a:t>
            </a:r>
            <a:r>
              <a:rPr lang="zh-CN" altLang="en-US" sz="2800" b="1" dirty="0">
                <a:solidFill>
                  <a:srgbClr val="FF0000"/>
                </a:solidFill>
                <a:latin typeface="+mj-lt"/>
                <a:ea typeface="楷体" panose="02010609060101010101" pitchFamily="49" charset="-122"/>
              </a:rPr>
              <a:t>中的一值。</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5636" y="1059975"/>
            <a:ext cx="8312728" cy="782474"/>
          </a:xfrm>
          <a:prstGeom prst="rect">
            <a:avLst/>
          </a:prstGeom>
        </p:spPr>
      </p:pic>
      <p:sp>
        <p:nvSpPr>
          <p:cNvPr id="3" name="矩形 2"/>
          <p:cNvSpPr/>
          <p:nvPr/>
        </p:nvSpPr>
        <p:spPr>
          <a:xfrm>
            <a:off x="415636" y="2087715"/>
            <a:ext cx="8312728" cy="1156727"/>
          </a:xfrm>
          <a:prstGeom prst="rect">
            <a:avLst/>
          </a:prstGeom>
          <a:noFill/>
        </p:spPr>
        <p:txBody>
          <a:bodyPr wrap="square">
            <a:spAutoFit/>
          </a:bodyPr>
          <a:lstStyle/>
          <a:p>
            <a:pPr marR="0" lvl="0" algn="l" defTabSz="914400" rtl="0" eaLnBrk="0" fontAlgn="base" latinLnBrk="0" hangingPunct="0">
              <a:lnSpc>
                <a:spcPct val="130000"/>
              </a:lnSpc>
              <a:spcBef>
                <a:spcPct val="0"/>
              </a:spcBef>
              <a:spcAft>
                <a:spcPct val="0"/>
              </a:spcAft>
              <a:buClr>
                <a:srgbClr val="00B0F0"/>
              </a:buClr>
              <a:buSzTx/>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(5)</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lang="en-US" altLang="zh-CN" sz="2800" b="1" dirty="0">
                <a:latin typeface="+mj-lt"/>
                <a:ea typeface="+mj-ea"/>
              </a:rPr>
              <a:t> </a:t>
            </a:r>
            <a:r>
              <a:rPr lang="zh-CN" altLang="en-US" sz="2800" b="1" dirty="0">
                <a:latin typeface="+mj-lt"/>
                <a:ea typeface="+mj-ea"/>
              </a:rPr>
              <a:t>请你和同桌一起做一做上面的游戏，估计自己的反应时间。</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观察</a:t>
              </a:r>
              <a:r>
                <a:rPr lang="en-US" altLang="zh-CN" sz="2800" b="1" dirty="0">
                  <a:solidFill>
                    <a:srgbClr val="3333FF"/>
                  </a:solidFill>
                  <a:latin typeface="+mj-ea"/>
                  <a:ea typeface="+mj-ea"/>
                </a:rPr>
                <a:t>·</a:t>
              </a:r>
              <a:r>
                <a:rPr lang="zh-CN" altLang="en-US" sz="2800" b="1" dirty="0">
                  <a:solidFill>
                    <a:srgbClr val="3333FF"/>
                  </a:solidFill>
                  <a:latin typeface="+mj-ea"/>
                  <a:ea typeface="+mj-ea"/>
                </a:rPr>
                <a:t>思考</a:t>
              </a:r>
              <a:endParaRPr lang="zh-CN" altLang="en-US" sz="2800" b="1" dirty="0">
                <a:solidFill>
                  <a:srgbClr val="3333FF"/>
                </a:solidFill>
                <a:latin typeface="+mj-ea"/>
                <a:ea typeface="+mj-ea"/>
              </a:endParaRPr>
            </a:p>
          </p:txBody>
        </p:sp>
      </p:grpSp>
      <p:sp>
        <p:nvSpPr>
          <p:cNvPr id="5" name="文本框 4"/>
          <p:cNvSpPr txBox="1"/>
          <p:nvPr/>
        </p:nvSpPr>
        <p:spPr>
          <a:xfrm>
            <a:off x="718584" y="980957"/>
            <a:ext cx="7848600" cy="1081322"/>
          </a:xfrm>
          <a:prstGeom prst="rect">
            <a:avLst/>
          </a:prstGeom>
          <a:noFill/>
        </p:spPr>
        <p:txBody>
          <a:bodyPr>
            <a:spAutoFit/>
          </a:bodyPr>
          <a:lstStyle/>
          <a:p>
            <a:pPr>
              <a:lnSpc>
                <a:spcPct val="120000"/>
              </a:lnSpc>
              <a:defRPr/>
            </a:pPr>
            <a:r>
              <a:rPr kumimoji="0" lang="zh-CN" altLang="en-US" sz="2800" b="1" kern="1200" cap="none" spc="0" normalizeH="0" baseline="0" noProof="0" dirty="0">
                <a:latin typeface="+mj-lt"/>
                <a:ea typeface="+mj-ea"/>
                <a:cs typeface="+mn-cs"/>
              </a:rPr>
              <a:t>        </a:t>
            </a:r>
            <a:r>
              <a:rPr kumimoji="0" lang="en-US" altLang="zh-CN" sz="2800" b="1" kern="1200" cap="none" spc="0" normalizeH="0" baseline="0" noProof="0" dirty="0">
                <a:latin typeface="+mj-lt"/>
                <a:ea typeface="+mj-ea"/>
                <a:cs typeface="+mn-cs"/>
              </a:rPr>
              <a:t>2016-2022</a:t>
            </a:r>
            <a:r>
              <a:rPr kumimoji="0" lang="zh-CN" altLang="en-US" sz="2800" b="1" kern="1200" cap="none" spc="0" normalizeH="0" baseline="0" noProof="0" dirty="0">
                <a:latin typeface="+mj-lt"/>
                <a:ea typeface="+mj-ea"/>
                <a:cs typeface="+mn-cs"/>
              </a:rPr>
              <a:t>年我国国内生产总值</a:t>
            </a:r>
            <a:r>
              <a:rPr kumimoji="0" lang="en-US" altLang="zh-CN" sz="2800" b="1" kern="1200" cap="none" spc="0" normalizeH="0" baseline="0" noProof="0" dirty="0">
                <a:latin typeface="+mj-lt"/>
                <a:ea typeface="+mj-ea"/>
                <a:cs typeface="+mn-cs"/>
              </a:rPr>
              <a:t>(GDP)</a:t>
            </a:r>
            <a:r>
              <a:rPr kumimoji="0" lang="zh-CN" altLang="en-US" sz="2800" b="1" kern="1200" cap="none" spc="0" normalizeH="0" baseline="0" noProof="0" dirty="0">
                <a:latin typeface="+mj-lt"/>
                <a:ea typeface="+mj-ea"/>
                <a:cs typeface="+mn-cs"/>
              </a:rPr>
              <a:t>的变化情况如下</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精确到</a:t>
            </a:r>
            <a:r>
              <a:rPr kumimoji="0" lang="en-US" altLang="zh-CN" sz="2800" b="1" kern="1200" cap="none" spc="0" normalizeH="0" baseline="0" noProof="0" dirty="0">
                <a:latin typeface="+mj-lt"/>
                <a:ea typeface="+mj-ea"/>
                <a:cs typeface="+mn-cs"/>
              </a:rPr>
              <a:t>1</a:t>
            </a:r>
            <a:r>
              <a:rPr kumimoji="0" lang="zh-CN" altLang="en-US" sz="2800" b="1" kern="1200" cap="none" spc="0" normalizeH="0" baseline="0" noProof="0" dirty="0">
                <a:latin typeface="+mj-lt"/>
                <a:ea typeface="+mj-ea"/>
                <a:cs typeface="+mn-cs"/>
              </a:rPr>
              <a:t>万亿元</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a:t>
            </a:r>
            <a:endParaRPr kumimoji="0" lang="en-US" altLang="zh-CN" sz="2800" b="1" kern="1200" cap="none" spc="0" normalizeH="0" baseline="0" noProof="0" dirty="0">
              <a:latin typeface="+mj-lt"/>
              <a:ea typeface="+mj-ea"/>
              <a:cs typeface="+mn-cs"/>
            </a:endParaRPr>
          </a:p>
        </p:txBody>
      </p:sp>
      <p:graphicFrame>
        <p:nvGraphicFramePr>
          <p:cNvPr id="6" name="表格 6"/>
          <p:cNvGraphicFramePr>
            <a:graphicFrameLocks noGrp="1"/>
          </p:cNvGraphicFramePr>
          <p:nvPr/>
        </p:nvGraphicFramePr>
        <p:xfrm>
          <a:off x="718584" y="2150227"/>
          <a:ext cx="7920000" cy="914400"/>
        </p:xfrm>
        <a:graphic>
          <a:graphicData uri="http://schemas.openxmlformats.org/drawingml/2006/table">
            <a:tbl>
              <a:tblPr firstRow="1" bandRow="1">
                <a:tableStyleId>{5C22544A-7EE6-4342-B048-85BDC9FD1C3A}</a:tableStyleId>
              </a:tblPr>
              <a:tblGrid>
                <a:gridCol w="1872000"/>
                <a:gridCol w="864000"/>
                <a:gridCol w="864000"/>
                <a:gridCol w="864000"/>
                <a:gridCol w="864000"/>
                <a:gridCol w="864000"/>
                <a:gridCol w="864000"/>
                <a:gridCol w="864000"/>
              </a:tblGrid>
              <a:tr h="370840">
                <a:tc>
                  <a:txBody>
                    <a:bodyPr/>
                    <a:lstStyle/>
                    <a:p>
                      <a:pPr algn="ctr"/>
                      <a:r>
                        <a:rPr lang="zh-CN" altLang="en-US" sz="2400" b="1" dirty="0">
                          <a:solidFill>
                            <a:schemeClr val="tx1"/>
                          </a:solidFill>
                          <a:latin typeface="+mj-lt"/>
                          <a:ea typeface="+mj-ea"/>
                        </a:rPr>
                        <a:t>年份</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2016</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2017</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2018</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04800">
                <a:tc>
                  <a:txBody>
                    <a:bodyPr/>
                    <a:lstStyle/>
                    <a:p>
                      <a:pPr algn="ctr"/>
                      <a:r>
                        <a:rPr lang="en-US" altLang="zh-CN" sz="2400" b="1" dirty="0">
                          <a:solidFill>
                            <a:schemeClr val="tx1"/>
                          </a:solidFill>
                          <a:latin typeface="+mj-lt"/>
                          <a:ea typeface="+mj-ea"/>
                        </a:rPr>
                        <a:t>GDP/</a:t>
                      </a:r>
                      <a:r>
                        <a:rPr lang="zh-CN" altLang="en-US" sz="2400" b="1" dirty="0">
                          <a:solidFill>
                            <a:schemeClr val="tx1"/>
                          </a:solidFill>
                          <a:latin typeface="+mj-lt"/>
                          <a:ea typeface="+mj-ea"/>
                        </a:rPr>
                        <a:t>万亿元</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75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83</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101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115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7" name="文本框 6"/>
          <p:cNvSpPr txBox="1"/>
          <p:nvPr/>
        </p:nvSpPr>
        <p:spPr>
          <a:xfrm>
            <a:off x="718584" y="3104750"/>
            <a:ext cx="8021556" cy="1076961"/>
          </a:xfrm>
          <a:prstGeom prst="rect">
            <a:avLst/>
          </a:prstGeom>
          <a:noFill/>
        </p:spPr>
        <p:txBody>
          <a:bodyPr wrap="square">
            <a:spAutoFit/>
          </a:bodyPr>
          <a:lstStyle/>
          <a:p>
            <a:pPr marL="514350" indent="-514350" algn="just" eaLnBrk="1">
              <a:lnSpc>
                <a:spcPct val="120000"/>
              </a:lnSpc>
              <a:buAutoNum type="arabicParenBoth"/>
              <a:defRPr/>
            </a:pPr>
            <a:r>
              <a:rPr lang="zh-CN" altLang="en-US" sz="2800" b="1" dirty="0">
                <a:latin typeface="+mj-lt"/>
                <a:ea typeface="+mj-ea"/>
              </a:rPr>
              <a:t>如果用 </a:t>
            </a:r>
            <a:r>
              <a:rPr lang="en-US" altLang="zh-CN" sz="2800" b="1" i="1" dirty="0">
                <a:latin typeface="+mj-lt"/>
                <a:ea typeface="+mj-ea"/>
              </a:rPr>
              <a:t>x</a:t>
            </a:r>
            <a:r>
              <a:rPr lang="en-US" altLang="zh-CN" sz="2800" b="1" dirty="0">
                <a:latin typeface="+mj-lt"/>
                <a:ea typeface="+mj-ea"/>
              </a:rPr>
              <a:t> </a:t>
            </a:r>
            <a:r>
              <a:rPr lang="zh-CN" altLang="en-US" sz="2800" b="1" dirty="0">
                <a:latin typeface="+mj-lt"/>
                <a:ea typeface="+mj-ea"/>
              </a:rPr>
              <a:t>表示年份，</a:t>
            </a:r>
            <a:r>
              <a:rPr lang="en-US" altLang="zh-CN" sz="2800" b="1" i="1" dirty="0">
                <a:latin typeface="+mj-lt"/>
                <a:ea typeface="+mj-ea"/>
              </a:rPr>
              <a:t>y</a:t>
            </a:r>
            <a:r>
              <a:rPr lang="en-US" altLang="zh-CN" sz="2800" b="1" dirty="0">
                <a:latin typeface="+mj-lt"/>
                <a:ea typeface="+mj-ea"/>
              </a:rPr>
              <a:t> </a:t>
            </a:r>
            <a:r>
              <a:rPr lang="zh-CN" altLang="en-US" sz="2800" b="1" dirty="0">
                <a:latin typeface="+mj-lt"/>
                <a:ea typeface="+mj-ea"/>
              </a:rPr>
              <a:t>表示我国国内生产总值，那么随着</a:t>
            </a:r>
            <a:r>
              <a:rPr lang="en-US" altLang="zh-CN" sz="2800" b="1" i="1" dirty="0">
                <a:latin typeface="+mj-lt"/>
                <a:ea typeface="+mj-ea"/>
              </a:rPr>
              <a:t>x</a:t>
            </a:r>
            <a:r>
              <a:rPr lang="en-US" altLang="zh-CN" sz="2800" b="1" dirty="0">
                <a:latin typeface="+mj-lt"/>
                <a:ea typeface="+mj-ea"/>
              </a:rPr>
              <a:t> </a:t>
            </a:r>
            <a:r>
              <a:rPr lang="zh-CN" altLang="en-US" sz="2800" b="1" dirty="0">
                <a:latin typeface="+mj-lt"/>
                <a:ea typeface="+mj-ea"/>
              </a:rPr>
              <a:t>的变化，</a:t>
            </a:r>
            <a:r>
              <a:rPr lang="en-US" altLang="zh-CN" sz="2800" b="1" i="1" dirty="0">
                <a:latin typeface="+mj-lt"/>
                <a:ea typeface="+mj-ea"/>
              </a:rPr>
              <a:t>y</a:t>
            </a:r>
            <a:r>
              <a:rPr lang="en-US" altLang="zh-CN" sz="2800" b="1" dirty="0">
                <a:latin typeface="+mj-lt"/>
                <a:ea typeface="+mj-ea"/>
              </a:rPr>
              <a:t> </a:t>
            </a:r>
            <a:r>
              <a:rPr lang="zh-CN" altLang="en-US" sz="2800" b="1" dirty="0">
                <a:latin typeface="+mj-lt"/>
                <a:ea typeface="+mj-ea"/>
              </a:rPr>
              <a:t>的变化趋势是什么</a:t>
            </a:r>
            <a:r>
              <a:rPr lang="en-US" altLang="zh-CN" sz="2800" b="1" dirty="0">
                <a:latin typeface="+mj-lt"/>
                <a:ea typeface="+mj-ea"/>
              </a:rPr>
              <a:t>?</a:t>
            </a:r>
            <a:endParaRPr kumimoji="0" lang="en-US" altLang="zh-CN" sz="2800" b="1" kern="1200" cap="none" spc="0" normalizeH="0" baseline="0" noProof="0" dirty="0">
              <a:latin typeface="+mj-lt"/>
              <a:ea typeface="+mj-ea"/>
              <a:cs typeface="+mn-cs"/>
            </a:endParaRPr>
          </a:p>
        </p:txBody>
      </p:sp>
      <p:sp>
        <p:nvSpPr>
          <p:cNvPr id="8" name="箭头: 右 7"/>
          <p:cNvSpPr/>
          <p:nvPr/>
        </p:nvSpPr>
        <p:spPr bwMode="auto">
          <a:xfrm>
            <a:off x="2600960" y="3064627"/>
            <a:ext cx="5581227" cy="145933"/>
          </a:xfrm>
          <a:prstGeom prst="rightArrow">
            <a:avLst/>
          </a:prstGeom>
          <a:solidFill>
            <a:srgbClr val="C00000"/>
          </a:solidFill>
          <a:ln w="19050">
            <a:solidFill>
              <a:srgbClr val="C00000"/>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9" name="文本框 8"/>
          <p:cNvSpPr txBox="1"/>
          <p:nvPr/>
        </p:nvSpPr>
        <p:spPr>
          <a:xfrm>
            <a:off x="1237461" y="4181711"/>
            <a:ext cx="6843126" cy="559897"/>
          </a:xfrm>
          <a:prstGeom prst="rect">
            <a:avLst/>
          </a:prstGeom>
          <a:noFill/>
        </p:spPr>
        <p:txBody>
          <a:bodyPr wrap="square">
            <a:spAutoFit/>
          </a:bodyPr>
          <a:lstStyle/>
          <a:p>
            <a:pPr>
              <a:lnSpc>
                <a:spcPct val="120000"/>
              </a:lnSpc>
              <a:defRPr/>
            </a:pPr>
            <a:r>
              <a:rPr lang="zh-CN" altLang="en-US" sz="2800" b="1" dirty="0">
                <a:solidFill>
                  <a:srgbClr val="FF0000"/>
                </a:solidFill>
                <a:latin typeface="+mj-lt"/>
                <a:ea typeface="+mj-ea"/>
              </a:rPr>
              <a:t>解：</a:t>
            </a:r>
            <a:r>
              <a:rPr lang="en-US" altLang="zh-CN" sz="2800" b="1" dirty="0">
                <a:solidFill>
                  <a:srgbClr val="FF0000"/>
                </a:solidFill>
                <a:latin typeface="+mj-lt"/>
                <a:ea typeface="+mj-ea"/>
              </a:rPr>
              <a:t>(1) </a:t>
            </a:r>
            <a:r>
              <a:rPr lang="zh-CN" altLang="en-US" sz="2800" b="1" dirty="0">
                <a:solidFill>
                  <a:srgbClr val="FF0000"/>
                </a:solidFill>
                <a:latin typeface="+mj-lt"/>
                <a:ea typeface="+mj-ea"/>
              </a:rPr>
              <a:t>随着 </a:t>
            </a:r>
            <a:r>
              <a:rPr lang="en-US" altLang="zh-CN" sz="2800" b="1" i="1" dirty="0">
                <a:solidFill>
                  <a:srgbClr val="FF0000"/>
                </a:solidFill>
                <a:latin typeface="+mj-lt"/>
                <a:ea typeface="+mj-ea"/>
              </a:rPr>
              <a:t>x</a:t>
            </a:r>
            <a:r>
              <a:rPr lang="en-US" altLang="zh-CN" sz="2800" b="1" dirty="0">
                <a:solidFill>
                  <a:srgbClr val="FF0000"/>
                </a:solidFill>
                <a:latin typeface="+mj-lt"/>
                <a:ea typeface="+mj-ea"/>
              </a:rPr>
              <a:t> </a:t>
            </a:r>
            <a:r>
              <a:rPr lang="zh-CN" altLang="en-US" sz="2800" b="1" dirty="0">
                <a:solidFill>
                  <a:srgbClr val="FF0000"/>
                </a:solidFill>
                <a:latin typeface="+mj-lt"/>
                <a:ea typeface="+mj-ea"/>
              </a:rPr>
              <a:t>的变化，</a:t>
            </a:r>
            <a:r>
              <a:rPr lang="en-US" altLang="zh-CN" sz="2800" b="1" i="1" dirty="0">
                <a:solidFill>
                  <a:srgbClr val="FF0000"/>
                </a:solidFill>
                <a:latin typeface="+mj-lt"/>
                <a:ea typeface="+mj-ea"/>
              </a:rPr>
              <a:t>y</a:t>
            </a:r>
            <a:r>
              <a:rPr lang="en-US" altLang="zh-CN" sz="2800" b="1" dirty="0">
                <a:solidFill>
                  <a:srgbClr val="FF0000"/>
                </a:solidFill>
                <a:latin typeface="+mj-lt"/>
                <a:ea typeface="+mj-ea"/>
              </a:rPr>
              <a:t> </a:t>
            </a:r>
            <a:r>
              <a:rPr lang="zh-CN" altLang="en-US" sz="2800" b="1" dirty="0">
                <a:solidFill>
                  <a:srgbClr val="FF0000"/>
                </a:solidFill>
                <a:latin typeface="+mj-lt"/>
                <a:ea typeface="+mj-ea"/>
              </a:rPr>
              <a:t>的越来越高。</a:t>
            </a:r>
            <a:endParaRPr kumimoji="0" lang="en-US" altLang="zh-CN" sz="2800" b="1" kern="1200" cap="none" spc="0" normalizeH="0" baseline="0" noProof="0" dirty="0">
              <a:solidFill>
                <a:srgbClr val="FF0000"/>
              </a:solidFill>
              <a:latin typeface="+mj-lt"/>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观察</a:t>
              </a:r>
              <a:r>
                <a:rPr lang="en-US" altLang="zh-CN" sz="2800" b="1" dirty="0">
                  <a:solidFill>
                    <a:srgbClr val="3333FF"/>
                  </a:solidFill>
                  <a:latin typeface="+mj-ea"/>
                  <a:ea typeface="+mj-ea"/>
                </a:rPr>
                <a:t>·</a:t>
              </a:r>
              <a:r>
                <a:rPr lang="zh-CN" altLang="en-US" sz="2800" b="1" dirty="0">
                  <a:solidFill>
                    <a:srgbClr val="3333FF"/>
                  </a:solidFill>
                  <a:latin typeface="+mj-ea"/>
                  <a:ea typeface="+mj-ea"/>
                </a:rPr>
                <a:t>思考</a:t>
              </a:r>
              <a:endParaRPr lang="zh-CN" altLang="en-US" sz="2800" b="1" dirty="0">
                <a:solidFill>
                  <a:srgbClr val="3333FF"/>
                </a:solidFill>
                <a:latin typeface="+mj-ea"/>
                <a:ea typeface="+mj-ea"/>
              </a:endParaRPr>
            </a:p>
          </p:txBody>
        </p:sp>
      </p:grpSp>
      <p:sp>
        <p:nvSpPr>
          <p:cNvPr id="5" name="文本框 4"/>
          <p:cNvSpPr txBox="1"/>
          <p:nvPr/>
        </p:nvSpPr>
        <p:spPr>
          <a:xfrm>
            <a:off x="718584" y="980957"/>
            <a:ext cx="7848600" cy="1081322"/>
          </a:xfrm>
          <a:prstGeom prst="rect">
            <a:avLst/>
          </a:prstGeom>
          <a:noFill/>
        </p:spPr>
        <p:txBody>
          <a:bodyPr>
            <a:spAutoFit/>
          </a:bodyPr>
          <a:lstStyle/>
          <a:p>
            <a:pPr>
              <a:lnSpc>
                <a:spcPct val="120000"/>
              </a:lnSpc>
              <a:defRPr/>
            </a:pPr>
            <a:r>
              <a:rPr kumimoji="0" lang="zh-CN" altLang="en-US" sz="2800" b="1" kern="1200" cap="none" spc="0" normalizeH="0" baseline="0" noProof="0" dirty="0">
                <a:latin typeface="+mj-lt"/>
                <a:ea typeface="+mj-ea"/>
                <a:cs typeface="+mn-cs"/>
              </a:rPr>
              <a:t>        </a:t>
            </a:r>
            <a:r>
              <a:rPr kumimoji="0" lang="en-US" altLang="zh-CN" sz="2800" b="1" kern="1200" cap="none" spc="0" normalizeH="0" baseline="0" noProof="0" dirty="0">
                <a:latin typeface="+mj-lt"/>
                <a:ea typeface="+mj-ea"/>
                <a:cs typeface="+mn-cs"/>
              </a:rPr>
              <a:t>2016-2022</a:t>
            </a:r>
            <a:r>
              <a:rPr kumimoji="0" lang="zh-CN" altLang="en-US" sz="2800" b="1" kern="1200" cap="none" spc="0" normalizeH="0" baseline="0" noProof="0" dirty="0">
                <a:latin typeface="+mj-lt"/>
                <a:ea typeface="+mj-ea"/>
                <a:cs typeface="+mn-cs"/>
              </a:rPr>
              <a:t>年我国国内生产总值</a:t>
            </a:r>
            <a:r>
              <a:rPr kumimoji="0" lang="en-US" altLang="zh-CN" sz="2800" b="1" kern="1200" cap="none" spc="0" normalizeH="0" baseline="0" noProof="0" dirty="0">
                <a:latin typeface="+mj-lt"/>
                <a:ea typeface="+mj-ea"/>
                <a:cs typeface="+mn-cs"/>
              </a:rPr>
              <a:t>(GDP)</a:t>
            </a:r>
            <a:r>
              <a:rPr kumimoji="0" lang="zh-CN" altLang="en-US" sz="2800" b="1" kern="1200" cap="none" spc="0" normalizeH="0" baseline="0" noProof="0" dirty="0">
                <a:latin typeface="+mj-lt"/>
                <a:ea typeface="+mj-ea"/>
                <a:cs typeface="+mn-cs"/>
              </a:rPr>
              <a:t>的变化情况如下</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精确到</a:t>
            </a:r>
            <a:r>
              <a:rPr kumimoji="0" lang="en-US" altLang="zh-CN" sz="2800" b="1" kern="1200" cap="none" spc="0" normalizeH="0" baseline="0" noProof="0" dirty="0">
                <a:latin typeface="+mj-lt"/>
                <a:ea typeface="+mj-ea"/>
                <a:cs typeface="+mn-cs"/>
              </a:rPr>
              <a:t>1</a:t>
            </a:r>
            <a:r>
              <a:rPr kumimoji="0" lang="zh-CN" altLang="en-US" sz="2800" b="1" kern="1200" cap="none" spc="0" normalizeH="0" baseline="0" noProof="0" dirty="0">
                <a:latin typeface="+mj-lt"/>
                <a:ea typeface="+mj-ea"/>
                <a:cs typeface="+mn-cs"/>
              </a:rPr>
              <a:t>万亿元</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a:t>
            </a:r>
            <a:endParaRPr kumimoji="0" lang="en-US" altLang="zh-CN" sz="2800" b="1" kern="1200" cap="none" spc="0" normalizeH="0" baseline="0" noProof="0" dirty="0">
              <a:latin typeface="+mj-lt"/>
              <a:ea typeface="+mj-ea"/>
              <a:cs typeface="+mn-cs"/>
            </a:endParaRPr>
          </a:p>
        </p:txBody>
      </p:sp>
      <p:graphicFrame>
        <p:nvGraphicFramePr>
          <p:cNvPr id="6" name="表格 6"/>
          <p:cNvGraphicFramePr>
            <a:graphicFrameLocks noGrp="1"/>
          </p:cNvGraphicFramePr>
          <p:nvPr/>
        </p:nvGraphicFramePr>
        <p:xfrm>
          <a:off x="718584" y="2150227"/>
          <a:ext cx="7920000" cy="914400"/>
        </p:xfrm>
        <a:graphic>
          <a:graphicData uri="http://schemas.openxmlformats.org/drawingml/2006/table">
            <a:tbl>
              <a:tblPr firstRow="1" bandRow="1">
                <a:tableStyleId>{5C22544A-7EE6-4342-B048-85BDC9FD1C3A}</a:tableStyleId>
              </a:tblPr>
              <a:tblGrid>
                <a:gridCol w="1872000"/>
                <a:gridCol w="864000"/>
                <a:gridCol w="864000"/>
                <a:gridCol w="864000"/>
                <a:gridCol w="864000"/>
                <a:gridCol w="864000"/>
                <a:gridCol w="864000"/>
                <a:gridCol w="864000"/>
              </a:tblGrid>
              <a:tr h="370840">
                <a:tc>
                  <a:txBody>
                    <a:bodyPr/>
                    <a:lstStyle/>
                    <a:p>
                      <a:pPr algn="ctr"/>
                      <a:r>
                        <a:rPr lang="zh-CN" altLang="en-US" sz="2400" b="1" dirty="0">
                          <a:solidFill>
                            <a:schemeClr val="tx1"/>
                          </a:solidFill>
                          <a:latin typeface="+mj-lt"/>
                          <a:ea typeface="+mj-ea"/>
                        </a:rPr>
                        <a:t>年份</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2016</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2017</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2018</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04800">
                <a:tc>
                  <a:txBody>
                    <a:bodyPr/>
                    <a:lstStyle/>
                    <a:p>
                      <a:pPr algn="ctr"/>
                      <a:r>
                        <a:rPr lang="en-US" altLang="zh-CN" sz="2400" b="1" dirty="0">
                          <a:solidFill>
                            <a:schemeClr val="tx1"/>
                          </a:solidFill>
                          <a:latin typeface="+mj-lt"/>
                          <a:ea typeface="+mj-ea"/>
                        </a:rPr>
                        <a:t>GDP/</a:t>
                      </a:r>
                      <a:r>
                        <a:rPr lang="zh-CN" altLang="en-US" sz="2400" b="1" dirty="0">
                          <a:solidFill>
                            <a:schemeClr val="tx1"/>
                          </a:solidFill>
                          <a:latin typeface="+mj-lt"/>
                          <a:ea typeface="+mj-ea"/>
                        </a:rPr>
                        <a:t>万亿元</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75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83</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101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115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7" name="文本框 6"/>
          <p:cNvSpPr txBox="1"/>
          <p:nvPr/>
        </p:nvSpPr>
        <p:spPr>
          <a:xfrm>
            <a:off x="667806" y="3472471"/>
            <a:ext cx="8021556" cy="559897"/>
          </a:xfrm>
          <a:prstGeom prst="rect">
            <a:avLst/>
          </a:prstGeom>
          <a:noFill/>
        </p:spPr>
        <p:txBody>
          <a:bodyPr wrap="square">
            <a:spAutoFit/>
          </a:bodyPr>
          <a:lstStyle/>
          <a:p>
            <a:pPr>
              <a:lnSpc>
                <a:spcPct val="120000"/>
              </a:lnSpc>
              <a:defRPr/>
            </a:pPr>
            <a:r>
              <a:rPr lang="en-US" altLang="zh-CN" sz="2800" b="1" dirty="0">
                <a:latin typeface="+mj-lt"/>
                <a:ea typeface="+mj-ea"/>
              </a:rPr>
              <a:t>(2) 2016-2022 </a:t>
            </a:r>
            <a:r>
              <a:rPr lang="zh-CN" altLang="en-US" sz="2800" b="1" dirty="0">
                <a:latin typeface="+mj-lt"/>
                <a:ea typeface="+mj-ea"/>
              </a:rPr>
              <a:t>年我国国内生产总值是怎样变化的</a:t>
            </a:r>
            <a:r>
              <a:rPr lang="en-US" altLang="zh-CN" sz="2800" b="1" dirty="0">
                <a:latin typeface="+mj-lt"/>
                <a:ea typeface="+mj-ea"/>
              </a:rPr>
              <a:t>?</a:t>
            </a:r>
            <a:endParaRPr kumimoji="0" lang="en-US" altLang="zh-CN" sz="2800" b="1" kern="1200" cap="none" spc="0" normalizeH="0" baseline="0" noProof="0" dirty="0">
              <a:latin typeface="+mj-lt"/>
              <a:ea typeface="+mj-ea"/>
              <a:cs typeface="+mn-cs"/>
            </a:endParaRPr>
          </a:p>
        </p:txBody>
      </p:sp>
      <p:sp>
        <p:nvSpPr>
          <p:cNvPr id="9" name="文本框 8"/>
          <p:cNvSpPr txBox="1"/>
          <p:nvPr/>
        </p:nvSpPr>
        <p:spPr>
          <a:xfrm>
            <a:off x="988333" y="3911378"/>
            <a:ext cx="7380501" cy="1076961"/>
          </a:xfrm>
          <a:prstGeom prst="rect">
            <a:avLst/>
          </a:prstGeom>
          <a:noFill/>
        </p:spPr>
        <p:txBody>
          <a:bodyPr wrap="square">
            <a:spAutoFit/>
          </a:bodyPr>
          <a:lstStyle/>
          <a:p>
            <a:pPr algn="just" eaLnBrk="1">
              <a:lnSpc>
                <a:spcPct val="120000"/>
              </a:lnSpc>
              <a:defRPr/>
            </a:pPr>
            <a:r>
              <a:rPr lang="en-US" altLang="zh-CN" sz="2800" b="1" dirty="0">
                <a:solidFill>
                  <a:srgbClr val="FF0000"/>
                </a:solidFill>
                <a:latin typeface="+mj-lt"/>
                <a:ea typeface="+mj-ea"/>
              </a:rPr>
              <a:t>(2) 2016-2022 </a:t>
            </a:r>
            <a:r>
              <a:rPr lang="zh-CN" altLang="en-US" sz="2800" b="1" dirty="0">
                <a:solidFill>
                  <a:srgbClr val="FF0000"/>
                </a:solidFill>
                <a:latin typeface="+mj-lt"/>
                <a:ea typeface="+mj-ea"/>
              </a:rPr>
              <a:t>年我国国内生产总值越来越高，增长的幅度不同。</a:t>
            </a:r>
            <a:endParaRPr kumimoji="0" lang="en-US" altLang="zh-CN" sz="2800" b="1" kern="1200" cap="none" spc="0" normalizeH="0" baseline="0" noProof="0" dirty="0">
              <a:solidFill>
                <a:srgbClr val="FF0000"/>
              </a:solidFill>
              <a:latin typeface="+mj-lt"/>
              <a:ea typeface="+mj-ea"/>
            </a:endParaRPr>
          </a:p>
        </p:txBody>
      </p:sp>
      <p:grpSp>
        <p:nvGrpSpPr>
          <p:cNvPr id="15" name="组合 14"/>
          <p:cNvGrpSpPr/>
          <p:nvPr/>
        </p:nvGrpSpPr>
        <p:grpSpPr>
          <a:xfrm>
            <a:off x="3156373" y="3064627"/>
            <a:ext cx="663787" cy="611168"/>
            <a:chOff x="3156373" y="3064627"/>
            <a:chExt cx="663787" cy="611168"/>
          </a:xfrm>
        </p:grpSpPr>
        <p:sp>
          <p:nvSpPr>
            <p:cNvPr id="11" name="箭头: 下弧形 10"/>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14" name="文本框 13"/>
            <p:cNvSpPr txBox="1"/>
            <p:nvPr/>
          </p:nvSpPr>
          <p:spPr>
            <a:xfrm>
              <a:off x="3156373" y="3152575"/>
              <a:ext cx="663787" cy="523220"/>
            </a:xfrm>
            <a:prstGeom prst="rect">
              <a:avLst/>
            </a:prstGeom>
            <a:noFill/>
          </p:spPr>
          <p:txBody>
            <a:bodyPr wrap="square" rtlCol="0">
              <a:spAutoFit/>
            </a:bodyPr>
            <a:lstStyle/>
            <a:p>
              <a:pPr algn="l"/>
              <a:r>
                <a:rPr lang="en-US" altLang="zh-CN" sz="2800" b="1" dirty="0">
                  <a:solidFill>
                    <a:srgbClr val="FF0000"/>
                  </a:solidFill>
                  <a:latin typeface="+mj-lt"/>
                  <a:ea typeface="+mj-ea"/>
                </a:rPr>
                <a:t>+8</a:t>
              </a:r>
              <a:endParaRPr lang="zh-CN" altLang="en-US" sz="2800" b="1" dirty="0">
                <a:solidFill>
                  <a:srgbClr val="FF0000"/>
                </a:solidFill>
                <a:latin typeface="+mj-lt"/>
                <a:ea typeface="+mj-ea"/>
              </a:endParaRPr>
            </a:p>
          </p:txBody>
        </p:sp>
      </p:grpSp>
      <p:grpSp>
        <p:nvGrpSpPr>
          <p:cNvPr id="16" name="组合 15"/>
          <p:cNvGrpSpPr/>
          <p:nvPr/>
        </p:nvGrpSpPr>
        <p:grpSpPr>
          <a:xfrm>
            <a:off x="4084319" y="3064627"/>
            <a:ext cx="663787" cy="611168"/>
            <a:chOff x="3156373" y="3064627"/>
            <a:chExt cx="663787" cy="611168"/>
          </a:xfrm>
        </p:grpSpPr>
        <p:sp>
          <p:nvSpPr>
            <p:cNvPr id="17" name="箭头: 下弧形 16"/>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18" name="文本框 17"/>
            <p:cNvSpPr txBox="1"/>
            <p:nvPr/>
          </p:nvSpPr>
          <p:spPr>
            <a:xfrm>
              <a:off x="3156373" y="3152575"/>
              <a:ext cx="663787" cy="523220"/>
            </a:xfrm>
            <a:prstGeom prst="rect">
              <a:avLst/>
            </a:prstGeom>
            <a:noFill/>
          </p:spPr>
          <p:txBody>
            <a:bodyPr wrap="square" rtlCol="0">
              <a:spAutoFit/>
            </a:bodyPr>
            <a:lstStyle/>
            <a:p>
              <a:pPr algn="l"/>
              <a:r>
                <a:rPr lang="en-US" altLang="zh-CN" sz="2800" b="1" dirty="0">
                  <a:solidFill>
                    <a:srgbClr val="FF0000"/>
                  </a:solidFill>
                  <a:latin typeface="+mj-lt"/>
                  <a:ea typeface="+mj-ea"/>
                </a:rPr>
                <a:t>+9</a:t>
              </a:r>
              <a:endParaRPr lang="zh-CN" altLang="en-US" sz="2800" b="1" dirty="0">
                <a:solidFill>
                  <a:srgbClr val="FF0000"/>
                </a:solidFill>
                <a:latin typeface="+mj-lt"/>
                <a:ea typeface="+mj-ea"/>
              </a:endParaRPr>
            </a:p>
          </p:txBody>
        </p:sp>
      </p:grpSp>
      <p:grpSp>
        <p:nvGrpSpPr>
          <p:cNvPr id="19" name="组合 18"/>
          <p:cNvGrpSpPr/>
          <p:nvPr/>
        </p:nvGrpSpPr>
        <p:grpSpPr>
          <a:xfrm>
            <a:off x="4991948" y="3078939"/>
            <a:ext cx="663787" cy="611168"/>
            <a:chOff x="3156373" y="3064627"/>
            <a:chExt cx="663787" cy="611168"/>
          </a:xfrm>
        </p:grpSpPr>
        <p:sp>
          <p:nvSpPr>
            <p:cNvPr id="20" name="箭头: 下弧形 19"/>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21" name="文本框 20"/>
            <p:cNvSpPr txBox="1"/>
            <p:nvPr/>
          </p:nvSpPr>
          <p:spPr>
            <a:xfrm>
              <a:off x="3156373" y="3152575"/>
              <a:ext cx="663787" cy="523220"/>
            </a:xfrm>
            <a:prstGeom prst="rect">
              <a:avLst/>
            </a:prstGeom>
            <a:noFill/>
          </p:spPr>
          <p:txBody>
            <a:bodyPr wrap="square" rtlCol="0">
              <a:spAutoFit/>
            </a:bodyPr>
            <a:lstStyle/>
            <a:p>
              <a:pPr algn="l"/>
              <a:r>
                <a:rPr lang="en-US" altLang="zh-CN" sz="2800" b="1" dirty="0">
                  <a:solidFill>
                    <a:srgbClr val="FF0000"/>
                  </a:solidFill>
                  <a:latin typeface="+mj-lt"/>
                  <a:ea typeface="+mj-ea"/>
                </a:rPr>
                <a:t>+7</a:t>
              </a:r>
              <a:endParaRPr lang="zh-CN" altLang="en-US" sz="2800" b="1" dirty="0">
                <a:solidFill>
                  <a:srgbClr val="FF0000"/>
                </a:solidFill>
                <a:latin typeface="+mj-lt"/>
                <a:ea typeface="+mj-ea"/>
              </a:endParaRPr>
            </a:p>
          </p:txBody>
        </p:sp>
      </p:grpSp>
      <p:grpSp>
        <p:nvGrpSpPr>
          <p:cNvPr id="22" name="组合 21"/>
          <p:cNvGrpSpPr/>
          <p:nvPr/>
        </p:nvGrpSpPr>
        <p:grpSpPr>
          <a:xfrm>
            <a:off x="5759234" y="3079652"/>
            <a:ext cx="663787" cy="611168"/>
            <a:chOff x="3156373" y="3064627"/>
            <a:chExt cx="663787" cy="611168"/>
          </a:xfrm>
        </p:grpSpPr>
        <p:sp>
          <p:nvSpPr>
            <p:cNvPr id="23" name="箭头: 下弧形 22"/>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24" name="文本框 23"/>
            <p:cNvSpPr txBox="1"/>
            <p:nvPr/>
          </p:nvSpPr>
          <p:spPr>
            <a:xfrm>
              <a:off x="3156373" y="3152575"/>
              <a:ext cx="663787" cy="523220"/>
            </a:xfrm>
            <a:prstGeom prst="rect">
              <a:avLst/>
            </a:prstGeom>
            <a:noFill/>
          </p:spPr>
          <p:txBody>
            <a:bodyPr wrap="square" rtlCol="0">
              <a:spAutoFit/>
            </a:bodyPr>
            <a:lstStyle/>
            <a:p>
              <a:pPr algn="l"/>
              <a:r>
                <a:rPr lang="en-US" altLang="zh-CN" sz="2800" b="1" dirty="0">
                  <a:solidFill>
                    <a:srgbClr val="FF0000"/>
                  </a:solidFill>
                  <a:latin typeface="+mj-lt"/>
                  <a:ea typeface="+mj-ea"/>
                </a:rPr>
                <a:t>+2</a:t>
              </a:r>
              <a:endParaRPr lang="zh-CN" altLang="en-US" sz="2800" b="1" dirty="0">
                <a:solidFill>
                  <a:srgbClr val="FF0000"/>
                </a:solidFill>
                <a:latin typeface="+mj-lt"/>
                <a:ea typeface="+mj-ea"/>
              </a:endParaRPr>
            </a:p>
          </p:txBody>
        </p:sp>
      </p:grpSp>
      <p:grpSp>
        <p:nvGrpSpPr>
          <p:cNvPr id="29" name="组合 28"/>
          <p:cNvGrpSpPr/>
          <p:nvPr/>
        </p:nvGrpSpPr>
        <p:grpSpPr>
          <a:xfrm>
            <a:off x="6626221" y="3078939"/>
            <a:ext cx="745921" cy="611168"/>
            <a:chOff x="3156373" y="3064627"/>
            <a:chExt cx="745921" cy="611168"/>
          </a:xfrm>
        </p:grpSpPr>
        <p:sp>
          <p:nvSpPr>
            <p:cNvPr id="30" name="箭头: 下弧形 29"/>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31" name="文本框 30"/>
            <p:cNvSpPr txBox="1"/>
            <p:nvPr/>
          </p:nvSpPr>
          <p:spPr>
            <a:xfrm>
              <a:off x="3156373" y="3152575"/>
              <a:ext cx="745921" cy="523220"/>
            </a:xfrm>
            <a:prstGeom prst="rect">
              <a:avLst/>
            </a:prstGeom>
            <a:noFill/>
          </p:spPr>
          <p:txBody>
            <a:bodyPr wrap="square" rtlCol="0">
              <a:spAutoFit/>
            </a:bodyPr>
            <a:lstStyle/>
            <a:p>
              <a:pPr algn="l"/>
              <a:r>
                <a:rPr lang="en-US" altLang="zh-CN" sz="2800" b="1" dirty="0">
                  <a:solidFill>
                    <a:srgbClr val="FF0000"/>
                  </a:solidFill>
                  <a:latin typeface="+mj-lt"/>
                  <a:ea typeface="+mj-ea"/>
                </a:rPr>
                <a:t>+14</a:t>
              </a:r>
              <a:endParaRPr lang="zh-CN" altLang="en-US" sz="2800" b="1" dirty="0">
                <a:solidFill>
                  <a:srgbClr val="FF0000"/>
                </a:solidFill>
                <a:latin typeface="+mj-lt"/>
                <a:ea typeface="+mj-ea"/>
              </a:endParaRPr>
            </a:p>
          </p:txBody>
        </p:sp>
      </p:grpSp>
      <p:grpSp>
        <p:nvGrpSpPr>
          <p:cNvPr id="32" name="组合 31"/>
          <p:cNvGrpSpPr/>
          <p:nvPr/>
        </p:nvGrpSpPr>
        <p:grpSpPr>
          <a:xfrm>
            <a:off x="7480515" y="3078939"/>
            <a:ext cx="663787" cy="611168"/>
            <a:chOff x="3156373" y="3064627"/>
            <a:chExt cx="663787" cy="611168"/>
          </a:xfrm>
        </p:grpSpPr>
        <p:sp>
          <p:nvSpPr>
            <p:cNvPr id="33" name="箭头: 下弧形 32"/>
            <p:cNvSpPr/>
            <p:nvPr/>
          </p:nvSpPr>
          <p:spPr bwMode="auto">
            <a:xfrm>
              <a:off x="3156373" y="3064627"/>
              <a:ext cx="555414" cy="186573"/>
            </a:xfrm>
            <a:prstGeom prst="curvedUpArrow">
              <a:avLst/>
            </a:prstGeom>
            <a:solidFill>
              <a:schemeClr val="tx2">
                <a:lumMod val="60000"/>
                <a:lumOff val="40000"/>
              </a:schemeClr>
            </a:solidFill>
            <a:ln w="19050">
              <a:solidFill>
                <a:schemeClr val="tx2">
                  <a:lumMod val="60000"/>
                  <a:lumOff val="40000"/>
                </a:schemeClr>
              </a:solidFill>
              <a:miter lim="800000"/>
            </a:ln>
          </p:spPr>
          <p:txBody>
            <a:bodyPr wrap="square" rtlCol="0" anchor="ctr">
              <a:spAutoFit/>
            </a:bodyPr>
            <a:lstStyle/>
            <a:p>
              <a:pPr algn="l" eaLnBrk="1" hangingPunct="1">
                <a:lnSpc>
                  <a:spcPct val="120000"/>
                </a:lnSpc>
                <a:buFont typeface="Arial" panose="020B0604020202020204" pitchFamily="34" charset="0"/>
                <a:buNone/>
              </a:pPr>
              <a:endParaRPr lang="zh-CN" altLang="en-US" sz="2800" b="1" dirty="0">
                <a:latin typeface="+mj-lt"/>
                <a:ea typeface="黑体" panose="02010609060101010101" pitchFamily="49" charset="-122"/>
              </a:endParaRPr>
            </a:p>
          </p:txBody>
        </p:sp>
        <p:sp>
          <p:nvSpPr>
            <p:cNvPr id="34" name="文本框 33"/>
            <p:cNvSpPr txBox="1"/>
            <p:nvPr/>
          </p:nvSpPr>
          <p:spPr>
            <a:xfrm>
              <a:off x="3156373" y="3152575"/>
              <a:ext cx="663787" cy="523220"/>
            </a:xfrm>
            <a:prstGeom prst="rect">
              <a:avLst/>
            </a:prstGeom>
            <a:noFill/>
          </p:spPr>
          <p:txBody>
            <a:bodyPr wrap="square" rtlCol="0">
              <a:spAutoFit/>
            </a:bodyPr>
            <a:lstStyle/>
            <a:p>
              <a:pPr algn="l"/>
              <a:r>
                <a:rPr lang="en-US" altLang="zh-CN" sz="2800" b="1" dirty="0">
                  <a:solidFill>
                    <a:srgbClr val="FF0000"/>
                  </a:solidFill>
                  <a:latin typeface="+mj-lt"/>
                  <a:ea typeface="+mj-ea"/>
                </a:rPr>
                <a:t>+5</a:t>
              </a:r>
              <a:endParaRPr lang="zh-CN" altLang="en-US" sz="2800" b="1" dirty="0">
                <a:solidFill>
                  <a:srgbClr val="FF0000"/>
                </a:solidFill>
                <a:latin typeface="+mj-lt"/>
                <a:ea typeface="+mj-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rgbClr val="3333FF"/>
                  </a:solidFill>
                  <a:latin typeface="+mj-ea"/>
                  <a:ea typeface="+mj-ea"/>
                </a:rPr>
                <a:t>观察</a:t>
              </a:r>
              <a:r>
                <a:rPr lang="en-US" altLang="zh-CN" sz="2800" b="1" dirty="0">
                  <a:solidFill>
                    <a:srgbClr val="3333FF"/>
                  </a:solidFill>
                  <a:latin typeface="+mj-ea"/>
                  <a:ea typeface="+mj-ea"/>
                </a:rPr>
                <a:t>·</a:t>
              </a:r>
              <a:r>
                <a:rPr lang="zh-CN" altLang="en-US" sz="2800" b="1" dirty="0">
                  <a:solidFill>
                    <a:srgbClr val="3333FF"/>
                  </a:solidFill>
                  <a:latin typeface="+mj-ea"/>
                  <a:ea typeface="+mj-ea"/>
                </a:rPr>
                <a:t>思考</a:t>
              </a:r>
              <a:endParaRPr lang="zh-CN" altLang="en-US" sz="2800" b="1" dirty="0">
                <a:solidFill>
                  <a:srgbClr val="3333FF"/>
                </a:solidFill>
                <a:latin typeface="+mj-ea"/>
                <a:ea typeface="+mj-ea"/>
              </a:endParaRPr>
            </a:p>
          </p:txBody>
        </p:sp>
      </p:grpSp>
      <p:sp>
        <p:nvSpPr>
          <p:cNvPr id="5" name="文本框 4"/>
          <p:cNvSpPr txBox="1"/>
          <p:nvPr/>
        </p:nvSpPr>
        <p:spPr>
          <a:xfrm>
            <a:off x="718584" y="980957"/>
            <a:ext cx="7848600" cy="1081322"/>
          </a:xfrm>
          <a:prstGeom prst="rect">
            <a:avLst/>
          </a:prstGeom>
          <a:noFill/>
        </p:spPr>
        <p:txBody>
          <a:bodyPr>
            <a:spAutoFit/>
          </a:bodyPr>
          <a:lstStyle/>
          <a:p>
            <a:pPr>
              <a:lnSpc>
                <a:spcPct val="120000"/>
              </a:lnSpc>
              <a:defRPr/>
            </a:pPr>
            <a:r>
              <a:rPr kumimoji="0" lang="zh-CN" altLang="en-US" sz="2800" b="1" kern="1200" cap="none" spc="0" normalizeH="0" baseline="0" noProof="0" dirty="0">
                <a:latin typeface="+mj-lt"/>
                <a:ea typeface="+mj-ea"/>
                <a:cs typeface="+mn-cs"/>
              </a:rPr>
              <a:t>        </a:t>
            </a:r>
            <a:r>
              <a:rPr kumimoji="0" lang="en-US" altLang="zh-CN" sz="2800" b="1" kern="1200" cap="none" spc="0" normalizeH="0" baseline="0" noProof="0" dirty="0">
                <a:latin typeface="+mj-lt"/>
                <a:ea typeface="+mj-ea"/>
                <a:cs typeface="+mn-cs"/>
              </a:rPr>
              <a:t>2016-2022</a:t>
            </a:r>
            <a:r>
              <a:rPr kumimoji="0" lang="zh-CN" altLang="en-US" sz="2800" b="1" kern="1200" cap="none" spc="0" normalizeH="0" baseline="0" noProof="0" dirty="0">
                <a:latin typeface="+mj-lt"/>
                <a:ea typeface="+mj-ea"/>
                <a:cs typeface="+mn-cs"/>
              </a:rPr>
              <a:t>年我国国内生产总值</a:t>
            </a:r>
            <a:r>
              <a:rPr kumimoji="0" lang="en-US" altLang="zh-CN" sz="2800" b="1" kern="1200" cap="none" spc="0" normalizeH="0" baseline="0" noProof="0" dirty="0">
                <a:latin typeface="+mj-lt"/>
                <a:ea typeface="+mj-ea"/>
                <a:cs typeface="+mn-cs"/>
              </a:rPr>
              <a:t>(GDP)</a:t>
            </a:r>
            <a:r>
              <a:rPr kumimoji="0" lang="zh-CN" altLang="en-US" sz="2800" b="1" kern="1200" cap="none" spc="0" normalizeH="0" baseline="0" noProof="0" dirty="0">
                <a:latin typeface="+mj-lt"/>
                <a:ea typeface="+mj-ea"/>
                <a:cs typeface="+mn-cs"/>
              </a:rPr>
              <a:t>的变化情况如下</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精确到</a:t>
            </a:r>
            <a:r>
              <a:rPr kumimoji="0" lang="en-US" altLang="zh-CN" sz="2800" b="1" kern="1200" cap="none" spc="0" normalizeH="0" baseline="0" noProof="0" dirty="0">
                <a:latin typeface="+mj-lt"/>
                <a:ea typeface="+mj-ea"/>
                <a:cs typeface="+mn-cs"/>
              </a:rPr>
              <a:t>1</a:t>
            </a:r>
            <a:r>
              <a:rPr kumimoji="0" lang="zh-CN" altLang="en-US" sz="2800" b="1" kern="1200" cap="none" spc="0" normalizeH="0" baseline="0" noProof="0" dirty="0">
                <a:latin typeface="+mj-lt"/>
                <a:ea typeface="+mj-ea"/>
                <a:cs typeface="+mn-cs"/>
              </a:rPr>
              <a:t>万亿元</a:t>
            </a:r>
            <a:r>
              <a:rPr kumimoji="0" lang="en-US" altLang="zh-CN" sz="2800" b="1" kern="1200" cap="none" spc="0" normalizeH="0" baseline="0" noProof="0" dirty="0">
                <a:latin typeface="+mj-lt"/>
                <a:ea typeface="+mj-ea"/>
                <a:cs typeface="+mn-cs"/>
              </a:rPr>
              <a:t>)</a:t>
            </a:r>
            <a:r>
              <a:rPr kumimoji="0" lang="zh-CN" altLang="en-US" sz="2800" b="1" kern="1200" cap="none" spc="0" normalizeH="0" baseline="0" noProof="0" dirty="0">
                <a:latin typeface="+mj-lt"/>
                <a:ea typeface="+mj-ea"/>
                <a:cs typeface="+mn-cs"/>
              </a:rPr>
              <a:t>：</a:t>
            </a:r>
            <a:endParaRPr kumimoji="0" lang="en-US" altLang="zh-CN" sz="2800" b="1" kern="1200" cap="none" spc="0" normalizeH="0" baseline="0" noProof="0" dirty="0">
              <a:latin typeface="+mj-lt"/>
              <a:ea typeface="+mj-ea"/>
              <a:cs typeface="+mn-cs"/>
            </a:endParaRPr>
          </a:p>
        </p:txBody>
      </p:sp>
      <p:graphicFrame>
        <p:nvGraphicFramePr>
          <p:cNvPr id="6" name="表格 6"/>
          <p:cNvGraphicFramePr>
            <a:graphicFrameLocks noGrp="1"/>
          </p:cNvGraphicFramePr>
          <p:nvPr/>
        </p:nvGraphicFramePr>
        <p:xfrm>
          <a:off x="718584" y="2150227"/>
          <a:ext cx="7920000" cy="914400"/>
        </p:xfrm>
        <a:graphic>
          <a:graphicData uri="http://schemas.openxmlformats.org/drawingml/2006/table">
            <a:tbl>
              <a:tblPr firstRow="1" bandRow="1">
                <a:tableStyleId>{5C22544A-7EE6-4342-B048-85BDC9FD1C3A}</a:tableStyleId>
              </a:tblPr>
              <a:tblGrid>
                <a:gridCol w="1872000"/>
                <a:gridCol w="864000"/>
                <a:gridCol w="864000"/>
                <a:gridCol w="864000"/>
                <a:gridCol w="864000"/>
                <a:gridCol w="864000"/>
                <a:gridCol w="864000"/>
                <a:gridCol w="864000"/>
              </a:tblGrid>
              <a:tr h="370840">
                <a:tc>
                  <a:txBody>
                    <a:bodyPr/>
                    <a:lstStyle/>
                    <a:p>
                      <a:pPr algn="ctr"/>
                      <a:r>
                        <a:rPr lang="zh-CN" altLang="en-US" sz="2400" b="1" dirty="0">
                          <a:solidFill>
                            <a:schemeClr val="tx1"/>
                          </a:solidFill>
                          <a:latin typeface="+mj-lt"/>
                          <a:ea typeface="+mj-ea"/>
                        </a:rPr>
                        <a:t>年份</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2016</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2017</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2018</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2019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altLang="zh-CN" sz="2400" b="1" dirty="0">
                          <a:solidFill>
                            <a:schemeClr val="tx1"/>
                          </a:solidFill>
                          <a:latin typeface="+mj-lt"/>
                          <a:ea typeface="+mj-ea"/>
                        </a:rPr>
                        <a:t>2022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r>
              <a:tr h="304800">
                <a:tc>
                  <a:txBody>
                    <a:bodyPr/>
                    <a:lstStyle/>
                    <a:p>
                      <a:pPr algn="ctr"/>
                      <a:r>
                        <a:rPr lang="en-US" altLang="zh-CN" sz="2400" b="1" dirty="0">
                          <a:solidFill>
                            <a:schemeClr val="tx1"/>
                          </a:solidFill>
                          <a:latin typeface="+mj-lt"/>
                          <a:ea typeface="+mj-ea"/>
                        </a:rPr>
                        <a:t>GDP/</a:t>
                      </a:r>
                      <a:r>
                        <a:rPr lang="zh-CN" altLang="en-US" sz="2400" b="1" dirty="0">
                          <a:solidFill>
                            <a:schemeClr val="tx1"/>
                          </a:solidFill>
                          <a:latin typeface="+mj-lt"/>
                          <a:ea typeface="+mj-ea"/>
                        </a:rPr>
                        <a:t>万亿元</a:t>
                      </a:r>
                      <a:endParaRPr lang="zh-CN" altLang="en-US" sz="2400" b="1" dirty="0">
                        <a:solidFill>
                          <a:schemeClr val="tx1"/>
                        </a:solidFill>
                        <a:latin typeface="+mj-lt"/>
                        <a:ea typeface="+mj-ea"/>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75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83</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92</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99</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101</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115</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altLang="zh-CN" sz="2400" b="1" dirty="0">
                          <a:solidFill>
                            <a:schemeClr val="tx1"/>
                          </a:solidFill>
                          <a:latin typeface="+mj-lt"/>
                          <a:ea typeface="+mj-ea"/>
                        </a:rPr>
                        <a:t>120</a:t>
                      </a:r>
                      <a:endParaRPr lang="zh-CN" altLang="en-US" sz="2400" b="1" dirty="0">
                        <a:solidFill>
                          <a:schemeClr val="tx1"/>
                        </a:solidFill>
                        <a:latin typeface="+mj-lt"/>
                        <a:ea typeface="+mj-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7" name="文本框 6"/>
          <p:cNvSpPr txBox="1"/>
          <p:nvPr/>
        </p:nvSpPr>
        <p:spPr>
          <a:xfrm>
            <a:off x="718584" y="3292640"/>
            <a:ext cx="8021556" cy="564257"/>
          </a:xfrm>
          <a:prstGeom prst="rect">
            <a:avLst/>
          </a:prstGeom>
          <a:noFill/>
        </p:spPr>
        <p:txBody>
          <a:bodyPr wrap="square">
            <a:spAutoFit/>
          </a:bodyPr>
          <a:lstStyle/>
          <a:p>
            <a:pPr>
              <a:lnSpc>
                <a:spcPct val="120000"/>
              </a:lnSpc>
              <a:defRPr/>
            </a:pPr>
            <a:r>
              <a:rPr lang="en-US" altLang="zh-CN" sz="2800" b="1" dirty="0">
                <a:latin typeface="+mj-lt"/>
                <a:ea typeface="+mj-ea"/>
              </a:rPr>
              <a:t>(3) </a:t>
            </a:r>
            <a:r>
              <a:rPr lang="zh-CN" altLang="en-US" sz="2800" b="1" dirty="0">
                <a:latin typeface="+mj-lt"/>
                <a:ea typeface="+mj-ea"/>
              </a:rPr>
              <a:t>根据表格，预测 </a:t>
            </a:r>
            <a:r>
              <a:rPr lang="en-US" altLang="zh-CN" sz="2800" b="1" dirty="0">
                <a:latin typeface="+mj-lt"/>
                <a:ea typeface="+mj-ea"/>
              </a:rPr>
              <a:t>2030 </a:t>
            </a:r>
            <a:r>
              <a:rPr lang="zh-CN" altLang="en-US" sz="2800" b="1" dirty="0">
                <a:latin typeface="+mj-lt"/>
                <a:ea typeface="+mj-ea"/>
              </a:rPr>
              <a:t>年我国国内生产总值。</a:t>
            </a:r>
            <a:endParaRPr kumimoji="0" lang="en-US" altLang="zh-CN" sz="2800" b="1" kern="1200" cap="none" spc="0" normalizeH="0" baseline="0" noProof="0" dirty="0">
              <a:latin typeface="+mj-lt"/>
              <a:ea typeface="+mj-ea"/>
              <a:cs typeface="+mn-cs"/>
            </a:endParaRPr>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solidFill>
            <a:srgbClr val="000000"/>
          </a:solidFill>
          <a:miter lim="800000"/>
        </a:ln>
      </a:spPr>
      <a:bodyPr wrap="square" rtlCol="0" anchor="ctr">
        <a:spAutoFit/>
      </a:bodyPr>
      <a:lstStyle>
        <a:defPPr algn="l" eaLnBrk="1" hangingPunct="1">
          <a:lnSpc>
            <a:spcPct val="120000"/>
          </a:lnSpc>
          <a:buFont typeface="Arial" panose="020B0604020202020204" pitchFamily="34" charset="0"/>
          <a:buNone/>
          <a:defRPr sz="2800" b="1" dirty="0" smtClean="0">
            <a:latin typeface="+mj-lt"/>
            <a:ea typeface="黑体" panose="02010609060101010101" pitchFamily="49" charset="-122"/>
          </a:defRPr>
        </a:defPPr>
      </a:lstStyle>
    </a:spDef>
    <a:txDef>
      <a:spPr>
        <a:noFill/>
      </a:spPr>
      <a:bodyPr wrap="square" rtlCol="0">
        <a:spAutoFit/>
      </a:bodyPr>
      <a:lstStyle>
        <a:defPPr algn="l">
          <a:lnSpc>
            <a:spcPct val="120000"/>
          </a:lnSpc>
          <a:defRPr sz="2800" b="1" dirty="0" smtClean="0">
            <a:latin typeface="+mj-lt"/>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2796</Words>
  <Application>WPS 演示</Application>
  <PresentationFormat>全屏显示(16:9)</PresentationFormat>
  <Paragraphs>589</Paragraphs>
  <Slides>22</Slides>
  <Notes>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Arial</vt:lpstr>
      <vt:lpstr>宋体</vt:lpstr>
      <vt:lpstr>Wingdings</vt:lpstr>
      <vt:lpstr>黑体</vt:lpstr>
      <vt:lpstr>Times New Roman</vt:lpstr>
      <vt:lpstr>楷体</vt:lpstr>
      <vt:lpstr>Times New Roman</vt:lpstr>
      <vt:lpstr>Comic Sans MS</vt:lpstr>
      <vt:lpstr>楷体_GB2312</vt:lpstr>
      <vt:lpstr>微软雅黑</vt:lpstr>
      <vt:lpstr>Arial Unicode MS</vt:lpstr>
      <vt:lpstr>等线</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570</cp:revision>
  <dcterms:created xsi:type="dcterms:W3CDTF">2016-01-14T07:05:00Z</dcterms:created>
  <dcterms:modified xsi:type="dcterms:W3CDTF">2025-01-20T00:28:00Z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67633BEE73024FCB84301DA81F7EDBD8</vt:lpwstr>
  </property>
  <property fmtid="{D5CDD505-2E9C-101B-9397-08002B2CF9AE}" pid="3" name="KSOProductBuildVer">
    <vt:lpwstr>2052-12.1.0.19770</vt:lpwstr>
  </property>
</Properties>
</file>