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8"/>
  </p:notesMasterIdLst>
  <p:sldIdLst>
    <p:sldId id="256" r:id="rId4"/>
    <p:sldId id="402" r:id="rId5"/>
    <p:sldId id="403" r:id="rId6"/>
    <p:sldId id="404" r:id="rId7"/>
    <p:sldId id="405" r:id="rId8"/>
    <p:sldId id="406" r:id="rId9"/>
    <p:sldId id="380" r:id="rId10"/>
    <p:sldId id="384" r:id="rId11"/>
    <p:sldId id="382" r:id="rId12"/>
    <p:sldId id="407" r:id="rId13"/>
    <p:sldId id="381" r:id="rId14"/>
    <p:sldId id="408" r:id="rId15"/>
    <p:sldId id="383" r:id="rId16"/>
    <p:sldId id="390" r:id="rId17"/>
    <p:sldId id="395" r:id="rId18"/>
    <p:sldId id="394" r:id="rId19"/>
    <p:sldId id="401" r:id="rId20"/>
    <p:sldId id="276" r:id="rId21"/>
    <p:sldId id="397" r:id="rId22"/>
    <p:sldId id="400" r:id="rId23"/>
    <p:sldId id="398" r:id="rId24"/>
    <p:sldId id="399" r:id="rId25"/>
    <p:sldId id="317" r:id="rId26"/>
    <p:sldId id="364" r:id="rId2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83"/>
    <a:srgbClr val="0000FF"/>
    <a:srgbClr val="FF0066"/>
    <a:srgbClr val="93DBFF"/>
    <a:srgbClr val="66CCFF"/>
    <a:srgbClr val="DDFFFF"/>
    <a:srgbClr val="F26336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1" autoAdjust="0"/>
    <p:restoredTop sz="96370" autoAdjust="0"/>
  </p:normalViewPr>
  <p:slideViewPr>
    <p:cSldViewPr snapToGrid="0" showGuides="1">
      <p:cViewPr varScale="1">
        <p:scale>
          <a:sx n="137" d="100"/>
          <a:sy n="137" d="100"/>
        </p:scale>
        <p:origin x="120" y="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B5D6591-3FB0-4956-AABF-4B4C58E85B0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B1C2AEFC-D8F0-4BA2-AFF4-97209EE8919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411307" y="2905125"/>
            <a:ext cx="44636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228975" y="3008313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+mj-ea"/>
                <a:ea typeface="+mj-ea"/>
              </a:rPr>
              <a:t>北师大版七年级数学下册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8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2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5143500"/>
            <a:ext cx="10636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6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063" y="4976813"/>
            <a:ext cx="544512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2134739" y="1451177"/>
            <a:ext cx="5212660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latin typeface="+mj-lt"/>
                <a:ea typeface="+mj-ea"/>
              </a:rPr>
              <a:t>第</a:t>
            </a:r>
            <a:r>
              <a:rPr lang="en-US" altLang="zh-CN" sz="3200" b="1" dirty="0">
                <a:latin typeface="+mj-lt"/>
                <a:ea typeface="+mj-ea"/>
              </a:rPr>
              <a:t>4</a:t>
            </a:r>
            <a:r>
              <a:rPr lang="zh-CN" altLang="en-US" sz="3200" b="1" dirty="0">
                <a:latin typeface="+mj-lt"/>
                <a:ea typeface="+mj-ea"/>
              </a:rPr>
              <a:t>课时 全等三角形性质与判定的综合</a:t>
            </a:r>
            <a:endParaRPr lang="zh-CN" altLang="en-US" sz="32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8224" y="1673658"/>
            <a:ext cx="6056953" cy="3226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是对顶角，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根据“对顶角相等”，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BOC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9036" y="1825804"/>
            <a:ext cx="3164910" cy="159575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2454" y="615782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1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AOD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BOC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请说明理由。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22848" y="1976120"/>
            <a:ext cx="2912872" cy="1310640"/>
            <a:chOff x="6022848" y="1976120"/>
            <a:chExt cx="2912872" cy="131064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22848" y="197612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509512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497425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460488" y="197866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3212" y="712601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ACD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BDC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为什么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5920" y="1715696"/>
            <a:ext cx="271043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BOC 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1576" y="1833563"/>
            <a:ext cx="3164910" cy="159575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022848" y="1981200"/>
            <a:ext cx="2912872" cy="1310640"/>
            <a:chOff x="6022848" y="1981200"/>
            <a:chExt cx="2912872" cy="131064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022848" y="1981200"/>
              <a:ext cx="486009" cy="131064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449056" y="1981200"/>
              <a:ext cx="486664" cy="131064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022848" y="1976120"/>
            <a:ext cx="2912872" cy="1310640"/>
            <a:chOff x="6022848" y="1976120"/>
            <a:chExt cx="2912872" cy="131064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022848" y="197612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509512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497425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7460488" y="197866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箭头: 下 3"/>
          <p:cNvSpPr/>
          <p:nvPr/>
        </p:nvSpPr>
        <p:spPr bwMode="auto">
          <a:xfrm>
            <a:off x="2763810" y="2200704"/>
            <a:ext cx="194293" cy="398461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07111" y="2718791"/>
            <a:ext cx="1571543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AD=BC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87167" y="2709621"/>
            <a:ext cx="1571543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DC=CD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67222" y="2709621"/>
            <a:ext cx="1571543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AC=BD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3" name="箭头: 下 22"/>
          <p:cNvSpPr/>
          <p:nvPr/>
        </p:nvSpPr>
        <p:spPr bwMode="auto">
          <a:xfrm>
            <a:off x="2763232" y="3286760"/>
            <a:ext cx="194293" cy="398461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02310" y="3703546"/>
            <a:ext cx="271043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BDC 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927" y="1670686"/>
            <a:ext cx="113584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分析：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3212" y="712601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ACD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BDC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为什么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1259" y="1771327"/>
            <a:ext cx="5516563" cy="292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可知，△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BOC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根据“全等三角形的对应边相等”，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1576" y="1833563"/>
            <a:ext cx="3164910" cy="159575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022848" y="1981200"/>
            <a:ext cx="2912872" cy="1310640"/>
            <a:chOff x="6022848" y="1981200"/>
            <a:chExt cx="2912872" cy="131064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022848" y="1981200"/>
              <a:ext cx="486009" cy="131064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449056" y="1981200"/>
              <a:ext cx="486664" cy="131064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022848" y="1976120"/>
            <a:ext cx="2912872" cy="1310640"/>
            <a:chOff x="6022848" y="1976120"/>
            <a:chExt cx="2912872" cy="131064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022848" y="197612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509512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497425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7460488" y="197866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9146" y="1902779"/>
            <a:ext cx="5449711" cy="19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SSS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BDC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6984" y="3977496"/>
            <a:ext cx="802644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+mj-lt"/>
                <a:ea typeface="+mj-ea"/>
              </a:rPr>
              <a:t>你还能根据其他的判断条件，判定这两个三角形全等吗</a:t>
            </a:r>
            <a:r>
              <a:rPr lang="en-US" altLang="zh-CN" sz="2400" b="1" dirty="0">
                <a:solidFill>
                  <a:srgbClr val="00B050"/>
                </a:solidFill>
                <a:latin typeface="+mj-lt"/>
                <a:ea typeface="+mj-ea"/>
              </a:rPr>
              <a:t>?</a:t>
            </a:r>
            <a:endParaRPr lang="en-US" altLang="zh-CN" sz="2400" b="1" dirty="0">
              <a:solidFill>
                <a:srgbClr val="00B050"/>
              </a:solidFill>
              <a:latin typeface="+mj-lt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3212" y="712601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ACD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BDC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为什么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89036" y="1825804"/>
            <a:ext cx="3164910" cy="1595753"/>
            <a:chOff x="5889036" y="1825804"/>
            <a:chExt cx="3164910" cy="15957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9036" y="1825804"/>
              <a:ext cx="3164910" cy="1595753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6022848" y="1981200"/>
              <a:ext cx="2912872" cy="1310640"/>
              <a:chOff x="6022848" y="1981200"/>
              <a:chExt cx="2912872" cy="131064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022848" y="1981200"/>
                <a:ext cx="486009" cy="131064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8449056" y="1981200"/>
                <a:ext cx="486664" cy="131064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6022848" y="1976120"/>
              <a:ext cx="2912872" cy="1310640"/>
              <a:chOff x="6022848" y="1976120"/>
              <a:chExt cx="2912872" cy="131064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6022848" y="197612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6509512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7497425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7460488" y="197866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889036" y="1825804"/>
            <a:ext cx="3164910" cy="1595753"/>
            <a:chOff x="5889036" y="1825804"/>
            <a:chExt cx="3164910" cy="159575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9036" y="1825804"/>
              <a:ext cx="3164910" cy="1595753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6022848" y="1981200"/>
              <a:ext cx="2912872" cy="1310640"/>
              <a:chOff x="6022848" y="1981200"/>
              <a:chExt cx="2912872" cy="1310640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6022848" y="1981200"/>
                <a:ext cx="486009" cy="131064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8449056" y="1981200"/>
                <a:ext cx="486664" cy="131064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6022848" y="1976120"/>
              <a:ext cx="2912872" cy="1310640"/>
              <a:chOff x="6022848" y="1976120"/>
              <a:chExt cx="2912872" cy="131064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6022848" y="197612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6509512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7497425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7460488" y="197866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矩形 32"/>
          <p:cNvSpPr/>
          <p:nvPr/>
        </p:nvSpPr>
        <p:spPr>
          <a:xfrm>
            <a:off x="1059146" y="1902779"/>
            <a:ext cx="5449711" cy="19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BDC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691293" y="1759003"/>
            <a:ext cx="3538389" cy="706582"/>
            <a:chOff x="5355159" y="1763706"/>
            <a:chExt cx="3538389" cy="706582"/>
          </a:xfrm>
        </p:grpSpPr>
        <p:sp>
          <p:nvSpPr>
            <p:cNvPr id="17" name="弧形 16"/>
            <p:cNvSpPr/>
            <p:nvPr/>
          </p:nvSpPr>
          <p:spPr>
            <a:xfrm rot="4168182">
              <a:off x="5355159" y="1763706"/>
              <a:ext cx="706582" cy="706582"/>
            </a:xfrm>
            <a:prstGeom prst="arc">
              <a:avLst>
                <a:gd name="adj1" fmla="val 18195783"/>
                <a:gd name="adj2" fmla="val 21223568"/>
              </a:avLst>
            </a:prstGeom>
            <a:ln w="19050">
              <a:solidFill>
                <a:srgbClr val="FF2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rot="17431818" flipH="1">
              <a:off x="8186966" y="1763706"/>
              <a:ext cx="706582" cy="706582"/>
            </a:xfrm>
            <a:prstGeom prst="arc">
              <a:avLst>
                <a:gd name="adj1" fmla="val 18195783"/>
                <a:gd name="adj2" fmla="val 0"/>
              </a:avLst>
            </a:prstGeom>
            <a:ln w="19050">
              <a:solidFill>
                <a:srgbClr val="FF2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3212" y="712601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ACD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BDC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为什么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08035" y="2832098"/>
            <a:ext cx="2326912" cy="710712"/>
            <a:chOff x="5960988" y="2829268"/>
            <a:chExt cx="2326912" cy="710712"/>
          </a:xfrm>
        </p:grpSpPr>
        <p:sp>
          <p:nvSpPr>
            <p:cNvPr id="20" name="弧形 19"/>
            <p:cNvSpPr/>
            <p:nvPr/>
          </p:nvSpPr>
          <p:spPr>
            <a:xfrm rot="14757377">
              <a:off x="7581318" y="2829268"/>
              <a:ext cx="706582" cy="706582"/>
            </a:xfrm>
            <a:prstGeom prst="arc">
              <a:avLst>
                <a:gd name="adj1" fmla="val 16612283"/>
                <a:gd name="adj2" fmla="val 1925330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弧形 21"/>
            <p:cNvSpPr/>
            <p:nvPr/>
          </p:nvSpPr>
          <p:spPr>
            <a:xfrm rot="6842623" flipH="1">
              <a:off x="5960988" y="2833398"/>
              <a:ext cx="706582" cy="706582"/>
            </a:xfrm>
            <a:prstGeom prst="arc">
              <a:avLst>
                <a:gd name="adj1" fmla="val 16612283"/>
                <a:gd name="adj2" fmla="val 1925330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503212" y="712601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ACD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BDC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为什么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9146" y="1902779"/>
            <a:ext cx="5449711" cy="2441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BDC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89036" y="1825804"/>
            <a:ext cx="3164910" cy="1595753"/>
            <a:chOff x="5889036" y="1825804"/>
            <a:chExt cx="3164910" cy="159575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9036" y="1825804"/>
              <a:ext cx="3164910" cy="1595753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6022848" y="1981200"/>
              <a:ext cx="2912872" cy="1310640"/>
              <a:chOff x="6022848" y="1981200"/>
              <a:chExt cx="2912872" cy="131064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6022848" y="1981200"/>
                <a:ext cx="486009" cy="131064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8449056" y="1981200"/>
                <a:ext cx="486664" cy="131064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6022848" y="1976120"/>
              <a:ext cx="2912872" cy="1310640"/>
              <a:chOff x="6022848" y="1976120"/>
              <a:chExt cx="2912872" cy="131064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6022848" y="197612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6509512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7497425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7460488" y="197866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/>
          <p:cNvGrpSpPr/>
          <p:nvPr/>
        </p:nvGrpSpPr>
        <p:grpSpPr>
          <a:xfrm>
            <a:off x="5691293" y="1759003"/>
            <a:ext cx="3538389" cy="706582"/>
            <a:chOff x="5355159" y="1763706"/>
            <a:chExt cx="3538389" cy="706582"/>
          </a:xfrm>
        </p:grpSpPr>
        <p:sp>
          <p:nvSpPr>
            <p:cNvPr id="32" name="弧形 31"/>
            <p:cNvSpPr/>
            <p:nvPr/>
          </p:nvSpPr>
          <p:spPr>
            <a:xfrm rot="4168182">
              <a:off x="5355159" y="1763706"/>
              <a:ext cx="706582" cy="706582"/>
            </a:xfrm>
            <a:prstGeom prst="arc">
              <a:avLst>
                <a:gd name="adj1" fmla="val 18195783"/>
                <a:gd name="adj2" fmla="val 21223568"/>
              </a:avLst>
            </a:prstGeom>
            <a:ln w="19050">
              <a:solidFill>
                <a:srgbClr val="FF2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弧形 32"/>
            <p:cNvSpPr/>
            <p:nvPr/>
          </p:nvSpPr>
          <p:spPr>
            <a:xfrm rot="17431818" flipH="1">
              <a:off x="8186966" y="1763706"/>
              <a:ext cx="706582" cy="706582"/>
            </a:xfrm>
            <a:prstGeom prst="arc">
              <a:avLst>
                <a:gd name="adj1" fmla="val 18195783"/>
                <a:gd name="adj2" fmla="val 0"/>
              </a:avLst>
            </a:prstGeom>
            <a:ln w="19050">
              <a:solidFill>
                <a:srgbClr val="FF2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59146" y="1902779"/>
            <a:ext cx="5449711" cy="2441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ASA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BDC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08035" y="2832098"/>
            <a:ext cx="2326912" cy="710712"/>
            <a:chOff x="5960988" y="2829268"/>
            <a:chExt cx="2326912" cy="710712"/>
          </a:xfrm>
        </p:grpSpPr>
        <p:sp>
          <p:nvSpPr>
            <p:cNvPr id="25" name="弧形 24"/>
            <p:cNvSpPr/>
            <p:nvPr/>
          </p:nvSpPr>
          <p:spPr>
            <a:xfrm rot="14757377">
              <a:off x="7581318" y="2829268"/>
              <a:ext cx="706582" cy="706582"/>
            </a:xfrm>
            <a:prstGeom prst="arc">
              <a:avLst>
                <a:gd name="adj1" fmla="val 16612283"/>
                <a:gd name="adj2" fmla="val 1925330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弧形 25"/>
            <p:cNvSpPr/>
            <p:nvPr/>
          </p:nvSpPr>
          <p:spPr>
            <a:xfrm rot="6842623" flipH="1">
              <a:off x="5960988" y="2833398"/>
              <a:ext cx="706582" cy="706582"/>
            </a:xfrm>
            <a:prstGeom prst="arc">
              <a:avLst>
                <a:gd name="adj1" fmla="val 16612283"/>
                <a:gd name="adj2" fmla="val 1925330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89036" y="1825804"/>
            <a:ext cx="3164910" cy="1595753"/>
            <a:chOff x="5889036" y="1825804"/>
            <a:chExt cx="3164910" cy="159575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9036" y="1825804"/>
              <a:ext cx="3164910" cy="1595753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6022848" y="1976120"/>
              <a:ext cx="2912872" cy="1310640"/>
              <a:chOff x="6022848" y="1976120"/>
              <a:chExt cx="2912872" cy="131064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6022848" y="197612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6509512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7497425" y="2773042"/>
                <a:ext cx="950976" cy="513718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7460488" y="1978660"/>
                <a:ext cx="1475232" cy="796922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5691293" y="1759003"/>
            <a:ext cx="3538389" cy="706582"/>
            <a:chOff x="5355159" y="1763706"/>
            <a:chExt cx="3538389" cy="706582"/>
          </a:xfrm>
        </p:grpSpPr>
        <p:sp>
          <p:nvSpPr>
            <p:cNvPr id="38" name="弧形 37"/>
            <p:cNvSpPr/>
            <p:nvPr/>
          </p:nvSpPr>
          <p:spPr>
            <a:xfrm rot="4168182">
              <a:off x="5355159" y="1763706"/>
              <a:ext cx="706582" cy="706582"/>
            </a:xfrm>
            <a:prstGeom prst="arc">
              <a:avLst>
                <a:gd name="adj1" fmla="val 18195783"/>
                <a:gd name="adj2" fmla="val 21223568"/>
              </a:avLst>
            </a:prstGeom>
            <a:ln w="19050">
              <a:solidFill>
                <a:srgbClr val="FF2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弧形 38"/>
            <p:cNvSpPr/>
            <p:nvPr/>
          </p:nvSpPr>
          <p:spPr>
            <a:xfrm rot="17431818" flipH="1">
              <a:off x="8186966" y="1763706"/>
              <a:ext cx="706582" cy="706582"/>
            </a:xfrm>
            <a:prstGeom prst="arc">
              <a:avLst>
                <a:gd name="adj1" fmla="val 18195783"/>
                <a:gd name="adj2" fmla="val 0"/>
              </a:avLst>
            </a:prstGeom>
            <a:ln w="19050">
              <a:solidFill>
                <a:srgbClr val="FF2F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03212" y="712601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ACD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BDC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为什么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回顾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3621" y="1788051"/>
            <a:ext cx="8311310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        说明一个结论正确与否时，需要给出充分的理由，你是如何找到说理思路的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对此你积累了哪些经验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65588" y="-307975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8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21" name="矩形 2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471005" y="957243"/>
            <a:ext cx="7982115" cy="115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如图，根据已知条件填空：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填“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SSS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ASA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AAS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或“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SAS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5" name="Text Box 6"/>
          <p:cNvSpPr txBox="1">
            <a:spLocks noChangeArrowheads="1"/>
          </p:cNvSpPr>
          <p:nvPr/>
        </p:nvSpPr>
        <p:spPr bwMode="auto">
          <a:xfrm>
            <a:off x="471004" y="2034204"/>
            <a:ext cx="7982115" cy="227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，利用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可以判定△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，利用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可以判定△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" name="Text Box 6"/>
          <p:cNvSpPr txBox="1">
            <a:spLocks noChangeArrowheads="1"/>
          </p:cNvSpPr>
          <p:nvPr/>
        </p:nvSpPr>
        <p:spPr bwMode="auto">
          <a:xfrm>
            <a:off x="5681263" y="2066888"/>
            <a:ext cx="871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SSS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8" name="Text Box 6"/>
          <p:cNvSpPr txBox="1">
            <a:spLocks noChangeArrowheads="1"/>
          </p:cNvSpPr>
          <p:nvPr/>
        </p:nvSpPr>
        <p:spPr bwMode="auto">
          <a:xfrm>
            <a:off x="6816622" y="3186571"/>
            <a:ext cx="9532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ASA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5671" y="3614739"/>
            <a:ext cx="1577325" cy="1365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80942" y="835324"/>
            <a:ext cx="7982115" cy="227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，利用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可以判定△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BOE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COD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(4)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CBD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，利用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可以判定△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CBD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791201" y="868008"/>
            <a:ext cx="871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SAS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66596" y="2551169"/>
            <a:ext cx="9532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AAS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8266" y="2809064"/>
            <a:ext cx="2179138" cy="1886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79100" y="2490498"/>
            <a:ext cx="5290233" cy="2003748"/>
            <a:chOff x="3750810" y="2818055"/>
            <a:chExt cx="5290233" cy="2003748"/>
          </a:xfrm>
        </p:grpSpPr>
        <p:sp>
          <p:nvSpPr>
            <p:cNvPr id="4" name="文本框 3"/>
            <p:cNvSpPr txBox="1"/>
            <p:nvPr/>
          </p:nvSpPr>
          <p:spPr>
            <a:xfrm>
              <a:off x="4439181" y="2818055"/>
              <a:ext cx="853848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A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5081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B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4614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445141" y="2818055"/>
              <a:ext cx="2595902" cy="2003748"/>
              <a:chOff x="6533810" y="1249787"/>
              <a:chExt cx="2595902" cy="2003748"/>
            </a:xfrm>
          </p:grpSpPr>
          <p:sp>
            <p:nvSpPr>
              <p:cNvPr id="12" name="任意多边形: 形状 11"/>
              <p:cNvSpPr/>
              <p:nvPr/>
            </p:nvSpPr>
            <p:spPr bwMode="auto">
              <a:xfrm>
                <a:off x="6879091" y="1710918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33810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4431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35" name="任意多边形: 形状 34"/>
            <p:cNvSpPr/>
            <p:nvPr/>
          </p:nvSpPr>
          <p:spPr bwMode="auto">
            <a:xfrm>
              <a:off x="4114673" y="3279186"/>
              <a:ext cx="1968541" cy="1323341"/>
            </a:xfrm>
            <a:custGeom>
              <a:avLst/>
              <a:gdLst>
                <a:gd name="connsiteX0" fmla="*/ 571500 w 2212521"/>
                <a:gd name="connsiteY0" fmla="*/ 0 h 1502229"/>
                <a:gd name="connsiteX1" fmla="*/ 0 w 2212521"/>
                <a:gd name="connsiteY1" fmla="*/ 1502229 h 1502229"/>
                <a:gd name="connsiteX2" fmla="*/ 2212521 w 2212521"/>
                <a:gd name="connsiteY2" fmla="*/ 1502229 h 1502229"/>
                <a:gd name="connsiteX3" fmla="*/ 571500 w 2212521"/>
                <a:gd name="connsiteY3" fmla="*/ 0 h 150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521" h="1502229">
                  <a:moveTo>
                    <a:pt x="571500" y="0"/>
                  </a:moveTo>
                  <a:lnTo>
                    <a:pt x="0" y="1502229"/>
                  </a:lnTo>
                  <a:lnTo>
                    <a:pt x="2212521" y="1502229"/>
                  </a:lnTo>
                  <a:lnTo>
                    <a:pt x="571500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6238" y="841375"/>
            <a:ext cx="5000832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全等三角形的性质有哪些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48878" y="1516414"/>
            <a:ext cx="64743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全等三角形的对应边相等，对应角相等。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76238" y="1892534"/>
            <a:ext cx="808848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如图所示，添加什么样的三个条件能够使这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   </a:t>
            </a:r>
            <a:r>
              <a:rPr lang="zh-CN" altLang="en-US" sz="2800" b="1" dirty="0">
                <a:latin typeface="+mj-lt"/>
                <a:ea typeface="+mj-ea"/>
              </a:rPr>
              <a:t>两个三角形全等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050901" y="2949090"/>
            <a:ext cx="4645060" cy="1325880"/>
            <a:chOff x="4049891" y="2950359"/>
            <a:chExt cx="4645060" cy="1325880"/>
          </a:xfrm>
        </p:grpSpPr>
        <p:grpSp>
          <p:nvGrpSpPr>
            <p:cNvPr id="13" name="组合 12"/>
            <p:cNvGrpSpPr/>
            <p:nvPr/>
          </p:nvGrpSpPr>
          <p:grpSpPr>
            <a:xfrm>
              <a:off x="4049891" y="2950359"/>
              <a:ext cx="1976239" cy="1325880"/>
              <a:chOff x="463882" y="3492372"/>
              <a:chExt cx="1976239" cy="1325880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468626" y="3492372"/>
                <a:ext cx="509222" cy="1323342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973236" y="3494909"/>
                <a:ext cx="1459319" cy="1323343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463882" y="4814743"/>
                <a:ext cx="1976239" cy="647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6718712" y="2950359"/>
              <a:ext cx="1976239" cy="1325880"/>
              <a:chOff x="463882" y="3492372"/>
              <a:chExt cx="1976239" cy="1325880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H="1">
                <a:off x="468626" y="3492372"/>
                <a:ext cx="509222" cy="1323342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973236" y="3494909"/>
                <a:ext cx="1459319" cy="1323343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63882" y="4814743"/>
                <a:ext cx="1976239" cy="647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4794395" y="4358459"/>
            <a:ext cx="341056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DEF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(SSS)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931224" y="3096687"/>
            <a:ext cx="192543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931224" y="3589130"/>
            <a:ext cx="192543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 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931224" y="4017383"/>
            <a:ext cx="192543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 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" grpId="0"/>
      <p:bldP spid="34" grpId="0"/>
      <p:bldP spid="54" grpId="0"/>
      <p:bldP spid="55" grpId="0"/>
      <p:bldP spid="56" grpId="0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94522" y="375627"/>
            <a:ext cx="8119095" cy="107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的延长线与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相交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于点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ACF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AED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=180°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。试说明：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80517" y="1517068"/>
            <a:ext cx="5577400" cy="3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ACF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ACF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 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(SAS)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9577" y="1452332"/>
            <a:ext cx="2641023" cy="252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6272" y="401388"/>
            <a:ext cx="7982115" cy="171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分别是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的中点，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  CD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相交于点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。试说明：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  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7540" y="1978680"/>
            <a:ext cx="2311186" cy="196773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5222" y="2131151"/>
            <a:ext cx="7422277" cy="227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:(1)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COE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COE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COE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(AAS)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32679" y="3174884"/>
            <a:ext cx="6928041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 在 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 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 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(SAS)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272" y="401388"/>
            <a:ext cx="7982115" cy="171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分别是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的中点，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  CD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相交于点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。试说明：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  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7540" y="1978680"/>
            <a:ext cx="2311186" cy="1967730"/>
          </a:xfrm>
          <a:prstGeom prst="rect">
            <a:avLst/>
          </a:prstGeom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89168" y="2112409"/>
            <a:ext cx="5151576" cy="465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分别是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的中点，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9168" y="2520003"/>
            <a:ext cx="6033608" cy="730324"/>
            <a:chOff x="229628" y="2613798"/>
            <a:chExt cx="6033608" cy="730324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29628" y="2729821"/>
              <a:ext cx="6033608" cy="465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所以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AD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BD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AE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CE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AC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408954" y="2621460"/>
            <a:ext cx="279740" cy="722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2" imgW="3657600" imgH="9448800" progId="Equation.DSMT4">
                    <p:embed/>
                  </p:oleObj>
                </mc:Choice>
                <mc:Fallback>
                  <p:oleObj name="Equation" r:id="rId2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408954" y="2621460"/>
                          <a:ext cx="279740" cy="7226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796105" y="2613798"/>
            <a:ext cx="279740" cy="722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4" imgW="3657600" imgH="9448800" progId="Equation.DSMT4">
                    <p:embed/>
                  </p:oleObj>
                </mc:Choice>
                <mc:Fallback>
                  <p:oleObj name="Equation" r:id="rId4" imgW="3657600" imgH="94488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796105" y="2613798"/>
                          <a:ext cx="279740" cy="7226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147646" y="1581299"/>
            <a:ext cx="1741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性质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23612" y="1640773"/>
            <a:ext cx="2248770" cy="2359208"/>
            <a:chOff x="223612" y="1640773"/>
            <a:chExt cx="2248770" cy="2359208"/>
          </a:xfrm>
        </p:grpSpPr>
        <p:sp>
          <p:nvSpPr>
            <p:cNvPr id="20" name="文本框 19"/>
            <p:cNvSpPr txBox="1"/>
            <p:nvPr/>
          </p:nvSpPr>
          <p:spPr>
            <a:xfrm>
              <a:off x="223612" y="2419350"/>
              <a:ext cx="2091877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全等三角形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2" name="左大括号 21"/>
            <p:cNvSpPr/>
            <p:nvPr/>
          </p:nvSpPr>
          <p:spPr>
            <a:xfrm>
              <a:off x="2194569" y="1640773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494364" y="1618640"/>
            <a:ext cx="5486311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全等三角形的对应边相等，对应角相等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62412" y="2294671"/>
            <a:ext cx="1913360" cy="2359208"/>
            <a:chOff x="2362412" y="2294671"/>
            <a:chExt cx="1913360" cy="2359208"/>
          </a:xfrm>
        </p:grpSpPr>
        <p:sp>
          <p:nvSpPr>
            <p:cNvPr id="18" name="文本框 17"/>
            <p:cNvSpPr txBox="1"/>
            <p:nvPr/>
          </p:nvSpPr>
          <p:spPr>
            <a:xfrm>
              <a:off x="2362412" y="3176143"/>
              <a:ext cx="17417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判定条件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8" name="左大括号 27"/>
            <p:cNvSpPr/>
            <p:nvPr/>
          </p:nvSpPr>
          <p:spPr>
            <a:xfrm>
              <a:off x="4067047" y="2294671"/>
              <a:ext cx="208725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10316" y="2345247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边边边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SSS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10316" y="2931588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角边角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ASA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10316" y="3517929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角角边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AAS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10316" y="4104270"/>
            <a:ext cx="1977887" cy="4931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边角边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SAS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 animBg="1"/>
      <p:bldP spid="2" grpId="0" animBg="1"/>
      <p:bldP spid="29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79100" y="2490498"/>
            <a:ext cx="5290233" cy="2003748"/>
            <a:chOff x="3750810" y="2818055"/>
            <a:chExt cx="5290233" cy="2003748"/>
          </a:xfrm>
        </p:grpSpPr>
        <p:sp>
          <p:nvSpPr>
            <p:cNvPr id="4" name="文本框 3"/>
            <p:cNvSpPr txBox="1"/>
            <p:nvPr/>
          </p:nvSpPr>
          <p:spPr>
            <a:xfrm>
              <a:off x="4439181" y="2818055"/>
              <a:ext cx="853848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A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5081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B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4614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445141" y="2818055"/>
              <a:ext cx="2595902" cy="2003748"/>
              <a:chOff x="6533810" y="1249787"/>
              <a:chExt cx="2595902" cy="2003748"/>
            </a:xfrm>
          </p:grpSpPr>
          <p:sp>
            <p:nvSpPr>
              <p:cNvPr id="12" name="任意多边形: 形状 11"/>
              <p:cNvSpPr/>
              <p:nvPr/>
            </p:nvSpPr>
            <p:spPr bwMode="auto">
              <a:xfrm>
                <a:off x="6879091" y="1710918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33810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4431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35" name="任意多边形: 形状 34"/>
            <p:cNvSpPr/>
            <p:nvPr/>
          </p:nvSpPr>
          <p:spPr bwMode="auto">
            <a:xfrm>
              <a:off x="4114673" y="3279186"/>
              <a:ext cx="1968541" cy="1323341"/>
            </a:xfrm>
            <a:custGeom>
              <a:avLst/>
              <a:gdLst>
                <a:gd name="connsiteX0" fmla="*/ 571500 w 2212521"/>
                <a:gd name="connsiteY0" fmla="*/ 0 h 1502229"/>
                <a:gd name="connsiteX1" fmla="*/ 0 w 2212521"/>
                <a:gd name="connsiteY1" fmla="*/ 1502229 h 1502229"/>
                <a:gd name="connsiteX2" fmla="*/ 2212521 w 2212521"/>
                <a:gd name="connsiteY2" fmla="*/ 1502229 h 1502229"/>
                <a:gd name="connsiteX3" fmla="*/ 571500 w 2212521"/>
                <a:gd name="connsiteY3" fmla="*/ 0 h 150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521" h="1502229">
                  <a:moveTo>
                    <a:pt x="571500" y="0"/>
                  </a:moveTo>
                  <a:lnTo>
                    <a:pt x="0" y="1502229"/>
                  </a:lnTo>
                  <a:lnTo>
                    <a:pt x="2212521" y="1502229"/>
                  </a:lnTo>
                  <a:lnTo>
                    <a:pt x="571500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6238" y="841375"/>
            <a:ext cx="5000832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全等三角形的性质有哪些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48878" y="1516414"/>
            <a:ext cx="64743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全等三角形的对应边相等，对应角相等。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76238" y="1892534"/>
            <a:ext cx="808848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如图所示，添加什么样的三个条件能够使这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   </a:t>
            </a:r>
            <a:r>
              <a:rPr lang="zh-CN" altLang="en-US" sz="2800" b="1" dirty="0">
                <a:latin typeface="+mj-lt"/>
                <a:ea typeface="+mj-ea"/>
              </a:rPr>
              <a:t>两个三角形全等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4649373" y="4380365"/>
            <a:ext cx="356474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DEF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(ASA)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931224" y="3096687"/>
            <a:ext cx="250583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1021560" y="3589130"/>
            <a:ext cx="188448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931224" y="4017383"/>
            <a:ext cx="192543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821348" y="3842382"/>
            <a:ext cx="5104166" cy="686314"/>
            <a:chOff x="3936990" y="2868157"/>
            <a:chExt cx="5104166" cy="68631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4167553" y="329629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829409" y="329532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/>
            <p:cNvSpPr/>
            <p:nvPr/>
          </p:nvSpPr>
          <p:spPr>
            <a:xfrm rot="20262166">
              <a:off x="3936990" y="2883460"/>
              <a:ext cx="671011" cy="671011"/>
            </a:xfrm>
            <a:prstGeom prst="arc">
              <a:avLst>
                <a:gd name="adj1" fmla="val 18209220"/>
                <a:gd name="adj2" fmla="val 2235984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rot="20262166">
              <a:off x="6591282" y="2883460"/>
              <a:ext cx="671011" cy="671011"/>
            </a:xfrm>
            <a:prstGeom prst="arc">
              <a:avLst>
                <a:gd name="adj1" fmla="val 18209220"/>
                <a:gd name="adj2" fmla="val 2235984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/>
            <p:nvPr/>
          </p:nvSpPr>
          <p:spPr>
            <a:xfrm rot="1337834" flipH="1">
              <a:off x="5715853" y="2868157"/>
              <a:ext cx="671011" cy="671011"/>
            </a:xfrm>
            <a:prstGeom prst="arc">
              <a:avLst>
                <a:gd name="adj1" fmla="val 20514187"/>
                <a:gd name="adj2" fmla="val 2235984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 rot="1337834" flipH="1">
              <a:off x="8370145" y="2868157"/>
              <a:ext cx="671011" cy="671011"/>
            </a:xfrm>
            <a:prstGeom prst="arc">
              <a:avLst>
                <a:gd name="adj1" fmla="val 20321351"/>
                <a:gd name="adj2" fmla="val 2235984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79100" y="2490498"/>
            <a:ext cx="5290233" cy="2003748"/>
            <a:chOff x="3750810" y="2818055"/>
            <a:chExt cx="5290233" cy="2003748"/>
          </a:xfrm>
        </p:grpSpPr>
        <p:sp>
          <p:nvSpPr>
            <p:cNvPr id="4" name="文本框 3"/>
            <p:cNvSpPr txBox="1"/>
            <p:nvPr/>
          </p:nvSpPr>
          <p:spPr>
            <a:xfrm>
              <a:off x="4439181" y="2818055"/>
              <a:ext cx="853848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A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5081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B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4614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445141" y="2818055"/>
              <a:ext cx="2595902" cy="2003748"/>
              <a:chOff x="6533810" y="1249787"/>
              <a:chExt cx="2595902" cy="2003748"/>
            </a:xfrm>
          </p:grpSpPr>
          <p:sp>
            <p:nvSpPr>
              <p:cNvPr id="12" name="任意多边形: 形状 11"/>
              <p:cNvSpPr/>
              <p:nvPr/>
            </p:nvSpPr>
            <p:spPr bwMode="auto">
              <a:xfrm>
                <a:off x="6879091" y="1710918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33810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4431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35" name="任意多边形: 形状 34"/>
            <p:cNvSpPr/>
            <p:nvPr/>
          </p:nvSpPr>
          <p:spPr bwMode="auto">
            <a:xfrm>
              <a:off x="4114673" y="3279186"/>
              <a:ext cx="1968541" cy="1323341"/>
            </a:xfrm>
            <a:custGeom>
              <a:avLst/>
              <a:gdLst>
                <a:gd name="connsiteX0" fmla="*/ 571500 w 2212521"/>
                <a:gd name="connsiteY0" fmla="*/ 0 h 1502229"/>
                <a:gd name="connsiteX1" fmla="*/ 0 w 2212521"/>
                <a:gd name="connsiteY1" fmla="*/ 1502229 h 1502229"/>
                <a:gd name="connsiteX2" fmla="*/ 2212521 w 2212521"/>
                <a:gd name="connsiteY2" fmla="*/ 1502229 h 1502229"/>
                <a:gd name="connsiteX3" fmla="*/ 571500 w 2212521"/>
                <a:gd name="connsiteY3" fmla="*/ 0 h 150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521" h="1502229">
                  <a:moveTo>
                    <a:pt x="571500" y="0"/>
                  </a:moveTo>
                  <a:lnTo>
                    <a:pt x="0" y="1502229"/>
                  </a:lnTo>
                  <a:lnTo>
                    <a:pt x="2212521" y="1502229"/>
                  </a:lnTo>
                  <a:lnTo>
                    <a:pt x="571500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6238" y="841375"/>
            <a:ext cx="5000832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全等三角形的性质有哪些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48878" y="1516414"/>
            <a:ext cx="64743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全等三角形的对应边相等，对应角相等。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76238" y="1892534"/>
            <a:ext cx="808848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如图所示，添加什么样的三个条件能够使这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   </a:t>
            </a:r>
            <a:r>
              <a:rPr lang="zh-CN" altLang="en-US" sz="2800" b="1" dirty="0">
                <a:latin typeface="+mj-lt"/>
                <a:ea typeface="+mj-ea"/>
              </a:rPr>
              <a:t>两个三角形全等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4649373" y="4380365"/>
            <a:ext cx="356474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DEF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(AAS)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931224" y="3096687"/>
            <a:ext cx="250583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931224" y="3576295"/>
            <a:ext cx="188448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931224" y="4055903"/>
            <a:ext cx="192543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76465" y="2683896"/>
            <a:ext cx="4910788" cy="1909573"/>
            <a:chOff x="3898809" y="1694235"/>
            <a:chExt cx="4910788" cy="1909573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4171502" y="328793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833358" y="328696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弧形 40"/>
            <p:cNvSpPr/>
            <p:nvPr/>
          </p:nvSpPr>
          <p:spPr>
            <a:xfrm rot="6344765">
              <a:off x="4342421" y="1697360"/>
              <a:ext cx="671011" cy="671011"/>
            </a:xfrm>
            <a:prstGeom prst="arc">
              <a:avLst>
                <a:gd name="adj1" fmla="val 17407461"/>
                <a:gd name="adj2" fmla="val 506551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 rot="6344765">
              <a:off x="7003012" y="1694235"/>
              <a:ext cx="671011" cy="671011"/>
            </a:xfrm>
            <a:prstGeom prst="arc">
              <a:avLst>
                <a:gd name="adj1" fmla="val 17407461"/>
                <a:gd name="adj2" fmla="val 506551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弧形 42"/>
            <p:cNvSpPr/>
            <p:nvPr/>
          </p:nvSpPr>
          <p:spPr>
            <a:xfrm rot="20228803">
              <a:off x="3898809" y="2915306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/>
            <p:cNvSpPr/>
            <p:nvPr/>
          </p:nvSpPr>
          <p:spPr>
            <a:xfrm rot="20228803">
              <a:off x="6563541" y="2932797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79100" y="2490498"/>
            <a:ext cx="5290233" cy="2003748"/>
            <a:chOff x="3750810" y="2818055"/>
            <a:chExt cx="5290233" cy="2003748"/>
          </a:xfrm>
        </p:grpSpPr>
        <p:sp>
          <p:nvSpPr>
            <p:cNvPr id="4" name="文本框 3"/>
            <p:cNvSpPr txBox="1"/>
            <p:nvPr/>
          </p:nvSpPr>
          <p:spPr>
            <a:xfrm>
              <a:off x="4439181" y="2818055"/>
              <a:ext cx="853848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A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5081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B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46140" y="4324936"/>
              <a:ext cx="34528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445141" y="2818055"/>
              <a:ext cx="2595902" cy="2003748"/>
              <a:chOff x="6533810" y="1249787"/>
              <a:chExt cx="2595902" cy="2003748"/>
            </a:xfrm>
          </p:grpSpPr>
          <p:sp>
            <p:nvSpPr>
              <p:cNvPr id="12" name="任意多边形: 形状 11"/>
              <p:cNvSpPr/>
              <p:nvPr/>
            </p:nvSpPr>
            <p:spPr bwMode="auto">
              <a:xfrm>
                <a:off x="6879091" y="1710918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33810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4431" y="2756668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35" name="任意多边形: 形状 34"/>
            <p:cNvSpPr/>
            <p:nvPr/>
          </p:nvSpPr>
          <p:spPr bwMode="auto">
            <a:xfrm>
              <a:off x="4114673" y="3279186"/>
              <a:ext cx="1968541" cy="1323341"/>
            </a:xfrm>
            <a:custGeom>
              <a:avLst/>
              <a:gdLst>
                <a:gd name="connsiteX0" fmla="*/ 571500 w 2212521"/>
                <a:gd name="connsiteY0" fmla="*/ 0 h 1502229"/>
                <a:gd name="connsiteX1" fmla="*/ 0 w 2212521"/>
                <a:gd name="connsiteY1" fmla="*/ 1502229 h 1502229"/>
                <a:gd name="connsiteX2" fmla="*/ 2212521 w 2212521"/>
                <a:gd name="connsiteY2" fmla="*/ 1502229 h 1502229"/>
                <a:gd name="connsiteX3" fmla="*/ 571500 w 2212521"/>
                <a:gd name="connsiteY3" fmla="*/ 0 h 150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521" h="1502229">
                  <a:moveTo>
                    <a:pt x="571500" y="0"/>
                  </a:moveTo>
                  <a:lnTo>
                    <a:pt x="0" y="1502229"/>
                  </a:lnTo>
                  <a:lnTo>
                    <a:pt x="2212521" y="1502229"/>
                  </a:lnTo>
                  <a:lnTo>
                    <a:pt x="571500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76238" y="841375"/>
            <a:ext cx="5000832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全等三角形的性质有哪些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48878" y="1516414"/>
            <a:ext cx="64743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全等三角形的对应边相等，对应角相等。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76238" y="1892534"/>
            <a:ext cx="808848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lang="zh-CN" altLang="en-US" sz="2800" b="1" dirty="0">
                <a:latin typeface="+mj-lt"/>
                <a:ea typeface="+mj-ea"/>
              </a:rPr>
              <a:t>如图所示，添加什么样的三个条件能够使这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800" b="1" dirty="0">
                <a:latin typeface="+mj-lt"/>
                <a:ea typeface="+mj-ea"/>
              </a:rPr>
              <a:t>   </a:t>
            </a:r>
            <a:r>
              <a:rPr lang="zh-CN" altLang="en-US" sz="2800" b="1" dirty="0">
                <a:latin typeface="+mj-lt"/>
                <a:ea typeface="+mj-ea"/>
              </a:rPr>
              <a:t>两个三角形全等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4649373" y="4380365"/>
            <a:ext cx="356474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latin typeface="Times New Roman" panose="02020603050405020304"/>
                <a:ea typeface="黑体" panose="02010609060101010101" pitchFamily="49" charset="-122"/>
              </a:rPr>
              <a:t>DEF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(SAS)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931224" y="3096687"/>
            <a:ext cx="250583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DE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931224" y="3557035"/>
            <a:ext cx="188448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931224" y="4017383"/>
            <a:ext cx="192543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85601" y="2951629"/>
            <a:ext cx="4910788" cy="1636771"/>
            <a:chOff x="3898809" y="1967037"/>
            <a:chExt cx="4910788" cy="1636771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4171502" y="328793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833358" y="328696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弧形 24"/>
            <p:cNvSpPr/>
            <p:nvPr/>
          </p:nvSpPr>
          <p:spPr>
            <a:xfrm rot="20228803">
              <a:off x="3898809" y="2915306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 rot="20228803">
              <a:off x="6563541" y="2932797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 flipV="1">
              <a:off x="4165273" y="1967037"/>
              <a:ext cx="508512" cy="133167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6837421" y="1967037"/>
              <a:ext cx="501096" cy="131993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9963" y="1327939"/>
            <a:ext cx="7824114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1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AB</a:t>
            </a:r>
            <a:r>
              <a:rPr lang="zh-CN" altLang="en-US" sz="2600" b="1" dirty="0">
                <a:latin typeface="+mj-lt"/>
                <a:ea typeface="+mj-ea"/>
              </a:rPr>
              <a:t>∥</a:t>
            </a:r>
            <a:r>
              <a:rPr lang="en-US" altLang="zh-CN" sz="2600" b="1" i="1" dirty="0">
                <a:latin typeface="+mj-lt"/>
                <a:ea typeface="+mj-ea"/>
              </a:rPr>
              <a:t>CD</a:t>
            </a:r>
            <a:r>
              <a:rPr lang="zh-CN" altLang="en-US" sz="2600" b="1" dirty="0">
                <a:latin typeface="+mj-lt"/>
                <a:ea typeface="+mj-ea"/>
              </a:rPr>
              <a:t>，并且</a:t>
            </a:r>
            <a:r>
              <a:rPr lang="en-US" altLang="zh-CN" sz="2600" b="1" i="1" dirty="0">
                <a:latin typeface="+mj-lt"/>
                <a:ea typeface="+mj-ea"/>
              </a:rPr>
              <a:t>AB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CD</a:t>
            </a:r>
            <a:r>
              <a:rPr lang="zh-CN" altLang="en-US" sz="2600" b="1" dirty="0">
                <a:latin typeface="+mj-lt"/>
                <a:ea typeface="+mj-ea"/>
              </a:rPr>
              <a:t>，那么△</a:t>
            </a:r>
            <a:r>
              <a:rPr lang="en-US" altLang="zh-CN" sz="2600" b="1" i="1" dirty="0">
                <a:latin typeface="+mj-lt"/>
                <a:ea typeface="+mj-ea"/>
              </a:rPr>
              <a:t>ABD</a:t>
            </a:r>
            <a:endParaRPr lang="en-US" altLang="zh-CN" sz="2600" b="1" i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en-US" altLang="zh-CN" sz="2600" b="1" i="1" dirty="0">
                <a:latin typeface="+mj-lt"/>
                <a:ea typeface="+mj-ea"/>
              </a:rPr>
              <a:t>        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CDB 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请说明理由。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2999" y="1888602"/>
            <a:ext cx="2766512" cy="165208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3" name="矩形 1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74269" y="829535"/>
            <a:ext cx="7195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与三角形判定有关的推理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19963" y="2404644"/>
            <a:ext cx="113564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分析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64469" y="2404643"/>
            <a:ext cx="1899469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+mj-lt"/>
                <a:ea typeface="+mj-ea"/>
              </a:rPr>
              <a:t>①已知条件</a:t>
            </a:r>
            <a:r>
              <a:rPr lang="en-US" altLang="zh-CN" sz="2400" b="1" dirty="0">
                <a:solidFill>
                  <a:srgbClr val="00B0F0"/>
                </a:solidFill>
                <a:latin typeface="+mj-lt"/>
                <a:ea typeface="+mj-ea"/>
              </a:rPr>
              <a:t>:</a:t>
            </a:r>
            <a:endParaRPr lang="zh-CN" altLang="en-US" sz="2400" b="1" dirty="0">
              <a:solidFill>
                <a:srgbClr val="00B0F0"/>
              </a:solidFill>
              <a:latin typeface="+mj-lt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63938" y="2404643"/>
            <a:ext cx="1899469" cy="524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CD</a:t>
            </a:r>
            <a:endParaRPr lang="zh-CN" altLang="en-US" sz="2400" b="1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64468" y="2925491"/>
            <a:ext cx="1899469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+mj-lt"/>
                <a:ea typeface="+mj-ea"/>
              </a:rPr>
              <a:t>②隐含条件</a:t>
            </a:r>
            <a:r>
              <a:rPr lang="en-US" altLang="zh-CN" sz="2400" b="1" dirty="0">
                <a:solidFill>
                  <a:srgbClr val="00B0F0"/>
                </a:solidFill>
                <a:latin typeface="+mj-lt"/>
                <a:ea typeface="+mj-ea"/>
              </a:rPr>
              <a:t>:</a:t>
            </a:r>
            <a:endParaRPr lang="zh-CN" altLang="en-US" sz="2400" b="1" dirty="0">
              <a:solidFill>
                <a:srgbClr val="00B0F0"/>
              </a:solidFill>
              <a:latin typeface="+mj-lt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63937" y="2932918"/>
            <a:ext cx="1899469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公共边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BD</a:t>
            </a:r>
            <a:endParaRPr lang="zh-CN" altLang="en-US" sz="2400" b="1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64468" y="3461193"/>
            <a:ext cx="397433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+mj-lt"/>
                <a:ea typeface="+mj-ea"/>
              </a:rPr>
              <a:t>③可以考虑哪个定理判定：</a:t>
            </a:r>
            <a:endParaRPr lang="zh-CN" altLang="en-US" sz="2400" b="1" dirty="0">
              <a:solidFill>
                <a:srgbClr val="00B0F0"/>
              </a:solidFill>
              <a:latin typeface="+mj-lt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231466" y="2084493"/>
            <a:ext cx="2413807" cy="1217506"/>
            <a:chOff x="6231466" y="2084493"/>
            <a:chExt cx="2413807" cy="121750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664463" y="2084493"/>
              <a:ext cx="1980810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231466" y="3301999"/>
              <a:ext cx="1980810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直接连接符 25"/>
          <p:cNvCxnSpPr/>
          <p:nvPr/>
        </p:nvCxnSpPr>
        <p:spPr>
          <a:xfrm flipV="1">
            <a:off x="6214533" y="2082801"/>
            <a:ext cx="2421467" cy="1219199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322403" y="3461193"/>
            <a:ext cx="87599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SAS</a:t>
            </a:r>
            <a:endParaRPr lang="zh-CN" altLang="en-US" sz="2400" b="1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44086" y="3985749"/>
            <a:ext cx="2354526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+mj-lt"/>
                <a:ea typeface="+mj-ea"/>
              </a:rPr>
              <a:t>④缺少的条件：</a:t>
            </a:r>
            <a:endParaRPr lang="zh-CN" altLang="en-US" sz="2400" b="1" dirty="0">
              <a:solidFill>
                <a:srgbClr val="00B0F0"/>
              </a:solidFill>
              <a:latin typeface="+mj-lt"/>
              <a:ea typeface="+mj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821599" y="3977638"/>
            <a:ext cx="5113429" cy="682749"/>
            <a:chOff x="3821599" y="3977638"/>
            <a:chExt cx="5113429" cy="682749"/>
          </a:xfrm>
        </p:grpSpPr>
        <p:sp>
          <p:nvSpPr>
            <p:cNvPr id="32" name="矩形 31"/>
            <p:cNvSpPr/>
            <p:nvPr/>
          </p:nvSpPr>
          <p:spPr>
            <a:xfrm>
              <a:off x="3821599" y="3977638"/>
              <a:ext cx="1323792" cy="524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Clr>
                  <a:srgbClr val="00B0F0"/>
                </a:buClr>
                <a:defRPr/>
              </a:pPr>
              <a:r>
                <a:rPr kumimoji="0" lang="zh-CN" altLang="en-US" sz="2400" b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∠</a:t>
              </a: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</a:t>
              </a:r>
              <a:r>
                <a:rPr lang="zh-CN" altLang="en-US" sz="2400" b="1" dirty="0">
                  <a:solidFill>
                    <a:srgbClr val="C00000"/>
                  </a:solidFill>
                  <a:latin typeface="Times New Roman" panose="02020603050405020304"/>
                  <a:ea typeface="黑体" panose="02010609060101010101" pitchFamily="49" charset="-122"/>
                </a:rPr>
                <a:t>∠</a:t>
              </a:r>
              <a:r>
                <a:rPr lang="en-US" altLang="zh-CN" sz="2400" b="1" dirty="0">
                  <a:solidFill>
                    <a:srgbClr val="C00000"/>
                  </a:solidFill>
                  <a:latin typeface="Times New Roman" panose="02020603050405020304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C00000"/>
                </a:solidFill>
                <a:latin typeface="+mj-lt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611236" y="4012659"/>
              <a:ext cx="1323792" cy="520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Clr>
                  <a:srgbClr val="00B0F0"/>
                </a:buClr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AB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∥</a:t>
              </a: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CD</a:t>
              </a:r>
              <a:endParaRPr lang="zh-CN" altLang="en-US" sz="2400" b="1" dirty="0">
                <a:solidFill>
                  <a:srgbClr val="C00000"/>
                </a:solidFill>
                <a:latin typeface="+mj-lt"/>
                <a:ea typeface="+mj-ea"/>
              </a:endParaRPr>
            </a:p>
          </p:txBody>
        </p:sp>
        <p:sp>
          <p:nvSpPr>
            <p:cNvPr id="34" name="箭头: 左 33"/>
            <p:cNvSpPr/>
            <p:nvPr/>
          </p:nvSpPr>
          <p:spPr bwMode="auto">
            <a:xfrm>
              <a:off x="5090907" y="4225421"/>
              <a:ext cx="2562765" cy="88544"/>
            </a:xfrm>
            <a:prstGeom prst="left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010007" y="4291055"/>
              <a:ext cx="27245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Clr>
                  <a:srgbClr val="00B0F0"/>
                </a:buClr>
                <a:defRPr/>
              </a:pPr>
              <a:r>
                <a:rPr kumimoji="0" lang="zh-CN" altLang="en-US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两直线平行，内错角相等</a:t>
              </a:r>
              <a:endPara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686" y="433100"/>
            <a:ext cx="8315445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1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AB</a:t>
            </a:r>
            <a:r>
              <a:rPr lang="zh-CN" altLang="en-US" sz="2600" b="1" dirty="0">
                <a:latin typeface="+mj-lt"/>
                <a:ea typeface="+mj-ea"/>
              </a:rPr>
              <a:t>∥</a:t>
            </a:r>
            <a:r>
              <a:rPr lang="en-US" altLang="zh-CN" sz="2600" b="1" i="1" dirty="0">
                <a:latin typeface="+mj-lt"/>
                <a:ea typeface="+mj-ea"/>
              </a:rPr>
              <a:t>CD</a:t>
            </a:r>
            <a:r>
              <a:rPr lang="zh-CN" altLang="en-US" sz="2600" b="1" dirty="0">
                <a:latin typeface="+mj-lt"/>
                <a:ea typeface="+mj-ea"/>
              </a:rPr>
              <a:t>，并且</a:t>
            </a:r>
            <a:r>
              <a:rPr lang="en-US" altLang="zh-CN" sz="2600" b="1" i="1" dirty="0">
                <a:latin typeface="+mj-lt"/>
                <a:ea typeface="+mj-ea"/>
              </a:rPr>
              <a:t>AB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CD</a:t>
            </a:r>
            <a:r>
              <a:rPr lang="zh-CN" altLang="en-US" sz="2600" b="1" dirty="0">
                <a:latin typeface="+mj-lt"/>
                <a:ea typeface="+mj-ea"/>
              </a:rPr>
              <a:t>，那么△</a:t>
            </a:r>
            <a:r>
              <a:rPr lang="en-US" altLang="zh-CN" sz="2600" b="1" i="1" dirty="0">
                <a:latin typeface="+mj-lt"/>
                <a:ea typeface="+mj-ea"/>
              </a:rPr>
              <a:t>ABD</a:t>
            </a:r>
            <a:endParaRPr lang="en-US" altLang="zh-CN" sz="2600" b="1" i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en-US" altLang="zh-CN" sz="2600" b="1" i="1" dirty="0">
                <a:latin typeface="+mj-lt"/>
                <a:ea typeface="+mj-ea"/>
              </a:rPr>
              <a:t>        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CDB 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请说明理由。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3454" y="1599118"/>
            <a:ext cx="5516563" cy="3401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根据“两直线平行，内错角相等”，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CDB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619" y="1647851"/>
            <a:ext cx="2766512" cy="165208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230779" y="1835377"/>
            <a:ext cx="2430740" cy="1219199"/>
            <a:chOff x="6214533" y="2082801"/>
            <a:chExt cx="2430740" cy="1219199"/>
          </a:xfrm>
        </p:grpSpPr>
        <p:grpSp>
          <p:nvGrpSpPr>
            <p:cNvPr id="9" name="组合 8"/>
            <p:cNvGrpSpPr/>
            <p:nvPr/>
          </p:nvGrpSpPr>
          <p:grpSpPr>
            <a:xfrm>
              <a:off x="6231466" y="2084493"/>
              <a:ext cx="2413807" cy="1217506"/>
              <a:chOff x="6231466" y="2084493"/>
              <a:chExt cx="2413807" cy="1217506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664463" y="2084493"/>
                <a:ext cx="1980810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231466" y="3301999"/>
                <a:ext cx="1980810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直接连接符 11"/>
            <p:cNvCxnSpPr/>
            <p:nvPr/>
          </p:nvCxnSpPr>
          <p:spPr>
            <a:xfrm flipV="1">
              <a:off x="6214533" y="2082801"/>
              <a:ext cx="2421467" cy="1219199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6043" y="994355"/>
            <a:ext cx="7406673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1.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如图，∠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</a:rPr>
              <a:t>A</a:t>
            </a:r>
            <a:r>
              <a:rPr lang="zh-CN" altLang="en-US" sz="2600" b="1" dirty="0">
                <a:latin typeface="+mj-lt"/>
                <a:ea typeface="+mj-ea"/>
              </a:rPr>
              <a:t>，∠</a:t>
            </a:r>
            <a:r>
              <a:rPr lang="en-US" altLang="zh-CN" sz="2600" b="1" i="1" dirty="0">
                <a:latin typeface="+mj-lt"/>
                <a:ea typeface="+mj-ea"/>
              </a:rPr>
              <a:t>D</a:t>
            </a:r>
            <a:r>
              <a:rPr lang="zh-CN" altLang="en-US" sz="2600" b="1" dirty="0">
                <a:latin typeface="+mj-lt"/>
                <a:ea typeface="+mj-ea"/>
              </a:rPr>
              <a:t>为直角，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DB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E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BE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EC</a:t>
            </a:r>
            <a:r>
              <a:rPr lang="zh-CN" altLang="en-US" sz="2600" b="1" dirty="0">
                <a:latin typeface="+mj-lt"/>
                <a:ea typeface="+mj-ea"/>
              </a:rPr>
              <a:t>相等，在图中找出两对全等三角形。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6379" y="2308743"/>
            <a:ext cx="3807621" cy="19160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1652" y="2147179"/>
            <a:ext cx="291907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DCE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652" y="2827822"/>
            <a:ext cx="291907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DCB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0" y="658326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P106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93976" y="3001384"/>
            <a:ext cx="3276289" cy="1021976"/>
            <a:chOff x="5593976" y="3001384"/>
            <a:chExt cx="3276289" cy="1021976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5593976" y="3001384"/>
              <a:ext cx="1646213" cy="1021976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224052" y="3001384"/>
              <a:ext cx="1646213" cy="1021976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2454" y="615782"/>
            <a:ext cx="8365779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例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en-US" altLang="zh-CN" sz="2600" b="1" dirty="0">
                <a:latin typeface="+mj-lt"/>
                <a:ea typeface="+mj-ea"/>
              </a:rPr>
              <a:t>  </a:t>
            </a:r>
            <a:r>
              <a:rPr lang="zh-CN" altLang="en-US" sz="2600" b="1" dirty="0">
                <a:latin typeface="+mj-lt"/>
                <a:ea typeface="+mj-ea"/>
              </a:rPr>
              <a:t>如图，</a:t>
            </a:r>
            <a:r>
              <a:rPr lang="en-US" altLang="zh-CN" sz="2600" b="1" i="1" dirty="0">
                <a:latin typeface="+mj-lt"/>
                <a:ea typeface="+mj-ea"/>
              </a:rPr>
              <a:t>AC</a:t>
            </a:r>
            <a:r>
              <a:rPr lang="zh-CN" altLang="en-US" sz="2600" b="1" dirty="0">
                <a:latin typeface="+mj-lt"/>
                <a:ea typeface="+mj-ea"/>
              </a:rPr>
              <a:t>与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zh-CN" altLang="en-US" sz="2600" b="1" dirty="0">
                <a:latin typeface="+mj-lt"/>
                <a:ea typeface="+mj-ea"/>
              </a:rPr>
              <a:t>相交于点</a:t>
            </a:r>
            <a:r>
              <a:rPr lang="en-US" altLang="zh-CN" sz="2600" b="1" i="1" dirty="0">
                <a:latin typeface="+mj-lt"/>
                <a:ea typeface="+mj-ea"/>
              </a:rPr>
              <a:t>O</a:t>
            </a:r>
            <a:r>
              <a:rPr lang="zh-CN" altLang="en-US" sz="2600" b="1" dirty="0">
                <a:latin typeface="+mj-lt"/>
                <a:ea typeface="+mj-ea"/>
              </a:rPr>
              <a:t>，且</a:t>
            </a:r>
            <a:r>
              <a:rPr lang="en-US" altLang="zh-CN" sz="2600" b="1" i="1" dirty="0">
                <a:latin typeface="+mj-lt"/>
                <a:ea typeface="+mj-ea"/>
              </a:rPr>
              <a:t>OA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OB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OC</a:t>
            </a:r>
            <a:r>
              <a:rPr lang="en-US" altLang="zh-CN" sz="2600" b="1" dirty="0">
                <a:latin typeface="+mj-lt"/>
                <a:ea typeface="+mj-ea"/>
              </a:rPr>
              <a:t>=</a:t>
            </a:r>
            <a:r>
              <a:rPr lang="en-US" altLang="zh-CN" sz="2600" b="1" i="1" dirty="0">
                <a:latin typeface="+mj-lt"/>
                <a:ea typeface="+mj-ea"/>
              </a:rPr>
              <a:t>OD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1</a:t>
            </a:r>
            <a:r>
              <a:rPr lang="zh-CN" altLang="en-US" sz="2600" b="1" dirty="0">
                <a:latin typeface="+mj-lt"/>
                <a:ea typeface="+mj-ea"/>
              </a:rPr>
              <a:t>）△</a:t>
            </a:r>
            <a:r>
              <a:rPr lang="en-US" altLang="zh-CN" sz="2600" b="1" i="1" dirty="0">
                <a:latin typeface="+mj-lt"/>
                <a:ea typeface="+mj-ea"/>
              </a:rPr>
              <a:t>AOD</a:t>
            </a:r>
            <a:r>
              <a:rPr lang="zh-CN" altLang="en-US" sz="2600" b="1" dirty="0">
                <a:latin typeface="+mj-lt"/>
                <a:ea typeface="+mj-ea"/>
              </a:rPr>
              <a:t>与△</a:t>
            </a:r>
            <a:r>
              <a:rPr lang="en-US" altLang="zh-CN" sz="2600" b="1" i="1" dirty="0">
                <a:latin typeface="+mj-lt"/>
                <a:ea typeface="+mj-ea"/>
              </a:rPr>
              <a:t>BOC</a:t>
            </a:r>
            <a:r>
              <a:rPr lang="zh-CN" altLang="en-US" sz="2600" b="1" dirty="0">
                <a:latin typeface="+mj-lt"/>
                <a:ea typeface="+mj-ea"/>
              </a:rPr>
              <a:t>全等吗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r>
              <a:rPr lang="zh-CN" altLang="en-US" sz="2600" b="1" dirty="0">
                <a:latin typeface="+mj-lt"/>
                <a:ea typeface="+mj-ea"/>
              </a:rPr>
              <a:t>请说明理由。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9036" y="1825804"/>
            <a:ext cx="3164910" cy="159575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022848" y="1976120"/>
            <a:ext cx="2912872" cy="1310640"/>
            <a:chOff x="6022848" y="1976120"/>
            <a:chExt cx="2912872" cy="131064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022848" y="197612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509512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497425" y="2773042"/>
              <a:ext cx="950976" cy="513718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7460488" y="1978660"/>
              <a:ext cx="1475232" cy="79692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596560" y="1831482"/>
            <a:ext cx="316491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分析：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①已知条件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: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33868" y="2751664"/>
            <a:ext cx="195391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②隐含条件</a:t>
            </a:r>
            <a:r>
              <a:rPr lang="en-US" altLang="zh-CN" sz="2400" b="1" dirty="0">
                <a:solidFill>
                  <a:srgbClr val="0070C0"/>
                </a:solidFill>
                <a:latin typeface="+mj-lt"/>
                <a:ea typeface="+mj-ea"/>
              </a:rPr>
              <a:t>: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36807" y="2280291"/>
            <a:ext cx="316491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OC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OD</a:t>
            </a:r>
            <a:endParaRPr lang="zh-CN" altLang="en-US" sz="2400" b="1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79015" y="3128519"/>
            <a:ext cx="234041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</a:rPr>
              <a:t>AOD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</a:rPr>
              <a:t>BOC</a:t>
            </a:r>
            <a:endParaRPr lang="zh-CN" altLang="en-US" sz="2400" b="1" i="1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87194" y="3627878"/>
            <a:ext cx="364660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+mj-ea"/>
              </a:rPr>
              <a:t>③可以用于判定的定理：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42202" y="4127237"/>
            <a:ext cx="1107919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</a:rPr>
              <a:t>边角边</a:t>
            </a:r>
            <a:endParaRPr lang="zh-CN" altLang="en-US" sz="2400" b="1" i="1" dirty="0">
              <a:solidFill>
                <a:srgbClr val="C0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2830</Words>
  <Application>WPS 演示</Application>
  <PresentationFormat>全屏显示(16:9)</PresentationFormat>
  <Paragraphs>345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黑体</vt:lpstr>
      <vt:lpstr>Times New Roman</vt:lpstr>
      <vt:lpstr>等线 Light</vt:lpstr>
      <vt:lpstr>楷体</vt:lpstr>
      <vt:lpstr>Arial</vt:lpstr>
      <vt:lpstr>Times New Roman</vt:lpstr>
      <vt:lpstr>微软雅黑</vt:lpstr>
      <vt:lpstr>Arial Unicode MS</vt:lpstr>
      <vt:lpstr>等线</vt:lpstr>
      <vt:lpstr>1_Office 主题​​</vt:lpstr>
      <vt:lpstr>2_Office 主题​​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慢慢来</cp:lastModifiedBy>
  <cp:revision>520</cp:revision>
  <dcterms:created xsi:type="dcterms:W3CDTF">2016-01-14T07:05:00Z</dcterms:created>
  <dcterms:modified xsi:type="dcterms:W3CDTF">2025-01-20T00:23:36Z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F9E56D5F91B74B338EACCC62CF1A66A4_12</vt:lpwstr>
  </property>
  <property fmtid="{D5CDD505-2E9C-101B-9397-08002B2CF9AE}" pid="3" name="KSOProductBuildVer">
    <vt:lpwstr>2052-12.1.0.19770</vt:lpwstr>
  </property>
</Properties>
</file>