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384" r:id="rId4"/>
    <p:sldId id="381" r:id="rId5"/>
    <p:sldId id="385" r:id="rId6"/>
    <p:sldId id="386" r:id="rId7"/>
    <p:sldId id="404" r:id="rId8"/>
    <p:sldId id="388" r:id="rId9"/>
    <p:sldId id="403" r:id="rId10"/>
    <p:sldId id="389" r:id="rId11"/>
    <p:sldId id="390" r:id="rId12"/>
    <p:sldId id="391" r:id="rId13"/>
    <p:sldId id="406" r:id="rId14"/>
    <p:sldId id="405" r:id="rId16"/>
    <p:sldId id="382" r:id="rId17"/>
    <p:sldId id="393" r:id="rId18"/>
    <p:sldId id="392" r:id="rId19"/>
    <p:sldId id="383" r:id="rId20"/>
    <p:sldId id="407" r:id="rId21"/>
    <p:sldId id="394" r:id="rId22"/>
    <p:sldId id="395" r:id="rId23"/>
    <p:sldId id="283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96" y="4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4.1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997" y="396847"/>
            <a:ext cx="802243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下图中，△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边上的高画得对吗？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边上的高呢？若不对，请改正。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5424" y="1488283"/>
            <a:ext cx="3961973" cy="2749873"/>
            <a:chOff x="1090825" y="1949643"/>
            <a:chExt cx="3961973" cy="27498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0825" y="1949643"/>
              <a:ext cx="3961973" cy="217290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71697" y="4067614"/>
              <a:ext cx="180022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i="1" dirty="0">
                  <a:latin typeface="+mj-lt"/>
                  <a:ea typeface="黑体" panose="02010609060101010101" pitchFamily="49" charset="-122"/>
                </a:rPr>
                <a:t>BC</a:t>
              </a:r>
              <a:r>
                <a:rPr lang="zh-CN" altLang="en-US" sz="1800" b="1" dirty="0">
                  <a:latin typeface="+mj-lt"/>
                  <a:ea typeface="黑体" panose="02010609060101010101" pitchFamily="49" charset="-122"/>
                </a:rPr>
                <a:t>边上的高</a:t>
              </a:r>
              <a:r>
                <a:rPr lang="en-US" altLang="zh-CN" b="1" i="1" dirty="0">
                  <a:latin typeface="+mj-lt"/>
                  <a:ea typeface="黑体" panose="02010609060101010101" pitchFamily="49" charset="-122"/>
                </a:rPr>
                <a:t>AG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00359" y="4330184"/>
              <a:ext cx="478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latin typeface="+mj-lt"/>
                  <a:ea typeface="黑体" panose="02010609060101010101" pitchFamily="49" charset="-122"/>
                </a:rPr>
                <a:t>(1)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57126" y="1057275"/>
            <a:ext cx="3727768" cy="2749873"/>
            <a:chOff x="4894101" y="1949643"/>
            <a:chExt cx="3727768" cy="27498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4101" y="1949643"/>
              <a:ext cx="3727768" cy="217290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465091" y="4067614"/>
              <a:ext cx="180022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i="1" dirty="0">
                  <a:latin typeface="+mj-lt"/>
                  <a:ea typeface="黑体" panose="02010609060101010101" pitchFamily="49" charset="-122"/>
                </a:rPr>
                <a:t>AB</a:t>
              </a:r>
              <a:r>
                <a:rPr lang="zh-CN" altLang="en-US" sz="1800" b="1" dirty="0">
                  <a:latin typeface="+mj-lt"/>
                  <a:ea typeface="黑体" panose="02010609060101010101" pitchFamily="49" charset="-122"/>
                </a:rPr>
                <a:t>边上的高</a:t>
              </a:r>
              <a:r>
                <a:rPr lang="en-US" altLang="zh-CN" b="1" i="1" dirty="0">
                  <a:latin typeface="+mj-lt"/>
                  <a:ea typeface="黑体" panose="02010609060101010101" pitchFamily="49" charset="-122"/>
                </a:rPr>
                <a:t>BG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25887" y="4330184"/>
              <a:ext cx="478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latin typeface="+mj-lt"/>
                  <a:ea typeface="黑体" panose="02010609060101010101" pitchFamily="49" charset="-122"/>
                </a:rPr>
                <a:t>(2)</a:t>
              </a:r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99978" y="4312628"/>
            <a:ext cx="223132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8681" y="4344855"/>
            <a:ext cx="460465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不对。改正如下图所示。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76606" y="3027559"/>
            <a:ext cx="2101386" cy="1350373"/>
            <a:chOff x="6213581" y="3919927"/>
            <a:chExt cx="2101386" cy="1350373"/>
          </a:xfrm>
        </p:grpSpPr>
        <p:grpSp>
          <p:nvGrpSpPr>
            <p:cNvPr id="26" name="组合 25"/>
            <p:cNvGrpSpPr/>
            <p:nvPr/>
          </p:nvGrpSpPr>
          <p:grpSpPr>
            <a:xfrm>
              <a:off x="6213581" y="3919927"/>
              <a:ext cx="2101386" cy="1223573"/>
              <a:chOff x="6213581" y="3919927"/>
              <a:chExt cx="2101386" cy="1223573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6213581" y="3919927"/>
                <a:ext cx="708496" cy="122357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6825541" y="4013650"/>
                <a:ext cx="1489426" cy="92704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任意多边形: 形状 18"/>
              <p:cNvSpPr/>
              <p:nvPr/>
            </p:nvSpPr>
            <p:spPr>
              <a:xfrm rot="19575522">
                <a:off x="6759349" y="4733967"/>
                <a:ext cx="172279" cy="159026"/>
              </a:xfrm>
              <a:custGeom>
                <a:avLst/>
                <a:gdLst>
                  <a:gd name="connsiteX0" fmla="*/ 0 w 172279"/>
                  <a:gd name="connsiteY0" fmla="*/ 0 h 159026"/>
                  <a:gd name="connsiteX1" fmla="*/ 172279 w 172279"/>
                  <a:gd name="connsiteY1" fmla="*/ 0 h 159026"/>
                  <a:gd name="connsiteX2" fmla="*/ 172279 w 172279"/>
                  <a:gd name="connsiteY2" fmla="*/ 159026 h 159026"/>
                  <a:gd name="connsiteX3" fmla="*/ 172279 w 172279"/>
                  <a:gd name="connsiteY3" fmla="*/ 159026 h 15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279" h="159026">
                    <a:moveTo>
                      <a:pt x="0" y="0"/>
                    </a:moveTo>
                    <a:lnTo>
                      <a:pt x="172279" y="0"/>
                    </a:lnTo>
                    <a:lnTo>
                      <a:pt x="172279" y="159026"/>
                    </a:lnTo>
                    <a:lnTo>
                      <a:pt x="172279" y="159026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6357016" y="4710403"/>
              <a:ext cx="553339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222713" y="1784935"/>
            <a:ext cx="3792825" cy="2283502"/>
            <a:chOff x="5061600" y="2723016"/>
            <a:chExt cx="3792825" cy="22835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61600" y="2723016"/>
              <a:ext cx="3792825" cy="2283502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5150644" y="4693444"/>
              <a:ext cx="3500437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516726" y="2926686"/>
            <a:ext cx="379282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=40°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462" y="381800"/>
            <a:ext cx="7974621" cy="227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如图，一艘轮船按箭头所示方向行驶，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处有一灯塔。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当轮船从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点行驶到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点时，∠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的度数是多少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8462" y="2201086"/>
            <a:ext cx="5302305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作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所在直线的垂线，设垂足为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则轮船行驶到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点时距离灯塔最近。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直线外的一点与直线上各点连接的所有线段中，垂线段最短。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462" y="381800"/>
            <a:ext cx="7974621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如图，一艘轮船按箭头所示方向行驶，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处有一灯塔。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轮船行驶到哪一点时距离灯塔最近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22713" y="1784935"/>
            <a:ext cx="3792825" cy="2283502"/>
            <a:chOff x="5061600" y="2723016"/>
            <a:chExt cx="3792825" cy="228350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61600" y="2723016"/>
              <a:ext cx="3792825" cy="2283502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5150644" y="4693444"/>
              <a:ext cx="3500437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/>
          <p:cNvCxnSpPr/>
          <p:nvPr/>
        </p:nvCxnSpPr>
        <p:spPr>
          <a:xfrm>
            <a:off x="8698938" y="2094320"/>
            <a:ext cx="0" cy="16610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476896" y="3715336"/>
            <a:ext cx="43697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5997057">
            <a:off x="8485951" y="3545344"/>
            <a:ext cx="194208" cy="213568"/>
            <a:chOff x="6085211" y="4358432"/>
            <a:chExt cx="194208" cy="21356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085211" y="4361607"/>
              <a:ext cx="194208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277957" y="4358432"/>
              <a:ext cx="0" cy="21356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8462" y="381800"/>
            <a:ext cx="7974621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如图，一艘轮船按箭头所示方向行驶，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处有一灯塔。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根据这一情境，你还能提出哪些问题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22713" y="1784935"/>
            <a:ext cx="3792825" cy="2283502"/>
            <a:chOff x="5061600" y="2723016"/>
            <a:chExt cx="3792825" cy="228350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61600" y="2723016"/>
              <a:ext cx="3792825" cy="2283502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>
              <a:off x="5150644" y="4693444"/>
              <a:ext cx="3500437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98" y="1324566"/>
            <a:ext cx="7878101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你在小学学习时是如何探索三角形内角和的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本节你探索三角形内角和的方法与在小学学习的方法有什么不同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313" y="555822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等腰三角形一边长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，另一边长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，它的第三边的长是多少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247" y="1632783"/>
            <a:ext cx="7878534" cy="340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第三边的长是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若腰长为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，则第三边的长为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此时三边长分别为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4+4=8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，所以不能组成三角形。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若腰长为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，则第三边的长为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此时三边长分别为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，符合题意。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综上所述，第三边的长是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368" y="434441"/>
            <a:ext cx="8315071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小亮想用长度均为奇数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单位：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cm)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的三根小棒摆成一个三角形，其中两根小棒的长度分别为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9cm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，第三根小棒的长度可以是多少厘米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190" y="2263136"/>
            <a:ext cx="8419507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设第三根小棒的长度是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，则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为奇数，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故第三根小棒的长度可以是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 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 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 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010" y="2231754"/>
            <a:ext cx="2662506" cy="17773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840" y="2222940"/>
            <a:ext cx="2660381" cy="17803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5841" y="325177"/>
            <a:ext cx="7992110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一个缺角的三角形残片如图所示。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不恢复这个缺角，你能画出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边上的高所在的直线吗？你是如何画的？依据是什么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319" y="1830189"/>
            <a:ext cx="5904420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能。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画法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如图，先作出分别经过点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的三角形的两条高，交点为点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，再过点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的垂线，这条垂线即为所作。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依据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三角形的三条高交于一点。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43" y="695544"/>
            <a:ext cx="8919313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一个缺角的三角形残片如图所示。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小明分别画出∠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的平分线，两线交于点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，又找到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边的中点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，画直线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，小明说他画出了第三个角的平分线所在的直线。你认为他说的对吗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024" y="2895647"/>
            <a:ext cx="2660381" cy="17803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2745" y="3225916"/>
            <a:ext cx="119566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288" y="365440"/>
            <a:ext cx="7878535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14.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如图，在△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中，∠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=62°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=74°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是△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的角平分线，点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在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上，且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//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，求∠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EDC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的度数。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3318" y="1940901"/>
            <a:ext cx="2373364" cy="19138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3288" y="1812944"/>
            <a:ext cx="67876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=62°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=74°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=180°-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180°-62°-74°= 44°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929" y="4470287"/>
            <a:ext cx="6179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EDC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=22°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6115" y="3687916"/>
            <a:ext cx="4491080" cy="814199"/>
            <a:chOff x="169932" y="3751936"/>
            <a:chExt cx="4491080" cy="814199"/>
          </a:xfrm>
        </p:grpSpPr>
        <p:sp>
          <p:nvSpPr>
            <p:cNvPr id="5" name="文本框 4"/>
            <p:cNvSpPr txBox="1"/>
            <p:nvPr/>
          </p:nvSpPr>
          <p:spPr>
            <a:xfrm>
              <a:off x="169932" y="3918749"/>
              <a:ext cx="4491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所以∠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BCD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∠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ACB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22°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023424" y="3751936"/>
            <a:ext cx="315174" cy="814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657600" imgH="9448800" progId="Equation.DSMT4">
                    <p:embed/>
                  </p:oleObj>
                </mc:Choice>
                <mc:Fallback>
                  <p:oleObj name="Equation" r:id="rId2" imgW="3657600" imgH="94488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23424" y="3751936"/>
                          <a:ext cx="315174" cy="814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93792" y="1638517"/>
            <a:ext cx="8157541" cy="292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根据三角形三个内角的和等于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得 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解得            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=30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°=2×30°=60°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°=3×30°=90°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各内角的度数分别为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792" y="845775"/>
            <a:ext cx="580072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如图，求△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各内角的度数。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17714" y="1638517"/>
            <a:ext cx="3926286" cy="2160470"/>
            <a:chOff x="4993772" y="2111777"/>
            <a:chExt cx="3926286" cy="21604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81693" y="2180406"/>
              <a:ext cx="3838365" cy="1925688"/>
            </a:xfrm>
            <a:prstGeom prst="rect">
              <a:avLst/>
            </a:prstGeom>
          </p:spPr>
        </p:pic>
        <p:sp>
          <p:nvSpPr>
            <p:cNvPr id="10" name="弧形 9"/>
            <p:cNvSpPr/>
            <p:nvPr/>
          </p:nvSpPr>
          <p:spPr>
            <a:xfrm rot="5829932">
              <a:off x="5895344" y="2199300"/>
              <a:ext cx="610859" cy="435814"/>
            </a:xfrm>
            <a:prstGeom prst="arc">
              <a:avLst>
                <a:gd name="adj1" fmla="val 18584574"/>
                <a:gd name="adj2" fmla="val 131065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19108746">
              <a:off x="4993772" y="3630582"/>
              <a:ext cx="610859" cy="556274"/>
            </a:xfrm>
            <a:prstGeom prst="arc">
              <a:avLst>
                <a:gd name="adj1" fmla="val 21207481"/>
                <a:gd name="adj2" fmla="val 2700004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14793746">
              <a:off x="8220830" y="3748911"/>
              <a:ext cx="610859" cy="435814"/>
            </a:xfrm>
            <a:prstGeom prst="arc">
              <a:avLst>
                <a:gd name="adj1" fmla="val 18584574"/>
                <a:gd name="adj2" fmla="val 2077684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317" y="1689342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ja-JP" altLang="en-US" sz="2800" b="1" dirty="0">
                <a:latin typeface="+mj-lt"/>
                <a:ea typeface="黑体" panose="02010609060101010101" pitchFamily="49" charset="-122"/>
              </a:rPr>
              <a:t>请查阅资料了解重心的意义，以及确定一个物体重心的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</a:t>
            </a:r>
            <a:r>
              <a:rPr lang="ja-JP" altLang="en-US" sz="2800" b="1" dirty="0">
                <a:latin typeface="+mj-lt"/>
                <a:ea typeface="黑体" panose="02010609060101010101" pitchFamily="49" charset="-122"/>
              </a:rPr>
              <a:t>些方法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201024" cy="417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在下面的空白处，分别填入“锐角”“钝角”或“直角”：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如果三角形的三个内角都相等，那么这个三角形是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三角形；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如果三角形的一个内角等于另外两个内角之和，那么这个三角形是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三角形；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如果三角形的两个内角都小于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，那么这个三角形是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三角形。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904" y="2146003"/>
            <a:ext cx="93841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锐角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3581" y="3153168"/>
            <a:ext cx="93841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直角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2260" y="4185953"/>
            <a:ext cx="93841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钝角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42" y="553742"/>
            <a:ext cx="822245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在直角三角形中，较大锐角是较小锐角的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倍，求较大锐角的度数。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7812" y="1639016"/>
            <a:ext cx="7307108" cy="1244534"/>
            <a:chOff x="606903" y="2008358"/>
            <a:chExt cx="7307108" cy="1244534"/>
          </a:xfrm>
        </p:grpSpPr>
        <p:sp>
          <p:nvSpPr>
            <p:cNvPr id="4" name="文本框 3"/>
            <p:cNvSpPr txBox="1"/>
            <p:nvPr/>
          </p:nvSpPr>
          <p:spPr>
            <a:xfrm>
              <a:off x="606903" y="2008358"/>
              <a:ext cx="7307108" cy="107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: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设较大锐角的度数是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°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，则较小锐角的度数是  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°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375646" y="2389423"/>
            <a:ext cx="334246" cy="863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75646" y="2389423"/>
                          <a:ext cx="334246" cy="8634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文本框 4"/>
          <p:cNvSpPr txBox="1"/>
          <p:nvPr/>
        </p:nvSpPr>
        <p:spPr>
          <a:xfrm>
            <a:off x="449109" y="4382721"/>
            <a:ext cx="48415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所以较大锐角的度数是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9109" y="2824502"/>
            <a:ext cx="2787706" cy="863600"/>
            <a:chOff x="635225" y="2924715"/>
            <a:chExt cx="2787706" cy="863600"/>
          </a:xfrm>
        </p:grpSpPr>
        <p:sp>
          <p:nvSpPr>
            <p:cNvPr id="7" name="文本框 6"/>
            <p:cNvSpPr txBox="1"/>
            <p:nvPr/>
          </p:nvSpPr>
          <p:spPr>
            <a:xfrm>
              <a:off x="635225" y="3042811"/>
              <a:ext cx="2787706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则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+   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=90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55196" y="2924715"/>
            <a:ext cx="334963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Equation" r:id="rId3" imgW="336550" imgH="865505" progId="Equation.DSMT4">
                    <p:embed/>
                  </p:oleObj>
                </mc:Choice>
                <mc:Fallback>
                  <p:oleObj name="Equation" r:id="rId3" imgW="336550" imgH="865505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55196" y="2924715"/>
                          <a:ext cx="334963" cy="863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449109" y="3755463"/>
            <a:ext cx="250448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886" y="499741"/>
            <a:ext cx="8115299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如图，已知∠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=90°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，垂足是 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arabicParenBoth"/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图中有几个直角三角形？是哪几个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分别说出它们的直角边和斜边。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7023" y="1505712"/>
            <a:ext cx="3261091" cy="19555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291" y="2328331"/>
            <a:ext cx="6375374" cy="226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:(1)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图中有三个直角三角形。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的直角边是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，斜边是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的直角边是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，斜边是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的直角边是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，斜边是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9578" y="2483506"/>
            <a:ext cx="578871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互余，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169" y="659994"/>
            <a:ext cx="811529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=90°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，垂足是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有什么关系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7023" y="1505712"/>
            <a:ext cx="3261091" cy="1955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854" y="928056"/>
            <a:ext cx="8229599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下列每组数据分别是三根小棒的长度，用它们能摆成三角形吗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实际摆一摆，验证你的结论。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3cm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   (2) 8cm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13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 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(4)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0243" y="3509842"/>
            <a:ext cx="478694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(1)(3)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(2)(4)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9591" y="636742"/>
            <a:ext cx="7979567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BCE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BE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ACD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边上的高是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0826" y="2489980"/>
            <a:ext cx="3188332" cy="2365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44992" y="617058"/>
            <a:ext cx="109744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AF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0073" y="1120640"/>
            <a:ext cx="109744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CE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191" y="1633753"/>
            <a:ext cx="918371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CE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7904" y="1633753"/>
            <a:ext cx="918371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BE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69533" y="2156388"/>
            <a:ext cx="918371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CD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7652" y="2657848"/>
            <a:ext cx="918371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54072"/>
            <a:ext cx="814514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=60°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=45°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 AD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的一条角平分线，求∠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429" y="1894953"/>
            <a:ext cx="80680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平分∠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759" y="4048417"/>
            <a:ext cx="712520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180°-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105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7429" y="2501924"/>
            <a:ext cx="8068088" cy="863469"/>
            <a:chOff x="537956" y="2803901"/>
            <a:chExt cx="8068088" cy="863469"/>
          </a:xfrm>
        </p:grpSpPr>
        <p:sp>
          <p:nvSpPr>
            <p:cNvPr id="4" name="文本框 3"/>
            <p:cNvSpPr txBox="1"/>
            <p:nvPr/>
          </p:nvSpPr>
          <p:spPr>
            <a:xfrm>
              <a:off x="537956" y="2955688"/>
              <a:ext cx="8068088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所以∠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BAD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   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∠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BAC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30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°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765950" y="2803901"/>
            <a:ext cx="334246" cy="8634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65950" y="2803901"/>
                          <a:ext cx="334246" cy="8634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/>
          <p:nvPr/>
        </p:nvSpPr>
        <p:spPr>
          <a:xfrm>
            <a:off x="622759" y="3412467"/>
            <a:ext cx="347569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45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2321</Words>
  <Application>WPS 演示</Application>
  <PresentationFormat>全屏显示(16:9)</PresentationFormat>
  <Paragraphs>160</Paragraphs>
  <Slides>21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等线</vt:lpstr>
      <vt:lpstr>1_Office 主题​​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392</cp:revision>
  <dcterms:created xsi:type="dcterms:W3CDTF">2016-01-14T07:05:00Z</dcterms:created>
  <dcterms:modified xsi:type="dcterms:W3CDTF">2025-01-20T00:22:06Z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