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27"/>
  </p:handoutMasterIdLst>
  <p:sldIdLst>
    <p:sldId id="1678" r:id="rId4"/>
    <p:sldId id="1516" r:id="rId6"/>
    <p:sldId id="1877" r:id="rId7"/>
    <p:sldId id="1876" r:id="rId8"/>
    <p:sldId id="1735" r:id="rId9"/>
    <p:sldId id="1736" r:id="rId10"/>
    <p:sldId id="1737" r:id="rId11"/>
    <p:sldId id="1878" r:id="rId12"/>
    <p:sldId id="1741" r:id="rId13"/>
    <p:sldId id="1879" r:id="rId14"/>
    <p:sldId id="1880" r:id="rId15"/>
    <p:sldId id="1743" r:id="rId16"/>
    <p:sldId id="1881" r:id="rId17"/>
    <p:sldId id="1745" r:id="rId18"/>
    <p:sldId id="1746" r:id="rId19"/>
    <p:sldId id="1614" r:id="rId20"/>
    <p:sldId id="1748" r:id="rId21"/>
    <p:sldId id="1749" r:id="rId22"/>
    <p:sldId id="1750" r:id="rId23"/>
    <p:sldId id="1751" r:id="rId24"/>
    <p:sldId id="1752" r:id="rId25"/>
    <p:sldId id="1732" r:id="rId26"/>
  </p:sldIdLst>
  <p:sldSz cx="9144000" cy="5143500" type="screen16x9"/>
  <p:notesSz cx="6858000" cy="9144000"/>
  <p:custDataLst>
    <p:tags r:id="rId32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2" userDrawn="1">
          <p15:clr>
            <a:srgbClr val="A4A3A4"/>
          </p15:clr>
        </p15:guide>
        <p15:guide id="2" pos="2904" userDrawn="1">
          <p15:clr>
            <a:srgbClr val="A4A3A4"/>
          </p15:clr>
        </p15:guide>
        <p15:guide id="3" orient="horz" pos="2361" userDrawn="1">
          <p15:clr>
            <a:srgbClr val="A4A3A4"/>
          </p15:clr>
        </p15:guide>
        <p15:guide id="4" pos="416" userDrawn="1">
          <p15:clr>
            <a:srgbClr val="A4A3A4"/>
          </p15:clr>
        </p15:guide>
        <p15:guide id="5" orient="horz" pos="23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uyi" initials="y" lastIdx="1" clrIdx="0"/>
  <p:cmAuthor id="2" name="Administrator" initials="A" lastIdx="1" clrIdx="1"/>
  <p:cmAuthor id="3" name="ZhangS" initials="Z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229"/>
    <a:srgbClr val="FCA726"/>
    <a:srgbClr val="F43308"/>
    <a:srgbClr val="000000"/>
    <a:srgbClr val="0000FF"/>
    <a:srgbClr val="FF3399"/>
    <a:srgbClr val="0060FF"/>
    <a:srgbClr val="0358D9"/>
    <a:srgbClr val="0080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5" autoAdjust="0"/>
    <p:restoredTop sz="94467" autoAdjust="0"/>
  </p:normalViewPr>
  <p:slideViewPr>
    <p:cSldViewPr showGuides="1">
      <p:cViewPr>
        <p:scale>
          <a:sx n="100" d="100"/>
          <a:sy n="100" d="100"/>
        </p:scale>
        <p:origin x="72" y="798"/>
      </p:cViewPr>
      <p:guideLst>
        <p:guide orient="horz" pos="1612"/>
        <p:guide pos="2904"/>
        <p:guide orient="horz" pos="2361"/>
        <p:guide pos="416"/>
        <p:guide orient="horz" pos="23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13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6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CB8D08-A648-444F-A0B5-67829BC5D7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09382" y="754063"/>
            <a:ext cx="5855086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
第二级
第三级
第四级
第五级</a:t>
            </a:r>
            <a:endParaRPr lang="zh-CN" altLang="en-US" noProof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2644FDC-9B57-4EB8-B55B-DA378B0D27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A39F7E-C570-45E2-8EAC-DB389DD646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9144000" cy="5143500"/>
            <a:chOff x="0" y="0"/>
            <a:chExt cx="14400" cy="8100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0" y="0"/>
              <a:ext cx="14400" cy="8100"/>
              <a:chOff x="0" y="0"/>
              <a:chExt cx="12192000" cy="6858000"/>
            </a:xfrm>
          </p:grpSpPr>
          <p:pic>
            <p:nvPicPr>
              <p:cNvPr id="2" name="图片 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300" y="660321"/>
                <a:ext cx="11201400" cy="5537357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" y="5184"/>
              <a:ext cx="1741" cy="1528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799" y="0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288472" y="285750"/>
            <a:ext cx="8567057" cy="4572000"/>
          </a:xfrm>
          <a:prstGeom prst="roundRect">
            <a:avLst>
              <a:gd name="adj" fmla="val 5238"/>
            </a:avLst>
          </a:prstGeom>
          <a:solidFill>
            <a:schemeClr val="bg1"/>
          </a:solidFill>
          <a:ln w="25400">
            <a:solidFill>
              <a:srgbClr val="0060FF"/>
            </a:solidFill>
          </a:ln>
          <a:effectLst>
            <a:outerShdw blurRad="254000" sx="102000" sy="102000" algn="ctr" rotWithShape="0">
              <a:srgbClr val="0060FF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40" t="73310" r="6428" b="7986"/>
          <a:stretch>
            <a:fillRect/>
          </a:stretch>
        </p:blipFill>
        <p:spPr>
          <a:xfrm flipH="1">
            <a:off x="84659" y="58057"/>
            <a:ext cx="75596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028" y="261257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85496"/>
            <a:ext cx="9144000" cy="4572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374" y="261206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3"/>
            <a:ext cx="9151938" cy="515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9144000" cy="5143500"/>
            <a:chOff x="0" y="0"/>
            <a:chExt cx="14400" cy="8100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0" y="0"/>
              <a:ext cx="14400" cy="8100"/>
              <a:chOff x="0" y="0"/>
              <a:chExt cx="12192000" cy="6858000"/>
            </a:xfrm>
          </p:grpSpPr>
          <p:pic>
            <p:nvPicPr>
              <p:cNvPr id="2" name="图片 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300" y="660321"/>
                <a:ext cx="11201400" cy="5537357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" y="5184"/>
              <a:ext cx="1741" cy="1528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799" y="0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288472" y="285750"/>
            <a:ext cx="8567057" cy="4572000"/>
          </a:xfrm>
          <a:prstGeom prst="roundRect">
            <a:avLst>
              <a:gd name="adj" fmla="val 5238"/>
            </a:avLst>
          </a:prstGeom>
          <a:solidFill>
            <a:schemeClr val="bg1"/>
          </a:solidFill>
          <a:ln w="25400">
            <a:solidFill>
              <a:srgbClr val="0060FF"/>
            </a:solidFill>
          </a:ln>
          <a:effectLst>
            <a:outerShdw blurRad="254000" sx="102000" sy="102000" algn="ctr" rotWithShape="0">
              <a:srgbClr val="0060FF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40" t="73310" r="6428" b="7986"/>
          <a:stretch>
            <a:fillRect/>
          </a:stretch>
        </p:blipFill>
        <p:spPr>
          <a:xfrm flipH="1">
            <a:off x="84659" y="58057"/>
            <a:ext cx="75596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028" y="261257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85496"/>
            <a:ext cx="9144000" cy="4572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374" y="261206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3"/>
            <a:ext cx="9151938" cy="515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hyperlink" Target="&#23610;&#35268;&#20316;&#35282;.mp4" TargetMode="External"/><Relationship Id="rId3" Type="http://schemas.openxmlformats.org/officeDocument/2006/relationships/hyperlink" Target="&#20316;&#24050;&#30693;&#30452;&#32447;&#30340;&#24179;&#34892;&#32447;.mp4" TargetMode="Externa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hyperlink" Target="&#21033;&#29992;&#22402;&#30452;&#26500;&#36896;&#24179;&#34892;&#32447;.mp4" TargetMode="Externa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1.png"/><Relationship Id="rId6" Type="http://schemas.openxmlformats.org/officeDocument/2006/relationships/image" Target="../media/image2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2.wmf"/><Relationship Id="rId1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3"/>
          <p:cNvSpPr txBox="1"/>
          <p:nvPr/>
        </p:nvSpPr>
        <p:spPr>
          <a:xfrm>
            <a:off x="6858759" y="3915519"/>
            <a:ext cx="124163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北师大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版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七年级</a:t>
            </a:r>
            <a:r>
              <a:rPr lang="zh-CN" altLang="en-US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下册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3172707" y="2874543"/>
            <a:ext cx="294703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dist"/>
            <a:r>
              <a:rPr lang="en-US" sz="28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5.1.1   </a:t>
            </a:r>
            <a:r>
              <a:rPr lang="zh-CN" altLang="en-US" sz="28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相交线</a:t>
            </a:r>
            <a:endParaRPr lang="zh-CN" altLang="en-US" sz="2800" b="1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pic>
        <p:nvPicPr>
          <p:cNvPr id="4" name="图片 3" descr="1a"/>
          <p:cNvPicPr>
            <a:picLocks noChangeAspect="1"/>
          </p:cNvPicPr>
          <p:nvPr/>
        </p:nvPicPr>
        <p:blipFill rotWithShape="1">
          <a:blip r:embed="rId1"/>
          <a:srcRect l="81167" t="14748" r="11181" b="80066"/>
          <a:stretch>
            <a:fillRect/>
          </a:stretch>
        </p:blipFill>
        <p:spPr>
          <a:xfrm>
            <a:off x="6948043" y="985792"/>
            <a:ext cx="443357" cy="169070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547664" y="1661971"/>
            <a:ext cx="6305550" cy="77628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第二章 相交线与平行线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4433" y="2462329"/>
            <a:ext cx="26151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rPr>
              <a:t>章末复习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2555776" y="3435846"/>
            <a:ext cx="3708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 bwMode="auto">
          <a:xfrm>
            <a:off x="2215863" y="3314917"/>
            <a:ext cx="3905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6048216" y="3410769"/>
            <a:ext cx="3905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277643" y="2799258"/>
            <a:ext cx="50800" cy="555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4312568" y="2319833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140993" y="2465883"/>
            <a:ext cx="2643188" cy="814388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088605" y="2621458"/>
            <a:ext cx="2695575" cy="465138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088605" y="2824658"/>
            <a:ext cx="2695575" cy="23813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3088605" y="2376983"/>
            <a:ext cx="2501900" cy="884238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088604" y="2822277"/>
            <a:ext cx="2695575" cy="23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650576" y="1059582"/>
            <a:ext cx="7842848" cy="901161"/>
            <a:chOff x="452718" y="1185367"/>
            <a:chExt cx="7842848" cy="901161"/>
          </a:xfrm>
        </p:grpSpPr>
        <p:sp>
          <p:nvSpPr>
            <p:cNvPr id="33" name="对角圆角矩形 25"/>
            <p:cNvSpPr/>
            <p:nvPr/>
          </p:nvSpPr>
          <p:spPr>
            <a:xfrm>
              <a:off x="452718" y="1185367"/>
              <a:ext cx="7842848" cy="901161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54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Rectangle 4"/>
            <p:cNvSpPr/>
            <p:nvPr/>
          </p:nvSpPr>
          <p:spPr>
            <a:xfrm>
              <a:off x="452718" y="1303382"/>
              <a:ext cx="7842848" cy="605359"/>
            </a:xfrm>
            <a:prstGeom prst="rect">
              <a:avLst/>
            </a:prstGeom>
            <a:noFill/>
            <a:ln w="28575" cap="flat" cmpd="sng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pPr eaLnBrk="0" hangingPunct="1">
                <a:lnSpc>
                  <a:spcPct val="140000"/>
                </a:lnSpc>
                <a:spcBef>
                  <a:spcPct val="50000"/>
                </a:spcBef>
              </a:pPr>
              <a:r>
                <a:rPr lang="zh-CN" altLang="en-US" sz="2800" b="1">
                  <a:latin typeface="+mj-ea"/>
                  <a:ea typeface="+mj-ea"/>
                  <a:sym typeface="+mn-ea"/>
                </a:rPr>
                <a:t>过直线外一点</a:t>
              </a:r>
              <a:r>
                <a:rPr lang="zh-CN" altLang="en-US" sz="2800" b="1">
                  <a:solidFill>
                    <a:srgbClr val="FF0000"/>
                  </a:solidFill>
                  <a:latin typeface="+mj-ea"/>
                  <a:ea typeface="+mj-ea"/>
                  <a:sym typeface="+mn-ea"/>
                </a:rPr>
                <a:t>有</a:t>
              </a:r>
              <a:r>
                <a:rPr lang="zh-CN" altLang="en-US" sz="2800" b="1" dirty="0">
                  <a:solidFill>
                    <a:srgbClr val="FF0000"/>
                  </a:solidFill>
                  <a:latin typeface="+mj-ea"/>
                  <a:ea typeface="+mj-ea"/>
                  <a:sym typeface="+mn-ea"/>
                </a:rPr>
                <a:t>且只有</a:t>
              </a:r>
              <a:r>
                <a:rPr lang="zh-CN" altLang="en-US" sz="2800" b="1" dirty="0">
                  <a:latin typeface="+mj-ea"/>
                  <a:ea typeface="+mj-ea"/>
                  <a:sym typeface="+mn-ea"/>
                </a:rPr>
                <a:t>一条</a:t>
              </a:r>
              <a:r>
                <a:rPr lang="zh-CN" altLang="en-US" sz="2800" b="1">
                  <a:latin typeface="+mj-ea"/>
                  <a:ea typeface="+mj-ea"/>
                  <a:sym typeface="+mn-ea"/>
                </a:rPr>
                <a:t>直线与这条直线</a:t>
              </a:r>
              <a:r>
                <a:rPr lang="zh-CN" altLang="en-US" sz="2800" b="1" dirty="0">
                  <a:latin typeface="+mj-ea"/>
                  <a:ea typeface="+mj-ea"/>
                  <a:sym typeface="+mn-ea"/>
                </a:rPr>
                <a:t>平行。</a:t>
              </a:r>
              <a:endParaRPr lang="en-US" altLang="zh-CN" sz="2800" b="1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1475656" y="1275606"/>
            <a:ext cx="2722563" cy="95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049622" y="1747265"/>
            <a:ext cx="3708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 bwMode="auto">
          <a:xfrm>
            <a:off x="679794" y="1501282"/>
            <a:ext cx="3905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4810421" y="1501281"/>
            <a:ext cx="3905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221674" y="1234932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674403" y="1245430"/>
            <a:ext cx="69877" cy="6987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auto">
          <a:xfrm>
            <a:off x="3032770" y="1760492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94938" y="2299372"/>
            <a:ext cx="69877" cy="6987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1177013" y="989889"/>
            <a:ext cx="388938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4211100" y="979679"/>
            <a:ext cx="388937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945446" y="2329376"/>
            <a:ext cx="3695859" cy="1292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 bwMode="auto">
          <a:xfrm>
            <a:off x="537376" y="1991175"/>
            <a:ext cx="407987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G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4758022" y="1984710"/>
            <a:ext cx="423863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37403" y="1388159"/>
            <a:ext cx="2365172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EF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GH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94958" y="802974"/>
            <a:ext cx="8069248" cy="1660311"/>
            <a:chOff x="469142" y="1585080"/>
            <a:chExt cx="8069248" cy="1660311"/>
          </a:xfrm>
        </p:grpSpPr>
        <p:sp>
          <p:nvSpPr>
            <p:cNvPr id="17" name="矩形: 圆角 16"/>
            <p:cNvSpPr/>
            <p:nvPr/>
          </p:nvSpPr>
          <p:spPr>
            <a:xfrm>
              <a:off x="469142" y="1585080"/>
              <a:ext cx="8069248" cy="1660311"/>
            </a:xfrm>
            <a:prstGeom prst="roundRect">
              <a:avLst>
                <a:gd name="adj" fmla="val 6667"/>
              </a:avLst>
            </a:prstGeom>
            <a:solidFill>
              <a:srgbClr val="FFFFFF">
                <a:alpha val="9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79734" y="1653260"/>
              <a:ext cx="7784472" cy="1523949"/>
              <a:chOff x="479813" y="3186456"/>
              <a:chExt cx="5619601" cy="1523949"/>
            </a:xfrm>
          </p:grpSpPr>
          <p:sp>
            <p:nvSpPr>
              <p:cNvPr id="19" name="对角圆角矩形 25"/>
              <p:cNvSpPr/>
              <p:nvPr/>
            </p:nvSpPr>
            <p:spPr>
              <a:xfrm>
                <a:off x="479813" y="3186456"/>
                <a:ext cx="5460339" cy="1523949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25400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Rectangle 4"/>
              <p:cNvSpPr/>
              <p:nvPr/>
            </p:nvSpPr>
            <p:spPr>
              <a:xfrm>
                <a:off x="545535" y="3220713"/>
                <a:ext cx="5553879" cy="1468928"/>
              </a:xfrm>
              <a:prstGeom prst="rect">
                <a:avLst/>
              </a:prstGeom>
              <a:noFill/>
              <a:ln w="28575" cap="flat" cmpd="sng">
                <a:noFill/>
                <a:prstDash val="sysDash"/>
                <a:round/>
                <a:headEnd type="none" w="med" len="med"/>
                <a:tailEnd type="none" w="med" len="med"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600" b="1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如果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两条直线</a:t>
                </a:r>
                <a:r>
                  <a:rPr lang="zh-CN" altLang="en-US" sz="2600" b="1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都</a:t>
                </a:r>
                <a:r>
                  <a:rPr lang="zh-CN" altLang="en-US" sz="2600" b="1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与第三条直线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平行</a:t>
                </a:r>
                <a:r>
                  <a:rPr lang="zh-CN" altLang="en-US" sz="2600" b="1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，那么这两条直线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互相平行</a:t>
                </a:r>
                <a:r>
                  <a:rPr lang="zh-CN" altLang="en-US" sz="2600" b="1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。</a:t>
                </a:r>
                <a:endParaRPr lang="en-US" altLang="zh-CN" sz="26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平行于</a:t>
                </a:r>
                <a:r>
                  <a:rPr lang="zh-CN" altLang="en-US" sz="2600" b="1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同一条直线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的两条直线平行</a:t>
                </a:r>
                <a:r>
                  <a:rPr lang="zh-CN" altLang="en-US" sz="2600" b="1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。</a:t>
                </a:r>
                <a:endParaRPr lang="en-US" altLang="zh-CN" sz="26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043612" y="2709268"/>
            <a:ext cx="3480841" cy="1378111"/>
            <a:chOff x="1328406" y="3434839"/>
            <a:chExt cx="3480841" cy="137811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360672" y="4632192"/>
              <a:ext cx="302433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446033" y="4288383"/>
              <a:ext cx="342262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328406" y="4147732"/>
              <a:ext cx="302400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360672" y="3816957"/>
              <a:ext cx="3024000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4352406" y="3825055"/>
              <a:ext cx="35323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456011" y="3434839"/>
              <a:ext cx="35323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48519" y="2685870"/>
            <a:ext cx="3414602" cy="1815729"/>
            <a:chOff x="5036252" y="2911295"/>
            <a:chExt cx="3414602" cy="1815729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6252" y="2911295"/>
              <a:ext cx="3414602" cy="1815729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5601322" y="3061769"/>
              <a:ext cx="2284461" cy="1481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几何语言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：</a:t>
              </a:r>
              <a:endPara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如果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400" b="1" i="1" dirty="0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b</a:t>
              </a:r>
              <a:r>
                <a:rPr lang="en-US" altLang="zh-CN" sz="2400" b="1" dirty="0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∥</a:t>
              </a:r>
              <a:r>
                <a:rPr lang="en-US" altLang="zh-CN" sz="2400" b="1" i="1" dirty="0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</a:t>
              </a:r>
              <a:r>
                <a:rPr lang="en-US" altLang="zh-CN" sz="2400" b="1" dirty="0" err="1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,</a:t>
              </a:r>
              <a:r>
                <a:rPr lang="en-US" altLang="zh-CN" sz="2400" b="1" i="1" dirty="0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c</a:t>
              </a:r>
              <a:r>
                <a:rPr lang="en-US" altLang="zh-CN" sz="2400" b="1" dirty="0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∥</a:t>
              </a:r>
              <a:r>
                <a:rPr lang="en-US" altLang="zh-CN" sz="2400" b="1" i="1" dirty="0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,</a:t>
              </a:r>
              <a:b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</a:b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那么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400" b="1" i="1" dirty="0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b</a:t>
              </a:r>
              <a:r>
                <a:rPr lang="en-US" altLang="zh-CN" sz="2400" b="1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∥</a:t>
              </a:r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c</a:t>
              </a: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。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552" y="1347614"/>
            <a:ext cx="2305050" cy="1849755"/>
            <a:chOff x="870" y="2214"/>
            <a:chExt cx="3630" cy="2913"/>
          </a:xfrm>
        </p:grpSpPr>
        <p:sp>
          <p:nvSpPr>
            <p:cNvPr id="3" name="矩形 2"/>
            <p:cNvSpPr/>
            <p:nvPr/>
          </p:nvSpPr>
          <p:spPr>
            <a:xfrm>
              <a:off x="870" y="2214"/>
              <a:ext cx="3630" cy="78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>
                  <a:cs typeface="+mn-ea"/>
                  <a:sym typeface="+mn-lt"/>
                </a:rPr>
                <a:t>同位角相等</a:t>
              </a:r>
              <a:endParaRPr lang="zh-CN" altLang="en-US" sz="2400" b="1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70" y="3279"/>
              <a:ext cx="3630" cy="78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cs typeface="+mn-ea"/>
                  <a:sym typeface="+mn-lt"/>
                </a:rPr>
                <a:t>内错角相等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870" y="4345"/>
              <a:ext cx="3630" cy="78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>
                  <a:cs typeface="+mn-ea"/>
                  <a:sym typeface="+mn-lt"/>
                </a:rPr>
                <a:t>同旁内角互补</a:t>
              </a:r>
              <a:endParaRPr lang="zh-CN" altLang="en-US" sz="2400" b="1"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352602" y="2023889"/>
            <a:ext cx="2305050" cy="4972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cs typeface="+mn-ea"/>
                <a:sym typeface="+mn-lt"/>
              </a:rPr>
              <a:t>两直线平行</a:t>
            </a:r>
            <a:endParaRPr lang="zh-CN" altLang="en-US" sz="2400" b="1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166287" y="1347614"/>
            <a:ext cx="2305050" cy="1849755"/>
            <a:chOff x="9731" y="2214"/>
            <a:chExt cx="3630" cy="2913"/>
          </a:xfrm>
        </p:grpSpPr>
        <p:sp>
          <p:nvSpPr>
            <p:cNvPr id="8" name="矩形 7"/>
            <p:cNvSpPr/>
            <p:nvPr/>
          </p:nvSpPr>
          <p:spPr>
            <a:xfrm>
              <a:off x="9731" y="2214"/>
              <a:ext cx="3630" cy="78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>
                  <a:cs typeface="+mn-ea"/>
                  <a:sym typeface="+mn-lt"/>
                </a:rPr>
                <a:t>同位角相等</a:t>
              </a:r>
              <a:endParaRPr lang="zh-CN" altLang="en-US" sz="2400" b="1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9731" y="3279"/>
              <a:ext cx="3630" cy="78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>
                  <a:cs typeface="+mn-ea"/>
                  <a:sym typeface="+mn-lt"/>
                </a:rPr>
                <a:t>内错角相等</a:t>
              </a:r>
              <a:endParaRPr lang="zh-CN" altLang="en-US" sz="2400" b="1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731" y="4345"/>
              <a:ext cx="3630" cy="78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>
                  <a:cs typeface="+mn-ea"/>
                  <a:sym typeface="+mn-lt"/>
                </a:rPr>
                <a:t>同旁内角互补</a:t>
              </a:r>
              <a:endParaRPr lang="zh-CN" altLang="en-US" sz="2400" b="1">
                <a:cs typeface="+mn-ea"/>
                <a:sym typeface="+mn-lt"/>
              </a:endParaRPr>
            </a:p>
          </p:txBody>
        </p:sp>
      </p:grpSp>
      <p:sp>
        <p:nvSpPr>
          <p:cNvPr id="11" name="右箭头 9"/>
          <p:cNvSpPr/>
          <p:nvPr/>
        </p:nvSpPr>
        <p:spPr>
          <a:xfrm rot="2160000">
            <a:off x="2672517" y="1716549"/>
            <a:ext cx="862965" cy="193040"/>
          </a:xfrm>
          <a:prstGeom prst="rightArrow">
            <a:avLst/>
          </a:prstGeom>
          <a:solidFill>
            <a:schemeClr val="accent2"/>
          </a:solidFill>
          <a:ln>
            <a:solidFill>
              <a:srgbClr val="F26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右箭头 10"/>
          <p:cNvSpPr/>
          <p:nvPr/>
        </p:nvSpPr>
        <p:spPr>
          <a:xfrm rot="19440000" flipV="1">
            <a:off x="2672517" y="2646824"/>
            <a:ext cx="862965" cy="193040"/>
          </a:xfrm>
          <a:prstGeom prst="rightArrow">
            <a:avLst/>
          </a:prstGeom>
          <a:solidFill>
            <a:schemeClr val="accent2"/>
          </a:solidFill>
          <a:ln>
            <a:solidFill>
              <a:srgbClr val="F26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右箭头 11"/>
          <p:cNvSpPr/>
          <p:nvPr/>
        </p:nvSpPr>
        <p:spPr>
          <a:xfrm>
            <a:off x="2769037" y="2161049"/>
            <a:ext cx="669925" cy="234315"/>
          </a:xfrm>
          <a:prstGeom prst="rightArrow">
            <a:avLst/>
          </a:prstGeom>
          <a:solidFill>
            <a:schemeClr val="accent2"/>
          </a:solidFill>
          <a:ln>
            <a:solidFill>
              <a:srgbClr val="F26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右箭头 12"/>
          <p:cNvSpPr/>
          <p:nvPr/>
        </p:nvSpPr>
        <p:spPr>
          <a:xfrm>
            <a:off x="5565577" y="2155969"/>
            <a:ext cx="669925" cy="234315"/>
          </a:xfrm>
          <a:prstGeom prst="rightArrow">
            <a:avLst/>
          </a:prstGeom>
          <a:solidFill>
            <a:schemeClr val="accent2"/>
          </a:solidFill>
          <a:ln>
            <a:solidFill>
              <a:srgbClr val="F26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右箭头 13"/>
          <p:cNvSpPr/>
          <p:nvPr/>
        </p:nvSpPr>
        <p:spPr>
          <a:xfrm rot="19440000" flipV="1">
            <a:off x="5469692" y="1715914"/>
            <a:ext cx="862965" cy="193040"/>
          </a:xfrm>
          <a:prstGeom prst="rightArrow">
            <a:avLst/>
          </a:prstGeom>
          <a:solidFill>
            <a:schemeClr val="accent2"/>
          </a:solidFill>
          <a:ln>
            <a:solidFill>
              <a:srgbClr val="F26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右箭头 14"/>
          <p:cNvSpPr/>
          <p:nvPr/>
        </p:nvSpPr>
        <p:spPr>
          <a:xfrm rot="2160000">
            <a:off x="5470327" y="2646824"/>
            <a:ext cx="862965" cy="193040"/>
          </a:xfrm>
          <a:prstGeom prst="rightArrow">
            <a:avLst/>
          </a:prstGeom>
          <a:solidFill>
            <a:schemeClr val="accent2"/>
          </a:solidFill>
          <a:ln>
            <a:solidFill>
              <a:srgbClr val="F26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931597" y="1157114"/>
            <a:ext cx="1101090" cy="543560"/>
            <a:chOff x="4637" y="1914"/>
            <a:chExt cx="1734" cy="856"/>
          </a:xfrm>
        </p:grpSpPr>
        <p:sp>
          <p:nvSpPr>
            <p:cNvPr id="18" name="右弧形箭头 15"/>
            <p:cNvSpPr/>
            <p:nvPr/>
          </p:nvSpPr>
          <p:spPr>
            <a:xfrm rot="18660000">
              <a:off x="5058" y="1566"/>
              <a:ext cx="772" cy="1468"/>
            </a:xfrm>
            <a:prstGeom prst="curvedLef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637" y="2046"/>
              <a:ext cx="1734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b="1">
                  <a:latin typeface="+mn-lt"/>
                  <a:cs typeface="+mn-ea"/>
                  <a:sym typeface="+mn-lt"/>
                </a:rPr>
                <a:t>判定</a:t>
              </a:r>
              <a:endParaRPr lang="zh-CN" altLang="en-US" sz="2400" b="1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79497" y="1128539"/>
            <a:ext cx="1247140" cy="572135"/>
            <a:chOff x="8177" y="1869"/>
            <a:chExt cx="1964" cy="901"/>
          </a:xfrm>
        </p:grpSpPr>
        <p:sp>
          <p:nvSpPr>
            <p:cNvPr id="21" name="右弧形箭头 16"/>
            <p:cNvSpPr/>
            <p:nvPr/>
          </p:nvSpPr>
          <p:spPr>
            <a:xfrm rot="14040000">
              <a:off x="8525" y="1521"/>
              <a:ext cx="772" cy="1468"/>
            </a:xfrm>
            <a:prstGeom prst="curvedLef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07" y="2046"/>
              <a:ext cx="1734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b="1">
                  <a:latin typeface="+mn-lt"/>
                  <a:cs typeface="+mn-ea"/>
                  <a:sym typeface="+mn-lt"/>
                </a:rPr>
                <a:t>性质</a:t>
              </a:r>
              <a:endParaRPr lang="zh-CN" altLang="en-US" sz="2400" b="1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56367" y="3465339"/>
            <a:ext cx="23850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latin typeface="+mn-lt"/>
                <a:cs typeface="+mn-ea"/>
                <a:sym typeface="+mn-lt"/>
              </a:rPr>
              <a:t>角的数量关系</a:t>
            </a:r>
            <a:endParaRPr lang="zh-CN" altLang="en-US" sz="2400" b="1">
              <a:latin typeface="+mn-lt"/>
              <a:cs typeface="+mn-ea"/>
              <a:sym typeface="+mn-lt"/>
            </a:endParaRPr>
          </a:p>
        </p:txBody>
      </p:sp>
      <p:sp>
        <p:nvSpPr>
          <p:cNvPr id="24" name="右箭头 20"/>
          <p:cNvSpPr/>
          <p:nvPr/>
        </p:nvSpPr>
        <p:spPr>
          <a:xfrm>
            <a:off x="2723317" y="3578369"/>
            <a:ext cx="669925" cy="234315"/>
          </a:xfrm>
          <a:prstGeom prst="rightArrow">
            <a:avLst/>
          </a:prstGeom>
          <a:solidFill>
            <a:schemeClr val="accent2"/>
          </a:solidFill>
          <a:ln>
            <a:solidFill>
              <a:srgbClr val="F26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75132" y="3465339"/>
            <a:ext cx="25584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latin typeface="+mn-lt"/>
                <a:cs typeface="+mn-ea"/>
                <a:sym typeface="+mn-lt"/>
              </a:rPr>
              <a:t>直线的位置关系</a:t>
            </a:r>
            <a:endParaRPr lang="zh-CN" altLang="en-US" sz="2400" b="1">
              <a:latin typeface="+mn-lt"/>
              <a:cs typeface="+mn-ea"/>
              <a:sym typeface="+mn-lt"/>
            </a:endParaRPr>
          </a:p>
        </p:txBody>
      </p:sp>
      <p:sp>
        <p:nvSpPr>
          <p:cNvPr id="26" name="右箭头 22"/>
          <p:cNvSpPr/>
          <p:nvPr/>
        </p:nvSpPr>
        <p:spPr>
          <a:xfrm>
            <a:off x="5715437" y="3578369"/>
            <a:ext cx="669925" cy="234315"/>
          </a:xfrm>
          <a:prstGeom prst="rightArrow">
            <a:avLst/>
          </a:prstGeom>
          <a:solidFill>
            <a:schemeClr val="accent2"/>
          </a:solidFill>
          <a:ln>
            <a:solidFill>
              <a:srgbClr val="F26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267252" y="3465339"/>
            <a:ext cx="23850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latin typeface="+mn-lt"/>
                <a:cs typeface="+mn-ea"/>
                <a:sym typeface="+mn-lt"/>
              </a:rPr>
              <a:t>角的数量关系</a:t>
            </a:r>
            <a:endParaRPr lang="zh-CN" altLang="en-US" sz="2400" b="1">
              <a:latin typeface="+mn-lt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87177" y="4123834"/>
            <a:ext cx="409765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b="1">
                <a:solidFill>
                  <a:srgbClr val="E60013"/>
                </a:solidFill>
                <a:latin typeface="+mn-lt"/>
                <a:cs typeface="+mn-ea"/>
                <a:sym typeface="+mn-lt"/>
              </a:rPr>
              <a:t>判定：</a:t>
            </a:r>
            <a:r>
              <a:rPr lang="zh-CN" altLang="en-US" sz="2600" b="1" u="sng">
                <a:latin typeface="+mn-lt"/>
                <a:cs typeface="+mn-ea"/>
                <a:sym typeface="+mn-lt"/>
              </a:rPr>
              <a:t>证平行，用判定</a:t>
            </a:r>
            <a:endParaRPr lang="en-US" altLang="zh-CN" sz="2600" b="1">
              <a:latin typeface="+mn-lt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80972" y="4123834"/>
            <a:ext cx="409765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b="1">
                <a:solidFill>
                  <a:srgbClr val="E60013"/>
                </a:solidFill>
                <a:latin typeface="+mn-lt"/>
                <a:cs typeface="+mn-ea"/>
                <a:sym typeface="+mn-lt"/>
              </a:rPr>
              <a:t>性质：</a:t>
            </a:r>
            <a:r>
              <a:rPr lang="zh-CN" altLang="en-US" sz="2600" b="1" u="sng">
                <a:latin typeface="+mn-lt"/>
                <a:cs typeface="+mn-ea"/>
                <a:sym typeface="+mn-lt"/>
              </a:rPr>
              <a:t>知平行，用性质</a:t>
            </a:r>
            <a:endParaRPr lang="en-US" altLang="zh-CN" sz="2600" b="1">
              <a:latin typeface="+mn-lt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35696" y="398071"/>
            <a:ext cx="46583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n-lt"/>
                <a:cs typeface="+mn-ea"/>
                <a:sym typeface="+mn-lt"/>
              </a:rPr>
              <a:t>6.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cs typeface="+mn-ea"/>
                <a:sym typeface="+mn-lt"/>
              </a:rPr>
              <a:t>平行线的性质与判定</a:t>
            </a:r>
            <a:endParaRPr lang="zh-CN" altLang="en-US" sz="3200" dirty="0">
              <a:solidFill>
                <a:srgbClr val="FF0000"/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23" grpId="0"/>
      <p:bldP spid="23" grpId="1"/>
      <p:bldP spid="24" grpId="0" bldLvl="0" animBg="1"/>
      <p:bldP spid="24" grpId="1" animBg="1"/>
      <p:bldP spid="25" grpId="0"/>
      <p:bldP spid="25" grpId="1"/>
      <p:bldP spid="26" grpId="0" bldLvl="0" animBg="1"/>
      <p:bldP spid="26" grpId="1" animBg="1"/>
      <p:bldP spid="27" grpId="0"/>
      <p:bldP spid="27" grpId="1"/>
      <p:bldP spid="28" grpId="0"/>
      <p:bldP spid="28" grpId="1"/>
      <p:bldP spid="29" grpId="0"/>
      <p:bldP spid="2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1055772"/>
            <a:ext cx="6192687" cy="5922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(1)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借助三角尺画平行线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86464" y="2846544"/>
            <a:ext cx="513204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Line 19"/>
          <p:cNvSpPr/>
          <p:nvPr/>
        </p:nvSpPr>
        <p:spPr>
          <a:xfrm>
            <a:off x="3603996" y="3180424"/>
            <a:ext cx="3020848" cy="0"/>
          </a:xfrm>
          <a:prstGeom prst="line">
            <a:avLst/>
          </a:prstGeom>
          <a:ln w="28575" cap="sq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pic>
        <p:nvPicPr>
          <p:cNvPr id="5" name="Picture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703619">
            <a:off x="5004636" y="1998395"/>
            <a:ext cx="2430118" cy="23952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Line 21"/>
          <p:cNvSpPr/>
          <p:nvPr/>
        </p:nvSpPr>
        <p:spPr>
          <a:xfrm>
            <a:off x="3603996" y="2067904"/>
            <a:ext cx="3020848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7" name="Text Box 22"/>
          <p:cNvSpPr txBox="1"/>
          <p:nvPr/>
        </p:nvSpPr>
        <p:spPr>
          <a:xfrm>
            <a:off x="1019963" y="2015396"/>
            <a:ext cx="992372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落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23"/>
          <p:cNvSpPr txBox="1"/>
          <p:nvPr/>
        </p:nvSpPr>
        <p:spPr>
          <a:xfrm>
            <a:off x="1019963" y="2600782"/>
            <a:ext cx="1063393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靠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 Box 24"/>
          <p:cNvSpPr txBox="1"/>
          <p:nvPr/>
        </p:nvSpPr>
        <p:spPr>
          <a:xfrm>
            <a:off x="1019963" y="3207901"/>
            <a:ext cx="1063393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推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25"/>
          <p:cNvSpPr txBox="1"/>
          <p:nvPr/>
        </p:nvSpPr>
        <p:spPr>
          <a:xfrm>
            <a:off x="1019963" y="3798625"/>
            <a:ext cx="1063393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画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703635" y="2033012"/>
            <a:ext cx="71469" cy="7146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2" name="文本框 11"/>
          <p:cNvSpPr txBox="1"/>
          <p:nvPr/>
        </p:nvSpPr>
        <p:spPr>
          <a:xfrm>
            <a:off x="4527464" y="1539079"/>
            <a:ext cx="513204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14709" y="1752439"/>
            <a:ext cx="513204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8" t="21132" r="1898" b="21797"/>
          <a:stretch>
            <a:fillRect/>
          </a:stretch>
        </p:blipFill>
        <p:spPr>
          <a:xfrm rot="15294248">
            <a:off x="2781279" y="2020156"/>
            <a:ext cx="3464837" cy="207704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83568" y="410434"/>
            <a:ext cx="507656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latin typeface="+mn-lt"/>
                <a:cs typeface="+mn-ea"/>
                <a:sym typeface="+mn-lt"/>
              </a:rPr>
              <a:t>7. 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cs typeface="+mn-ea"/>
                <a:sym typeface="+mn-lt"/>
              </a:rPr>
              <a:t>尺规作图做已知直线的平行线</a:t>
            </a:r>
            <a:endParaRPr lang="zh-CN" altLang="en-US" sz="2600" dirty="0">
              <a:solidFill>
                <a:srgbClr val="FF0000"/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-0.12101 -0.21605 " pathEditMode="relative" rAng="0" ptsTypes="AA">
                                      <p:cBhvr>
                                        <p:cTn id="3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9" y="-108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/>
      <p:bldP spid="1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9351" y="1878394"/>
            <a:ext cx="4001007" cy="19083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730" y="1883815"/>
            <a:ext cx="4001007" cy="19029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579056" y="3825408"/>
            <a:ext cx="19408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过点</a:t>
            </a:r>
            <a:r>
              <a:rPr kumimoji="0" lang="en-US" altLang="zh-CN" sz="2000" b="1" i="1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P</a:t>
            </a:r>
            <a:r>
              <a:rPr kumimoji="0" lang="zh-CN" altLang="en-US" sz="20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作直线</a:t>
            </a:r>
            <a:r>
              <a:rPr kumimoji="0" lang="en-US" altLang="zh-CN" sz="2000" b="1" i="1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b</a:t>
            </a:r>
            <a:endParaRPr kumimoji="0" lang="en-US" altLang="zh-CN" sz="2000" b="1" i="1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38920" y="3825408"/>
            <a:ext cx="12699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+mn-lt"/>
                <a:cs typeface="+mn-ea"/>
                <a:sym typeface="+mn-lt"/>
              </a:rPr>
              <a:t>则</a:t>
            </a:r>
            <a:r>
              <a:rPr lang="en-US" altLang="zh-CN" sz="2000" b="1" i="1">
                <a:latin typeface="+mn-lt"/>
                <a:cs typeface="+mn-ea"/>
                <a:sym typeface="+mn-lt"/>
              </a:rPr>
              <a:t>c</a:t>
            </a:r>
            <a:r>
              <a:rPr lang="zh-CN" altLang="en-US" sz="2000" b="1">
                <a:latin typeface="+mn-lt"/>
                <a:cs typeface="+mn-ea"/>
                <a:sym typeface="+mn-lt"/>
              </a:rPr>
              <a:t>∥</a:t>
            </a:r>
            <a:r>
              <a:rPr lang="en-US" altLang="zh-CN" sz="2000" b="1" i="1" dirty="0">
                <a:latin typeface="+mn-lt"/>
                <a:cs typeface="+mn-ea"/>
                <a:sym typeface="+mn-lt"/>
              </a:rPr>
              <a:t>a</a:t>
            </a:r>
            <a:endParaRPr lang="zh-CN" altLang="en-US" sz="2000" b="1" i="1" dirty="0">
              <a:latin typeface="+mn-lt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89554" y="3825408"/>
            <a:ext cx="15641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latin typeface="+mn-lt"/>
                <a:cs typeface="+mn-ea"/>
                <a:sym typeface="+mn-lt"/>
              </a:rPr>
              <a:t>作∠</a:t>
            </a:r>
            <a:r>
              <a:rPr lang="en-US" altLang="zh-CN" sz="2000" b="1" dirty="0">
                <a:latin typeface="+mn-lt"/>
                <a:cs typeface="+mn-ea"/>
                <a:sym typeface="+mn-lt"/>
              </a:rPr>
              <a:t>2=</a:t>
            </a:r>
            <a:r>
              <a:rPr lang="zh-CN" altLang="en-US" sz="2000" b="1" dirty="0">
                <a:latin typeface="+mn-lt"/>
                <a:cs typeface="+mn-ea"/>
                <a:sym typeface="+mn-lt"/>
              </a:rPr>
              <a:t>∠</a:t>
            </a:r>
            <a:r>
              <a:rPr lang="en-US" altLang="zh-CN" sz="2000" b="1" dirty="0">
                <a:latin typeface="+mn-lt"/>
                <a:cs typeface="+mn-ea"/>
                <a:sym typeface="+mn-lt"/>
              </a:rPr>
              <a:t>1</a:t>
            </a:r>
            <a:endParaRPr lang="zh-CN" altLang="en-US" sz="2000" b="1" dirty="0">
              <a:latin typeface="+mn-lt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2031" y="4179540"/>
            <a:ext cx="9034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（</a:t>
            </a:r>
            <a:r>
              <a:rPr kumimoji="0" lang="en-US" altLang="zh-CN" sz="20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1</a:t>
            </a:r>
            <a:r>
              <a:rPr kumimoji="0" lang="zh-CN" altLang="en-US" sz="20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）</a:t>
            </a:r>
            <a:endParaRPr kumimoji="0" lang="zh-CN" altLang="en-US" sz="20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97728" y="4179540"/>
            <a:ext cx="9034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（</a:t>
            </a:r>
            <a:r>
              <a:rPr kumimoji="0" lang="en-US" altLang="zh-CN" sz="20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2</a:t>
            </a:r>
            <a:r>
              <a:rPr kumimoji="0" lang="zh-CN" altLang="en-US" sz="20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）</a:t>
            </a:r>
            <a:endParaRPr kumimoji="0" lang="zh-CN" altLang="en-US" sz="20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17338" y="4179540"/>
            <a:ext cx="9034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（</a:t>
            </a:r>
            <a:r>
              <a:rPr kumimoji="0" lang="en-US" altLang="zh-CN" sz="20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3</a:t>
            </a:r>
            <a:r>
              <a:rPr kumimoji="0" lang="zh-CN" altLang="en-US" sz="20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）</a:t>
            </a:r>
            <a:endParaRPr kumimoji="0" lang="zh-CN" altLang="en-US" sz="20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22141" y="4179540"/>
            <a:ext cx="9034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（</a:t>
            </a:r>
            <a:r>
              <a:rPr kumimoji="0" lang="en-US" altLang="zh-CN" sz="20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4</a:t>
            </a:r>
            <a:r>
              <a:rPr kumimoji="0" lang="zh-CN" altLang="en-US" sz="20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）</a:t>
            </a:r>
            <a:endParaRPr kumimoji="0" lang="zh-CN" altLang="en-US" sz="20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2" name="矩形 12"/>
          <p:cNvSpPr/>
          <p:nvPr/>
        </p:nvSpPr>
        <p:spPr>
          <a:xfrm>
            <a:off x="510905" y="744953"/>
            <a:ext cx="6523348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latin typeface="+mn-lt"/>
                <a:cs typeface="+mn-ea"/>
                <a:sym typeface="+mn-lt"/>
              </a:rPr>
              <a:t>(2) </a:t>
            </a:r>
            <a:r>
              <a:rPr lang="zh-CN" altLang="en-US" sz="2800" b="1" dirty="0">
                <a:latin typeface="+mn-lt"/>
                <a:cs typeface="+mn-ea"/>
                <a:sym typeface="+mn-lt"/>
                <a:hlinkClick r:id="rId3" action="ppaction://hlinkfile"/>
              </a:rPr>
              <a:t>通过画相等的同位角来</a:t>
            </a:r>
            <a:r>
              <a:rPr lang="zh-CN" altLang="en-US" sz="2800" b="1">
                <a:latin typeface="+mn-lt"/>
                <a:cs typeface="+mn-ea"/>
                <a:sym typeface="+mn-lt"/>
                <a:hlinkClick r:id="rId3" action="ppaction://hlinkfile"/>
              </a:rPr>
              <a:t>构造平行线</a:t>
            </a:r>
            <a:endParaRPr lang="zh-CN" altLang="zh-CN" sz="2800" b="1" dirty="0">
              <a:latin typeface="+mn-lt"/>
              <a:cs typeface="+mn-ea"/>
              <a:sym typeface="+mn-lt"/>
            </a:endParaRPr>
          </a:p>
        </p:txBody>
      </p:sp>
      <p:sp>
        <p:nvSpPr>
          <p:cNvPr id="13" name="弧形 12"/>
          <p:cNvSpPr/>
          <p:nvPr/>
        </p:nvSpPr>
        <p:spPr>
          <a:xfrm rot="20700000" flipH="1" flipV="1">
            <a:off x="5348414" y="980657"/>
            <a:ext cx="1394460" cy="1194435"/>
          </a:xfrm>
          <a:prstGeom prst="arc">
            <a:avLst>
              <a:gd name="adj1" fmla="val 12299386"/>
              <a:gd name="adj2" fmla="val 14694067"/>
            </a:avLst>
          </a:prstGeom>
          <a:ln w="19050">
            <a:solidFill>
              <a:srgbClr val="1D41D5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42494" y="1310222"/>
            <a:ext cx="2717800" cy="4032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sz="2000" b="1" dirty="0">
                <a:solidFill>
                  <a:srgbClr val="1D41D5"/>
                </a:solidFill>
                <a:latin typeface="+mn-lt"/>
                <a:cs typeface="+mn-ea"/>
                <a:sym typeface="+mn-lt"/>
                <a:hlinkClick r:id="rId4" action="ppaction://hlinkfile"/>
              </a:rPr>
              <a:t>作一个角等于已知角</a:t>
            </a:r>
            <a:endParaRPr lang="zh-CN" sz="2000" b="1" dirty="0">
              <a:solidFill>
                <a:srgbClr val="1D41D5"/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14" grpId="0"/>
      <p:bldP spid="1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544" y="2013291"/>
            <a:ext cx="3984447" cy="190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5673" y="2018712"/>
            <a:ext cx="3964257" cy="190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525499" y="3960305"/>
            <a:ext cx="194080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b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作</a:t>
            </a: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PQ</a:t>
            </a:r>
            <a:r>
              <a:rPr kumimoji="0" sz="2000" b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⊥</a:t>
            </a:r>
            <a:r>
              <a:rPr kumimoji="0" sz="20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a</a:t>
            </a:r>
            <a:endParaRPr kumimoji="0" sz="20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19467" y="3960305"/>
            <a:ext cx="225044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sz="2000" b="1">
                <a:latin typeface="+mn-lt"/>
                <a:cs typeface="+mn-ea"/>
                <a:sym typeface="+mn-lt"/>
              </a:rPr>
              <a:t>连接</a:t>
            </a:r>
            <a:r>
              <a:rPr sz="2000" b="1" i="1">
                <a:latin typeface="+mn-lt"/>
                <a:cs typeface="+mn-ea"/>
                <a:sym typeface="+mn-lt"/>
              </a:rPr>
              <a:t>PS</a:t>
            </a:r>
            <a:r>
              <a:rPr sz="2000" b="1">
                <a:latin typeface="+mn-lt"/>
                <a:cs typeface="+mn-ea"/>
                <a:sym typeface="+mn-lt"/>
              </a:rPr>
              <a:t>，则</a:t>
            </a:r>
            <a:r>
              <a:rPr sz="2000" b="1" i="1">
                <a:latin typeface="+mn-lt"/>
                <a:cs typeface="+mn-ea"/>
                <a:sym typeface="+mn-lt"/>
              </a:rPr>
              <a:t>b</a:t>
            </a:r>
            <a:r>
              <a:rPr sz="2000" b="1">
                <a:latin typeface="+mn-lt"/>
                <a:cs typeface="+mn-ea"/>
                <a:sym typeface="+mn-lt"/>
              </a:rPr>
              <a:t>∥</a:t>
            </a:r>
            <a:r>
              <a:rPr sz="2000" b="1" i="1">
                <a:latin typeface="+mn-lt"/>
                <a:cs typeface="+mn-ea"/>
                <a:sym typeface="+mn-lt"/>
              </a:rPr>
              <a:t>a</a:t>
            </a:r>
            <a:endParaRPr sz="2000" b="1" i="1">
              <a:latin typeface="+mn-lt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3472" y="3960305"/>
            <a:ext cx="254381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sz="2000" b="1">
                <a:latin typeface="+mn-lt"/>
                <a:cs typeface="+mn-ea"/>
                <a:sym typeface="+mn-lt"/>
              </a:rPr>
              <a:t>作</a:t>
            </a:r>
            <a:r>
              <a:rPr sz="2000" b="1" i="1">
                <a:latin typeface="+mn-lt"/>
                <a:cs typeface="+mn-ea"/>
                <a:sym typeface="+mn-lt"/>
              </a:rPr>
              <a:t>l</a:t>
            </a:r>
            <a:r>
              <a:rPr sz="2000" b="1">
                <a:latin typeface="+mn-lt"/>
                <a:cs typeface="+mn-ea"/>
                <a:sym typeface="+mn-lt"/>
              </a:rPr>
              <a:t>⊥</a:t>
            </a:r>
            <a:r>
              <a:rPr sz="2000" b="1" i="1">
                <a:latin typeface="+mn-lt"/>
                <a:cs typeface="+mn-ea"/>
                <a:sym typeface="+mn-lt"/>
              </a:rPr>
              <a:t>a</a:t>
            </a:r>
            <a:r>
              <a:rPr sz="2000" b="1">
                <a:latin typeface="+mn-lt"/>
                <a:cs typeface="+mn-ea"/>
                <a:sym typeface="+mn-lt"/>
              </a:rPr>
              <a:t>，取</a:t>
            </a:r>
            <a:r>
              <a:rPr sz="2000" b="1" i="1">
                <a:latin typeface="+mn-lt"/>
                <a:cs typeface="+mn-ea"/>
                <a:sym typeface="+mn-lt"/>
              </a:rPr>
              <a:t>RS</a:t>
            </a:r>
            <a:r>
              <a:rPr sz="2000" b="1">
                <a:latin typeface="+mn-lt"/>
                <a:cs typeface="+mn-ea"/>
                <a:sym typeface="+mn-lt"/>
              </a:rPr>
              <a:t>=</a:t>
            </a:r>
            <a:r>
              <a:rPr sz="2000" b="1" i="1">
                <a:latin typeface="+mn-lt"/>
                <a:cs typeface="+mn-ea"/>
                <a:sym typeface="+mn-lt"/>
              </a:rPr>
              <a:t>PQ</a:t>
            </a:r>
            <a:endParaRPr sz="2000" b="1" i="1">
              <a:latin typeface="+mn-lt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60224" y="4314437"/>
            <a:ext cx="9034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（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1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75921" y="4314437"/>
            <a:ext cx="9034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2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95531" y="4314437"/>
            <a:ext cx="9034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3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00334" y="4314437"/>
            <a:ext cx="9034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4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2" name="弧形 11"/>
          <p:cNvSpPr/>
          <p:nvPr/>
        </p:nvSpPr>
        <p:spPr>
          <a:xfrm rot="20700000" flipH="1" flipV="1">
            <a:off x="5022442" y="1109204"/>
            <a:ext cx="1394460" cy="1194435"/>
          </a:xfrm>
          <a:prstGeom prst="arc">
            <a:avLst>
              <a:gd name="adj1" fmla="val 12299386"/>
              <a:gd name="adj2" fmla="val 14694067"/>
            </a:avLst>
          </a:prstGeom>
          <a:ln w="19050">
            <a:solidFill>
              <a:srgbClr val="1D41D5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95797" y="1414639"/>
            <a:ext cx="3554095" cy="4032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sz="2000" b="1" dirty="0">
                <a:solidFill>
                  <a:srgbClr val="1D41D5"/>
                </a:solidFill>
                <a:latin typeface="+mn-lt"/>
                <a:cs typeface="+mn-ea"/>
                <a:sym typeface="+mn-lt"/>
              </a:rPr>
              <a:t>作一条线段等于已知线段</a:t>
            </a:r>
            <a:endParaRPr lang="zh-CN" sz="2000" b="1" dirty="0">
              <a:solidFill>
                <a:srgbClr val="1D41D5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1560" y="639024"/>
            <a:ext cx="7245753" cy="968663"/>
          </a:xfrm>
          <a:prstGeom prst="rect">
            <a:avLst/>
          </a:prstGeom>
          <a:noFill/>
          <a:ln w="12700" algn="ctr">
            <a:noFill/>
            <a:miter lim="800000"/>
          </a:ln>
          <a:effectLst>
            <a:outerShdw dist="35921" dir="2700000" sy="50000" kx="2115830" algn="bl" rotWithShape="0">
              <a:srgbClr val="C0C0C0">
                <a:alpha val="80000"/>
              </a:srgbClr>
            </a:outerShdw>
          </a:effectLst>
        </p:spPr>
        <p:txBody>
          <a:bodyPr wrap="square">
            <a:spAutoFit/>
          </a:bodyPr>
          <a:lstStyle/>
          <a:p>
            <a:pPr lvl="0" eaLnBrk="1" hangingPunct="1">
              <a:lnSpc>
                <a:spcPct val="125000"/>
              </a:lnSpc>
              <a:spcBef>
                <a:spcPct val="50000"/>
              </a:spcBef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(3)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  <a:hlinkClick r:id="rId3" action="ppaction://hlinkfile"/>
              </a:rPr>
              <a:t>如图，</a:t>
            </a:r>
            <a:r>
              <a:rPr lang="zh-CN" altLang="en-US" sz="2400" b="1" dirty="0">
                <a:latin typeface="+mn-lt"/>
                <a:cs typeface="+mn-ea"/>
                <a:sym typeface="+mn-lt"/>
                <a:hlinkClick r:id="rId3" action="ppaction://hlinkfile"/>
              </a:rPr>
              <a:t>利用 “在同一平面内垂直于同一直线的两条</a:t>
            </a:r>
            <a:r>
              <a:rPr lang="zh-CN" altLang="en-US" sz="2400" b="1">
                <a:latin typeface="+mn-lt"/>
                <a:cs typeface="+mn-ea"/>
                <a:sym typeface="+mn-lt"/>
                <a:hlinkClick r:id="rId3" action="ppaction://hlinkfile"/>
              </a:rPr>
              <a:t>直线平行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  <a:hlinkClick r:id="rId3" action="ppaction://hlinkfile"/>
              </a:rPr>
              <a:t>”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  <a:hlinkClick r:id="rId3" action="ppaction://hlinkfile"/>
              </a:rPr>
              <a:t>作图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13" grpId="0"/>
      <p:bldP spid="1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2466"/>
          <p:cNvSpPr txBox="1">
            <a:spLocks noChangeArrowheads="1"/>
          </p:cNvSpPr>
          <p:nvPr/>
        </p:nvSpPr>
        <p:spPr bwMode="auto">
          <a:xfrm>
            <a:off x="1187624" y="1419622"/>
            <a:ext cx="5297214" cy="26289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  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下列说法错误的是（</a:t>
            </a: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      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）</a:t>
            </a:r>
            <a:endParaRPr kumimoji="0" lang="zh-CN" altLang="en-US" sz="2800" b="1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A. 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同位角不一定相等</a:t>
            </a:r>
            <a:endParaRPr kumimoji="0" lang="zh-CN" altLang="en-US" sz="2800" b="1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B. 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内错角都相等</a:t>
            </a:r>
            <a:endParaRPr kumimoji="0" lang="zh-CN" altLang="en-US" sz="2800" b="1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C. 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同旁内角可能相等</a:t>
            </a:r>
            <a:endParaRPr kumimoji="0" lang="zh-CN" altLang="en-US" sz="2800" b="1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D. 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同旁内角互补则两直线平行</a:t>
            </a:r>
            <a:endParaRPr kumimoji="0" lang="zh-CN" altLang="en-US" sz="2800" b="1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04048" y="1419622"/>
            <a:ext cx="504056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001" y="232870"/>
            <a:ext cx="2372196" cy="764991"/>
            <a:chOff x="251520" y="138345"/>
            <a:chExt cx="4377140" cy="76499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687949" y="212009"/>
              <a:ext cx="35042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针对练习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2466"/>
          <p:cNvSpPr txBox="1">
            <a:spLocks noChangeArrowheads="1"/>
          </p:cNvSpPr>
          <p:nvPr/>
        </p:nvSpPr>
        <p:spPr bwMode="auto">
          <a:xfrm>
            <a:off x="197768" y="915566"/>
            <a:ext cx="8748464" cy="26281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2. </a:t>
            </a:r>
            <a:r>
              <a:rPr kumimoji="0" lang="zh-CN" altLang="en-US" sz="2800" b="1" i="0" u="none" strike="noStrike" kern="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同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一平面内，下列说法：①过两点有且只有一条直线；②两直线不平行，则一定相交；③过一点有且只有一条直线与已知直线垂直；④过一点有且仅有一条直线与已知</a:t>
            </a:r>
            <a:r>
              <a:rPr kumimoji="0" lang="zh-CN" altLang="en-US" sz="2800" b="1" i="0" u="none" strike="noStrike" kern="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直线平行。其中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正确的个数是</a:t>
            </a:r>
            <a:r>
              <a:rPr kumimoji="0" lang="zh-CN" altLang="en-US" sz="2800" b="1" i="0" u="none" strike="noStrike" kern="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kumimoji="0" lang="en-US" altLang="zh-CN" sz="2800" b="1" i="0" u="none" strike="noStrike" kern="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      </a:t>
            </a:r>
            <a:r>
              <a:rPr kumimoji="0" lang="zh-CN" altLang="en-US" sz="2800" b="1" i="0" u="none" strike="noStrike" kern="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）</a:t>
            </a:r>
            <a:endParaRPr kumimoji="0" lang="zh-CN" altLang="en-US" sz="2800" b="1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   A.1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个     </a:t>
            </a: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B.2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个    </a:t>
            </a: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C.3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个    </a:t>
            </a: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D.4</a:t>
            </a:r>
            <a:r>
              <a:rPr kumimoji="0" lang="zh-CN" altLang="en-US" sz="2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个</a:t>
            </a:r>
            <a:endParaRPr kumimoji="0" lang="zh-CN" altLang="en-US" sz="2800" b="1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92280" y="2427734"/>
            <a:ext cx="7921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D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107504" y="907610"/>
            <a:ext cx="8712968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600" b="1" dirty="0">
                <a:latin typeface="+mn-lt"/>
                <a:cs typeface="+mn-ea"/>
                <a:sym typeface="+mn-lt"/>
              </a:rPr>
              <a:t>3. 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判断题（正确的画√，错误的画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×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）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.</a:t>
            </a:r>
            <a:endParaRPr lang="en-US" altLang="zh-CN" sz="2600" b="1" dirty="0">
              <a:latin typeface="+mn-lt"/>
              <a:cs typeface="+mn-ea"/>
              <a:sym typeface="+mn-lt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600" b="1" dirty="0">
                <a:latin typeface="+mn-lt"/>
                <a:cs typeface="+mn-ea"/>
                <a:sym typeface="+mn-lt"/>
              </a:rPr>
              <a:t>（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1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）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a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b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c 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是直线，若 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a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∥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b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b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∥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c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，则</a:t>
            </a:r>
            <a:r>
              <a:rPr lang="en-US" altLang="zh-CN" sz="2600" b="1" i="1" dirty="0" err="1">
                <a:latin typeface="+mn-lt"/>
                <a:cs typeface="+mn-ea"/>
                <a:sym typeface="+mn-lt"/>
              </a:rPr>
              <a:t>a</a:t>
            </a:r>
            <a:r>
              <a:rPr lang="en-US" altLang="zh-CN" sz="2600" b="1" dirty="0" err="1">
                <a:latin typeface="+mn-lt"/>
                <a:cs typeface="+mn-ea"/>
                <a:sym typeface="+mn-lt"/>
              </a:rPr>
              <a:t>∥</a:t>
            </a:r>
            <a:r>
              <a:rPr lang="en-US" altLang="zh-CN" sz="2600" b="1" i="1" dirty="0" err="1">
                <a:latin typeface="+mn-lt"/>
                <a:cs typeface="+mn-ea"/>
                <a:sym typeface="+mn-lt"/>
              </a:rPr>
              <a:t>c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；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	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（     ）</a:t>
            </a:r>
            <a:endParaRPr lang="en-US" altLang="zh-CN" sz="2600" b="1" dirty="0">
              <a:latin typeface="+mn-lt"/>
              <a:cs typeface="+mn-ea"/>
              <a:sym typeface="+mn-lt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600" b="1" dirty="0">
                <a:latin typeface="+mn-lt"/>
                <a:cs typeface="+mn-ea"/>
                <a:sym typeface="+mn-lt"/>
              </a:rPr>
              <a:t>（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2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）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a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b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c 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是直线，若 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a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⊥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b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b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⊥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c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，则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a</a:t>
            </a:r>
            <a:r>
              <a:rPr lang="en-US" altLang="zh-CN" sz="2600" b="1">
                <a:latin typeface="+mn-lt"/>
                <a:cs typeface="+mn-ea"/>
                <a:sym typeface="+mn-lt"/>
              </a:rPr>
              <a:t>⊥</a:t>
            </a:r>
            <a:r>
              <a:rPr lang="en-US" altLang="zh-CN" sz="2600" b="1" i="1">
                <a:latin typeface="+mn-lt"/>
                <a:cs typeface="+mn-ea"/>
                <a:sym typeface="+mn-lt"/>
              </a:rPr>
              <a:t>c</a:t>
            </a:r>
            <a:r>
              <a:rPr lang="zh-CN" altLang="en-US" sz="2600" b="1">
                <a:latin typeface="+mn-lt"/>
                <a:cs typeface="+mn-ea"/>
                <a:sym typeface="+mn-lt"/>
              </a:rPr>
              <a:t>。</a:t>
            </a:r>
            <a:r>
              <a:rPr lang="en-US" altLang="zh-CN" sz="2600" b="1">
                <a:latin typeface="+mn-lt"/>
                <a:cs typeface="+mn-ea"/>
                <a:sym typeface="+mn-lt"/>
              </a:rPr>
              <a:t> 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	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（     ）</a:t>
            </a:r>
            <a:endParaRPr lang="en-US" altLang="zh-CN" sz="2600" b="1" dirty="0">
              <a:latin typeface="+mn-lt"/>
              <a:cs typeface="+mn-ea"/>
              <a:sym typeface="+mn-lt"/>
            </a:endParaRPr>
          </a:p>
        </p:txBody>
      </p:sp>
      <p:sp>
        <p:nvSpPr>
          <p:cNvPr id="3" name="矩形 3"/>
          <p:cNvSpPr/>
          <p:nvPr/>
        </p:nvSpPr>
        <p:spPr>
          <a:xfrm>
            <a:off x="323528" y="2880848"/>
            <a:ext cx="8340675" cy="1379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提示：在同一平面内，如果两条直线都垂直于同一条直线，那么这两条直线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互相平行。如果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没有“在同一平面内”这个前提条件，则不一定平行，有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可能垂直。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84368" y="1534094"/>
            <a:ext cx="7677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cs typeface="+mn-ea"/>
                <a:sym typeface="+mn-lt"/>
              </a:rPr>
              <a:t>√</a:t>
            </a:r>
            <a:endParaRPr lang="zh-CN" altLang="en-US" sz="3200" dirty="0">
              <a:solidFill>
                <a:srgbClr val="FF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57552" y="2222173"/>
            <a:ext cx="7626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cs typeface="+mn-ea"/>
                <a:sym typeface="+mn-lt"/>
              </a:rPr>
              <a:t>×</a:t>
            </a:r>
            <a:endParaRPr lang="zh-CN" altLang="en-US" sz="2800" dirty="0">
              <a:solidFill>
                <a:srgbClr val="FF0000"/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179512" y="436578"/>
            <a:ext cx="8346801" cy="14868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600" b="1" dirty="0">
                <a:latin typeface="+mn-lt"/>
                <a:cs typeface="+mn-ea"/>
                <a:sym typeface="+mn-lt"/>
              </a:rPr>
              <a:t>4.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如图，两条直线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a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</a:t>
            </a:r>
            <a:r>
              <a:rPr lang="en-US" altLang="zh-CN" sz="2600" b="1" i="1">
                <a:latin typeface="+mn-lt"/>
                <a:cs typeface="+mn-ea"/>
                <a:sym typeface="+mn-lt"/>
              </a:rPr>
              <a:t>b</a:t>
            </a:r>
            <a:r>
              <a:rPr lang="zh-CN" altLang="en-US" sz="2600" b="1">
                <a:latin typeface="+mn-lt"/>
                <a:cs typeface="+mn-ea"/>
                <a:sym typeface="+mn-lt"/>
              </a:rPr>
              <a:t>相交。</a:t>
            </a:r>
            <a:endParaRPr lang="en-US" altLang="zh-CN" sz="2600" b="1" dirty="0">
              <a:latin typeface="+mn-lt"/>
              <a:cs typeface="+mn-ea"/>
              <a:sym typeface="+mn-lt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600" b="1" dirty="0">
                <a:latin typeface="+mn-lt"/>
                <a:cs typeface="+mn-ea"/>
                <a:sym typeface="+mn-lt"/>
              </a:rPr>
              <a:t>(1) 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如果∠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1=60°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，求∠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2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，∠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3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，∠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4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的度数；</a:t>
            </a:r>
            <a:endParaRPr lang="zh-CN" altLang="en-US" sz="2600" b="1" dirty="0">
              <a:latin typeface="+mn-lt"/>
              <a:cs typeface="+mn-ea"/>
              <a:sym typeface="+mn-lt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600" b="1" dirty="0">
                <a:latin typeface="+mn-lt"/>
                <a:cs typeface="+mn-ea"/>
                <a:sym typeface="+mn-lt"/>
              </a:rPr>
              <a:t>(2) 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如果 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2∠3=3∠1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，求∠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2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，∠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3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，∠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4</a:t>
            </a:r>
            <a:r>
              <a:rPr lang="zh-CN" altLang="en-US" sz="2600" b="1">
                <a:latin typeface="+mn-lt"/>
                <a:cs typeface="+mn-ea"/>
                <a:sym typeface="+mn-lt"/>
              </a:rPr>
              <a:t>的度数。</a:t>
            </a:r>
            <a:endParaRPr lang="en-US" altLang="zh-CN" sz="2600" b="1" dirty="0">
              <a:latin typeface="+mn-lt"/>
              <a:cs typeface="+mn-ea"/>
              <a:sym typeface="+mn-lt"/>
            </a:endParaRP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EAF5EA"/>
              </a:clrFrom>
              <a:clrTo>
                <a:srgbClr val="EAF5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61817" y="2270242"/>
            <a:ext cx="2499622" cy="189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79512" y="1931726"/>
            <a:ext cx="6404768" cy="22382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解：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(1)∠2 = 180°-∠1 = 180°-60°=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120°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补角定义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∠3 = ∠2 = 120°(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对顶角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相等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∠4 = ∠1 = 60°(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对顶角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相等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123728" y="343444"/>
            <a:ext cx="4377140" cy="764991"/>
            <a:chOff x="251520" y="138345"/>
            <a:chExt cx="4377140" cy="76499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回顾与思考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11560" y="1347614"/>
            <a:ext cx="7920880" cy="34016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cs typeface="+mn-ea"/>
                <a:sym typeface="+mn-lt"/>
              </a:rPr>
              <a:t>1</a:t>
            </a:r>
            <a:r>
              <a:rPr lang="zh-CN" altLang="en-US" sz="2400" b="1" dirty="0">
                <a:latin typeface="+mn-lt"/>
                <a:cs typeface="+mn-ea"/>
                <a:sym typeface="+mn-lt"/>
              </a:rPr>
              <a:t>、举例说出生活中的对顶角、互补的角与互余的角。</a:t>
            </a:r>
            <a:endParaRPr lang="en-US" altLang="zh-CN" sz="2400" b="1" dirty="0">
              <a:latin typeface="+mn-lt"/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cs typeface="+mn-ea"/>
                <a:sym typeface="+mn-lt"/>
              </a:rPr>
              <a:t>2</a:t>
            </a:r>
            <a:r>
              <a:rPr lang="zh-CN" altLang="en-US" sz="2400" b="1" dirty="0">
                <a:latin typeface="+mn-lt"/>
                <a:cs typeface="+mn-ea"/>
                <a:sym typeface="+mn-lt"/>
              </a:rPr>
              <a:t>、判定两条直线是否平行，通常有</a:t>
            </a:r>
            <a:r>
              <a:rPr lang="zh-CN" altLang="en-US" sz="2400" b="1">
                <a:latin typeface="+mn-lt"/>
                <a:cs typeface="+mn-ea"/>
                <a:sym typeface="+mn-lt"/>
              </a:rPr>
              <a:t>哪些方法？</a:t>
            </a:r>
            <a:endParaRPr lang="en-US" altLang="zh-CN" sz="2400" b="1" dirty="0">
              <a:latin typeface="+mn-lt"/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cs typeface="+mn-ea"/>
                <a:sym typeface="+mn-lt"/>
              </a:rPr>
              <a:t>3</a:t>
            </a:r>
            <a:r>
              <a:rPr lang="zh-CN" altLang="en-US" sz="2400" b="1" dirty="0">
                <a:latin typeface="+mn-lt"/>
                <a:cs typeface="+mn-ea"/>
                <a:sym typeface="+mn-lt"/>
              </a:rPr>
              <a:t>、平行线有</a:t>
            </a:r>
            <a:r>
              <a:rPr lang="zh-CN" altLang="en-US" sz="2400" b="1">
                <a:latin typeface="+mn-lt"/>
                <a:cs typeface="+mn-ea"/>
                <a:sym typeface="+mn-lt"/>
              </a:rPr>
              <a:t>哪些特征？</a:t>
            </a:r>
            <a:endParaRPr lang="en-US" altLang="zh-CN" sz="2400" b="1" dirty="0">
              <a:latin typeface="+mn-lt"/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cs typeface="+mn-ea"/>
                <a:sym typeface="+mn-lt"/>
              </a:rPr>
              <a:t>4</a:t>
            </a:r>
            <a:r>
              <a:rPr lang="zh-CN" altLang="en-US" sz="2400" b="1" dirty="0">
                <a:latin typeface="+mn-lt"/>
                <a:cs typeface="+mn-ea"/>
                <a:sym typeface="+mn-lt"/>
              </a:rPr>
              <a:t>、怎样用尺规作已知直线</a:t>
            </a:r>
            <a:r>
              <a:rPr lang="zh-CN" altLang="en-US" sz="2400" b="1">
                <a:latin typeface="+mn-lt"/>
                <a:cs typeface="+mn-ea"/>
                <a:sym typeface="+mn-lt"/>
              </a:rPr>
              <a:t>的平行线？与</a:t>
            </a:r>
            <a:r>
              <a:rPr lang="zh-CN" altLang="en-US" sz="2400" b="1" dirty="0">
                <a:latin typeface="+mn-lt"/>
                <a:cs typeface="+mn-ea"/>
                <a:sym typeface="+mn-lt"/>
              </a:rPr>
              <a:t>用尺规作一个角等于己知角有怎样</a:t>
            </a:r>
            <a:r>
              <a:rPr lang="zh-CN" altLang="en-US" sz="2400" b="1">
                <a:latin typeface="+mn-lt"/>
                <a:cs typeface="+mn-ea"/>
                <a:sym typeface="+mn-lt"/>
              </a:rPr>
              <a:t>的联系？</a:t>
            </a:r>
            <a:endParaRPr lang="en-US" altLang="zh-CN" sz="2400" b="1" dirty="0">
              <a:latin typeface="+mn-lt"/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cs typeface="+mn-ea"/>
                <a:sym typeface="+mn-lt"/>
              </a:rPr>
              <a:t>5.</a:t>
            </a:r>
            <a:r>
              <a:rPr lang="zh-CN" altLang="en-US" sz="2400" b="1" dirty="0">
                <a:latin typeface="+mn-lt"/>
                <a:cs typeface="+mn-ea"/>
                <a:sym typeface="+mn-lt"/>
              </a:rPr>
              <a:t>用自己的方式梳理本章的知识结构，你是怎样</a:t>
            </a:r>
            <a:r>
              <a:rPr lang="zh-CN" altLang="en-US" sz="2400" b="1">
                <a:latin typeface="+mn-lt"/>
                <a:cs typeface="+mn-ea"/>
                <a:sym typeface="+mn-lt"/>
              </a:rPr>
              <a:t>想的？与</a:t>
            </a:r>
            <a:r>
              <a:rPr lang="zh-CN" altLang="en-US" sz="2400" b="1" dirty="0">
                <a:latin typeface="+mn-lt"/>
                <a:cs typeface="+mn-ea"/>
                <a:sym typeface="+mn-lt"/>
              </a:rPr>
              <a:t>同伴进行交流。</a:t>
            </a:r>
            <a:endParaRPr lang="zh-CN" altLang="en-US" sz="2400" b="1" dirty="0">
              <a:latin typeface="+mn-lt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8053" y="873267"/>
            <a:ext cx="7236804" cy="579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cs typeface="+mn-ea"/>
                <a:sym typeface="+mn-lt"/>
              </a:rPr>
              <a:t>请你带着下面的问题，复习一下全章的内容吧。</a:t>
            </a:r>
            <a:endParaRPr lang="en-US" altLang="zh-CN" sz="2400" b="1" dirty="0">
              <a:latin typeface="+mn-lt"/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512" y="1938615"/>
            <a:ext cx="7708363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(2)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因为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∠1+∠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3=180°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   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2∠3 = 3∠1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，即∠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1=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∠3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    ∠3+∠3 = 180°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     ∠3 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180°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3 = 108°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，∠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2 =∠3 = 108°(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对顶角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相等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，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4 = 180°-∠3 = 180°-108°=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72°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595688" y="2477318"/>
          <a:ext cx="289875" cy="748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Equation" r:id="rId1" imgW="3657600" imgH="9448800" progId="Equation.DSMT4">
                  <p:embed/>
                </p:oleObj>
              </mc:Choice>
              <mc:Fallback>
                <p:oleObj name="Equation" r:id="rId1" imgW="3657600" imgH="94488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95688" y="2477318"/>
                        <a:ext cx="289875" cy="7488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60003" y="3037248"/>
          <a:ext cx="283903" cy="73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0003" y="3037248"/>
                        <a:ext cx="283903" cy="730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820160" y="3034569"/>
          <a:ext cx="289875" cy="748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Equation" r:id="rId5" imgW="3657600" imgH="9448800" progId="Equation.DSMT4">
                  <p:embed/>
                </p:oleObj>
              </mc:Choice>
              <mc:Fallback>
                <p:oleObj name="Equation" r:id="rId5" imgW="3657600" imgH="9448800" progId="Equation.DSMT4">
                  <p:embed/>
                  <p:pic>
                    <p:nvPicPr>
                      <p:cNvPr id="0" name="对象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20160" y="3034569"/>
                        <a:ext cx="289875" cy="7488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3"/>
          <p:cNvSpPr/>
          <p:nvPr/>
        </p:nvSpPr>
        <p:spPr>
          <a:xfrm>
            <a:off x="179512" y="436578"/>
            <a:ext cx="8346801" cy="14868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600" b="1" dirty="0">
                <a:latin typeface="+mn-lt"/>
                <a:cs typeface="+mn-ea"/>
                <a:sym typeface="+mn-lt"/>
              </a:rPr>
              <a:t>4.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如图，两条直线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a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</a:t>
            </a:r>
            <a:r>
              <a:rPr lang="en-US" altLang="zh-CN" sz="2600" b="1" i="1">
                <a:latin typeface="+mn-lt"/>
                <a:cs typeface="+mn-ea"/>
                <a:sym typeface="+mn-lt"/>
              </a:rPr>
              <a:t>b</a:t>
            </a:r>
            <a:r>
              <a:rPr lang="zh-CN" altLang="en-US" sz="2600" b="1">
                <a:latin typeface="+mn-lt"/>
                <a:cs typeface="+mn-ea"/>
                <a:sym typeface="+mn-lt"/>
              </a:rPr>
              <a:t>相交。</a:t>
            </a:r>
            <a:endParaRPr lang="en-US" altLang="zh-CN" sz="2600" b="1" dirty="0">
              <a:latin typeface="+mn-lt"/>
              <a:cs typeface="+mn-ea"/>
              <a:sym typeface="+mn-lt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600" b="1" dirty="0">
                <a:latin typeface="+mn-lt"/>
                <a:cs typeface="+mn-ea"/>
                <a:sym typeface="+mn-lt"/>
              </a:rPr>
              <a:t>(1) 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如果∠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1=60°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，求∠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2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，∠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3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，∠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4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的度数；</a:t>
            </a:r>
            <a:endParaRPr lang="zh-CN" altLang="en-US" sz="2600" b="1" dirty="0">
              <a:latin typeface="+mn-lt"/>
              <a:cs typeface="+mn-ea"/>
              <a:sym typeface="+mn-lt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600" b="1" dirty="0">
                <a:latin typeface="+mn-lt"/>
                <a:cs typeface="+mn-ea"/>
                <a:sym typeface="+mn-lt"/>
              </a:rPr>
              <a:t>(2) 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如果 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2∠3=3∠1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，求∠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2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，∠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3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，∠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4</a:t>
            </a:r>
            <a:r>
              <a:rPr lang="zh-CN" altLang="en-US" sz="2600" b="1">
                <a:latin typeface="+mn-lt"/>
                <a:cs typeface="+mn-ea"/>
                <a:sym typeface="+mn-lt"/>
              </a:rPr>
              <a:t>的度数。</a:t>
            </a:r>
            <a:endParaRPr lang="en-US" altLang="zh-CN" sz="2600" b="1" dirty="0">
              <a:latin typeface="+mn-lt"/>
              <a:cs typeface="+mn-ea"/>
              <a:sym typeface="+mn-lt"/>
            </a:endParaRPr>
          </a:p>
        </p:txBody>
      </p:sp>
      <p:pic>
        <p:nvPicPr>
          <p:cNvPr id="9" name="图片 1"/>
          <p:cNvPicPr>
            <a:picLocks noChangeAspect="1"/>
          </p:cNvPicPr>
          <p:nvPr/>
        </p:nvPicPr>
        <p:blipFill>
          <a:blip r:embed="rId7">
            <a:clrChange>
              <a:clrFrom>
                <a:srgbClr val="EAF5EA"/>
              </a:clrFrom>
              <a:clrTo>
                <a:srgbClr val="EAF5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61817" y="2270242"/>
            <a:ext cx="2499622" cy="1899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179512" y="435549"/>
            <a:ext cx="8340675" cy="10066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600" b="1" dirty="0">
                <a:latin typeface="+mn-lt"/>
                <a:cs typeface="+mn-ea"/>
                <a:sym typeface="+mn-lt"/>
              </a:rPr>
              <a:t>5.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如图，直线 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AB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⊥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CD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，垂足为 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O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，直线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EF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经过点 </a:t>
            </a:r>
            <a:r>
              <a:rPr lang="en-US" altLang="zh-CN" sz="2600" b="1" i="1" dirty="0">
                <a:latin typeface="+mn-lt"/>
                <a:cs typeface="+mn-ea"/>
                <a:sym typeface="+mn-lt"/>
              </a:rPr>
              <a:t>O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，∠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1 = 26°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，求∠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2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，∠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3</a:t>
            </a:r>
            <a:r>
              <a:rPr lang="zh-CN" altLang="en-US" sz="2600" b="1" dirty="0">
                <a:latin typeface="+mn-lt"/>
                <a:cs typeface="+mn-ea"/>
                <a:sym typeface="+mn-lt"/>
              </a:rPr>
              <a:t>，∠</a:t>
            </a:r>
            <a:r>
              <a:rPr lang="en-US" altLang="zh-CN" sz="2600" b="1" dirty="0">
                <a:latin typeface="+mn-lt"/>
                <a:cs typeface="+mn-ea"/>
                <a:sym typeface="+mn-lt"/>
              </a:rPr>
              <a:t>4 </a:t>
            </a:r>
            <a:r>
              <a:rPr lang="zh-CN" altLang="en-US" sz="2600" b="1">
                <a:latin typeface="+mn-lt"/>
                <a:cs typeface="+mn-ea"/>
                <a:sym typeface="+mn-lt"/>
              </a:rPr>
              <a:t>的度数。</a:t>
            </a:r>
            <a:endParaRPr lang="en-US" altLang="zh-CN" sz="2600" b="1" dirty="0">
              <a:latin typeface="+mn-lt"/>
              <a:cs typeface="+mn-ea"/>
              <a:sym typeface="+mn-lt"/>
            </a:endParaRPr>
          </a:p>
        </p:txBody>
      </p:sp>
      <p:pic>
        <p:nvPicPr>
          <p:cNvPr id="3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EAF5EA"/>
              </a:clrFrom>
              <a:clrTo>
                <a:srgbClr val="EAF5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4168" y="1779662"/>
            <a:ext cx="2672080" cy="2131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23528" y="1515171"/>
            <a:ext cx="6400067" cy="3192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解：因为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AB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⊥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CD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所以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COB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90°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故∠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2 = 90°-∠1 = 90°-26°=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64°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因为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∠3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与∠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1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是对顶角，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所以 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3 = ∠1 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26°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又∠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4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与∠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1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互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为补角，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所以 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4 = 180°-∠1 = 180°-26°=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154°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+mn-lt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1560" y="138345"/>
            <a:ext cx="2671508" cy="764991"/>
            <a:chOff x="251520" y="138345"/>
            <a:chExt cx="4377140" cy="76499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687950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课后作业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91680" y="1707654"/>
            <a:ext cx="4752528" cy="144016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从课后习题中选取；</a:t>
            </a:r>
            <a:endParaRPr lang="zh-CN" altLang="en-US" sz="2800" b="1" dirty="0">
              <a:latin typeface="+mn-lt"/>
              <a:ea typeface="+mn-ea"/>
              <a:cs typeface="+mn-ea"/>
              <a:sym typeface="+mn-lt"/>
            </a:endParaRPr>
          </a:p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完成练习册本课时</a:t>
            </a:r>
            <a:r>
              <a:rPr lang="zh-CN" altLang="en-US" sz="2800" b="1">
                <a:latin typeface="+mn-lt"/>
                <a:ea typeface="+mn-ea"/>
                <a:cs typeface="+mn-ea"/>
                <a:sym typeface="+mn-lt"/>
              </a:rPr>
              <a:t>的习题。</a:t>
            </a:r>
            <a:endParaRPr lang="en-US" altLang="zh-CN" sz="28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opic"/>
          <p:cNvSpPr/>
          <p:nvPr/>
        </p:nvSpPr>
        <p:spPr>
          <a:xfrm>
            <a:off x="22074" y="1799513"/>
            <a:ext cx="429555" cy="1553885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SubTopic"/>
          <p:cNvSpPr/>
          <p:nvPr/>
        </p:nvSpPr>
        <p:spPr>
          <a:xfrm>
            <a:off x="1224145" y="1102122"/>
            <a:ext cx="927175" cy="472387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一般情况</a:t>
            </a:r>
            <a:endParaRPr kumimoji="0" lang="zh-CN" altLang="en-US" sz="1600" b="1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SubTopic"/>
          <p:cNvSpPr/>
          <p:nvPr/>
        </p:nvSpPr>
        <p:spPr>
          <a:xfrm>
            <a:off x="2446998" y="1057856"/>
            <a:ext cx="530181" cy="386861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补角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SubTopic"/>
          <p:cNvSpPr/>
          <p:nvPr/>
        </p:nvSpPr>
        <p:spPr>
          <a:xfrm>
            <a:off x="2390544" y="435534"/>
            <a:ext cx="721195" cy="379132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SubTopic"/>
          <p:cNvSpPr/>
          <p:nvPr/>
        </p:nvSpPr>
        <p:spPr>
          <a:xfrm>
            <a:off x="2131964" y="2645267"/>
            <a:ext cx="622825" cy="357628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垂直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3377165" y="349685"/>
            <a:ext cx="113395" cy="723570"/>
          </a:xfrm>
          <a:prstGeom prst="leftBrace">
            <a:avLst>
              <a:gd name="adj1" fmla="val 58449"/>
              <a:gd name="adj2" fmla="val 50000"/>
            </a:avLst>
          </a:prstGeom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" name="SubTopic"/>
          <p:cNvSpPr/>
          <p:nvPr/>
        </p:nvSpPr>
        <p:spPr>
          <a:xfrm>
            <a:off x="2449681" y="1765774"/>
            <a:ext cx="485924" cy="401090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余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角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3389017" y="1177860"/>
            <a:ext cx="89690" cy="472899"/>
          </a:xfrm>
          <a:prstGeom prst="leftBrace">
            <a:avLst>
              <a:gd name="adj1" fmla="val 58449"/>
              <a:gd name="adj2" fmla="val 50000"/>
            </a:avLst>
          </a:prstGeom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8" name="SubTopic"/>
          <p:cNvSpPr/>
          <p:nvPr/>
        </p:nvSpPr>
        <p:spPr>
          <a:xfrm>
            <a:off x="2053204" y="3420736"/>
            <a:ext cx="1776470" cy="388653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点到直线的距离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6236" y="4031719"/>
            <a:ext cx="121428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两条直线被第三条所截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3667800" y="291932"/>
            <a:ext cx="55535" cy="247016"/>
          </a:xfrm>
          <a:prstGeom prst="leftBrace">
            <a:avLst>
              <a:gd name="adj1" fmla="val 58449"/>
              <a:gd name="adj2" fmla="val 50000"/>
            </a:avLst>
          </a:prstGeom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6" name="SubTopic"/>
          <p:cNvSpPr/>
          <p:nvPr/>
        </p:nvSpPr>
        <p:spPr>
          <a:xfrm>
            <a:off x="3190900" y="1642839"/>
            <a:ext cx="485924" cy="313246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3667800" y="580412"/>
            <a:ext cx="45719" cy="247017"/>
          </a:xfrm>
          <a:prstGeom prst="leftBrace">
            <a:avLst>
              <a:gd name="adj1" fmla="val 58449"/>
              <a:gd name="adj2" fmla="val 50000"/>
            </a:avLst>
          </a:prstGeom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67800" y="276234"/>
            <a:ext cx="4509261" cy="341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两个角有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公共点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，它们的两边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互为反向延长线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67800" y="627534"/>
            <a:ext cx="1455225" cy="341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对顶角相等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667800" y="931397"/>
            <a:ext cx="3888502" cy="341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667800" y="1275606"/>
            <a:ext cx="2443721" cy="341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的补角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667800" y="1628935"/>
            <a:ext cx="4138420" cy="341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互余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667800" y="1963562"/>
            <a:ext cx="2984307" cy="341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的余角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左大括号 33"/>
          <p:cNvSpPr/>
          <p:nvPr/>
        </p:nvSpPr>
        <p:spPr>
          <a:xfrm>
            <a:off x="3856090" y="2504476"/>
            <a:ext cx="55535" cy="281583"/>
          </a:xfrm>
          <a:prstGeom prst="leftBrace">
            <a:avLst>
              <a:gd name="adj1" fmla="val 58449"/>
              <a:gd name="adj2" fmla="val 50000"/>
            </a:avLst>
          </a:prstGeom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221928" y="2269710"/>
            <a:ext cx="57396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两条直线相交成四个角，如果有一个角是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直角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，那么称这两条直线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互相垂直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246399" y="2797725"/>
            <a:ext cx="575284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同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一平面内，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过一点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有且只有一条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直线与已知直线垂直。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" name="Rectangle 4"/>
          <p:cNvSpPr/>
          <p:nvPr/>
        </p:nvSpPr>
        <p:spPr>
          <a:xfrm>
            <a:off x="3249055" y="3131615"/>
            <a:ext cx="5604526" cy="338554"/>
          </a:xfrm>
          <a:prstGeom prst="rect">
            <a:avLst/>
          </a:prstGeom>
          <a:noFill/>
          <a:ln w="28575" cap="flat" cmpd="sng">
            <a:noFill/>
            <a:prstDash val="sys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直线外一点与直线上各点连接的所有线段中，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垂线段最短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8" name="左大括号 37"/>
          <p:cNvSpPr/>
          <p:nvPr/>
        </p:nvSpPr>
        <p:spPr>
          <a:xfrm>
            <a:off x="2665649" y="2386209"/>
            <a:ext cx="74410" cy="967189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104262" y="3357254"/>
            <a:ext cx="392412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直线外一点到这条直线的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垂线段的长度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，叫作点到直线的距离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729844" y="3639097"/>
            <a:ext cx="36356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SubTopic"/>
          <p:cNvSpPr/>
          <p:nvPr/>
        </p:nvSpPr>
        <p:spPr>
          <a:xfrm>
            <a:off x="3222306" y="1978449"/>
            <a:ext cx="423112" cy="311280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3" name="SubTopic"/>
          <p:cNvSpPr/>
          <p:nvPr/>
        </p:nvSpPr>
        <p:spPr>
          <a:xfrm>
            <a:off x="2759222" y="2426189"/>
            <a:ext cx="495166" cy="271816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4" name="SubTopic"/>
          <p:cNvSpPr/>
          <p:nvPr/>
        </p:nvSpPr>
        <p:spPr>
          <a:xfrm>
            <a:off x="2714147" y="2980692"/>
            <a:ext cx="522533" cy="317168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8" name="SubTopic"/>
          <p:cNvSpPr/>
          <p:nvPr/>
        </p:nvSpPr>
        <p:spPr>
          <a:xfrm>
            <a:off x="1953368" y="3845229"/>
            <a:ext cx="770352" cy="372980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>
            <a:spAutoFit/>
          </a:bodyPr>
          <a:lstStyle/>
          <a:p>
            <a:pPr marL="0" marR="0" lvl="0" indent="0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同位角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6841" y="3659326"/>
            <a:ext cx="1673147" cy="1226123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2885087" y="3862442"/>
            <a:ext cx="26950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形如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与∠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的位置关系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SubTopic"/>
          <p:cNvSpPr/>
          <p:nvPr/>
        </p:nvSpPr>
        <p:spPr>
          <a:xfrm>
            <a:off x="1953368" y="4171019"/>
            <a:ext cx="770352" cy="372980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>
            <a:spAutoFit/>
          </a:bodyPr>
          <a:lstStyle/>
          <a:p>
            <a:pPr marL="0" marR="0" lvl="0" indent="0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内错角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SubTopic"/>
          <p:cNvSpPr/>
          <p:nvPr/>
        </p:nvSpPr>
        <p:spPr>
          <a:xfrm>
            <a:off x="1953368" y="4490988"/>
            <a:ext cx="1027137" cy="372980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>
            <a:spAutoFit/>
          </a:bodyPr>
          <a:lstStyle/>
          <a:p>
            <a:pPr marL="0" marR="0" lvl="0" indent="0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同旁内角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885087" y="4188232"/>
            <a:ext cx="2690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形如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与∠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的位置关系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885087" y="4508201"/>
            <a:ext cx="26701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形如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与∠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的位置关系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79021" y="1668425"/>
            <a:ext cx="8006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-117875" y="2425572"/>
            <a:ext cx="6128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相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交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9" name="左大括号 78"/>
          <p:cNvSpPr/>
          <p:nvPr/>
        </p:nvSpPr>
        <p:spPr>
          <a:xfrm>
            <a:off x="1877980" y="3904673"/>
            <a:ext cx="131949" cy="849528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0" name="左大括号 79"/>
          <p:cNvSpPr/>
          <p:nvPr/>
        </p:nvSpPr>
        <p:spPr>
          <a:xfrm>
            <a:off x="1038271" y="1137034"/>
            <a:ext cx="192223" cy="2264664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1" name="左大括号 80"/>
          <p:cNvSpPr/>
          <p:nvPr/>
        </p:nvSpPr>
        <p:spPr>
          <a:xfrm>
            <a:off x="358285" y="1765774"/>
            <a:ext cx="156925" cy="2567949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235362" y="2872043"/>
            <a:ext cx="808019" cy="698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相交成</a:t>
            </a:r>
            <a:endParaRPr lang="en-US" altLang="zh-CN"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直角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3" name="左大括号 82"/>
          <p:cNvSpPr/>
          <p:nvPr/>
        </p:nvSpPr>
        <p:spPr>
          <a:xfrm>
            <a:off x="3206639" y="2890626"/>
            <a:ext cx="109016" cy="524005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84" name="左大括号 83"/>
          <p:cNvSpPr/>
          <p:nvPr/>
        </p:nvSpPr>
        <p:spPr>
          <a:xfrm>
            <a:off x="2054639" y="2698435"/>
            <a:ext cx="96681" cy="960891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85" name="左大括号 84"/>
          <p:cNvSpPr/>
          <p:nvPr/>
        </p:nvSpPr>
        <p:spPr>
          <a:xfrm>
            <a:off x="2204920" y="608447"/>
            <a:ext cx="145914" cy="1534958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86" name="SubTopic"/>
          <p:cNvSpPr/>
          <p:nvPr/>
        </p:nvSpPr>
        <p:spPr>
          <a:xfrm>
            <a:off x="3190900" y="945301"/>
            <a:ext cx="485924" cy="313246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7" name="SubTopic"/>
          <p:cNvSpPr/>
          <p:nvPr/>
        </p:nvSpPr>
        <p:spPr>
          <a:xfrm>
            <a:off x="3222306" y="1290493"/>
            <a:ext cx="423112" cy="311280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8" name="SubTopic"/>
          <p:cNvSpPr/>
          <p:nvPr/>
        </p:nvSpPr>
        <p:spPr>
          <a:xfrm>
            <a:off x="3190900" y="290138"/>
            <a:ext cx="485924" cy="313246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9" name="SubTopic"/>
          <p:cNvSpPr/>
          <p:nvPr/>
        </p:nvSpPr>
        <p:spPr>
          <a:xfrm>
            <a:off x="3222306" y="642421"/>
            <a:ext cx="423112" cy="311280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0" name="左大括号 89"/>
          <p:cNvSpPr/>
          <p:nvPr/>
        </p:nvSpPr>
        <p:spPr>
          <a:xfrm>
            <a:off x="3091911" y="394524"/>
            <a:ext cx="89068" cy="519060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1" name="左大括号 90"/>
          <p:cNvSpPr/>
          <p:nvPr/>
        </p:nvSpPr>
        <p:spPr>
          <a:xfrm>
            <a:off x="3091285" y="1005070"/>
            <a:ext cx="89068" cy="519060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2" name="左大括号 91"/>
          <p:cNvSpPr/>
          <p:nvPr/>
        </p:nvSpPr>
        <p:spPr>
          <a:xfrm>
            <a:off x="3068499" y="1746723"/>
            <a:ext cx="89068" cy="519060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-183305" y="-26066"/>
            <a:ext cx="2929482" cy="702480"/>
            <a:chOff x="1048403" y="169333"/>
            <a:chExt cx="2346945" cy="777405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1156312" y="169333"/>
              <a:ext cx="2228301" cy="777405"/>
            </a:xfrm>
            <a:prstGeom prst="rect">
              <a:avLst/>
            </a:prstGeom>
          </p:spPr>
        </p:pic>
        <p:sp>
          <p:nvSpPr>
            <p:cNvPr id="95" name="文本框 94"/>
            <p:cNvSpPr txBox="1"/>
            <p:nvPr/>
          </p:nvSpPr>
          <p:spPr>
            <a:xfrm>
              <a:off x="1048403" y="183776"/>
              <a:ext cx="2346945" cy="579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dirty="0">
                  <a:solidFill>
                    <a:srgbClr val="000000"/>
                  </a:solidFill>
                  <a:latin typeface="+mn-lt"/>
                  <a:cs typeface="+mn-ea"/>
                  <a:sym typeface="+mn-lt"/>
                </a:rPr>
                <a:t>本章知识结构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opic"/>
          <p:cNvSpPr/>
          <p:nvPr/>
        </p:nvSpPr>
        <p:spPr>
          <a:xfrm>
            <a:off x="297029" y="1747665"/>
            <a:ext cx="413511" cy="1365241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平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行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线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736807" y="411510"/>
            <a:ext cx="248114" cy="4104460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SubTopic"/>
          <p:cNvSpPr/>
          <p:nvPr/>
        </p:nvSpPr>
        <p:spPr>
          <a:xfrm>
            <a:off x="1027004" y="359344"/>
            <a:ext cx="727837" cy="405952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概念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5" name="SubTopic"/>
          <p:cNvSpPr/>
          <p:nvPr/>
        </p:nvSpPr>
        <p:spPr>
          <a:xfrm>
            <a:off x="817496" y="1323037"/>
            <a:ext cx="2952328" cy="562037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两直线平行的条件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35696" y="301897"/>
            <a:ext cx="6559815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在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同一平面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内，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不相交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的两条直线叫作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平行线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3602398" y="987574"/>
            <a:ext cx="118638" cy="1165671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3564142" y="2341741"/>
            <a:ext cx="118638" cy="242468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96008" y="783820"/>
            <a:ext cx="4418396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同位角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相等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，两直线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平行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44619" y="2191470"/>
            <a:ext cx="52420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过直线外一点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有且只有一条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直线与这条直线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平行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44619" y="3013609"/>
            <a:ext cx="5402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平行于同一条直线的两条直线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平行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96008" y="1265743"/>
            <a:ext cx="4418396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内错角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相等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，两直线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平行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96008" y="1747665"/>
            <a:ext cx="4418396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同旁内角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互补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，两直线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平行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44619" y="3466416"/>
            <a:ext cx="46097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两直线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平行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，同位角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相等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44619" y="3919223"/>
            <a:ext cx="4179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两直线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平行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，内错角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相等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44619" y="4372032"/>
            <a:ext cx="4484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两直线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平行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，同旁内角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互补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7140" y="3736422"/>
            <a:ext cx="2557002" cy="106125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901360" y="3215574"/>
            <a:ext cx="2716153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两直线平行的性质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5223" y="1846254"/>
            <a:ext cx="2628425" cy="107822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1720" y="267494"/>
            <a:ext cx="4377140" cy="764991"/>
            <a:chOff x="251520" y="138345"/>
            <a:chExt cx="4377140" cy="7649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知识回顾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50862" y="895851"/>
            <a:ext cx="8042275" cy="148681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1.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对顶角：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直线 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AB 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与 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CD 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相交于点 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O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，∠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1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与∠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2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有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公共顶点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O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，它们的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两边互为反向延长线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，具有这种位置关系的两个角叫做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对顶角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。</a:t>
            </a:r>
            <a:endParaRPr kumimoji="0" lang="en-US" altLang="zh-CN" sz="26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7" name="Text Box 33"/>
          <p:cNvSpPr txBox="1">
            <a:spLocks noChangeArrowheads="1"/>
          </p:cNvSpPr>
          <p:nvPr/>
        </p:nvSpPr>
        <p:spPr bwMode="auto">
          <a:xfrm>
            <a:off x="3487665" y="2345626"/>
            <a:ext cx="5170488" cy="148681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两个特征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:</a:t>
            </a:r>
            <a:endParaRPr kumimoji="0" lang="en-US" altLang="zh-CN" sz="2600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(1) 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具有公共顶点；</a:t>
            </a:r>
            <a:endParaRPr kumimoji="0" lang="en-US" altLang="zh-CN" sz="26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(2) 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角的两边互为反向延长线。</a:t>
            </a:r>
            <a:endParaRPr kumimoji="0" lang="zh-CN" altLang="en-US" sz="26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95418" y="3867466"/>
            <a:ext cx="2994025" cy="930275"/>
            <a:chOff x="2651125" y="3491345"/>
            <a:chExt cx="2994602" cy="929843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9" name="AutoShape 31" descr="kwjyf_1024_768_f163e67a88a2c9ac"/>
            <p:cNvSpPr>
              <a:spLocks noChangeArrowheads="1"/>
            </p:cNvSpPr>
            <p:nvPr/>
          </p:nvSpPr>
          <p:spPr bwMode="auto">
            <a:xfrm>
              <a:off x="2651125" y="3491345"/>
              <a:ext cx="2994602" cy="929843"/>
            </a:xfrm>
            <a:prstGeom prst="horizontalScroll">
              <a:avLst>
                <a:gd name="adj" fmla="val 12500"/>
              </a:avLst>
            </a:pr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 wrap="none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Text Box 32"/>
            <p:cNvSpPr txBox="1">
              <a:spLocks noChangeArrowheads="1"/>
            </p:cNvSpPr>
            <p:nvPr/>
          </p:nvSpPr>
          <p:spPr bwMode="auto">
            <a:xfrm>
              <a:off x="2860715" y="3664302"/>
              <a:ext cx="2575421" cy="583929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对顶角相等</a:t>
              </a:r>
              <a:endParaRPr kumimoji="0" lang="zh-CN" altLang="en-US" sz="32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64586" y="2374797"/>
            <a:ext cx="1723563" cy="2350577"/>
            <a:chOff x="5838516" y="1427412"/>
            <a:chExt cx="2448272" cy="3338926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054540" y="2014270"/>
              <a:ext cx="2232248" cy="225492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990644" y="1703389"/>
              <a:ext cx="180020" cy="270982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5838516" y="1427412"/>
              <a:ext cx="43204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056549" y="1499891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797685" y="4021206"/>
              <a:ext cx="432046" cy="745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530034" y="4021317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608606" y="3115951"/>
              <a:ext cx="406974" cy="745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弧形 18"/>
            <p:cNvSpPr/>
            <p:nvPr/>
          </p:nvSpPr>
          <p:spPr>
            <a:xfrm rot="212837">
              <a:off x="6990257" y="2877305"/>
              <a:ext cx="237950" cy="312131"/>
            </a:xfrm>
            <a:prstGeom prst="arc">
              <a:avLst>
                <a:gd name="adj1" fmla="val 15355270"/>
                <a:gd name="adj2" fmla="val 317027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119847" y="3271477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弧形 20"/>
            <p:cNvSpPr/>
            <p:nvPr/>
          </p:nvSpPr>
          <p:spPr>
            <a:xfrm rot="18256773" flipH="1">
              <a:off x="6935364" y="2914794"/>
              <a:ext cx="237950" cy="312131"/>
            </a:xfrm>
            <a:prstGeom prst="arc">
              <a:avLst>
                <a:gd name="adj1" fmla="val 15355270"/>
                <a:gd name="adj2" fmla="val 317027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394558" y="2781099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弧形 22"/>
            <p:cNvSpPr/>
            <p:nvPr/>
          </p:nvSpPr>
          <p:spPr>
            <a:xfrm rot="1166454" flipH="1">
              <a:off x="6843106" y="2695009"/>
              <a:ext cx="237950" cy="312131"/>
            </a:xfrm>
            <a:prstGeom prst="arc">
              <a:avLst>
                <a:gd name="adj1" fmla="val 15355270"/>
                <a:gd name="adj2" fmla="val 21450049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269645" y="2477424"/>
              <a:ext cx="43204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弧形 24"/>
            <p:cNvSpPr/>
            <p:nvPr/>
          </p:nvSpPr>
          <p:spPr>
            <a:xfrm rot="18600546" flipH="1" flipV="1">
              <a:off x="7048360" y="3125304"/>
              <a:ext cx="237950" cy="312132"/>
            </a:xfrm>
            <a:prstGeom prst="arc">
              <a:avLst>
                <a:gd name="adj1" fmla="val 14107545"/>
                <a:gd name="adj2" fmla="val 2082609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613915" y="2077006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9552" y="699542"/>
            <a:ext cx="1723563" cy="2350577"/>
            <a:chOff x="5838516" y="1427412"/>
            <a:chExt cx="2448272" cy="333892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6054540" y="2014270"/>
              <a:ext cx="2232248" cy="225492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990644" y="1703389"/>
              <a:ext cx="180020" cy="270982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5838516" y="1427412"/>
              <a:ext cx="43204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056549" y="1499891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797685" y="4021206"/>
              <a:ext cx="432046" cy="745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530034" y="4021317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608606" y="3115951"/>
              <a:ext cx="406974" cy="745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212837">
              <a:off x="6990257" y="2877305"/>
              <a:ext cx="237950" cy="312131"/>
            </a:xfrm>
            <a:prstGeom prst="arc">
              <a:avLst>
                <a:gd name="adj1" fmla="val 15355270"/>
                <a:gd name="adj2" fmla="val 317027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19847" y="3271477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18256773" flipH="1">
              <a:off x="6935364" y="2914794"/>
              <a:ext cx="237950" cy="312131"/>
            </a:xfrm>
            <a:prstGeom prst="arc">
              <a:avLst>
                <a:gd name="adj1" fmla="val 15355270"/>
                <a:gd name="adj2" fmla="val 317027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394558" y="2781099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弧形 15"/>
            <p:cNvSpPr/>
            <p:nvPr/>
          </p:nvSpPr>
          <p:spPr>
            <a:xfrm rot="1166454" flipH="1">
              <a:off x="6843106" y="2695009"/>
              <a:ext cx="237950" cy="312131"/>
            </a:xfrm>
            <a:prstGeom prst="arc">
              <a:avLst>
                <a:gd name="adj1" fmla="val 15355270"/>
                <a:gd name="adj2" fmla="val 21450049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269645" y="2477424"/>
              <a:ext cx="43204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弧形 17"/>
            <p:cNvSpPr/>
            <p:nvPr/>
          </p:nvSpPr>
          <p:spPr>
            <a:xfrm rot="18600546" flipH="1" flipV="1">
              <a:off x="7048360" y="3125304"/>
              <a:ext cx="237950" cy="312132"/>
            </a:xfrm>
            <a:prstGeom prst="arc">
              <a:avLst>
                <a:gd name="adj1" fmla="val 14107545"/>
                <a:gd name="adj2" fmla="val 2082609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613915" y="2077006"/>
              <a:ext cx="43204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572422" y="1081973"/>
            <a:ext cx="6392065" cy="1612574"/>
            <a:chOff x="2547096" y="2497382"/>
            <a:chExt cx="6206764" cy="1612574"/>
          </a:xfrm>
        </p:grpSpPr>
        <p:grpSp>
          <p:nvGrpSpPr>
            <p:cNvPr id="21" name="组合 20"/>
            <p:cNvGrpSpPr/>
            <p:nvPr/>
          </p:nvGrpSpPr>
          <p:grpSpPr>
            <a:xfrm>
              <a:off x="2547096" y="2498094"/>
              <a:ext cx="5985301" cy="1611862"/>
              <a:chOff x="660401" y="2313470"/>
              <a:chExt cx="3349035" cy="1080000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696918" y="2349470"/>
                <a:ext cx="3276000" cy="1008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Freeform 50"/>
              <p:cNvSpPr>
                <a:spLocks noChangeAspect="1"/>
              </p:cNvSpPr>
              <p:nvPr/>
            </p:nvSpPr>
            <p:spPr>
              <a:xfrm>
                <a:off x="660401" y="2313470"/>
                <a:ext cx="3349035" cy="1080000"/>
              </a:xfrm>
              <a:custGeom>
                <a:avLst/>
                <a:gdLst>
                  <a:gd name="connsiteX0" fmla="*/ 5228273 w 5228272"/>
                  <a:gd name="connsiteY0" fmla="*/ 1473994 h 1686020"/>
                  <a:gd name="connsiteX1" fmla="*/ 5228273 w 5228272"/>
                  <a:gd name="connsiteY1" fmla="*/ 211931 h 1686020"/>
                  <a:gd name="connsiteX2" fmla="*/ 5019294 w 5228272"/>
                  <a:gd name="connsiteY2" fmla="*/ 0 h 1686020"/>
                  <a:gd name="connsiteX3" fmla="*/ 212027 w 5228272"/>
                  <a:gd name="connsiteY3" fmla="*/ 0 h 1686020"/>
                  <a:gd name="connsiteX4" fmla="*/ 0 w 5228272"/>
                  <a:gd name="connsiteY4" fmla="*/ 212027 h 1686020"/>
                  <a:gd name="connsiteX5" fmla="*/ 0 w 5228272"/>
                  <a:gd name="connsiteY5" fmla="*/ 1473994 h 1686020"/>
                  <a:gd name="connsiteX6" fmla="*/ 212027 w 5228272"/>
                  <a:gd name="connsiteY6" fmla="*/ 1686020 h 1686020"/>
                  <a:gd name="connsiteX7" fmla="*/ 5019389 w 5228272"/>
                  <a:gd name="connsiteY7" fmla="*/ 1686020 h 1686020"/>
                  <a:gd name="connsiteX8" fmla="*/ 5228273 w 5228272"/>
                  <a:gd name="connsiteY8" fmla="*/ 1473994 h 168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28272" h="1686020">
                    <a:moveTo>
                      <a:pt x="5228273" y="1473994"/>
                    </a:moveTo>
                    <a:lnTo>
                      <a:pt x="5228273" y="211931"/>
                    </a:lnTo>
                    <a:cubicBezTo>
                      <a:pt x="5112639" y="210312"/>
                      <a:pt x="5019294" y="116015"/>
                      <a:pt x="5019294" y="0"/>
                    </a:cubicBezTo>
                    <a:lnTo>
                      <a:pt x="212027" y="0"/>
                    </a:lnTo>
                    <a:cubicBezTo>
                      <a:pt x="212027" y="117062"/>
                      <a:pt x="117158" y="212027"/>
                      <a:pt x="0" y="212027"/>
                    </a:cubicBezTo>
                    <a:lnTo>
                      <a:pt x="0" y="1473994"/>
                    </a:lnTo>
                    <a:cubicBezTo>
                      <a:pt x="117062" y="1473994"/>
                      <a:pt x="212027" y="1568863"/>
                      <a:pt x="212027" y="1686020"/>
                    </a:cubicBezTo>
                    <a:lnTo>
                      <a:pt x="5019389" y="1686020"/>
                    </a:lnTo>
                    <a:cubicBezTo>
                      <a:pt x="5019294" y="1569911"/>
                      <a:pt x="5112639" y="1475613"/>
                      <a:pt x="5228273" y="147399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2703297" y="2497382"/>
              <a:ext cx="6050563" cy="16020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en-US" altLang="zh-CN" sz="28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2. 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补角：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一般地，如果两个角的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和是</a:t>
              </a:r>
              <a:r>
                <a:rPr kumimoji="0" lang="en-US" altLang="zh-CN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180°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，那么称这两个角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互</a:t>
              </a:r>
              <a:r>
                <a:rPr kumimoji="0" lang="zh-CN" altLang="en-US" sz="2800" b="1" i="0" u="none" strike="noStrike" kern="1200" cap="none" spc="0" normalizeH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为补角</a:t>
              </a:r>
              <a:r>
                <a:rPr kumimoji="0" lang="zh-CN" altLang="en-US" sz="2800" b="1" i="0" u="none" strike="noStrike" kern="1200" cap="none" spc="0" normalizeH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。</a:t>
              </a:r>
              <a:endPara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endParaRPr>
            </a:p>
            <a:p>
              <a:pPr>
                <a:lnSpc>
                  <a:spcPct val="120000"/>
                </a:lnSpc>
              </a:pPr>
              <a:r>
                <a:rPr kumimoji="0" lang="zh-CN" altLang="en-US" sz="2800" b="1" i="0" u="none" strike="noStrike" kern="1200" cap="none" spc="0" normalizeH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简称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这两个角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互补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。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14567" y="3300114"/>
            <a:ext cx="7639186" cy="1227001"/>
            <a:chOff x="2547096" y="2497382"/>
            <a:chExt cx="5985301" cy="1612574"/>
          </a:xfrm>
        </p:grpSpPr>
        <p:grpSp>
          <p:nvGrpSpPr>
            <p:cNvPr id="26" name="组合 25"/>
            <p:cNvGrpSpPr/>
            <p:nvPr/>
          </p:nvGrpSpPr>
          <p:grpSpPr>
            <a:xfrm>
              <a:off x="2547096" y="2498094"/>
              <a:ext cx="5985301" cy="1611862"/>
              <a:chOff x="660401" y="2313470"/>
              <a:chExt cx="3349035" cy="108000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696918" y="2349470"/>
                <a:ext cx="3276000" cy="1008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Freeform 50"/>
              <p:cNvSpPr>
                <a:spLocks noChangeAspect="1"/>
              </p:cNvSpPr>
              <p:nvPr/>
            </p:nvSpPr>
            <p:spPr>
              <a:xfrm>
                <a:off x="660401" y="2313470"/>
                <a:ext cx="3349035" cy="1080000"/>
              </a:xfrm>
              <a:custGeom>
                <a:avLst/>
                <a:gdLst>
                  <a:gd name="connsiteX0" fmla="*/ 5228273 w 5228272"/>
                  <a:gd name="connsiteY0" fmla="*/ 1473994 h 1686020"/>
                  <a:gd name="connsiteX1" fmla="*/ 5228273 w 5228272"/>
                  <a:gd name="connsiteY1" fmla="*/ 211931 h 1686020"/>
                  <a:gd name="connsiteX2" fmla="*/ 5019294 w 5228272"/>
                  <a:gd name="connsiteY2" fmla="*/ 0 h 1686020"/>
                  <a:gd name="connsiteX3" fmla="*/ 212027 w 5228272"/>
                  <a:gd name="connsiteY3" fmla="*/ 0 h 1686020"/>
                  <a:gd name="connsiteX4" fmla="*/ 0 w 5228272"/>
                  <a:gd name="connsiteY4" fmla="*/ 212027 h 1686020"/>
                  <a:gd name="connsiteX5" fmla="*/ 0 w 5228272"/>
                  <a:gd name="connsiteY5" fmla="*/ 1473994 h 1686020"/>
                  <a:gd name="connsiteX6" fmla="*/ 212027 w 5228272"/>
                  <a:gd name="connsiteY6" fmla="*/ 1686020 h 1686020"/>
                  <a:gd name="connsiteX7" fmla="*/ 5019389 w 5228272"/>
                  <a:gd name="connsiteY7" fmla="*/ 1686020 h 1686020"/>
                  <a:gd name="connsiteX8" fmla="*/ 5228273 w 5228272"/>
                  <a:gd name="connsiteY8" fmla="*/ 1473994 h 168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28272" h="1686020">
                    <a:moveTo>
                      <a:pt x="5228273" y="1473994"/>
                    </a:moveTo>
                    <a:lnTo>
                      <a:pt x="5228273" y="211931"/>
                    </a:lnTo>
                    <a:cubicBezTo>
                      <a:pt x="5112639" y="210312"/>
                      <a:pt x="5019294" y="116015"/>
                      <a:pt x="5019294" y="0"/>
                    </a:cubicBezTo>
                    <a:lnTo>
                      <a:pt x="212027" y="0"/>
                    </a:lnTo>
                    <a:cubicBezTo>
                      <a:pt x="212027" y="117062"/>
                      <a:pt x="117158" y="212027"/>
                      <a:pt x="0" y="212027"/>
                    </a:cubicBezTo>
                    <a:lnTo>
                      <a:pt x="0" y="1473994"/>
                    </a:lnTo>
                    <a:cubicBezTo>
                      <a:pt x="117062" y="1473994"/>
                      <a:pt x="212027" y="1568863"/>
                      <a:pt x="212027" y="1686020"/>
                    </a:cubicBezTo>
                    <a:lnTo>
                      <a:pt x="5019389" y="1686020"/>
                    </a:lnTo>
                    <a:cubicBezTo>
                      <a:pt x="5019294" y="1569911"/>
                      <a:pt x="5112639" y="1475613"/>
                      <a:pt x="5228273" y="147399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2703297" y="2497382"/>
              <a:ext cx="5666433" cy="14259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3.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余角：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如果两个角的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和是</a:t>
              </a:r>
              <a:r>
                <a:rPr kumimoji="0" lang="en-US" altLang="zh-CN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90°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，那么称这两个角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互为余角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。简称这两个角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互余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。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89142" y="3085746"/>
            <a:ext cx="6130666" cy="1706873"/>
            <a:chOff x="2528983" y="3085730"/>
            <a:chExt cx="6130666" cy="1706873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5" name="矩形: 圆角 4"/>
            <p:cNvSpPr/>
            <p:nvPr/>
          </p:nvSpPr>
          <p:spPr>
            <a:xfrm>
              <a:off x="2528983" y="3085730"/>
              <a:ext cx="6130666" cy="1706873"/>
            </a:xfrm>
            <a:prstGeom prst="roundRect">
              <a:avLst>
                <a:gd name="adj" fmla="val 77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2651339" y="3137142"/>
              <a:ext cx="1882993" cy="461665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marR="0" defTabSz="914400" eaLnBrk="1" hangingPunct="1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1" lang="zh-CN" altLang="en-US" sz="2400" b="1" kern="1200" cap="none" spc="0" normalizeH="0" noProof="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表示方法：</a:t>
              </a:r>
              <a:endParaRPr kumimoji="1" lang="zh-CN" altLang="en-US" sz="2400" b="1" kern="1200" cap="none" spc="0" normalizeH="0" noProof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89142" y="832677"/>
            <a:ext cx="6289721" cy="1905078"/>
            <a:chOff x="2432674" y="1153008"/>
            <a:chExt cx="6289721" cy="1905078"/>
          </a:xfrm>
        </p:grpSpPr>
        <p:sp>
          <p:nvSpPr>
            <p:cNvPr id="8" name="矩形: 圆角 7"/>
            <p:cNvSpPr/>
            <p:nvPr/>
          </p:nvSpPr>
          <p:spPr>
            <a:xfrm>
              <a:off x="2432674" y="1153008"/>
              <a:ext cx="6243779" cy="1905078"/>
            </a:xfrm>
            <a:prstGeom prst="roundRect">
              <a:avLst>
                <a:gd name="adj" fmla="val 9148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502498" y="1187936"/>
              <a:ext cx="6219897" cy="13864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两条直线相交成四个角，如果有一个角是直角，那么称这两条直线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互相垂直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，其中的一条直线叫做另一条直线的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垂线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。</a:t>
              </a:r>
              <a:endPara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489142" y="2183003"/>
            <a:ext cx="4477968" cy="5000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它们的交点叫做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垂足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如图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O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点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04465" y="927453"/>
            <a:ext cx="1762860" cy="2123104"/>
            <a:chOff x="506918" y="1022180"/>
            <a:chExt cx="1762860" cy="2123104"/>
          </a:xfrm>
        </p:grpSpPr>
        <p:sp>
          <p:nvSpPr>
            <p:cNvPr id="12" name="任意多边形: 形状 11"/>
            <p:cNvSpPr/>
            <p:nvPr/>
          </p:nvSpPr>
          <p:spPr>
            <a:xfrm>
              <a:off x="1334093" y="1782714"/>
              <a:ext cx="165100" cy="196850"/>
            </a:xfrm>
            <a:custGeom>
              <a:avLst/>
              <a:gdLst>
                <a:gd name="connsiteX0" fmla="*/ 0 w 165100"/>
                <a:gd name="connsiteY0" fmla="*/ 0 h 196850"/>
                <a:gd name="connsiteX1" fmla="*/ 165100 w 165100"/>
                <a:gd name="connsiteY1" fmla="*/ 0 h 196850"/>
                <a:gd name="connsiteX2" fmla="*/ 165100 w 165100"/>
                <a:gd name="connsiteY2" fmla="*/ 19685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100" h="196850">
                  <a:moveTo>
                    <a:pt x="0" y="0"/>
                  </a:moveTo>
                  <a:lnTo>
                    <a:pt x="165100" y="0"/>
                  </a:lnTo>
                  <a:lnTo>
                    <a:pt x="165100" y="196850"/>
                  </a:ln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374248" y="1022180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46463" y="2269368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6918" y="1454996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832208" y="1961407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304424" y="1936305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35283" y="1982565"/>
              <a:ext cx="15841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1329140" y="1184623"/>
              <a:ext cx="0" cy="150336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1275579" y="1927116"/>
              <a:ext cx="104893" cy="10489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67979" y="2620717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①</a:t>
              </a:r>
              <a:endPara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2614465" y="3650235"/>
            <a:ext cx="3624678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noProof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如图① 记作：</a:t>
            </a:r>
            <a:r>
              <a:rPr kumimoji="1" lang="en-US" altLang="zh-CN" sz="2400" b="1" i="1" kern="1200" cap="none" spc="0" normalizeH="0" noProof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AB</a:t>
            </a:r>
            <a:r>
              <a:rPr kumimoji="1" lang="en-US" altLang="zh-CN" sz="2400" b="1" kern="1200" cap="none" spc="0" normalizeH="0" noProof="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⊥</a:t>
            </a:r>
            <a:r>
              <a:rPr kumimoji="1" lang="en-US" altLang="zh-CN" sz="2400" b="1" i="1" kern="1200" cap="none" spc="0" normalizeH="0" noProof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CD</a:t>
            </a:r>
            <a:endParaRPr kumimoji="1" lang="zh-CN" altLang="en-US" sz="2400" b="1" kern="1200" cap="none" spc="0" normalizeH="0" noProof="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2611498" y="4210330"/>
            <a:ext cx="3337126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如图②记</a:t>
            </a:r>
            <a:r>
              <a:rPr kumimoji="1" lang="zh-CN" altLang="en-US" sz="2400" b="1" kern="1200" cap="none" spc="0" normalizeH="0" noProof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作：</a:t>
            </a:r>
            <a:r>
              <a:rPr kumimoji="1" lang="en-US" altLang="zh-CN" sz="2400" b="1" i="1" kern="1200" cap="none" spc="0" normalizeH="0" noProof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l </a:t>
            </a:r>
            <a:r>
              <a:rPr kumimoji="1" lang="en-US" altLang="zh-CN" sz="2400" b="1" kern="1200" cap="none" spc="0" normalizeH="0" noProof="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⊥ </a:t>
            </a:r>
            <a:r>
              <a:rPr kumimoji="1" lang="en-US" altLang="zh-CN" sz="2400" b="1" i="1" kern="1200" cap="none" spc="0" normalizeH="0" noProof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m</a:t>
            </a:r>
            <a:endParaRPr kumimoji="1" lang="zh-CN" altLang="en-US" sz="2400" b="1" kern="1200" cap="none" spc="0" normalizeH="0" noProof="0" dirty="0"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60734" y="3014169"/>
            <a:ext cx="1736811" cy="1893392"/>
            <a:chOff x="408413" y="3042425"/>
            <a:chExt cx="1736811" cy="1893392"/>
          </a:xfrm>
        </p:grpSpPr>
        <p:sp>
          <p:nvSpPr>
            <p:cNvPr id="25" name="任意多边形: 形状 24"/>
            <p:cNvSpPr/>
            <p:nvPr/>
          </p:nvSpPr>
          <p:spPr>
            <a:xfrm>
              <a:off x="1293166" y="3704362"/>
              <a:ext cx="165100" cy="196850"/>
            </a:xfrm>
            <a:custGeom>
              <a:avLst/>
              <a:gdLst>
                <a:gd name="connsiteX0" fmla="*/ 0 w 165100"/>
                <a:gd name="connsiteY0" fmla="*/ 0 h 196850"/>
                <a:gd name="connsiteX1" fmla="*/ 165100 w 165100"/>
                <a:gd name="connsiteY1" fmla="*/ 0 h 196850"/>
                <a:gd name="connsiteX2" fmla="*/ 165100 w 165100"/>
                <a:gd name="connsiteY2" fmla="*/ 19685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100" h="196850">
                  <a:moveTo>
                    <a:pt x="0" y="0"/>
                  </a:moveTo>
                  <a:lnTo>
                    <a:pt x="165100" y="0"/>
                  </a:lnTo>
                  <a:lnTo>
                    <a:pt x="165100" y="196850"/>
                  </a:ln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230189" y="3857953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561048" y="3904213"/>
              <a:ext cx="15841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1261444" y="3257756"/>
              <a:ext cx="23617" cy="12535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>
              <a:off x="1228681" y="3848765"/>
              <a:ext cx="104893" cy="10489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17472" y="4411250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②</a:t>
              </a:r>
              <a:endPara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69847" y="3042425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l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08413" y="3835173"/>
              <a:ext cx="437570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m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51771" y="285796"/>
            <a:ext cx="1248189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垂线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7915" y="2899955"/>
            <a:ext cx="8128170" cy="1833426"/>
            <a:chOff x="507915" y="2971276"/>
            <a:chExt cx="8128170" cy="1833426"/>
          </a:xfrm>
        </p:grpSpPr>
        <p:grpSp>
          <p:nvGrpSpPr>
            <p:cNvPr id="3" name="组合 2"/>
            <p:cNvGrpSpPr/>
            <p:nvPr/>
          </p:nvGrpSpPr>
          <p:grpSpPr>
            <a:xfrm>
              <a:off x="507915" y="2971276"/>
              <a:ext cx="8128170" cy="1833426"/>
              <a:chOff x="660401" y="2313470"/>
              <a:chExt cx="3349035" cy="108000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96918" y="2349470"/>
                <a:ext cx="3276000" cy="1008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Freeform 50"/>
              <p:cNvSpPr>
                <a:spLocks noChangeAspect="1"/>
              </p:cNvSpPr>
              <p:nvPr/>
            </p:nvSpPr>
            <p:spPr>
              <a:xfrm>
                <a:off x="660401" y="2313470"/>
                <a:ext cx="3349035" cy="1080000"/>
              </a:xfrm>
              <a:custGeom>
                <a:avLst/>
                <a:gdLst>
                  <a:gd name="connsiteX0" fmla="*/ 5228273 w 5228272"/>
                  <a:gd name="connsiteY0" fmla="*/ 1473994 h 1686020"/>
                  <a:gd name="connsiteX1" fmla="*/ 5228273 w 5228272"/>
                  <a:gd name="connsiteY1" fmla="*/ 211931 h 1686020"/>
                  <a:gd name="connsiteX2" fmla="*/ 5019294 w 5228272"/>
                  <a:gd name="connsiteY2" fmla="*/ 0 h 1686020"/>
                  <a:gd name="connsiteX3" fmla="*/ 212027 w 5228272"/>
                  <a:gd name="connsiteY3" fmla="*/ 0 h 1686020"/>
                  <a:gd name="connsiteX4" fmla="*/ 0 w 5228272"/>
                  <a:gd name="connsiteY4" fmla="*/ 212027 h 1686020"/>
                  <a:gd name="connsiteX5" fmla="*/ 0 w 5228272"/>
                  <a:gd name="connsiteY5" fmla="*/ 1473994 h 1686020"/>
                  <a:gd name="connsiteX6" fmla="*/ 212027 w 5228272"/>
                  <a:gd name="connsiteY6" fmla="*/ 1686020 h 1686020"/>
                  <a:gd name="connsiteX7" fmla="*/ 5019389 w 5228272"/>
                  <a:gd name="connsiteY7" fmla="*/ 1686020 h 1686020"/>
                  <a:gd name="connsiteX8" fmla="*/ 5228273 w 5228272"/>
                  <a:gd name="connsiteY8" fmla="*/ 1473994 h 168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28272" h="1686020">
                    <a:moveTo>
                      <a:pt x="5228273" y="1473994"/>
                    </a:moveTo>
                    <a:lnTo>
                      <a:pt x="5228273" y="211931"/>
                    </a:lnTo>
                    <a:cubicBezTo>
                      <a:pt x="5112639" y="210312"/>
                      <a:pt x="5019294" y="116015"/>
                      <a:pt x="5019294" y="0"/>
                    </a:cubicBezTo>
                    <a:lnTo>
                      <a:pt x="212027" y="0"/>
                    </a:lnTo>
                    <a:cubicBezTo>
                      <a:pt x="212027" y="117062"/>
                      <a:pt x="117158" y="212027"/>
                      <a:pt x="0" y="212027"/>
                    </a:cubicBezTo>
                    <a:lnTo>
                      <a:pt x="0" y="1473994"/>
                    </a:lnTo>
                    <a:cubicBezTo>
                      <a:pt x="117062" y="1473994"/>
                      <a:pt x="212027" y="1568863"/>
                      <a:pt x="212027" y="1686020"/>
                    </a:cubicBezTo>
                    <a:lnTo>
                      <a:pt x="5019389" y="1686020"/>
                    </a:lnTo>
                    <a:cubicBezTo>
                      <a:pt x="5019294" y="1569911"/>
                      <a:pt x="5112639" y="1475613"/>
                      <a:pt x="5228273" y="147399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Rectangle 4"/>
            <p:cNvSpPr/>
            <p:nvPr/>
          </p:nvSpPr>
          <p:spPr>
            <a:xfrm>
              <a:off x="947302" y="3069540"/>
              <a:ext cx="7666623" cy="892552"/>
            </a:xfrm>
            <a:prstGeom prst="rect">
              <a:avLst/>
            </a:prstGeom>
            <a:noFill/>
            <a:ln w="28575" cap="flat" cmpd="sng">
              <a:noFill/>
              <a:prstDash val="sysDash"/>
              <a:round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600" b="1">
                  <a:latin typeface="Times New Roman" panose="02020603050405020304" pitchFamily="18" charset="0"/>
                  <a:ea typeface="黑体" panose="02010609060101010101" pitchFamily="49" charset="-122"/>
                </a:rPr>
                <a:t>同</a:t>
              </a:r>
              <a:r>
                <a:rPr lang="zh-CN" altLang="en-US" sz="2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一平面内，</a:t>
              </a:r>
              <a:r>
                <a:rPr lang="zh-CN" altLang="en-US" sz="26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过一点</a:t>
              </a:r>
              <a:r>
                <a:rPr lang="zh-CN" altLang="en-US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有且只有一条</a:t>
              </a:r>
              <a:r>
                <a:rPr lang="zh-CN" altLang="en-US" sz="2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直线与已知</a:t>
              </a:r>
              <a:r>
                <a:rPr lang="zh-CN" altLang="en-US" sz="2600" b="1">
                  <a:latin typeface="Times New Roman" panose="02020603050405020304" pitchFamily="18" charset="0"/>
                  <a:ea typeface="黑体" panose="02010609060101010101" pitchFamily="49" charset="-122"/>
                </a:rPr>
                <a:t>直线垂直。</a:t>
              </a:r>
              <a:endPara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7" name="Rectangle 4"/>
          <p:cNvSpPr/>
          <p:nvPr/>
        </p:nvSpPr>
        <p:spPr>
          <a:xfrm>
            <a:off x="953617" y="3831462"/>
            <a:ext cx="7715703" cy="892552"/>
          </a:xfrm>
          <a:prstGeom prst="rect">
            <a:avLst/>
          </a:prstGeom>
          <a:noFill/>
          <a:ln w="28575" cap="flat" cmpd="sng">
            <a:noFill/>
            <a:prstDash val="sys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直线外一点与直线上各点连接的所有线段中，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垂线段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最短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Line 7"/>
          <p:cNvSpPr/>
          <p:nvPr/>
        </p:nvSpPr>
        <p:spPr>
          <a:xfrm>
            <a:off x="2210051" y="1124037"/>
            <a:ext cx="819204" cy="1025662"/>
          </a:xfrm>
          <a:prstGeom prst="line">
            <a:avLst/>
          </a:prstGeom>
          <a:ln w="3175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" name="Line 7"/>
          <p:cNvSpPr/>
          <p:nvPr/>
        </p:nvSpPr>
        <p:spPr>
          <a:xfrm flipH="1">
            <a:off x="2210051" y="569519"/>
            <a:ext cx="0" cy="1620837"/>
          </a:xfrm>
          <a:prstGeom prst="line">
            <a:avLst/>
          </a:prstGeom>
          <a:ln w="31750" cap="flat" cmpd="sng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" name="Line 7"/>
          <p:cNvSpPr/>
          <p:nvPr/>
        </p:nvSpPr>
        <p:spPr>
          <a:xfrm flipH="1">
            <a:off x="1077372" y="1096548"/>
            <a:ext cx="1150185" cy="1080117"/>
          </a:xfrm>
          <a:prstGeom prst="line">
            <a:avLst/>
          </a:prstGeom>
          <a:ln w="3175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" name="Line 6"/>
          <p:cNvSpPr/>
          <p:nvPr/>
        </p:nvSpPr>
        <p:spPr>
          <a:xfrm>
            <a:off x="627815" y="2190356"/>
            <a:ext cx="3384376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" name="Text Box 78"/>
          <p:cNvSpPr txBox="1"/>
          <p:nvPr/>
        </p:nvSpPr>
        <p:spPr>
          <a:xfrm>
            <a:off x="2464019" y="782799"/>
            <a:ext cx="5048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Oval 77"/>
          <p:cNvSpPr/>
          <p:nvPr/>
        </p:nvSpPr>
        <p:spPr>
          <a:xfrm>
            <a:off x="2139983" y="1044737"/>
            <a:ext cx="144463" cy="144463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8211" y="2248570"/>
            <a:ext cx="536678" cy="469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Oval 77"/>
          <p:cNvSpPr/>
          <p:nvPr/>
        </p:nvSpPr>
        <p:spPr>
          <a:xfrm>
            <a:off x="1016550" y="2113562"/>
            <a:ext cx="144463" cy="144463"/>
          </a:xfrm>
          <a:prstGeom prst="ellipse">
            <a:avLst/>
          </a:prstGeom>
          <a:solidFill>
            <a:srgbClr val="00B050"/>
          </a:solidFill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89978" y="2257696"/>
            <a:ext cx="536678" cy="469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Oval 77"/>
          <p:cNvSpPr/>
          <p:nvPr/>
        </p:nvSpPr>
        <p:spPr>
          <a:xfrm>
            <a:off x="1633540" y="2123017"/>
            <a:ext cx="144463" cy="144463"/>
          </a:xfrm>
          <a:prstGeom prst="ellipse">
            <a:avLst/>
          </a:prstGeom>
          <a:solidFill>
            <a:srgbClr val="0358D9"/>
          </a:solidFill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Oval 77"/>
          <p:cNvSpPr/>
          <p:nvPr/>
        </p:nvSpPr>
        <p:spPr>
          <a:xfrm>
            <a:off x="2994243" y="2124163"/>
            <a:ext cx="144463" cy="144463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任意多边形: 形状 18"/>
          <p:cNvSpPr/>
          <p:nvPr/>
        </p:nvSpPr>
        <p:spPr>
          <a:xfrm>
            <a:off x="2221119" y="2032225"/>
            <a:ext cx="165004" cy="158130"/>
          </a:xfrm>
          <a:custGeom>
            <a:avLst/>
            <a:gdLst>
              <a:gd name="connsiteX0" fmla="*/ 0 w 165004"/>
              <a:gd name="connsiteY0" fmla="*/ 0 h 158130"/>
              <a:gd name="connsiteX1" fmla="*/ 165004 w 165004"/>
              <a:gd name="connsiteY1" fmla="*/ 0 h 158130"/>
              <a:gd name="connsiteX2" fmla="*/ 165004 w 165004"/>
              <a:gd name="connsiteY2" fmla="*/ 158130 h 15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004" h="158130">
                <a:moveTo>
                  <a:pt x="0" y="0"/>
                </a:moveTo>
                <a:lnTo>
                  <a:pt x="165004" y="0"/>
                </a:lnTo>
                <a:lnTo>
                  <a:pt x="165004" y="158130"/>
                </a:lnTo>
              </a:path>
            </a:pathLst>
          </a:cu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Line 7"/>
          <p:cNvSpPr/>
          <p:nvPr/>
        </p:nvSpPr>
        <p:spPr>
          <a:xfrm flipH="1">
            <a:off x="1707934" y="1182246"/>
            <a:ext cx="484611" cy="1008109"/>
          </a:xfrm>
          <a:prstGeom prst="line">
            <a:avLst/>
          </a:prstGeom>
          <a:ln w="31750" cap="flat" cmpd="sng">
            <a:solidFill>
              <a:srgbClr val="0358D9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" name="Text Box 84"/>
          <p:cNvSpPr txBox="1"/>
          <p:nvPr/>
        </p:nvSpPr>
        <p:spPr>
          <a:xfrm>
            <a:off x="2000128" y="2168266"/>
            <a:ext cx="6477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Text Box 76"/>
          <p:cNvSpPr txBox="1"/>
          <p:nvPr/>
        </p:nvSpPr>
        <p:spPr>
          <a:xfrm>
            <a:off x="4008531" y="1898275"/>
            <a:ext cx="584821" cy="523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845585" y="2253281"/>
            <a:ext cx="536678" cy="469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057338" y="492006"/>
            <a:ext cx="3333004" cy="1775474"/>
            <a:chOff x="4057338" y="492006"/>
            <a:chExt cx="3333004" cy="1775474"/>
          </a:xfrm>
        </p:grpSpPr>
        <p:sp>
          <p:nvSpPr>
            <p:cNvPr id="25" name="思想气泡: 云 24"/>
            <p:cNvSpPr/>
            <p:nvPr/>
          </p:nvSpPr>
          <p:spPr>
            <a:xfrm>
              <a:off x="4057338" y="492006"/>
              <a:ext cx="3333004" cy="1775474"/>
            </a:xfrm>
            <a:prstGeom prst="cloudCallout">
              <a:avLst>
                <a:gd name="adj1" fmla="val -92738"/>
                <a:gd name="adj2" fmla="val 32800"/>
              </a:avLst>
            </a:prstGeom>
            <a:solidFill>
              <a:schemeClr val="accent6">
                <a:alpha val="30000"/>
              </a:schemeClr>
            </a:solidFill>
            <a:ln w="6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290657" y="860187"/>
              <a:ext cx="3031736" cy="1000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线段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PO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的长度叫做点 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P 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到直线 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l 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距离。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9253" y="571536"/>
            <a:ext cx="7405513" cy="1076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5.</a:t>
            </a:r>
            <a:r>
              <a:rPr kumimoji="0" lang="zh-CN" altLang="en-US" sz="2800" b="1" i="0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平行线：</a:t>
            </a:r>
            <a:r>
              <a:rPr kumimoji="0" lang="zh-CN" altLang="en-US" sz="2800" b="1" i="0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在同一平面内，不相交的两条</a:t>
            </a:r>
            <a:r>
              <a:rPr kumimoji="0" lang="zh-CN" altLang="en-US" sz="2800" b="1" i="0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直线叫作平行线。</a:t>
            </a:r>
            <a:endParaRPr kumimoji="0" lang="zh-CN" altLang="en-US" sz="2800" b="1" i="0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6170614" y="1184275"/>
            <a:ext cx="2410220" cy="3365500"/>
            <a:chOff x="6463664" y="1243484"/>
            <a:chExt cx="2409195" cy="3366616"/>
          </a:xfrm>
        </p:grpSpPr>
        <p:grpSp>
          <p:nvGrpSpPr>
            <p:cNvPr id="4" name="组合 6"/>
            <p:cNvGrpSpPr/>
            <p:nvPr/>
          </p:nvGrpSpPr>
          <p:grpSpPr>
            <a:xfrm>
              <a:off x="6473189" y="3432284"/>
              <a:ext cx="2399670" cy="461665"/>
              <a:chOff x="6473189" y="3432284"/>
              <a:chExt cx="2399670" cy="461665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6473185" y="3642993"/>
                <a:ext cx="2015268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矩形 40"/>
              <p:cNvSpPr/>
              <p:nvPr/>
            </p:nvSpPr>
            <p:spPr>
              <a:xfrm>
                <a:off x="8437546" y="3432284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+mn-lt"/>
                    <a:cs typeface="+mn-ea"/>
                    <a:sym typeface="+mn-lt"/>
                  </a:rPr>
                  <a:t>b</a:t>
                </a:r>
                <a:endParaRPr lang="zh-CN" altLang="en-US" sz="2400" b="1" i="1" dirty="0"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7"/>
            <p:cNvGrpSpPr/>
            <p:nvPr/>
          </p:nvGrpSpPr>
          <p:grpSpPr>
            <a:xfrm>
              <a:off x="6463664" y="2078607"/>
              <a:ext cx="2409195" cy="461665"/>
              <a:chOff x="6463664" y="2078607"/>
              <a:chExt cx="2409195" cy="461665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6463664" y="2332870"/>
                <a:ext cx="2015268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矩形 38"/>
              <p:cNvSpPr/>
              <p:nvPr/>
            </p:nvSpPr>
            <p:spPr>
              <a:xfrm>
                <a:off x="8437546" y="2078607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+mn-lt"/>
                    <a:cs typeface="+mn-ea"/>
                    <a:sym typeface="+mn-lt"/>
                  </a:rPr>
                  <a:t>a</a:t>
                </a:r>
                <a:endParaRPr lang="zh-CN" altLang="en-US" sz="2400" b="1" i="1" dirty="0"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8"/>
            <p:cNvGrpSpPr/>
            <p:nvPr/>
          </p:nvGrpSpPr>
          <p:grpSpPr>
            <a:xfrm>
              <a:off x="7304686" y="1243484"/>
              <a:ext cx="482002" cy="3366616"/>
              <a:chOff x="7304686" y="1243484"/>
              <a:chExt cx="482002" cy="3366616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7330070" y="1524565"/>
                <a:ext cx="457006" cy="3085535"/>
              </a:xfrm>
              <a:prstGeom prst="line">
                <a:avLst/>
              </a:prstGeom>
              <a:ln w="317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矩形 36"/>
              <p:cNvSpPr/>
              <p:nvPr/>
            </p:nvSpPr>
            <p:spPr>
              <a:xfrm>
                <a:off x="7304686" y="1243484"/>
                <a:ext cx="399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+mn-lt"/>
                    <a:cs typeface="+mn-ea"/>
                    <a:sym typeface="+mn-lt"/>
                  </a:rPr>
                  <a:t>c</a:t>
                </a:r>
                <a:endParaRPr lang="zh-CN" altLang="en-US" sz="2400" b="1" i="1" dirty="0"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9"/>
            <p:cNvGrpSpPr/>
            <p:nvPr/>
          </p:nvGrpSpPr>
          <p:grpSpPr>
            <a:xfrm>
              <a:off x="6993005" y="1890341"/>
              <a:ext cx="836236" cy="880763"/>
              <a:chOff x="6993005" y="1890341"/>
              <a:chExt cx="836236" cy="880763"/>
            </a:xfrm>
          </p:grpSpPr>
          <p:grpSp>
            <p:nvGrpSpPr>
              <p:cNvPr id="21" name="组合 23"/>
              <p:cNvGrpSpPr/>
              <p:nvPr/>
            </p:nvGrpSpPr>
            <p:grpSpPr>
              <a:xfrm>
                <a:off x="7443404" y="1897484"/>
                <a:ext cx="385837" cy="461665"/>
                <a:chOff x="7448166" y="1897484"/>
                <a:chExt cx="385837" cy="461665"/>
              </a:xfrm>
            </p:grpSpPr>
            <p:sp>
              <p:nvSpPr>
                <p:cNvPr id="31" name="任意多边形: 形状 33"/>
                <p:cNvSpPr/>
                <p:nvPr/>
              </p:nvSpPr>
              <p:spPr>
                <a:xfrm rot="21294390">
                  <a:off x="7474473" y="2162951"/>
                  <a:ext cx="142814" cy="163566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00" b="1" i="0" strike="noStrike" kern="1200" cap="none" spc="0" normalizeH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矩形 34"/>
                <p:cNvSpPr/>
                <p:nvPr/>
              </p:nvSpPr>
              <p:spPr>
                <a:xfrm>
                  <a:off x="7495449" y="1897484"/>
                  <a:ext cx="338554" cy="4616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/>
                  <a:r>
                    <a:rPr lang="en-US" altLang="zh-CN" sz="2400" b="1" dirty="0">
                      <a:latin typeface="+mn-lt"/>
                      <a:cs typeface="+mn-ea"/>
                      <a:sym typeface="+mn-lt"/>
                    </a:rPr>
                    <a:t>1</a:t>
                  </a:r>
                  <a:endParaRPr lang="zh-CN" altLang="en-US" sz="2400" b="1" dirty="0">
                    <a:latin typeface="+mn-lt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2" name="组合 24"/>
              <p:cNvGrpSpPr/>
              <p:nvPr/>
            </p:nvGrpSpPr>
            <p:grpSpPr>
              <a:xfrm>
                <a:off x="6993005" y="1890341"/>
                <a:ext cx="448894" cy="461665"/>
                <a:chOff x="7571649" y="1907009"/>
                <a:chExt cx="448894" cy="461665"/>
              </a:xfrm>
            </p:grpSpPr>
            <p:sp>
              <p:nvSpPr>
                <p:cNvPr id="29" name="任意多边形: 形状 31"/>
                <p:cNvSpPr/>
                <p:nvPr/>
              </p:nvSpPr>
              <p:spPr>
                <a:xfrm rot="15702092">
                  <a:off x="7879302" y="2178895"/>
                  <a:ext cx="149274" cy="185658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00" b="1" i="0" strike="noStrike" kern="1200" cap="none" spc="0" normalizeH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矩形 32"/>
                <p:cNvSpPr/>
                <p:nvPr/>
              </p:nvSpPr>
              <p:spPr>
                <a:xfrm>
                  <a:off x="7571649" y="1907009"/>
                  <a:ext cx="338554" cy="4616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/>
                  <a:r>
                    <a:rPr lang="en-US" altLang="zh-CN" sz="2400" b="1" dirty="0">
                      <a:latin typeface="+mn-lt"/>
                      <a:cs typeface="+mn-ea"/>
                      <a:sym typeface="+mn-lt"/>
                    </a:rPr>
                    <a:t>2</a:t>
                  </a:r>
                  <a:endParaRPr lang="zh-CN" altLang="en-US" sz="2400" b="1" dirty="0">
                    <a:latin typeface="+mn-lt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" name="组合 25"/>
              <p:cNvGrpSpPr/>
              <p:nvPr/>
            </p:nvGrpSpPr>
            <p:grpSpPr>
              <a:xfrm>
                <a:off x="7045392" y="2302297"/>
                <a:ext cx="402559" cy="461665"/>
                <a:chOff x="7571649" y="1907009"/>
                <a:chExt cx="402559" cy="461665"/>
              </a:xfrm>
            </p:grpSpPr>
            <p:sp>
              <p:nvSpPr>
                <p:cNvPr id="27" name="任意多边形: 形状 29"/>
                <p:cNvSpPr/>
                <p:nvPr/>
              </p:nvSpPr>
              <p:spPr>
                <a:xfrm rot="10185827">
                  <a:off x="7859502" y="1929643"/>
                  <a:ext cx="141227" cy="158803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00" b="1" i="0" strike="noStrike" kern="1200" cap="none" spc="0" normalizeH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矩形 30"/>
                <p:cNvSpPr/>
                <p:nvPr/>
              </p:nvSpPr>
              <p:spPr>
                <a:xfrm>
                  <a:off x="7571649" y="1907009"/>
                  <a:ext cx="338554" cy="4616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/>
                  <a:r>
                    <a:rPr lang="en-US" altLang="zh-CN" sz="2400" b="1" dirty="0">
                      <a:latin typeface="+mn-lt"/>
                      <a:cs typeface="+mn-ea"/>
                      <a:sym typeface="+mn-lt"/>
                    </a:rPr>
                    <a:t>3</a:t>
                  </a:r>
                  <a:endParaRPr lang="zh-CN" altLang="en-US" sz="2400" b="1" dirty="0">
                    <a:latin typeface="+mn-lt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" name="组合 26"/>
              <p:cNvGrpSpPr/>
              <p:nvPr/>
            </p:nvGrpSpPr>
            <p:grpSpPr>
              <a:xfrm>
                <a:off x="7459082" y="2309439"/>
                <a:ext cx="365396" cy="461665"/>
                <a:chOff x="7366213" y="1878433"/>
                <a:chExt cx="365396" cy="461665"/>
              </a:xfrm>
            </p:grpSpPr>
            <p:sp>
              <p:nvSpPr>
                <p:cNvPr id="25" name="任意多边形: 形状 27"/>
                <p:cNvSpPr/>
                <p:nvPr/>
              </p:nvSpPr>
              <p:spPr>
                <a:xfrm rot="4905072">
                  <a:off x="7400596" y="1895567"/>
                  <a:ext cx="128630" cy="144400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00" b="1" i="0" strike="noStrike" kern="1200" cap="none" spc="0" normalizeH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矩形 28"/>
                <p:cNvSpPr/>
                <p:nvPr/>
              </p:nvSpPr>
              <p:spPr>
                <a:xfrm>
                  <a:off x="7393055" y="1878433"/>
                  <a:ext cx="338554" cy="4616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/>
                  <a:r>
                    <a:rPr lang="en-US" altLang="zh-CN" sz="2400" b="1" dirty="0">
                      <a:latin typeface="+mn-lt"/>
                      <a:cs typeface="+mn-ea"/>
                      <a:sym typeface="+mn-lt"/>
                    </a:rPr>
                    <a:t>4</a:t>
                  </a:r>
                  <a:endParaRPr lang="zh-CN" altLang="en-US" sz="2400" b="1" dirty="0">
                    <a:latin typeface="+mn-lt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组合 10"/>
            <p:cNvGrpSpPr/>
            <p:nvPr/>
          </p:nvGrpSpPr>
          <p:grpSpPr>
            <a:xfrm>
              <a:off x="7197792" y="3209553"/>
              <a:ext cx="855286" cy="873621"/>
              <a:chOff x="7197792" y="3209553"/>
              <a:chExt cx="855286" cy="873621"/>
            </a:xfrm>
          </p:grpSpPr>
          <p:grpSp>
            <p:nvGrpSpPr>
              <p:cNvPr id="9" name="组合 11"/>
              <p:cNvGrpSpPr/>
              <p:nvPr/>
            </p:nvGrpSpPr>
            <p:grpSpPr>
              <a:xfrm>
                <a:off x="7648191" y="3216696"/>
                <a:ext cx="385837" cy="461665"/>
                <a:chOff x="7448166" y="1897484"/>
                <a:chExt cx="385837" cy="461665"/>
              </a:xfrm>
            </p:grpSpPr>
            <p:sp>
              <p:nvSpPr>
                <p:cNvPr id="19" name="任意多边形: 形状 21"/>
                <p:cNvSpPr/>
                <p:nvPr/>
              </p:nvSpPr>
              <p:spPr>
                <a:xfrm rot="21294390">
                  <a:off x="7474386" y="2163389"/>
                  <a:ext cx="117425" cy="169919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00" b="1" i="0" strike="noStrike" kern="1200" cap="none" spc="0" normalizeH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矩形 22"/>
                <p:cNvSpPr/>
                <p:nvPr/>
              </p:nvSpPr>
              <p:spPr>
                <a:xfrm>
                  <a:off x="7495449" y="1897484"/>
                  <a:ext cx="338554" cy="4616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/>
                  <a:r>
                    <a:rPr lang="en-US" altLang="zh-CN" sz="2400" b="1" dirty="0">
                      <a:latin typeface="+mn-lt"/>
                      <a:cs typeface="+mn-ea"/>
                      <a:sym typeface="+mn-lt"/>
                    </a:rPr>
                    <a:t>5</a:t>
                  </a:r>
                  <a:endParaRPr lang="zh-CN" altLang="en-US" sz="2400" b="1" dirty="0">
                    <a:latin typeface="+mn-lt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组合 12"/>
              <p:cNvGrpSpPr/>
              <p:nvPr/>
            </p:nvGrpSpPr>
            <p:grpSpPr>
              <a:xfrm>
                <a:off x="7197792" y="3209553"/>
                <a:ext cx="448894" cy="461665"/>
                <a:chOff x="7571649" y="1907009"/>
                <a:chExt cx="448894" cy="461665"/>
              </a:xfrm>
            </p:grpSpPr>
            <p:sp>
              <p:nvSpPr>
                <p:cNvPr id="17" name="任意多边形: 形状 19"/>
                <p:cNvSpPr/>
                <p:nvPr/>
              </p:nvSpPr>
              <p:spPr>
                <a:xfrm rot="15702092">
                  <a:off x="7866520" y="2192029"/>
                  <a:ext cx="149274" cy="160270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00" b="1" i="0" strike="noStrike" kern="1200" cap="none" spc="0" normalizeH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矩形 20"/>
                <p:cNvSpPr/>
                <p:nvPr/>
              </p:nvSpPr>
              <p:spPr>
                <a:xfrm>
                  <a:off x="7571649" y="1907009"/>
                  <a:ext cx="338554" cy="4616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/>
                  <a:r>
                    <a:rPr lang="en-US" altLang="zh-CN" sz="2400" b="1" dirty="0">
                      <a:latin typeface="+mn-lt"/>
                      <a:cs typeface="+mn-ea"/>
                      <a:sym typeface="+mn-lt"/>
                    </a:rPr>
                    <a:t>6</a:t>
                  </a:r>
                  <a:endParaRPr lang="zh-CN" altLang="en-US" sz="2400" b="1" dirty="0">
                    <a:latin typeface="+mn-lt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组合 13"/>
              <p:cNvGrpSpPr/>
              <p:nvPr/>
            </p:nvGrpSpPr>
            <p:grpSpPr>
              <a:xfrm>
                <a:off x="7250179" y="3621509"/>
                <a:ext cx="402559" cy="461665"/>
                <a:chOff x="7571649" y="1907009"/>
                <a:chExt cx="402559" cy="461665"/>
              </a:xfrm>
            </p:grpSpPr>
            <p:sp>
              <p:nvSpPr>
                <p:cNvPr id="15" name="任意多边形: 形状 17"/>
                <p:cNvSpPr/>
                <p:nvPr/>
              </p:nvSpPr>
              <p:spPr>
                <a:xfrm rot="10185827">
                  <a:off x="7859415" y="1928493"/>
                  <a:ext cx="141228" cy="160390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00" b="1" i="0" strike="noStrike" kern="1200" cap="none" spc="0" normalizeH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矩形 18"/>
                <p:cNvSpPr/>
                <p:nvPr/>
              </p:nvSpPr>
              <p:spPr>
                <a:xfrm>
                  <a:off x="7571649" y="1907009"/>
                  <a:ext cx="338554" cy="4616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/>
                  <a:r>
                    <a:rPr lang="en-US" altLang="zh-CN" sz="2400" b="1" dirty="0">
                      <a:latin typeface="+mn-lt"/>
                      <a:cs typeface="+mn-ea"/>
                      <a:sym typeface="+mn-lt"/>
                    </a:rPr>
                    <a:t>7</a:t>
                  </a:r>
                  <a:endParaRPr lang="zh-CN" altLang="en-US" sz="2400" b="1" dirty="0">
                    <a:latin typeface="+mn-lt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" name="组合 14"/>
              <p:cNvGrpSpPr/>
              <p:nvPr/>
            </p:nvGrpSpPr>
            <p:grpSpPr>
              <a:xfrm>
                <a:off x="7663869" y="3619127"/>
                <a:ext cx="389209" cy="461665"/>
                <a:chOff x="7366213" y="1868909"/>
                <a:chExt cx="389209" cy="461665"/>
              </a:xfrm>
            </p:grpSpPr>
            <p:sp>
              <p:nvSpPr>
                <p:cNvPr id="13" name="任意多边形: 形状 15"/>
                <p:cNvSpPr/>
                <p:nvPr/>
              </p:nvSpPr>
              <p:spPr>
                <a:xfrm rot="4905072">
                  <a:off x="7400510" y="1896005"/>
                  <a:ext cx="128631" cy="144401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00" b="1" i="0" strike="noStrike" kern="1200" cap="none" spc="0" normalizeH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矩形 16"/>
                <p:cNvSpPr/>
                <p:nvPr/>
              </p:nvSpPr>
              <p:spPr>
                <a:xfrm>
                  <a:off x="7416868" y="1868909"/>
                  <a:ext cx="338554" cy="4616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/>
                  <a:r>
                    <a:rPr lang="en-US" altLang="zh-CN" sz="2400" b="1" dirty="0">
                      <a:latin typeface="+mn-lt"/>
                      <a:cs typeface="+mn-ea"/>
                      <a:sym typeface="+mn-lt"/>
                    </a:rPr>
                    <a:t>8</a:t>
                  </a:r>
                  <a:endParaRPr lang="zh-CN" altLang="en-US" sz="2400" b="1" dirty="0">
                    <a:latin typeface="+mn-lt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39" name="Text Box 108"/>
          <p:cNvSpPr txBox="1">
            <a:spLocks noChangeArrowheads="1"/>
          </p:cNvSpPr>
          <p:nvPr/>
        </p:nvSpPr>
        <p:spPr bwMode="auto">
          <a:xfrm>
            <a:off x="742903" y="1594944"/>
            <a:ext cx="5394327" cy="10769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具有∠</a:t>
            </a:r>
            <a:r>
              <a:rPr kumimoji="0" lang="en-US" altLang="zh-CN" sz="2800" b="1" i="0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kumimoji="0" lang="zh-CN" altLang="en-US" sz="2800" b="1" i="0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与</a:t>
            </a:r>
            <a:r>
              <a:rPr kumimoji="0" lang="zh-CN" altLang="en-US" sz="2800" b="1" i="0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∠</a:t>
            </a:r>
            <a:r>
              <a:rPr kumimoji="0" lang="en-US" altLang="zh-CN" sz="2800" b="1" i="0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kumimoji="0" lang="zh-CN" altLang="en-US" sz="2800" b="1" i="0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这样位置关系的角称为</a:t>
            </a:r>
            <a:r>
              <a:rPr kumimoji="0" lang="zh-CN" altLang="en-US" sz="2800" b="1" i="0" strike="noStrike" kern="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同位角</a:t>
            </a:r>
            <a:r>
              <a:rPr kumimoji="0" lang="zh-CN" altLang="en-US" sz="2800" b="1" i="0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0" lang="zh-CN" altLang="en-US" sz="2800" b="1" i="0" strike="noStrike" kern="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 Box 108"/>
          <p:cNvSpPr txBox="1">
            <a:spLocks noChangeArrowheads="1"/>
          </p:cNvSpPr>
          <p:nvPr/>
        </p:nvSpPr>
        <p:spPr bwMode="auto">
          <a:xfrm>
            <a:off x="742903" y="2618352"/>
            <a:ext cx="5328826" cy="10769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具有∠</a:t>
            </a:r>
            <a:r>
              <a:rPr kumimoji="0" lang="en-US" altLang="zh-CN" sz="2800" b="1" i="0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kumimoji="0" lang="zh-CN" altLang="en-US" sz="2800" b="1" i="0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与</a:t>
            </a:r>
            <a:r>
              <a:rPr kumimoji="0" lang="zh-CN" altLang="en-US" sz="2800" b="1" i="0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∠</a:t>
            </a:r>
            <a:r>
              <a:rPr kumimoji="0" lang="en-US" altLang="zh-CN" sz="2800" b="1" i="0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kumimoji="0" lang="zh-CN" altLang="en-US" sz="2800" b="1" i="0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这样位置关系的角称为</a:t>
            </a:r>
            <a:r>
              <a:rPr kumimoji="0" lang="zh-CN" altLang="en-US" sz="2800" b="1" i="0" strike="noStrike" kern="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内错角</a:t>
            </a:r>
            <a:r>
              <a:rPr kumimoji="0" lang="zh-CN" altLang="en-US" sz="2800" b="1" i="0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0" lang="zh-CN" altLang="en-US" sz="2800" b="1" i="0" strike="noStrike" kern="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 Box 108"/>
          <p:cNvSpPr txBox="1">
            <a:spLocks noChangeArrowheads="1"/>
          </p:cNvSpPr>
          <p:nvPr/>
        </p:nvSpPr>
        <p:spPr bwMode="auto">
          <a:xfrm>
            <a:off x="742903" y="3641761"/>
            <a:ext cx="5328826" cy="10769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具有∠</a:t>
            </a:r>
            <a:r>
              <a:rPr kumimoji="0" lang="en-US" altLang="zh-CN" sz="2800" b="1" i="0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kumimoji="0" lang="zh-CN" altLang="en-US" sz="2800" b="1" i="0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与</a:t>
            </a:r>
            <a:r>
              <a:rPr kumimoji="0" lang="zh-CN" altLang="en-US" sz="2800" b="1" i="0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∠</a:t>
            </a:r>
            <a:r>
              <a:rPr kumimoji="0" lang="en-US" altLang="zh-CN" sz="2800" b="1" i="0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kumimoji="0" lang="zh-CN" altLang="en-US" sz="2800" b="1" i="0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这样位置关系的角称为</a:t>
            </a:r>
            <a:r>
              <a:rPr kumimoji="0" lang="zh-CN" altLang="en-US" sz="2800" b="1" i="0" strike="noStrike" kern="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同旁内角</a:t>
            </a:r>
            <a:r>
              <a:rPr kumimoji="0" lang="zh-CN" altLang="en-US" sz="2800" b="1" i="0" strike="noStrike" kern="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0" lang="zh-CN" altLang="en-US" sz="2800" b="1" i="0" strike="noStrike" kern="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</p:bldLst>
  </p:timing>
</p:sld>
</file>

<file path=ppt/tags/tag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DOCER_TEMPLATE_OPEN_ONCE_MARK" val="1"/>
  <p:tag name="COMMONDATA" val="eyJoZGlkIjoiMjE3MGZlOWM0YjUxY2M3MWI4YzI3MDMxNTIyMDU2NmQifQ=="/>
  <p:tag name="KSO_WPP_MARK_KEY" val="8ce77a4d-9853-4a3c-abba-0f5fea08bc5c"/>
</p:tagLst>
</file>

<file path=ppt/theme/theme1.xml><?xml version="1.0" encoding="utf-8"?>
<a:theme xmlns:a="http://schemas.openxmlformats.org/drawingml/2006/main" name="4_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58e8a665-873f-4aa5-9e20-59926df7c7ec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400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新版空白演示配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C395B"/>
      </a:accent1>
      <a:accent2>
        <a:srgbClr val="FB7545"/>
      </a:accent2>
      <a:accent3>
        <a:srgbClr val="E9C944"/>
      </a:accent3>
      <a:accent4>
        <a:srgbClr val="90D049"/>
      </a:accent4>
      <a:accent5>
        <a:srgbClr val="18B96E"/>
      </a:accent5>
      <a:accent6>
        <a:srgbClr val="19C0B4"/>
      </a:accent6>
      <a:hlink>
        <a:srgbClr val="FC395B"/>
      </a:hlink>
      <a:folHlink>
        <a:srgbClr val="BFBFBF"/>
      </a:folHlink>
    </a:clrScheme>
    <a:fontScheme name="58e8a665-873f-4aa5-9e20-59926df7c7ec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400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2486</Words>
  <Application>WPS 演示</Application>
  <PresentationFormat>全屏显示(16:9)</PresentationFormat>
  <Paragraphs>434</Paragraphs>
  <Slides>22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Times New Roman</vt:lpstr>
      <vt:lpstr>黑体</vt:lpstr>
      <vt:lpstr>Wingdings</vt:lpstr>
      <vt:lpstr>等线</vt:lpstr>
      <vt:lpstr>Arial</vt:lpstr>
      <vt:lpstr>微软雅黑</vt:lpstr>
      <vt:lpstr>Arial Unicode MS</vt:lpstr>
      <vt:lpstr>楷体</vt:lpstr>
      <vt:lpstr>4_自定义设计方案</vt:lpstr>
      <vt:lpstr>5_自定义设计方案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662</cp:revision>
  <dcterms:created xsi:type="dcterms:W3CDTF">2015-07-09T08:14:00Z</dcterms:created>
  <dcterms:modified xsi:type="dcterms:W3CDTF">2025-01-20T00:17:42Z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62D58412F8444092A92FF5CB7B63EDC1</vt:lpwstr>
  </property>
</Properties>
</file>