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384" r:id="rId4"/>
    <p:sldId id="381" r:id="rId5"/>
    <p:sldId id="404" r:id="rId6"/>
    <p:sldId id="385" r:id="rId7"/>
    <p:sldId id="405" r:id="rId8"/>
    <p:sldId id="386" r:id="rId9"/>
    <p:sldId id="388" r:id="rId10"/>
    <p:sldId id="406" r:id="rId11"/>
    <p:sldId id="387" r:id="rId12"/>
    <p:sldId id="389" r:id="rId13"/>
    <p:sldId id="390" r:id="rId14"/>
    <p:sldId id="391" r:id="rId15"/>
    <p:sldId id="382" r:id="rId16"/>
    <p:sldId id="393" r:id="rId17"/>
    <p:sldId id="392" r:id="rId18"/>
    <p:sldId id="403" r:id="rId19"/>
    <p:sldId id="283" r:id="rId2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0066FF"/>
    <a:srgbClr val="FFFFD5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9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4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32113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习题   </a:t>
                </a:r>
                <a:r>
                  <a:rPr lang="en-US" altLang="zh-CN" sz="3600" b="1" dirty="0">
                    <a:latin typeface="+mj-lt"/>
                    <a:ea typeface="黑体" panose="02010609060101010101" pitchFamily="49" charset="-122"/>
                  </a:rPr>
                  <a:t>1.3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444626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利用平方差公式计算：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332184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1 007×993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107281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108×112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2169" y="1706395"/>
            <a:ext cx="4668983" cy="2632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1007×993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=(1000+7)(1000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7)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=1000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=1 000 000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49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=999 951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8062" y="1657956"/>
            <a:ext cx="3657601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108×112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=(110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2)(110+2)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=110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=12 100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=12 096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941309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一个底面是正方形的长方体，高为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，底面正方形边长为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。如果它的高不变，底面正方形边长增加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，那么它的体积增加多少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0844" y="2222676"/>
            <a:ext cx="4642311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(5+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×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pt-BR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×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endParaRPr lang="pt-BR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=(25+10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×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pt-BR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25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×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endParaRPr lang="pt-BR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=150+60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+6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pt-BR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150</a:t>
            </a:r>
            <a:endParaRPr lang="pt-BR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=(60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+6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 cm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7603" y="4338127"/>
            <a:ext cx="661375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所以它的体积增加了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(60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+6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503554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利用完全平方公式计算：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7208" y="1107281"/>
            <a:ext cx="332184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63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9133" y="1107281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998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931" y="1865860"/>
            <a:ext cx="489058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63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=(60+3)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7825" y="2381855"/>
            <a:ext cx="33000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=60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+2×60×3+3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7825" y="2897850"/>
            <a:ext cx="229425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=3969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0211" y="3413845"/>
            <a:ext cx="411334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998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=(1000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25651" y="3939017"/>
            <a:ext cx="411334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=1000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2×1000×2+2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5651" y="4360023"/>
            <a:ext cx="19645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=996004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768589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借助几何图形可以直观解释平方差公式和完全平方公式，其他乘法算式是否也可以用几何图形直观解释呢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请举例说明你的思考。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4003" y="2571750"/>
            <a:ext cx="168869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解：略。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364823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1107281"/>
            <a:ext cx="435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8" y="1865860"/>
            <a:ext cx="603075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5440" y="2381167"/>
            <a:ext cx="200152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8096" y="2941064"/>
            <a:ext cx="603075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+1)=(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1)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+1)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4367" y="3531383"/>
            <a:ext cx="255448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8343" y="311150"/>
            <a:ext cx="7878535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观察下列各式：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   15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=225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25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=625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35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=1225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······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9106" y="1514935"/>
            <a:ext cx="7413988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   个位数字是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的两位数平方后，结果末尾的两个数字有什么规律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你还能找到哪些类似的规律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试举一例。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2732" y="2930809"/>
            <a:ext cx="7878535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解：末尾的两个数都是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。理由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设个位数字是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的两位数为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，则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=(10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+2·10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·5+5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100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+100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。由此可知此数末尾的两个数为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。举例略。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809" y="1346316"/>
            <a:ext cx="9122871" cy="1970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en-US" altLang="zh-CN" sz="26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b+a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endParaRPr lang="en-US" altLang="zh-CN" sz="26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+b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※13.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5969" y="1483476"/>
            <a:ext cx="7873191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=[(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]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45711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+7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436483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mn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07206" y="2121570"/>
                <a:ext cx="4257675" cy="778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6" y="2121570"/>
                <a:ext cx="4257675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11" t="-4" r="1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4479133" y="1117109"/>
            <a:ext cx="457111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(0.2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0.3)(0.2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+0.3)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80794"/>
            <a:ext cx="476310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133" y="2240691"/>
            <a:ext cx="415766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(5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7489" y="2912638"/>
            <a:ext cx="438083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64881" y="2913108"/>
            <a:ext cx="438083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0.04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0.09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7096" y="3553127"/>
            <a:ext cx="546010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64882" y="3585054"/>
            <a:ext cx="397420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/>
              <p:nvPr/>
            </p:nvSpPr>
            <p:spPr>
              <a:xfrm>
                <a:off x="1347096" y="4026391"/>
                <a:ext cx="3974204" cy="887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7096" y="4026391"/>
                <a:ext cx="3974204" cy="887102"/>
              </a:xfrm>
              <a:prstGeom prst="rect">
                <a:avLst/>
              </a:prstGeom>
              <a:blipFill rotWithShape="1">
                <a:blip r:embed="rId2"/>
                <a:stretch>
                  <a:fillRect l="-7" t="-4923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/>
          <p:cNvSpPr txBox="1"/>
          <p:nvPr/>
        </p:nvSpPr>
        <p:spPr>
          <a:xfrm>
            <a:off x="4764882" y="4306338"/>
            <a:ext cx="387191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572214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45711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+3)(2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7" y="1670966"/>
            <a:ext cx="448042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+1)+(2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)(2+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8" y="2145809"/>
            <a:ext cx="45711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507207" y="2613724"/>
                <a:ext cx="6195873" cy="778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:r>
                  <a:rPr lang="en-US" altLang="zh-CN" sz="2800" b="1" dirty="0"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(3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)(3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7" y="2613724"/>
                <a:ext cx="6195873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8" t="-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737409" y="3331131"/>
            <a:ext cx="434091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45786" y="3918160"/>
            <a:ext cx="58297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+x+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-x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5786" y="4478057"/>
            <a:ext cx="645242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-y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+xy+y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572214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45711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+3)(2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7" y="1670966"/>
            <a:ext cx="448042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+1)+(2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)(2+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8" y="2145809"/>
            <a:ext cx="45711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507207" y="2613724"/>
                <a:ext cx="6195873" cy="778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:r>
                  <a:rPr lang="en-US" altLang="zh-CN" sz="2800" b="1" dirty="0"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(3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)(3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7" y="2613724"/>
                <a:ext cx="6195873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8" t="-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204008" y="3534879"/>
                <a:ext cx="8939992" cy="14900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原式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+mn-lt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ea"/>
                  </a:rPr>
                  <a:t>-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(9a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ea"/>
                  </a:rPr>
                  <a:t>-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)=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ea"/>
                  </a:rPr>
                  <a:t>-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9a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</a:rPr>
                  <a:t>+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                   =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8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08" y="3534879"/>
                <a:ext cx="8939992" cy="1490023"/>
              </a:xfrm>
              <a:prstGeom prst="rect">
                <a:avLst/>
              </a:prstGeom>
              <a:blipFill rotWithShape="1">
                <a:blip r:embed="rId2"/>
                <a:stretch>
                  <a:fillRect l="-2" t="-2929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308388"/>
            <a:ext cx="302948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(2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+5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07208" y="2024851"/>
                <a:ext cx="3514723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1" dirty="0">
                        <a:solidFill>
                          <a:prstClr val="black"/>
                        </a:solidFill>
                        <a:latin typeface="Times New Roman" panose="02020603050405020304"/>
                        <a:ea typeface="黑体" panose="02010609060101010101" pitchFamily="49" charset="-122"/>
                      </a:rPr>
                      <m:t>y</m:t>
                    </m:r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8" y="2024851"/>
                <a:ext cx="3514723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14" t="-5570" r="1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536688" y="1181732"/>
                <a:ext cx="3843335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m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6688" y="1181732"/>
                <a:ext cx="3843335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10" t="-5591" r="1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3505917" y="2142023"/>
            <a:ext cx="295036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(7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+2)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0268" y="1308388"/>
            <a:ext cx="302948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t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1)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5940268" y="2025043"/>
                <a:ext cx="3514723" cy="783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+mj-ea"/>
                  </a:rPr>
                  <a:t>-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cd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268" y="2025043"/>
                <a:ext cx="3514723" cy="783420"/>
              </a:xfrm>
              <a:prstGeom prst="rect">
                <a:avLst/>
              </a:prstGeom>
              <a:blipFill rotWithShape="1">
                <a:blip r:embed="rId3"/>
                <a:stretch>
                  <a:fillRect l="-14" t="-5515" r="1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/>
          <p:cNvSpPr txBox="1"/>
          <p:nvPr/>
        </p:nvSpPr>
        <p:spPr>
          <a:xfrm>
            <a:off x="722169" y="2810461"/>
            <a:ext cx="553893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+20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+25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343676" y="3458247"/>
                <a:ext cx="4596591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m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m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676" y="3458247"/>
                <a:ext cx="4596591" cy="783612"/>
              </a:xfrm>
              <a:prstGeom prst="rect">
                <a:avLst/>
              </a:prstGeom>
              <a:blipFill rotWithShape="1">
                <a:blip r:embed="rId4"/>
                <a:stretch>
                  <a:fillRect t="-5515" r="10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/>
          <p:cNvSpPr txBox="1"/>
          <p:nvPr/>
        </p:nvSpPr>
        <p:spPr>
          <a:xfrm>
            <a:off x="1343676" y="4329748"/>
            <a:ext cx="459659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t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t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308388"/>
            <a:ext cx="302948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(2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+5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07208" y="2024851"/>
                <a:ext cx="3514723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1" dirty="0">
                        <a:solidFill>
                          <a:prstClr val="black"/>
                        </a:solidFill>
                        <a:latin typeface="Times New Roman" panose="02020603050405020304"/>
                        <a:ea typeface="黑体" panose="02010609060101010101" pitchFamily="49" charset="-122"/>
                      </a:rPr>
                      <m:t>y</m:t>
                    </m:r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8" y="2024851"/>
                <a:ext cx="3514723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14" t="-5570" r="1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536688" y="1181732"/>
                <a:ext cx="3843335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m</a:t>
                </a:r>
                <a:r>
                  <a:rPr lang="en-US" altLang="zh-CN" sz="2800" b="1" dirty="0"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6688" y="1181732"/>
                <a:ext cx="3843335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10" t="-5591" r="1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3505917" y="2142023"/>
            <a:ext cx="295036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(7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+2)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0268" y="1308388"/>
            <a:ext cx="302948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t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1)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5940268" y="2025043"/>
                <a:ext cx="3514723" cy="783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+mj-ea"/>
                  </a:rPr>
                  <a:t>-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cd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268" y="2025043"/>
                <a:ext cx="3514723" cy="783420"/>
              </a:xfrm>
              <a:prstGeom prst="rect">
                <a:avLst/>
              </a:prstGeom>
              <a:blipFill rotWithShape="1">
                <a:blip r:embed="rId3"/>
                <a:stretch>
                  <a:fillRect l="-14" t="-5515" r="1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/>
          <p:cNvSpPr txBox="1"/>
          <p:nvPr/>
        </p:nvSpPr>
        <p:spPr>
          <a:xfrm>
            <a:off x="1343675" y="3641582"/>
            <a:ext cx="627632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1343676" y="2779945"/>
                <a:ext cx="6456649" cy="783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1" dirty="0">
                        <a:solidFill>
                          <a:srgbClr val="FF0000"/>
                        </a:solidFill>
                        <a:latin typeface="Times New Roman" panose="02020603050405020304"/>
                        <a:ea typeface="黑体" panose="02010609060101010101" pitchFamily="49" charset="-122"/>
                      </a:rPr>
                      <m:t>x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676" y="2779945"/>
                <a:ext cx="6456649" cy="783420"/>
              </a:xfrm>
              <a:prstGeom prst="rect">
                <a:avLst/>
              </a:prstGeom>
              <a:blipFill rotWithShape="1">
                <a:blip r:embed="rId4"/>
                <a:stretch>
                  <a:fillRect t="-5582" r="10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1343674" y="4155118"/>
                <a:ext cx="5209526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d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cd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674" y="4155118"/>
                <a:ext cx="5209526" cy="783612"/>
              </a:xfrm>
              <a:prstGeom prst="rect">
                <a:avLst/>
              </a:prstGeom>
              <a:blipFill rotWithShape="1">
                <a:blip r:embed="rId5"/>
                <a:stretch>
                  <a:fillRect t="-5550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10386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一个圆的半径为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&gt;2)cm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，半径减少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 cm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后，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这个圆的面积减少多少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729" y="1774715"/>
            <a:ext cx="6730191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l-G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l-G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+4)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         =</a:t>
            </a:r>
            <a:r>
              <a:rPr lang="el-G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         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=(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所以这个圆的面积减少了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(4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r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l-G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π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42857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40647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2" y="1107281"/>
            <a:ext cx="500776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+2)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70966"/>
            <a:ext cx="481726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490" y="2571750"/>
            <a:ext cx="84465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=(2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-1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9393" y="3474417"/>
            <a:ext cx="772760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-4-(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-3)=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42857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40647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2" y="1107281"/>
            <a:ext cx="500776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+2)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70966"/>
            <a:ext cx="481726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9393" y="3370655"/>
            <a:ext cx="6838607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-4(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=4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9393" y="2293694"/>
            <a:ext cx="757520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=[(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+1)+(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-1)]·[(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+1)-(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-1)]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=2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·2=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2924</Words>
  <Application>WPS 演示</Application>
  <PresentationFormat>全屏显示(16:9)</PresentationFormat>
  <Paragraphs>226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黑体</vt:lpstr>
      <vt:lpstr>Times New Roman</vt:lpstr>
      <vt:lpstr>Cambria Math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427</cp:revision>
  <dcterms:created xsi:type="dcterms:W3CDTF">2016-01-14T07:05:00Z</dcterms:created>
  <dcterms:modified xsi:type="dcterms:W3CDTF">2025-01-18T09:27:04Z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