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67" r:id="rId5"/>
    <p:sldId id="259" r:id="rId6"/>
    <p:sldId id="368" r:id="rId7"/>
    <p:sldId id="369" r:id="rId8"/>
    <p:sldId id="303" r:id="rId9"/>
    <p:sldId id="375" r:id="rId10"/>
    <p:sldId id="284" r:id="rId11"/>
    <p:sldId id="382" r:id="rId12"/>
    <p:sldId id="376" r:id="rId13"/>
    <p:sldId id="370" r:id="rId14"/>
    <p:sldId id="374" r:id="rId15"/>
    <p:sldId id="289" r:id="rId16"/>
    <p:sldId id="290" r:id="rId17"/>
    <p:sldId id="373" r:id="rId18"/>
    <p:sldId id="378" r:id="rId19"/>
    <p:sldId id="306" r:id="rId20"/>
    <p:sldId id="297" r:id="rId21"/>
    <p:sldId id="377" r:id="rId22"/>
    <p:sldId id="379" r:id="rId23"/>
    <p:sldId id="268" r:id="rId24"/>
    <p:sldId id="283" r:id="rId25"/>
  </p:sldIdLst>
  <p:sldSz cx="9144000" cy="5143500" type="screen16x9"/>
  <p:notesSz cx="6858000" cy="91440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03"/>
  </p:normalViewPr>
  <p:slideViewPr>
    <p:cSldViewPr snapToGrid="0" showGuides="1">
      <p:cViewPr varScale="1">
        <p:scale>
          <a:sx n="147" d="100"/>
          <a:sy n="147" d="100"/>
        </p:scale>
        <p:origin x="56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/>
        </p:nvSpPr>
        <p:spPr>
          <a:xfrm>
            <a:off x="2381" y="1685081"/>
            <a:ext cx="9153525" cy="790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课时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线段垂直平分线的性质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/>
        </p:nvSpPr>
        <p:spPr>
          <a:xfrm>
            <a:off x="1463675" y="2592388"/>
            <a:ext cx="6400800" cy="666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北师版七年级数学下册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58106" y="2475656"/>
            <a:ext cx="642778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239" y="1419382"/>
            <a:ext cx="6886537" cy="1152367"/>
            <a:chOff x="840695" y="1253945"/>
            <a:chExt cx="6885149" cy="1152456"/>
          </a:xfrm>
        </p:grpSpPr>
        <p:sp>
          <p:nvSpPr>
            <p:cNvPr id="3" name="矩形: 圆角 21"/>
            <p:cNvSpPr/>
            <p:nvPr/>
          </p:nvSpPr>
          <p:spPr>
            <a:xfrm>
              <a:off x="840695" y="1258868"/>
              <a:ext cx="6885149" cy="1147533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840695" y="1253945"/>
              <a:ext cx="6885148" cy="1152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+mn-ea"/>
                  <a:cs typeface="+mn-cs"/>
                </a:rPr>
                <a:t>       到线段两端点距离相等的点，在这条线段的垂直平分线上。</a:t>
              </a:r>
              <a:endPara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4229" y="804750"/>
            <a:ext cx="3667771" cy="55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j-lt"/>
              </a:rPr>
              <a:t>线段垂直平分线的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判定</a:t>
            </a:r>
            <a:r>
              <a:rPr lang="en-US" altLang="zh-CN" sz="2600" b="1" dirty="0">
                <a:latin typeface="+mj-lt"/>
              </a:rPr>
              <a:t>:</a:t>
            </a:r>
            <a:endParaRPr lang="zh-CN" altLang="en-US" sz="26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662255" y="2720969"/>
            <a:ext cx="3038597" cy="1617781"/>
            <a:chOff x="5213052" y="3546925"/>
            <a:chExt cx="3038597" cy="1617781"/>
          </a:xfrm>
        </p:grpSpPr>
        <p:sp>
          <p:nvSpPr>
            <p:cNvPr id="13" name="文本框 12"/>
            <p:cNvSpPr txBox="1"/>
            <p:nvPr/>
          </p:nvSpPr>
          <p:spPr>
            <a:xfrm>
              <a:off x="6416341" y="3546925"/>
              <a:ext cx="46672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213052" y="3805184"/>
              <a:ext cx="3038597" cy="1359522"/>
              <a:chOff x="5213052" y="3805184"/>
              <a:chExt cx="3038597" cy="135952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213052" y="4395619"/>
                <a:ext cx="3038597" cy="550072"/>
                <a:chOff x="2973266" y="2141538"/>
                <a:chExt cx="3038597" cy="550072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3379788" y="2147888"/>
                  <a:ext cx="238442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20"/>
                <p:cNvSpPr txBox="1"/>
                <p:nvPr/>
              </p:nvSpPr>
              <p:spPr>
                <a:xfrm>
                  <a:off x="2973266" y="2229945"/>
                  <a:ext cx="466725" cy="4616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R="0" defTabSz="457200"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FF0000"/>
                      </a:solidFill>
                      <a:latin typeface="+mj-lt"/>
                      <a:ea typeface="+mn-ea"/>
                      <a:cs typeface="+mn-cs"/>
                    </a:rPr>
                    <a:t>A</a:t>
                  </a:r>
                  <a:endParaRPr kumimoji="0" lang="zh-CN" altLang="en-US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5530850" y="2141538"/>
                  <a:ext cx="481013" cy="4616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R="0" defTabSz="457200"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>
                      <a:solidFill>
                        <a:srgbClr val="FF0000"/>
                      </a:solidFill>
                      <a:latin typeface="+mj-lt"/>
                      <a:ea typeface="+mn-ea"/>
                      <a:cs typeface="+mn-cs"/>
                    </a:rPr>
                    <a:t>B</a:t>
                  </a:r>
                  <a:endParaRPr kumimoji="0" lang="zh-CN" altLang="en-US" sz="2400" b="1" i="1" kern="1200" cap="none" spc="0" normalizeH="0" baseline="0" noProof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>
                <a:off x="6811786" y="3805184"/>
                <a:ext cx="0" cy="118087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6364692" y="4703041"/>
                <a:ext cx="466725" cy="4616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457200"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rPr>
                  <a:t>N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6780948" y="4079094"/>
              <a:ext cx="59994" cy="5999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778567" y="4695227"/>
              <a:ext cx="59994" cy="5999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65811" y="3283135"/>
            <a:ext cx="2394535" cy="286528"/>
            <a:chOff x="3065811" y="3283135"/>
            <a:chExt cx="2394535" cy="286528"/>
          </a:xfrm>
        </p:grpSpPr>
        <p:cxnSp>
          <p:nvCxnSpPr>
            <p:cNvPr id="24" name="直接连接符 23"/>
            <p:cNvCxnSpPr>
              <a:stCxn id="15" idx="2"/>
            </p:cNvCxnSpPr>
            <p:nvPr/>
          </p:nvCxnSpPr>
          <p:spPr>
            <a:xfrm flipH="1">
              <a:off x="3065811" y="3283135"/>
              <a:ext cx="1164340" cy="2865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5" idx="6"/>
              <a:endCxn id="22" idx="0"/>
            </p:cNvCxnSpPr>
            <p:nvPr/>
          </p:nvCxnSpPr>
          <p:spPr>
            <a:xfrm>
              <a:off x="4290145" y="3283135"/>
              <a:ext cx="1170201" cy="2865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065811" y="3582364"/>
            <a:ext cx="2387391" cy="319240"/>
            <a:chOff x="5689832" y="3171673"/>
            <a:chExt cx="2387391" cy="319240"/>
          </a:xfrm>
        </p:grpSpPr>
        <p:cxnSp>
          <p:nvCxnSpPr>
            <p:cNvPr id="30" name="直接连接符 29"/>
            <p:cNvCxnSpPr/>
            <p:nvPr/>
          </p:nvCxnSpPr>
          <p:spPr>
            <a:xfrm flipH="1" flipV="1">
              <a:off x="5689832" y="3171674"/>
              <a:ext cx="1161957" cy="30653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6897498" y="3171673"/>
              <a:ext cx="1179725" cy="31924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4190" y="718433"/>
            <a:ext cx="7224713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</a:t>
            </a:r>
            <a:r>
              <a:rPr lang="zh-CN" altLang="en-US" sz="2800" b="1" dirty="0">
                <a:latin typeface="+mj-lt"/>
              </a:rPr>
              <a:t>如图，己知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是线段</a:t>
            </a:r>
            <a:r>
              <a:rPr lang="en-US" altLang="zh-CN" sz="2800" b="1" i="1" dirty="0">
                <a:latin typeface="+mj-lt"/>
              </a:rPr>
              <a:t>CD</a:t>
            </a:r>
            <a:r>
              <a:rPr lang="zh-CN" altLang="en-US" sz="2800" b="1" dirty="0">
                <a:latin typeface="+mj-lt"/>
              </a:rPr>
              <a:t>上的垂直平分线，</a:t>
            </a:r>
            <a:r>
              <a:rPr lang="en-US" altLang="zh-CN" sz="2800" b="1" i="1" dirty="0">
                <a:latin typeface="+mj-lt"/>
              </a:rPr>
              <a:t>E</a:t>
            </a:r>
            <a:r>
              <a:rPr lang="zh-CN" altLang="en-US" sz="2800" b="1" dirty="0">
                <a:latin typeface="+mj-lt"/>
              </a:rPr>
              <a:t>是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上的一点，如果</a:t>
            </a:r>
            <a:r>
              <a:rPr lang="en-US" altLang="zh-CN" sz="2800" b="1" i="1" dirty="0">
                <a:latin typeface="+mj-lt"/>
              </a:rPr>
              <a:t>EC</a:t>
            </a:r>
            <a:r>
              <a:rPr lang="en-US" altLang="zh-CN" sz="2800" b="1" dirty="0">
                <a:latin typeface="+mj-lt"/>
              </a:rPr>
              <a:t>=7cm</a:t>
            </a:r>
            <a:r>
              <a:rPr lang="zh-CN" altLang="en-US" sz="2800" b="1" dirty="0">
                <a:latin typeface="+mj-lt"/>
              </a:rPr>
              <a:t>，那么</a:t>
            </a:r>
            <a:r>
              <a:rPr lang="en-US" altLang="zh-CN" sz="2800" b="1" i="1" dirty="0">
                <a:latin typeface="+mj-lt"/>
              </a:rPr>
              <a:t>ED</a:t>
            </a:r>
            <a:r>
              <a:rPr lang="zh-CN" altLang="en-US" sz="2800" b="1" dirty="0">
                <a:latin typeface="+mj-lt"/>
              </a:rPr>
              <a:t>的长是多少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5126" y="1824689"/>
            <a:ext cx="3927078" cy="2430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896" y="2647950"/>
            <a:ext cx="3720204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解：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ED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的长是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7cm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2402" y="980957"/>
            <a:ext cx="7682816" cy="1156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如图，已知线段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，如何作出它的垂直平分线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04914" y="3042983"/>
            <a:ext cx="2927350" cy="522288"/>
            <a:chOff x="2892008" y="3415023"/>
            <a:chExt cx="2927350" cy="52228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187283" y="3419785"/>
              <a:ext cx="238442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892008" y="3415023"/>
              <a:ext cx="466725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38345" y="3415023"/>
              <a:ext cx="481013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47258" y="3565271"/>
            <a:ext cx="6782504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思路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：①确定垂直平分线上的两个点；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②连接两点确定垂直平分线。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258" y="2151760"/>
            <a:ext cx="532844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思路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：①确定线段</a:t>
            </a:r>
            <a:r>
              <a:rPr lang="en-US" altLang="zh-CN" sz="2800" b="1" i="1" dirty="0">
                <a:solidFill>
                  <a:srgbClr val="0000FF"/>
                </a:solidFill>
                <a:latin typeface="+mj-lt"/>
              </a:rPr>
              <a:t>AB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</a:rPr>
              <a:t>的中点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lt"/>
              </a:rPr>
              <a:t>②过线段</a:t>
            </a:r>
            <a:r>
              <a:rPr lang="en-US" altLang="zh-CN" sz="2800" b="1" i="1" dirty="0">
                <a:solidFill>
                  <a:srgbClr val="0000FF"/>
                </a:solidFill>
                <a:latin typeface="+mj-lt"/>
              </a:rPr>
              <a:t>AB</a:t>
            </a:r>
            <a:r>
              <a:rPr lang="zh-CN" altLang="en-US" sz="2800" b="1" dirty="0">
                <a:solidFill>
                  <a:srgbClr val="0000FF"/>
                </a:solidFill>
                <a:latin typeface="+mj-lt"/>
              </a:rPr>
              <a:t>的中点作它的垂线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42080" y="454248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线段的垂直平分线的作法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7182" y="636544"/>
            <a:ext cx="6725618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800" b="1" dirty="0">
                <a:latin typeface="+mj-lt"/>
              </a:rPr>
              <a:t>假设线段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的垂直平分线已作出，那么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7222" y="1233118"/>
            <a:ext cx="4325318" cy="596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1" dirty="0">
                <a:latin typeface="+mj-lt"/>
              </a:rPr>
              <a:t>(1) </a:t>
            </a:r>
            <a:r>
              <a:rPr lang="zh-CN" altLang="en-US" sz="2800" b="1" dirty="0">
                <a:latin typeface="+mj-lt"/>
              </a:rPr>
              <a:t>这条直线有什么特征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8651" y="2571750"/>
            <a:ext cx="559023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1" dirty="0">
                <a:latin typeface="+mj-lt"/>
              </a:rPr>
              <a:t>(2) </a:t>
            </a:r>
            <a:r>
              <a:rPr lang="zh-CN" altLang="en-US" sz="2800" b="1" dirty="0">
                <a:latin typeface="+mj-lt"/>
              </a:rPr>
              <a:t>如何确定这条直线上的两个点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15354" y="4245812"/>
            <a:ext cx="2927350" cy="522288"/>
            <a:chOff x="2892008" y="3415023"/>
            <a:chExt cx="2927350" cy="52228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187283" y="3419785"/>
              <a:ext cx="238442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892008" y="3415023"/>
              <a:ext cx="466725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38345" y="3415023"/>
              <a:ext cx="481013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04383" y="1695586"/>
            <a:ext cx="7682420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这条直线与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的交点是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的中点，且与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垂直，直线上的点到线段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两端距离相等。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603" y="3171253"/>
            <a:ext cx="4538996" cy="15968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提示：需要确定的点是线段对称轴上的点，因此应当从线段两端进行“对称”的操作。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91687" y="793679"/>
            <a:ext cx="7214160" cy="127575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　如图</a:t>
            </a:r>
            <a:r>
              <a:rPr lang="zh-CN" altLang="en-US" sz="2800" b="1" dirty="0">
                <a:latin typeface="+mj-lt"/>
              </a:rPr>
              <a:t>，已知线段 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，请用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尺规作线段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31234" y="3214706"/>
            <a:ext cx="2927350" cy="522288"/>
            <a:chOff x="2892008" y="3415023"/>
            <a:chExt cx="2927350" cy="52228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187283" y="3419785"/>
              <a:ext cx="238442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892008" y="3415023"/>
              <a:ext cx="466725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38345" y="3415023"/>
              <a:ext cx="481013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>
                <a:off x="703263" y="347597"/>
                <a:ext cx="7767637" cy="25020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  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作法：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  <a:p>
                <a:pPr lvl="0" eaLnBrk="1" hangingPunct="1">
                  <a:spcBef>
                    <a:spcPts val="0"/>
                  </a:spcBef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       1.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分别以点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A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和点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B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j-lt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AB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的长为半径作弧，两弧相交</a:t>
                </a:r>
                <a:r>
                  <a:rPr lang="zh-CN" altLang="en-US" sz="2800" b="1" dirty="0">
                    <a:latin typeface="+mj-lt"/>
                  </a:rPr>
                  <a:t>于点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C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和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；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       2.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作直线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CD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。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直线</a:t>
                </a:r>
                <a:r>
                  <a:rPr kumimoji="0" lang="zh-CN" altLang="en-US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CD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就是线段 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AB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的垂直平分线。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 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4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3263" y="347597"/>
                <a:ext cx="7767637" cy="2502032"/>
              </a:xfrm>
              <a:prstGeom prst="rect">
                <a:avLst/>
              </a:prstGeom>
              <a:blipFill rotWithShape="1">
                <a:blip r:embed="rId1"/>
                <a:stretch>
                  <a:fillRect l="-4" t="-10" b="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ine 28"/>
          <p:cNvSpPr/>
          <p:nvPr/>
        </p:nvSpPr>
        <p:spPr>
          <a:xfrm>
            <a:off x="7064375" y="2093913"/>
            <a:ext cx="0" cy="2527300"/>
          </a:xfrm>
          <a:prstGeom prst="line">
            <a:avLst/>
          </a:prstGeom>
          <a:ln w="28575" cap="flat" cmpd="sng">
            <a:solidFill>
              <a:srgbClr val="3399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316" name="Group 40"/>
          <p:cNvGrpSpPr/>
          <p:nvPr/>
        </p:nvGrpSpPr>
        <p:grpSpPr>
          <a:xfrm>
            <a:off x="5276850" y="3028950"/>
            <a:ext cx="3557588" cy="466725"/>
            <a:chOff x="3354" y="3085"/>
            <a:chExt cx="2241" cy="294"/>
          </a:xfrm>
        </p:grpSpPr>
        <p:sp>
          <p:nvSpPr>
            <p:cNvPr id="13328" name="Line 27"/>
            <p:cNvSpPr/>
            <p:nvPr/>
          </p:nvSpPr>
          <p:spPr>
            <a:xfrm>
              <a:off x="3656" y="3256"/>
              <a:ext cx="1672" cy="0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9" name="Oval 34"/>
            <p:cNvSpPr/>
            <p:nvPr/>
          </p:nvSpPr>
          <p:spPr>
            <a:xfrm>
              <a:off x="3624" y="3224"/>
              <a:ext cx="56" cy="5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/>
              <a:endPara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Oval 35"/>
            <p:cNvSpPr/>
            <p:nvPr/>
          </p:nvSpPr>
          <p:spPr>
            <a:xfrm>
              <a:off x="5299" y="3227"/>
              <a:ext cx="56" cy="5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/>
              <a:endPara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Rectangle 36"/>
            <p:cNvSpPr/>
            <p:nvPr/>
          </p:nvSpPr>
          <p:spPr>
            <a:xfrm>
              <a:off x="3354" y="3085"/>
              <a:ext cx="24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Rectangle 37"/>
            <p:cNvSpPr/>
            <p:nvPr/>
          </p:nvSpPr>
          <p:spPr>
            <a:xfrm>
              <a:off x="5349" y="3088"/>
              <a:ext cx="24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41"/>
          <p:cNvGrpSpPr/>
          <p:nvPr/>
        </p:nvGrpSpPr>
        <p:grpSpPr>
          <a:xfrm>
            <a:off x="6899275" y="2060575"/>
            <a:ext cx="555625" cy="503238"/>
            <a:chOff x="4376" y="2475"/>
            <a:chExt cx="350" cy="317"/>
          </a:xfrm>
        </p:grpSpPr>
        <p:sp>
          <p:nvSpPr>
            <p:cNvPr id="13325" name="Freeform 29"/>
            <p:cNvSpPr/>
            <p:nvPr/>
          </p:nvSpPr>
          <p:spPr>
            <a:xfrm>
              <a:off x="4400" y="2504"/>
              <a:ext cx="216" cy="280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80" y="144"/>
                </a:cxn>
                <a:cxn ang="0">
                  <a:pos x="0" y="280"/>
                </a:cxn>
              </a:cxnLst>
              <a:rect l="0" t="0" r="0" b="0"/>
              <a:pathLst>
                <a:path w="216" h="280">
                  <a:moveTo>
                    <a:pt x="216" y="0"/>
                  </a:moveTo>
                  <a:cubicBezTo>
                    <a:pt x="166" y="48"/>
                    <a:pt x="116" y="97"/>
                    <a:pt x="80" y="144"/>
                  </a:cubicBezTo>
                  <a:cubicBezTo>
                    <a:pt x="44" y="191"/>
                    <a:pt x="22" y="235"/>
                    <a:pt x="0" y="28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30"/>
            <p:cNvSpPr/>
            <p:nvPr/>
          </p:nvSpPr>
          <p:spPr>
            <a:xfrm>
              <a:off x="4376" y="2536"/>
              <a:ext cx="192" cy="2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120"/>
                </a:cxn>
                <a:cxn ang="0">
                  <a:pos x="192" y="256"/>
                </a:cxn>
              </a:cxnLst>
              <a:rect l="0" t="0" r="0" b="0"/>
              <a:pathLst>
                <a:path w="192" h="256">
                  <a:moveTo>
                    <a:pt x="0" y="0"/>
                  </a:moveTo>
                  <a:cubicBezTo>
                    <a:pt x="36" y="38"/>
                    <a:pt x="72" y="77"/>
                    <a:pt x="104" y="120"/>
                  </a:cubicBezTo>
                  <a:cubicBezTo>
                    <a:pt x="136" y="163"/>
                    <a:pt x="164" y="209"/>
                    <a:pt x="192" y="256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7" name="Rectangle 38"/>
            <p:cNvSpPr/>
            <p:nvPr/>
          </p:nvSpPr>
          <p:spPr>
            <a:xfrm>
              <a:off x="4480" y="2475"/>
              <a:ext cx="24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Group 42"/>
          <p:cNvGrpSpPr/>
          <p:nvPr/>
        </p:nvGrpSpPr>
        <p:grpSpPr>
          <a:xfrm>
            <a:off x="6924675" y="3970338"/>
            <a:ext cx="565150" cy="523875"/>
            <a:chOff x="4392" y="3678"/>
            <a:chExt cx="356" cy="330"/>
          </a:xfrm>
        </p:grpSpPr>
        <p:sp>
          <p:nvSpPr>
            <p:cNvPr id="13322" name="Freeform 31"/>
            <p:cNvSpPr/>
            <p:nvPr/>
          </p:nvSpPr>
          <p:spPr>
            <a:xfrm>
              <a:off x="4392" y="3712"/>
              <a:ext cx="184" cy="248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0" y="160"/>
                </a:cxn>
                <a:cxn ang="0">
                  <a:pos x="0" y="248"/>
                </a:cxn>
              </a:cxnLst>
              <a:rect l="0" t="0" r="0" b="0"/>
              <a:pathLst>
                <a:path w="184" h="248">
                  <a:moveTo>
                    <a:pt x="184" y="0"/>
                  </a:moveTo>
                  <a:cubicBezTo>
                    <a:pt x="147" y="59"/>
                    <a:pt x="111" y="119"/>
                    <a:pt x="80" y="160"/>
                  </a:cubicBezTo>
                  <a:cubicBezTo>
                    <a:pt x="49" y="201"/>
                    <a:pt x="24" y="224"/>
                    <a:pt x="0" y="248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32"/>
            <p:cNvSpPr/>
            <p:nvPr/>
          </p:nvSpPr>
          <p:spPr>
            <a:xfrm>
              <a:off x="4400" y="3744"/>
              <a:ext cx="224" cy="2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120"/>
                </a:cxn>
                <a:cxn ang="0">
                  <a:pos x="224" y="264"/>
                </a:cxn>
              </a:cxnLst>
              <a:rect l="0" t="0" r="0" b="0"/>
              <a:pathLst>
                <a:path w="224" h="264">
                  <a:moveTo>
                    <a:pt x="0" y="0"/>
                  </a:moveTo>
                  <a:cubicBezTo>
                    <a:pt x="21" y="38"/>
                    <a:pt x="43" y="76"/>
                    <a:pt x="80" y="120"/>
                  </a:cubicBezTo>
                  <a:cubicBezTo>
                    <a:pt x="117" y="164"/>
                    <a:pt x="170" y="214"/>
                    <a:pt x="224" y="264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Rectangle 39"/>
            <p:cNvSpPr/>
            <p:nvPr/>
          </p:nvSpPr>
          <p:spPr>
            <a:xfrm>
              <a:off x="4491" y="3678"/>
              <a:ext cx="257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9050" y="3570288"/>
            <a:ext cx="3298825" cy="1263650"/>
            <a:chOff x="1666075" y="3358149"/>
            <a:chExt cx="3299791" cy="1263547"/>
          </a:xfrm>
        </p:grpSpPr>
        <p:sp>
          <p:nvSpPr>
            <p:cNvPr id="6" name="云形标注 5"/>
            <p:cNvSpPr/>
            <p:nvPr/>
          </p:nvSpPr>
          <p:spPr>
            <a:xfrm>
              <a:off x="1666075" y="3358149"/>
              <a:ext cx="3299791" cy="1263547"/>
            </a:xfrm>
            <a:prstGeom prst="cloudCallout">
              <a:avLst>
                <a:gd name="adj1" fmla="val 4267"/>
                <a:gd name="adj2" fmla="val -102688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1" name="矩形 4"/>
            <p:cNvSpPr/>
            <p:nvPr/>
          </p:nvSpPr>
          <p:spPr>
            <a:xfrm>
              <a:off x="2119576" y="3447601"/>
              <a:ext cx="2438410" cy="9540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请你说说这样作的道理。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操作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2402" y="980957"/>
            <a:ext cx="7827195" cy="107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如图，已知直线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上的一点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，如何用尺规作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 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的垂线，使它经过点</a:t>
            </a:r>
            <a:r>
              <a:rPr lang="en-US" altLang="zh-CN" sz="2600" b="1" i="1" dirty="0">
                <a:latin typeface="+mj-lt"/>
              </a:rPr>
              <a:t>P</a:t>
            </a:r>
            <a:r>
              <a:rPr lang="en-US" altLang="zh-CN" sz="2600" b="1" dirty="0">
                <a:latin typeface="+mj-lt"/>
              </a:rPr>
              <a:t>?  </a:t>
            </a:r>
            <a:r>
              <a:rPr lang="zh-CN" altLang="en-US" sz="2600" b="1" dirty="0">
                <a:latin typeface="+mj-lt"/>
              </a:rPr>
              <a:t>能说明你的作法的道理吗</a:t>
            </a:r>
            <a:r>
              <a:rPr lang="en-US" altLang="zh-CN" sz="2600" b="1" dirty="0">
                <a:latin typeface="+mj-lt"/>
              </a:rPr>
              <a:t>?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635" y="3536831"/>
            <a:ext cx="3838365" cy="5027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303" y="1971908"/>
            <a:ext cx="8205327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点为圆心，以任意长为半径画圆，交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l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于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两点；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4854" y="3539788"/>
            <a:ext cx="3838365" cy="4967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4939" y="2444524"/>
            <a:ext cx="3867936" cy="2454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223959" y="2304823"/>
                <a:ext cx="5647177" cy="11990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457200" rtl="0" eaLnBrk="1" fontAlgn="base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kumimoji="0" lang="en-US" altLang="zh-CN" sz="24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2.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分别以点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A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和点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B 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为圆心，以大于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altLang="zh-CN" sz="24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altLang="zh-CN" sz="24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+mj-lt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AB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的长为半径作弧，两弧相交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j-lt"/>
                  </a:rPr>
                  <a:t>于点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C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和</a:t>
                </a:r>
                <a:r>
                  <a:rPr kumimoji="0" lang="en-US" altLang="zh-CN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D </a:t>
                </a: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</a:rPr>
                  <a:t>；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mc:Choice>
        <mc:Fallback>
          <p:sp>
            <p:nvSpPr>
              <p:cNvPr id="10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3959" y="2304823"/>
                <a:ext cx="5647177" cy="1199046"/>
              </a:xfrm>
              <a:prstGeom prst="rect">
                <a:avLst/>
              </a:prstGeom>
              <a:blipFill rotWithShape="1">
                <a:blip r:embed="rId4"/>
                <a:stretch>
                  <a:fillRect l="-8" t="-34" r="10" b="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286583" y="3430804"/>
            <a:ext cx="5290014" cy="496867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3.</a:t>
            </a:r>
            <a:r>
              <a:rPr kumimoji="0" lang="zh-CN" altLang="en-US" sz="2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</a:rPr>
              <a:t>作直线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63285" y="3970397"/>
            <a:ext cx="5305979" cy="49314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直线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即为过点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P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的直线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l 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的垂线。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329" y="2261208"/>
            <a:ext cx="4045365" cy="2785624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7786254" y="2362200"/>
            <a:ext cx="0" cy="26534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/>
          <p:cNvSpPr/>
          <p:nvPr/>
        </p:nvSpPr>
        <p:spPr>
          <a:xfrm>
            <a:off x="7773560" y="3607238"/>
            <a:ext cx="144000" cy="144000"/>
          </a:xfrm>
          <a:custGeom>
            <a:avLst/>
            <a:gdLst>
              <a:gd name="connsiteX0" fmla="*/ 0 w 312420"/>
              <a:gd name="connsiteY0" fmla="*/ 0 h 274320"/>
              <a:gd name="connsiteX1" fmla="*/ 312420 w 312420"/>
              <a:gd name="connsiteY1" fmla="*/ 0 h 274320"/>
              <a:gd name="connsiteX2" fmla="*/ 312420 w 312420"/>
              <a:gd name="connsiteY2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420" h="274320">
                <a:moveTo>
                  <a:pt x="0" y="0"/>
                </a:moveTo>
                <a:lnTo>
                  <a:pt x="312420" y="0"/>
                </a:lnTo>
                <a:lnTo>
                  <a:pt x="312420" y="27432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7" grpId="0"/>
      <p:bldP spid="18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106" y="770043"/>
            <a:ext cx="7854581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lt"/>
              </a:rPr>
              <a:t>        如图，直线 </a:t>
            </a:r>
            <a:r>
              <a:rPr lang="en-US" altLang="zh-CN" sz="2800" b="1" i="1" dirty="0">
                <a:latin typeface="+mj-lt"/>
              </a:rPr>
              <a:t>m</a:t>
            </a:r>
            <a:r>
              <a:rPr lang="en-US" altLang="zh-CN" sz="2800" b="1" dirty="0">
                <a:latin typeface="+mj-lt"/>
              </a:rPr>
              <a:t> </a:t>
            </a:r>
            <a:r>
              <a:rPr lang="zh-CN" altLang="en-US" sz="2800" b="1" dirty="0">
                <a:latin typeface="+mj-lt"/>
              </a:rPr>
              <a:t>表示小区内的一条柏油马路，</a:t>
            </a:r>
            <a:r>
              <a:rPr lang="en-US" altLang="zh-CN" sz="2800" b="1" i="1" dirty="0">
                <a:latin typeface="+mj-lt"/>
              </a:rPr>
              <a:t>A</a:t>
            </a:r>
            <a:r>
              <a:rPr lang="zh-CN" altLang="en-US" sz="2800" b="1" dirty="0">
                <a:latin typeface="+mj-lt"/>
              </a:rPr>
              <a:t>，</a:t>
            </a:r>
            <a:r>
              <a:rPr lang="en-US" altLang="zh-CN" sz="2800" b="1" i="1" dirty="0">
                <a:latin typeface="+mj-lt"/>
              </a:rPr>
              <a:t>B</a:t>
            </a:r>
            <a:r>
              <a:rPr lang="zh-CN" altLang="en-US" sz="2800" b="1" dirty="0">
                <a:latin typeface="+mj-lt"/>
              </a:rPr>
              <a:t>表示两栋住宅楼，要在柏油马路旁边建一个智能垃圾分类投放点</a:t>
            </a:r>
            <a:r>
              <a:rPr lang="en-US" altLang="zh-CN" sz="2800" b="1" i="1" dirty="0">
                <a:latin typeface="+mj-lt"/>
              </a:rPr>
              <a:t>P</a:t>
            </a:r>
            <a:r>
              <a:rPr lang="zh-CN" altLang="en-US" sz="2800" b="1" dirty="0">
                <a:latin typeface="+mj-lt"/>
              </a:rPr>
              <a:t>，使智能垃圾分类投放点到两栋住宅楼的距离相等。你认为智能垃圾分类投放点</a:t>
            </a:r>
            <a:r>
              <a:rPr lang="en-US" altLang="zh-CN" sz="2800" b="1" dirty="0">
                <a:latin typeface="+mj-lt"/>
              </a:rPr>
              <a:t>P</a:t>
            </a:r>
            <a:r>
              <a:rPr lang="zh-CN" altLang="en-US" sz="2800" b="1" dirty="0">
                <a:latin typeface="+mj-lt"/>
              </a:rPr>
              <a:t>应该修在什么位置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639" y="3366432"/>
            <a:ext cx="2647490" cy="145059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68340" y="3703320"/>
            <a:ext cx="16611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98920" y="3388389"/>
            <a:ext cx="0" cy="1496031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6568440" y="4546812"/>
            <a:ext cx="60960" cy="609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53191" y="4490821"/>
            <a:ext cx="2971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i="1" dirty="0">
                <a:solidFill>
                  <a:srgbClr val="FF0000"/>
                </a:solidFill>
                <a:latin typeface="+mj-lt"/>
              </a:rPr>
              <a:t>P</a:t>
            </a:r>
            <a:endParaRPr lang="zh-CN" altLang="en-US" sz="22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40081" y="39211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57811" y="3725299"/>
            <a:ext cx="141109" cy="132467"/>
            <a:chOff x="3764756" y="4414345"/>
            <a:chExt cx="141109" cy="132467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3764756" y="4414345"/>
              <a:ext cx="3969" cy="13246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768725" y="4546812"/>
              <a:ext cx="13714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811212" y="1047750"/>
            <a:ext cx="7479347" cy="1712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=8cm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的垂直平分线交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，交边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  <a:r>
              <a:rPr lang="zh-CN" altLang="en-US" sz="2800" b="1" dirty="0">
                <a:latin typeface="+mj-lt"/>
              </a:rPr>
              <a:t>，△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BCE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的周长等于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18cm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的长是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5530850" y="2222203"/>
            <a:ext cx="11053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10 cm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939" y="2224664"/>
            <a:ext cx="2514600" cy="2676526"/>
          </a:xfrm>
          <a:prstGeom prst="rect">
            <a:avLst/>
          </a:prstGeom>
        </p:spPr>
      </p:pic>
      <p:grpSp>
        <p:nvGrpSpPr>
          <p:cNvPr id="11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2" name="矩形 11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9175" y="539750"/>
            <a:ext cx="6743700" cy="1593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的中垂线与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AC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边所在直线相交所得的锐角为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则∠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的度数为（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8713" y="2436778"/>
            <a:ext cx="5835252" cy="1303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A.50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		           B.40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C.40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°或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140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	 D.40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°或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50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9638" y="1609725"/>
            <a:ext cx="457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C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1204" y="841375"/>
            <a:ext cx="7854581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600" b="1" dirty="0">
                <a:latin typeface="+mj-lt"/>
              </a:rPr>
              <a:t>1.</a:t>
            </a:r>
            <a:r>
              <a:rPr lang="zh-CN" altLang="en-US" sz="2600" b="1" dirty="0">
                <a:latin typeface="+mj-lt"/>
              </a:rPr>
              <a:t>什么样的图形叫作轴对称图形</a:t>
            </a:r>
            <a:r>
              <a:rPr lang="en-US" altLang="zh-CN" sz="2600" b="1" dirty="0">
                <a:latin typeface="+mj-lt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</a:endParaRPr>
          </a:p>
        </p:txBody>
      </p:sp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问题导入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33134" y="1383640"/>
            <a:ext cx="7854581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如果一个平面图形沿一条直线折叠后，直线两旁的部分能够互相重合，那么这个图形叫作轴对称图形。</a:t>
            </a:r>
            <a:endParaRPr kumimoji="0" lang="zh-CN" altLang="en-US" sz="2400" b="1" kern="1200" cap="none" spc="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1204" y="2238845"/>
            <a:ext cx="7854581" cy="2133732"/>
            <a:chOff x="532778" y="2377238"/>
            <a:chExt cx="7854581" cy="2133732"/>
          </a:xfrm>
        </p:grpSpPr>
        <p:sp>
          <p:nvSpPr>
            <p:cNvPr id="9" name="文本框 8"/>
            <p:cNvSpPr txBox="1"/>
            <p:nvPr/>
          </p:nvSpPr>
          <p:spPr>
            <a:xfrm>
              <a:off x="532778" y="2377238"/>
              <a:ext cx="7854581" cy="616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600" b="1" dirty="0">
                  <a:latin typeface="+mj-lt"/>
                </a:rPr>
                <a:t>2.</a:t>
              </a:r>
              <a:r>
                <a:rPr lang="zh-CN" altLang="en-US" sz="2600" b="1" dirty="0">
                  <a:latin typeface="+mj-lt"/>
                </a:rPr>
                <a:t> 下列各图中，可看作轴对称图形的是</a:t>
              </a:r>
              <a:r>
                <a:rPr lang="en-US" altLang="zh-CN" sz="2600" b="1" dirty="0">
                  <a:latin typeface="+mj-lt"/>
                </a:rPr>
                <a:t>(   )</a:t>
              </a:r>
              <a:endParaRPr kumimoji="0" lang="zh-CN" altLang="en-US" sz="2600" b="1" kern="1200" cap="none" spc="0" normalizeH="0" baseline="0" noProof="0" dirty="0">
                <a:latin typeface="+mj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0938" y="2993817"/>
              <a:ext cx="1017930" cy="101013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04511" y="2993817"/>
              <a:ext cx="1017930" cy="101013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8084" y="2993817"/>
              <a:ext cx="1017930" cy="101013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51656" y="2993817"/>
              <a:ext cx="1017930" cy="101013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435430" y="4003956"/>
              <a:ext cx="50894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600" b="1" dirty="0">
                  <a:latin typeface="+mj-lt"/>
                </a:rPr>
                <a:t>A</a:t>
              </a:r>
              <a:endParaRPr kumimoji="0" lang="zh-CN" altLang="en-US" sz="2600" b="1" kern="1200" cap="none" spc="0" normalizeH="0" baseline="0" noProof="0" dirty="0">
                <a:latin typeface="+mj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31843" y="4003955"/>
              <a:ext cx="50894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en-US" altLang="zh-CN" sz="2600" b="1" kern="1200" cap="none" spc="0" normalizeH="0" baseline="0" noProof="0" dirty="0">
                  <a:latin typeface="+mj-lt"/>
                </a:rPr>
                <a:t>B</a:t>
              </a:r>
              <a:endParaRPr kumimoji="0" lang="zh-CN" altLang="en-US" sz="2600" b="1" kern="1200" cap="none" spc="0" normalizeH="0" baseline="0" noProof="0" dirty="0">
                <a:latin typeface="+mj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571999" y="4018527"/>
              <a:ext cx="50894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600" b="1" dirty="0">
                  <a:latin typeface="+mj-lt"/>
                </a:rPr>
                <a:t>C</a:t>
              </a:r>
              <a:endParaRPr kumimoji="0" lang="zh-CN" altLang="en-US" sz="2600" b="1" kern="1200" cap="none" spc="0" normalizeH="0" baseline="0" noProof="0" dirty="0">
                <a:latin typeface="+mj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095592" y="4003954"/>
              <a:ext cx="50894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600" b="1" dirty="0">
                  <a:latin typeface="+mj-lt"/>
                </a:rPr>
                <a:t>D</a:t>
              </a:r>
              <a:endParaRPr kumimoji="0" lang="zh-CN" altLang="en-US" sz="2600" b="1" kern="1200" cap="none" spc="0" normalizeH="0" baseline="0" noProof="0" dirty="0">
                <a:latin typeface="+mj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81882" y="2398550"/>
            <a:ext cx="5089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</a:rPr>
              <a:t>B</a:t>
            </a:r>
            <a:endParaRPr kumimoji="0" lang="zh-CN" altLang="en-US" sz="2600" b="1" kern="1200" cap="none" spc="0" normalizeH="0" baseline="0" noProof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1205" y="4126355"/>
            <a:ext cx="3874172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600" b="1" dirty="0">
                <a:latin typeface="+mj-lt"/>
              </a:rPr>
              <a:t>3.</a:t>
            </a:r>
            <a:r>
              <a:rPr lang="zh-CN" altLang="en-US" sz="2600" b="1" dirty="0">
                <a:latin typeface="+mj-lt"/>
              </a:rPr>
              <a:t>线段是轴对称图形吗</a:t>
            </a:r>
            <a:r>
              <a:rPr lang="en-US" altLang="zh-CN" sz="2600" b="1" dirty="0">
                <a:latin typeface="+mj-lt"/>
              </a:rPr>
              <a:t>?</a:t>
            </a:r>
            <a:endParaRPr kumimoji="0" lang="zh-CN" altLang="en-US" sz="2600" b="1" kern="1200" cap="none" spc="0" normalizeH="0" baseline="0" noProof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734" y="554990"/>
            <a:ext cx="7492365" cy="194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中，</a:t>
            </a:r>
            <a:r>
              <a:rPr lang="en-US" altLang="zh-CN" sz="2800" b="1" i="1" dirty="0">
                <a:latin typeface="+mj-lt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的垂直平分线交</a:t>
            </a:r>
            <a:r>
              <a:rPr lang="en-US" altLang="zh-CN" sz="2800" b="1" i="1" dirty="0">
                <a:latin typeface="+mj-lt"/>
              </a:rPr>
              <a:t>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于</a:t>
            </a:r>
            <a:r>
              <a:rPr lang="en-US" altLang="zh-CN" sz="2800" b="1" i="1" dirty="0">
                <a:latin typeface="+mj-lt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的垂直平分线交</a:t>
            </a:r>
            <a:r>
              <a:rPr lang="en-US" altLang="zh-CN" sz="2800" b="1" i="1" dirty="0">
                <a:latin typeface="+mj-lt"/>
              </a:rPr>
              <a:t>BC</a:t>
            </a:r>
            <a:r>
              <a:rPr lang="zh-CN" altLang="en-US" sz="2800" b="1" dirty="0">
                <a:latin typeface="+mj-lt"/>
              </a:rPr>
              <a:t>于</a:t>
            </a:r>
            <a:r>
              <a:rPr lang="en-US" altLang="zh-CN" sz="2800" b="1" i="1" dirty="0">
                <a:latin typeface="+mj-lt"/>
              </a:rPr>
              <a:t>E</a:t>
            </a:r>
            <a:r>
              <a:rPr lang="zh-CN" altLang="en-US" sz="2800" b="1" dirty="0">
                <a:latin typeface="+mj-lt"/>
              </a:rPr>
              <a:t>，则△</a:t>
            </a:r>
            <a:r>
              <a:rPr lang="en-US" altLang="zh-CN" sz="2800" b="1" i="1" dirty="0">
                <a:latin typeface="+mj-lt"/>
              </a:rPr>
              <a:t>ADE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的周长等于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571750"/>
            <a:ext cx="2886166" cy="163825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62864" y="1925023"/>
            <a:ext cx="3586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8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5285" y="2698458"/>
            <a:ext cx="3117543" cy="17634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6734" y="554990"/>
            <a:ext cx="7492365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如图，在△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中，</a:t>
            </a:r>
            <a:r>
              <a:rPr lang="en-US" altLang="zh-CN" sz="2800" b="1" i="1" dirty="0">
                <a:latin typeface="+mj-lt"/>
              </a:rPr>
              <a:t>AF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平分∠</a:t>
            </a:r>
            <a:r>
              <a:rPr lang="en-US" altLang="zh-CN" sz="2800" b="1" i="1" dirty="0">
                <a:latin typeface="+mj-lt"/>
              </a:rPr>
              <a:t>BAC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</a:t>
            </a:r>
            <a:r>
              <a:rPr lang="en-US" altLang="zh-CN" sz="2800" b="1" i="1" dirty="0">
                <a:latin typeface="+mj-lt"/>
              </a:rPr>
              <a:t>DE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分别交</a:t>
            </a:r>
            <a:r>
              <a:rPr lang="en-US" altLang="zh-CN" sz="2800" b="1" i="1" dirty="0">
                <a:latin typeface="+mj-lt"/>
              </a:rPr>
              <a:t>AC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于点 </a:t>
            </a:r>
            <a:r>
              <a:rPr lang="en-US" altLang="zh-CN" sz="2800" b="1" i="1" dirty="0">
                <a:latin typeface="+mj-lt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en-US" altLang="zh-CN" sz="2800" b="1" i="1" dirty="0">
                <a:latin typeface="+mj-lt"/>
              </a:rPr>
              <a:t>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，连接</a:t>
            </a:r>
            <a:r>
              <a:rPr lang="en-US" altLang="zh-CN" sz="2800" b="1" i="1" dirty="0">
                <a:latin typeface="+mj-lt"/>
              </a:rPr>
              <a:t>AE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</a:t>
            </a:r>
            <a:r>
              <a:rPr lang="zh-CN" altLang="en-US" sz="2800" b="1" dirty="0">
                <a:latin typeface="+mj-lt"/>
              </a:rPr>
              <a:t>∠</a:t>
            </a:r>
            <a:r>
              <a:rPr lang="en-US" altLang="zh-CN" sz="2800" b="1" i="1" dirty="0">
                <a:latin typeface="+mj-lt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=70°</a:t>
            </a:r>
            <a:r>
              <a:rPr lang="zh-CN" altLang="en-US" sz="2800" b="1" dirty="0">
                <a:latin typeface="+mj-lt"/>
              </a:rPr>
              <a:t>∠</a:t>
            </a:r>
            <a:r>
              <a:rPr lang="en-US" altLang="zh-CN" sz="2800" b="1" i="1" dirty="0">
                <a:latin typeface="+mj-lt"/>
              </a:rPr>
              <a:t>FAE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=19°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，则</a:t>
            </a:r>
            <a:r>
              <a:rPr lang="zh-CN" altLang="en-US" sz="2800" b="1" dirty="0">
                <a:latin typeface="+mj-lt"/>
              </a:rPr>
              <a:t>∠</a:t>
            </a:r>
            <a:r>
              <a:rPr lang="en-US" altLang="zh-CN" sz="2800" b="1" i="1" dirty="0">
                <a:latin typeface="+mj-lt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的度数为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1172" y="2431224"/>
            <a:ext cx="1230987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24°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1" name="矩形 10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951544" y="1605140"/>
            <a:ext cx="253240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线段的轴对称性</a:t>
            </a:r>
            <a:endParaRPr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6280490" y="2814818"/>
            <a:ext cx="99086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定义</a:t>
            </a:r>
            <a:endParaRPr lang="zh-CN" altLang="en-US" sz="24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6280490" y="3461930"/>
            <a:ext cx="99086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性质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6280490" y="4109042"/>
            <a:ext cx="99086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作法</a:t>
            </a:r>
            <a:endParaRPr lang="zh-CN" altLang="en-US" sz="24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437727" y="1852387"/>
            <a:ext cx="2425784" cy="1840375"/>
            <a:chOff x="437727" y="1852387"/>
            <a:chExt cx="2425784" cy="1840375"/>
          </a:xfrm>
        </p:grpSpPr>
        <p:sp>
          <p:nvSpPr>
            <p:cNvPr id="2" name="文本框 1"/>
            <p:cNvSpPr txBox="1"/>
            <p:nvPr/>
          </p:nvSpPr>
          <p:spPr>
            <a:xfrm>
              <a:off x="437727" y="2423027"/>
              <a:ext cx="2104141" cy="83099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线段及线段的垂直平分线</a:t>
              </a:r>
              <a:endParaRPr lang="zh-CN" altLang="en-US" sz="2400" b="1" dirty="0"/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2685327" y="1852387"/>
              <a:ext cx="178184" cy="1840375"/>
            </a:xfrm>
            <a:prstGeom prst="leftBrace">
              <a:avLst>
                <a:gd name="adj1" fmla="val 94327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1544" y="2792516"/>
            <a:ext cx="3096395" cy="1840375"/>
            <a:chOff x="2951544" y="2792516"/>
            <a:chExt cx="3096395" cy="1840375"/>
          </a:xfrm>
        </p:grpSpPr>
        <p:sp>
          <p:nvSpPr>
            <p:cNvPr id="14" name="文本框 13"/>
            <p:cNvSpPr txBox="1"/>
            <p:nvPr/>
          </p:nvSpPr>
          <p:spPr>
            <a:xfrm>
              <a:off x="2951544" y="3461930"/>
              <a:ext cx="2754774" cy="4616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线段的垂直平分线</a:t>
              </a:r>
              <a:endParaRPr lang="zh-CN" altLang="en-US" sz="2400" b="1" dirty="0"/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5869755" y="2792516"/>
              <a:ext cx="178184" cy="1840375"/>
            </a:xfrm>
            <a:prstGeom prst="leftBrace">
              <a:avLst>
                <a:gd name="adj1" fmla="val 94327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63713" y="1536700"/>
            <a:ext cx="5472113" cy="165735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1.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从教材习题中选取；</a:t>
            </a: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  <a:p>
            <a:pPr marL="257175" marR="0" indent="-257175" defTabSz="34290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2.</a:t>
            </a:r>
            <a:r>
              <a:rPr kumimoji="0" lang="zh-CN" altLang="en-US" sz="3200" b="1" kern="0" cap="none" spc="0" normalizeH="0" baseline="0" noProof="0" dirty="0">
                <a:solidFill>
                  <a:prstClr val="black"/>
                </a:solidFill>
                <a:latin typeface="Times New Roman" panose="02020603050405020304"/>
                <a:ea typeface="+mn-ea"/>
                <a:cs typeface="+mn-cs"/>
              </a:rPr>
              <a:t>完成练习册本课时的习题。</a:t>
            </a:r>
            <a:endParaRPr kumimoji="0" lang="en-US" altLang="zh-CN" sz="3200" b="1" kern="0" cap="none" spc="0" normalizeH="0" baseline="0" noProof="0" dirty="0">
              <a:solidFill>
                <a:prstClr val="black"/>
              </a:solidFill>
              <a:latin typeface="Times New Roman" panose="020206030504050203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311311" y="1348770"/>
            <a:ext cx="4459288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线段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是轴对称图形吗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?</a:t>
            </a:r>
            <a:endParaRPr kumimoji="0" lang="en-US" altLang="zh-CN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6588" y="2513012"/>
            <a:ext cx="2927350" cy="523875"/>
            <a:chOff x="3084513" y="2141538"/>
            <a:chExt cx="2927350" cy="52387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379788" y="2147888"/>
              <a:ext cx="238442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3084513" y="2141538"/>
              <a:ext cx="4667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30850" y="2141538"/>
              <a:ext cx="481013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11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2" name="矩形 11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353983" y="2774950"/>
            <a:ext cx="4234604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n-ea"/>
                <a:cs typeface="+mn-cs"/>
              </a:rPr>
              <a:t>如果是，请描述它的对称轴的特点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n-ea"/>
                <a:cs typeface="+mn-cs"/>
              </a:rPr>
              <a:t>?</a:t>
            </a:r>
            <a:endParaRPr kumimoji="0" lang="zh-CN" altLang="en-US" sz="28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31863" y="2521690"/>
            <a:ext cx="11922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24075" y="2526135"/>
            <a:ext cx="1191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24075" y="1856166"/>
            <a:ext cx="0" cy="129121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353983" y="2118104"/>
            <a:ext cx="4459288" cy="6568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线段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是轴对称图形。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43620" y="4082487"/>
            <a:ext cx="468001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对称轴垂直且平分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线段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2118995" y="2403931"/>
            <a:ext cx="108000" cy="108000"/>
          </a:xfrm>
          <a:custGeom>
            <a:avLst/>
            <a:gdLst>
              <a:gd name="connsiteX0" fmla="*/ 0 w 130629"/>
              <a:gd name="connsiteY0" fmla="*/ 0 h 82503"/>
              <a:gd name="connsiteX1" fmla="*/ 0 w 130629"/>
              <a:gd name="connsiteY1" fmla="*/ 0 h 82503"/>
              <a:gd name="connsiteX2" fmla="*/ 130629 w 130629"/>
              <a:gd name="connsiteY2" fmla="*/ 0 h 82503"/>
              <a:gd name="connsiteX3" fmla="*/ 130629 w 130629"/>
              <a:gd name="connsiteY3" fmla="*/ 82503 h 82503"/>
              <a:gd name="connsiteX4" fmla="*/ 130629 w 130629"/>
              <a:gd name="connsiteY4" fmla="*/ 82503 h 82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9" h="82503">
                <a:moveTo>
                  <a:pt x="0" y="0"/>
                </a:moveTo>
                <a:lnTo>
                  <a:pt x="0" y="0"/>
                </a:lnTo>
                <a:lnTo>
                  <a:pt x="130629" y="0"/>
                </a:lnTo>
                <a:lnTo>
                  <a:pt x="130629" y="82503"/>
                </a:lnTo>
                <a:lnTo>
                  <a:pt x="130629" y="82503"/>
                </a:lnTo>
              </a:path>
            </a:pathLst>
          </a:custGeom>
          <a:noFill/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542080" y="823047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线段垂直平分线的性质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2" grpId="0"/>
      <p:bldP spid="23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7538" y="1754189"/>
            <a:ext cx="7478713" cy="1291210"/>
            <a:chOff x="804285" y="1267349"/>
            <a:chExt cx="7477205" cy="1291310"/>
          </a:xfrm>
        </p:grpSpPr>
        <p:sp>
          <p:nvSpPr>
            <p:cNvPr id="3" name="矩形: 圆角 21"/>
            <p:cNvSpPr/>
            <p:nvPr/>
          </p:nvSpPr>
          <p:spPr>
            <a:xfrm>
              <a:off x="804285" y="1267349"/>
              <a:ext cx="7477205" cy="129131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52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147898" y="1344347"/>
              <a:ext cx="7099456" cy="11524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        线段是轴对称图形， 垂直并且平分线段的直线是它的一条对称轴。</a:t>
              </a:r>
              <a:endPara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17538" y="3652455"/>
            <a:ext cx="7696348" cy="10767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en-US" altLang="zh-CN" sz="2600" b="1" dirty="0">
                <a:latin typeface="+mj-lt"/>
              </a:rPr>
              <a:t>        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垂直于一条线段， 并且平分这条线段的直线， 叫作这条线段的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垂直平分线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(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简称“中垂线”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)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n-ea"/>
                <a:cs typeface="+mn-cs"/>
              </a:rPr>
              <a:t>。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00668" y="981074"/>
            <a:ext cx="2927350" cy="523875"/>
            <a:chOff x="3084513" y="2141538"/>
            <a:chExt cx="2927350" cy="52387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379788" y="2147888"/>
              <a:ext cx="2384425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084513" y="2141538"/>
              <a:ext cx="466725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A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30850" y="2141538"/>
              <a:ext cx="481013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800" b="1" i="1" kern="1200" cap="none" spc="0" normalizeH="0" baseline="0" noProof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B</a:t>
              </a:r>
              <a:endParaRPr kumimoji="0" lang="zh-CN" altLang="en-US" sz="2800" b="1" i="1" kern="12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288155" y="324228"/>
            <a:ext cx="0" cy="129121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57202" y="3160012"/>
            <a:ext cx="39085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lang="zh-CN" altLang="en-US" sz="2600" b="1" dirty="0">
                <a:latin typeface="+mj-lt"/>
              </a:rPr>
              <a:t>线段垂直平分线的定义</a:t>
            </a:r>
            <a:r>
              <a:rPr lang="en-US" altLang="zh-CN" sz="2600" b="1" dirty="0">
                <a:latin typeface="+mj-lt"/>
              </a:rPr>
              <a:t>:</a:t>
            </a:r>
            <a:endParaRPr kumimoji="0" lang="zh-CN" altLang="en-US" sz="2600" b="1" kern="1200" cap="none" spc="0" normalizeH="0" baseline="0" noProof="0" dirty="0"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241" y="398606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63359" y="999393"/>
            <a:ext cx="7883613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如图 ， 直线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是线段</a:t>
            </a:r>
            <a:r>
              <a:rPr lang="en-US" altLang="zh-CN" sz="2800" b="1" i="1" dirty="0">
                <a:latin typeface="+mj-lt"/>
              </a:rPr>
              <a:t>AB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的垂直平分线，点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是 </a:t>
            </a:r>
            <a:r>
              <a:rPr lang="en-US" altLang="zh-CN" sz="2800" b="1" i="1" dirty="0">
                <a:latin typeface="+mj-lt"/>
              </a:rPr>
              <a:t>l </a:t>
            </a:r>
            <a:r>
              <a:rPr lang="zh-CN" altLang="en-US" sz="2800" b="1" dirty="0">
                <a:latin typeface="+mj-lt"/>
              </a:rPr>
              <a:t>上的任意一点。在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线段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lang="zh-CN" altLang="en-US" sz="2800" b="1" dirty="0">
                <a:latin typeface="+mj-lt"/>
              </a:rPr>
              <a:t>上画出以直线 </a:t>
            </a:r>
            <a:r>
              <a:rPr lang="en-US" altLang="zh-CN" sz="2800" b="1" i="1" dirty="0">
                <a:latin typeface="+mj-lt"/>
              </a:rPr>
              <a:t>l</a:t>
            </a:r>
            <a:r>
              <a:rPr lang="zh-CN" altLang="en-US" sz="2800" b="1" dirty="0">
                <a:latin typeface="+mj-lt"/>
              </a:rPr>
              <a:t>为对称轴的一组对应点 </a:t>
            </a:r>
            <a:r>
              <a:rPr lang="en-US" altLang="zh-CN" sz="2800" b="1" i="1" dirty="0">
                <a:latin typeface="+mj-lt"/>
              </a:rPr>
              <a:t>D </a:t>
            </a:r>
            <a:r>
              <a:rPr lang="zh-CN" altLang="en-US" sz="2800" b="1" dirty="0">
                <a:latin typeface="+mj-lt"/>
              </a:rPr>
              <a:t>和 </a:t>
            </a:r>
            <a:r>
              <a:rPr lang="en-US" altLang="zh-CN" sz="2800" b="1" i="1" dirty="0">
                <a:latin typeface="+mj-lt"/>
              </a:rPr>
              <a:t>D'</a:t>
            </a:r>
            <a:r>
              <a:rPr lang="zh-CN" altLang="en-US" sz="2800" b="1" dirty="0">
                <a:latin typeface="+mj-lt"/>
              </a:rPr>
              <a:t>，连接</a:t>
            </a:r>
            <a:r>
              <a:rPr lang="en-US" altLang="zh-CN" sz="2800" b="1" i="1" dirty="0">
                <a:latin typeface="+mj-lt"/>
              </a:rPr>
              <a:t>CD</a:t>
            </a:r>
            <a:r>
              <a:rPr lang="zh-CN" altLang="en-US" sz="2800" b="1" dirty="0">
                <a:latin typeface="+mj-lt"/>
              </a:rPr>
              <a:t>和</a:t>
            </a:r>
            <a:r>
              <a:rPr lang="en-US" altLang="zh-CN" sz="2800" b="1" i="1" dirty="0">
                <a:latin typeface="+mj-lt"/>
              </a:rPr>
              <a:t>CD'</a:t>
            </a:r>
            <a:r>
              <a:rPr lang="zh-CN" altLang="en-US" sz="2800" b="1" dirty="0">
                <a:latin typeface="+mj-lt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359" y="2652782"/>
            <a:ext cx="690997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线段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lang="en-US" altLang="zh-CN" sz="2800" b="1" i="1" dirty="0">
                <a:latin typeface="+mj-lt"/>
              </a:rPr>
              <a:t>'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之间有什么关系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说说你的理由。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079404" y="4044233"/>
            <a:ext cx="2083849" cy="523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/>
              </a:rPr>
              <a:t>CD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/>
              </a:rPr>
              <a:t>CD</a:t>
            </a:r>
            <a:r>
              <a:rPr lang="en-US" altLang="zh-CN" i="1" dirty="0">
                <a:solidFill>
                  <a:srgbClr val="FF0000"/>
                </a:solidFill>
              </a:rPr>
              <a:t>'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885" y="2571750"/>
            <a:ext cx="3521682" cy="2274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66845" y="870150"/>
            <a:ext cx="2083849" cy="523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理由如下：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40012" y="1439527"/>
            <a:ext cx="8619682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因为点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D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和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D</a:t>
            </a:r>
            <a:r>
              <a:rPr lang="en-US" altLang="zh-CN" sz="2600" i="1" dirty="0">
                <a:solidFill>
                  <a:srgbClr val="FF0000"/>
                </a:solidFill>
              </a:rPr>
              <a:t>'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关于对称轴 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l 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对称，交线段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AB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于点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E</a:t>
            </a:r>
            <a:r>
              <a:rPr lang="zh-CN" altLang="en-US" sz="2600" dirty="0">
                <a:solidFill>
                  <a:srgbClr val="FF0000"/>
                </a:solidFill>
              </a:rPr>
              <a:t>，</a:t>
            </a:r>
            <a:endParaRPr kumimoji="0" lang="zh-CN" altLang="en-US" sz="2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440012" y="1970437"/>
            <a:ext cx="5039513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所以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DE=</a:t>
            </a:r>
            <a:r>
              <a:rPr lang="en-US" altLang="zh-CN" sz="2600" i="1" dirty="0">
                <a:solidFill>
                  <a:srgbClr val="FF0000"/>
                </a:solidFill>
              </a:rPr>
              <a:t> D'</a:t>
            </a:r>
            <a:r>
              <a:rPr lang="en-US" altLang="zh-CN" sz="2600" i="1" dirty="0">
                <a:solidFill>
                  <a:srgbClr val="FF0000"/>
                </a:solidFill>
                <a:latin typeface="+mj-lt"/>
                <a:ea typeface="+mn-ea"/>
              </a:rPr>
              <a:t>E</a:t>
            </a:r>
            <a:r>
              <a:rPr lang="zh-CN" altLang="en-US" sz="2600" dirty="0">
                <a:solidFill>
                  <a:srgbClr val="FF0000"/>
                </a:solidFill>
                <a:latin typeface="+mj-lt"/>
                <a:ea typeface="+mn-ea"/>
              </a:rPr>
              <a:t>，∠</a:t>
            </a:r>
            <a:r>
              <a:rPr lang="en-US" altLang="zh-CN" sz="2600" i="1" dirty="0">
                <a:solidFill>
                  <a:srgbClr val="FF0000"/>
                </a:solidFill>
                <a:latin typeface="+mj-lt"/>
                <a:ea typeface="+mn-ea"/>
              </a:rPr>
              <a:t>CED</a:t>
            </a:r>
            <a:r>
              <a:rPr lang="en-US" altLang="zh-CN" sz="2600" dirty="0">
                <a:solidFill>
                  <a:srgbClr val="FF0000"/>
                </a:solidFill>
                <a:latin typeface="+mj-lt"/>
                <a:ea typeface="+mn-ea"/>
              </a:rPr>
              <a:t>=</a:t>
            </a:r>
            <a:r>
              <a:rPr lang="zh-CN" altLang="en-US" sz="2600" dirty="0">
                <a:solidFill>
                  <a:srgbClr val="FF0000"/>
                </a:solidFill>
                <a:latin typeface="+mj-lt"/>
                <a:ea typeface="+mn-ea"/>
              </a:rPr>
              <a:t>∠</a:t>
            </a:r>
            <a:r>
              <a:rPr lang="en-US" altLang="zh-CN" sz="2600" i="1" dirty="0">
                <a:solidFill>
                  <a:srgbClr val="FF0000"/>
                </a:solidFill>
                <a:latin typeface="+mj-lt"/>
                <a:ea typeface="+mn-ea"/>
              </a:rPr>
              <a:t>CE</a:t>
            </a:r>
            <a:r>
              <a:rPr lang="en-US" altLang="zh-CN" sz="2600" i="1" dirty="0">
                <a:solidFill>
                  <a:srgbClr val="FF0000"/>
                </a:solidFill>
              </a:rPr>
              <a:t>D'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。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40012" y="2501347"/>
            <a:ext cx="3801360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在△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CED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和△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CED</a:t>
            </a:r>
            <a:r>
              <a:rPr lang="en-US" altLang="zh-CN" sz="2600" i="1" dirty="0">
                <a:solidFill>
                  <a:srgbClr val="FF0000"/>
                </a:solidFill>
              </a:rPr>
              <a:t>'</a:t>
            </a:r>
            <a:r>
              <a:rPr kumimoji="0" lang="zh-CN" altLang="en-US" sz="26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</a:rPr>
              <a:t>中，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40012" y="3032257"/>
            <a:ext cx="6471752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zh-CN" altLang="en-US" sz="2600" dirty="0">
                <a:solidFill>
                  <a:srgbClr val="FF0000"/>
                </a:solidFill>
              </a:rPr>
              <a:t>因为</a:t>
            </a:r>
            <a:r>
              <a:rPr lang="en-US" altLang="zh-CN" sz="2600" i="1" dirty="0">
                <a:solidFill>
                  <a:srgbClr val="FF0000"/>
                </a:solidFill>
              </a:rPr>
              <a:t>DE= D'E</a:t>
            </a:r>
            <a:r>
              <a:rPr lang="zh-CN" altLang="en-US" sz="2600" dirty="0">
                <a:solidFill>
                  <a:srgbClr val="FF0000"/>
                </a:solidFill>
              </a:rPr>
              <a:t>，∠</a:t>
            </a:r>
            <a:r>
              <a:rPr lang="en-US" altLang="zh-CN" sz="2600" i="1" dirty="0">
                <a:solidFill>
                  <a:srgbClr val="FF0000"/>
                </a:solidFill>
              </a:rPr>
              <a:t>CED</a:t>
            </a:r>
            <a:r>
              <a:rPr lang="en-US" altLang="zh-CN" sz="2600" dirty="0">
                <a:solidFill>
                  <a:srgbClr val="FF0000"/>
                </a:solidFill>
              </a:rPr>
              <a:t>=</a:t>
            </a:r>
            <a:r>
              <a:rPr lang="zh-CN" altLang="en-US" sz="2600" dirty="0">
                <a:solidFill>
                  <a:srgbClr val="FF0000"/>
                </a:solidFill>
              </a:rPr>
              <a:t>∠</a:t>
            </a:r>
            <a:r>
              <a:rPr lang="en-US" altLang="zh-CN" sz="2600" i="1" dirty="0">
                <a:solidFill>
                  <a:srgbClr val="FF0000"/>
                </a:solidFill>
              </a:rPr>
              <a:t>CED'</a:t>
            </a:r>
            <a:r>
              <a:rPr lang="zh-CN" altLang="en-US" sz="2600" dirty="0">
                <a:solidFill>
                  <a:srgbClr val="FF0000"/>
                </a:solidFill>
              </a:rPr>
              <a:t>，</a:t>
            </a:r>
            <a:r>
              <a:rPr lang="en-US" altLang="zh-CN" sz="2600" i="1" dirty="0">
                <a:solidFill>
                  <a:srgbClr val="FF0000"/>
                </a:solidFill>
              </a:rPr>
              <a:t>CE=CE</a:t>
            </a:r>
            <a:r>
              <a:rPr lang="zh-CN" altLang="en-US" sz="2600" dirty="0">
                <a:solidFill>
                  <a:srgbClr val="FF0000"/>
                </a:solidFill>
              </a:rPr>
              <a:t>。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40012" y="3563166"/>
            <a:ext cx="422136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zh-CN" altLang="en-US" sz="2600" dirty="0">
                <a:solidFill>
                  <a:srgbClr val="FF0000"/>
                </a:solidFill>
              </a:rPr>
              <a:t>所以△</a:t>
            </a:r>
            <a:r>
              <a:rPr lang="en-US" altLang="zh-CN" sz="2600" i="1" dirty="0">
                <a:solidFill>
                  <a:srgbClr val="FF0000"/>
                </a:solidFill>
              </a:rPr>
              <a:t>CED</a:t>
            </a:r>
            <a:r>
              <a:rPr lang="zh-CN" altLang="en-US" sz="2600" dirty="0">
                <a:solidFill>
                  <a:srgbClr val="FF0000"/>
                </a:solidFill>
              </a:rPr>
              <a:t>≌△</a:t>
            </a:r>
            <a:r>
              <a:rPr lang="en-US" altLang="zh-CN" sz="2600" i="1" dirty="0">
                <a:solidFill>
                  <a:srgbClr val="FF0000"/>
                </a:solidFill>
              </a:rPr>
              <a:t>CED'</a:t>
            </a:r>
            <a:r>
              <a:rPr lang="en-US" altLang="zh-CN" sz="2600" dirty="0">
                <a:solidFill>
                  <a:srgbClr val="FF0000"/>
                </a:solidFill>
              </a:rPr>
              <a:t>(SAS)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443449" y="4094075"/>
            <a:ext cx="3801361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zh-CN" altLang="en-US" sz="2600" dirty="0">
                <a:solidFill>
                  <a:srgbClr val="FF0000"/>
                </a:solidFill>
              </a:rPr>
              <a:t>所以</a:t>
            </a:r>
            <a:r>
              <a:rPr lang="en-US" altLang="zh-CN" sz="2600" i="1" dirty="0">
                <a:solidFill>
                  <a:srgbClr val="FF0000"/>
                </a:solidFill>
              </a:rPr>
              <a:t>CD</a:t>
            </a:r>
            <a:r>
              <a:rPr lang="en-US" altLang="zh-CN" sz="2600" dirty="0">
                <a:solidFill>
                  <a:srgbClr val="FF0000"/>
                </a:solidFill>
              </a:rPr>
              <a:t>=</a:t>
            </a:r>
            <a:r>
              <a:rPr lang="en-US" altLang="zh-CN" sz="2600" i="1" dirty="0">
                <a:solidFill>
                  <a:srgbClr val="FF0000"/>
                </a:solidFill>
              </a:rPr>
              <a:t>CD'</a:t>
            </a:r>
            <a:r>
              <a:rPr lang="zh-CN" altLang="en-US" sz="2600" dirty="0">
                <a:solidFill>
                  <a:srgbClr val="FF0000"/>
                </a:solidFill>
              </a:rPr>
              <a:t>。</a:t>
            </a:r>
            <a:endParaRPr kumimoji="0" lang="zh-CN" altLang="en-US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885" y="2571750"/>
            <a:ext cx="3521682" cy="22743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34944" y="4272382"/>
            <a:ext cx="523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i="1" dirty="0">
                <a:solidFill>
                  <a:srgbClr val="FF0000"/>
                </a:solidFill>
                <a:latin typeface="+mj-lt"/>
                <a:ea typeface="+mn-ea"/>
              </a:rPr>
              <a:t>E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43443" y="2194436"/>
            <a:ext cx="375948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</a:rPr>
              <a:t>点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/>
              </a:rPr>
              <a:t>D</a:t>
            </a:r>
            <a:r>
              <a:rPr lang="en-US" altLang="zh-CN" i="1" dirty="0">
                <a:solidFill>
                  <a:srgbClr val="FF0000"/>
                </a:solidFill>
              </a:rPr>
              <a:t>'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/>
              </a:rPr>
              <a:t>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重合</a:t>
            </a:r>
            <a:r>
              <a:rPr lang="zh-CN" altLang="en-US" noProof="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6478" y="521474"/>
            <a:ext cx="8035794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(2)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当点</a:t>
            </a:r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与点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重合时，点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</a:t>
            </a:r>
            <a:r>
              <a:rPr lang="en-US" altLang="zh-CN" sz="2800" b="1" i="1" dirty="0">
                <a:latin typeface="+mj-lt"/>
              </a:rPr>
              <a:t>'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位于什么位置</a:t>
            </a: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此时，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线段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和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CD</a:t>
            </a:r>
            <a:r>
              <a:rPr lang="en-US" altLang="zh-CN" sz="2800" b="1" i="1" dirty="0">
                <a:latin typeface="+mj-lt"/>
              </a:rPr>
              <a:t>'</a:t>
            </a:r>
            <a:r>
              <a:rPr lang="zh-CN" altLang="en-US" sz="2800" b="1" dirty="0">
                <a:latin typeface="+mj-lt"/>
              </a:rPr>
              <a:t>之间还有</a:t>
            </a:r>
            <a:r>
              <a:rPr lang="en-US" altLang="zh-CN" sz="2800" b="1" dirty="0">
                <a:latin typeface="+mj-lt"/>
              </a:rPr>
              <a:t>(1)</a:t>
            </a:r>
            <a:r>
              <a:rPr lang="zh-CN" altLang="en-US" sz="2800" b="1" dirty="0">
                <a:latin typeface="+mj-lt"/>
              </a:rPr>
              <a:t>中的关系吗</a:t>
            </a:r>
            <a:r>
              <a:rPr lang="en-US" altLang="zh-CN" sz="2800" b="1" dirty="0">
                <a:latin typeface="+mj-lt"/>
              </a:rPr>
              <a:t>?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885" y="2571750"/>
            <a:ext cx="3521682" cy="22743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9966" y="2460340"/>
            <a:ext cx="3812019" cy="2392593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43443" y="2860011"/>
            <a:ext cx="204756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00000"/>
              </a:lnSpc>
              <a:defRPr/>
            </a:pPr>
            <a:r>
              <a:rPr lang="en-US" altLang="zh-CN" i="1" dirty="0">
                <a:solidFill>
                  <a:srgbClr val="FF0000"/>
                </a:solidFill>
                <a:latin typeface="Times New Roman" panose="02020603050405020304"/>
              </a:rPr>
              <a:t>CD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/>
              </a:rPr>
              <a:t>=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/>
              </a:rPr>
              <a:t>CD</a:t>
            </a:r>
            <a:r>
              <a:rPr lang="en-US" altLang="zh-CN" i="1" dirty="0">
                <a:solidFill>
                  <a:srgbClr val="FF0000"/>
                </a:solidFill>
              </a:rPr>
              <a:t>'</a:t>
            </a:r>
            <a:r>
              <a:rPr lang="zh-CN" altLang="en-US" noProof="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14580" y="1755647"/>
            <a:ext cx="2275687" cy="1588168"/>
            <a:chOff x="5678905" y="983582"/>
            <a:chExt cx="2275687" cy="1588168"/>
          </a:xfrm>
        </p:grpSpPr>
        <p:sp>
          <p:nvSpPr>
            <p:cNvPr id="10" name="思想气泡: 云 9"/>
            <p:cNvSpPr/>
            <p:nvPr/>
          </p:nvSpPr>
          <p:spPr>
            <a:xfrm>
              <a:off x="5678905" y="983582"/>
              <a:ext cx="2275687" cy="1588168"/>
            </a:xfrm>
            <a:prstGeom prst="cloudCallout">
              <a:avLst>
                <a:gd name="adj1" fmla="val -92199"/>
                <a:gd name="adj2" fmla="val 1288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792965" y="1336788"/>
              <a:ext cx="20475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/>
                <a:t>由此你能得到什么结论？</a:t>
              </a:r>
              <a:endParaRPr lang="zh-CN" altLang="en-US" sz="2400" b="1" dirty="0"/>
            </a:p>
          </p:txBody>
        </p:sp>
      </p:grp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939271" y="3442736"/>
            <a:ext cx="4612683" cy="11523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lvl="0" eaLnBrk="1" hangingPunct="1">
              <a:lnSpc>
                <a:spcPct val="130000"/>
              </a:lnSpc>
              <a:defRPr/>
            </a:pPr>
            <a:r>
              <a:rPr lang="zh-CN" altLang="en-US" noProof="0" dirty="0">
                <a:solidFill>
                  <a:srgbClr val="0070C0"/>
                </a:solidFill>
                <a:latin typeface="Times New Roman" panose="02020603050405020304"/>
              </a:rPr>
              <a:t>思考</a:t>
            </a:r>
            <a:r>
              <a:rPr lang="en-US" altLang="zh-CN" noProof="0" dirty="0">
                <a:solidFill>
                  <a:srgbClr val="0070C0"/>
                </a:solidFill>
                <a:latin typeface="Times New Roman" panose="02020603050405020304"/>
              </a:rPr>
              <a:t>:</a:t>
            </a:r>
            <a:r>
              <a:rPr lang="zh-CN" altLang="en-US" noProof="0" dirty="0">
                <a:latin typeface="Times New Roman" panose="02020603050405020304"/>
              </a:rPr>
              <a:t>改变点</a:t>
            </a:r>
            <a:r>
              <a:rPr lang="en-US" altLang="zh-CN" i="1" noProof="0" dirty="0">
                <a:latin typeface="Times New Roman" panose="02020603050405020304"/>
              </a:rPr>
              <a:t>C</a:t>
            </a:r>
            <a:r>
              <a:rPr lang="zh-CN" altLang="en-US" noProof="0" dirty="0">
                <a:latin typeface="Times New Roman" panose="02020603050405020304"/>
              </a:rPr>
              <a:t>的位置，</a:t>
            </a:r>
            <a:endParaRPr lang="en-US" altLang="zh-CN" noProof="0" dirty="0">
              <a:latin typeface="Times New Roman" panose="02020603050405020304"/>
            </a:endParaRPr>
          </a:p>
          <a:p>
            <a:pPr lvl="0" eaLnBrk="1" hangingPunct="1">
              <a:lnSpc>
                <a:spcPct val="130000"/>
              </a:lnSpc>
              <a:defRPr/>
            </a:pPr>
            <a:r>
              <a:rPr lang="en-US" altLang="zh-CN" dirty="0">
                <a:latin typeface="Times New Roman" panose="02020603050405020304"/>
              </a:rPr>
              <a:t>          </a:t>
            </a:r>
            <a:r>
              <a:rPr lang="zh-CN" altLang="en-US" noProof="0" dirty="0">
                <a:latin typeface="Times New Roman" panose="02020603050405020304"/>
              </a:rPr>
              <a:t>结论还成立吗</a:t>
            </a:r>
            <a:r>
              <a:rPr lang="en-US" altLang="zh-CN" noProof="0" dirty="0">
                <a:latin typeface="Times New Roman" panose="02020603050405020304"/>
              </a:rPr>
              <a:t>?</a:t>
            </a:r>
            <a:endParaRPr kumimoji="0" lang="zh-CN" altLang="en-US" sz="28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3239" y="1419382"/>
            <a:ext cx="6886537" cy="1152367"/>
            <a:chOff x="840695" y="1253945"/>
            <a:chExt cx="6885149" cy="1152456"/>
          </a:xfrm>
        </p:grpSpPr>
        <p:sp>
          <p:nvSpPr>
            <p:cNvPr id="3" name="矩形: 圆角 21"/>
            <p:cNvSpPr/>
            <p:nvPr/>
          </p:nvSpPr>
          <p:spPr>
            <a:xfrm>
              <a:off x="840695" y="1258868"/>
              <a:ext cx="6885149" cy="1147533"/>
            </a:xfrm>
            <a:prstGeom prst="roundRect">
              <a:avLst/>
            </a:prstGeom>
            <a:solidFill>
              <a:srgbClr val="FFE5E5"/>
            </a:solidFill>
            <a:ln>
              <a:solidFill>
                <a:srgbClr val="FFD1D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" name="图片 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798" y="1362209"/>
              <a:ext cx="274136" cy="474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840695" y="1253945"/>
              <a:ext cx="6885148" cy="1152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4572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n-ea"/>
                  <a:cs typeface="+mn-cs"/>
                </a:rPr>
                <a:t>         </a:t>
              </a:r>
              <a:r>
                <a:rPr kumimoji="0" lang="zh-CN" altLang="en-US" sz="2800" b="1" kern="1200" cap="none" spc="0" normalizeH="0" baseline="0" noProof="0" dirty="0">
                  <a:solidFill>
                    <a:srgbClr val="0070C0"/>
                  </a:solidFill>
                  <a:latin typeface="+mj-lt"/>
                  <a:ea typeface="+mn-ea"/>
                  <a:cs typeface="+mn-cs"/>
                </a:rPr>
                <a:t>线段垂直平分线上的点到这条线段两个端点的距离相等。</a:t>
              </a:r>
              <a:endPara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04229" y="804750"/>
            <a:ext cx="3667771" cy="56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+mj-lt"/>
              </a:rPr>
              <a:t>线段垂直平分线的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</a:rPr>
              <a:t>性质</a:t>
            </a:r>
            <a:r>
              <a:rPr lang="en-US" altLang="zh-CN" sz="2600" b="1" dirty="0">
                <a:latin typeface="+mj-lt"/>
              </a:rPr>
              <a:t>:</a:t>
            </a:r>
            <a:endParaRPr lang="zh-CN" altLang="en-US" sz="2600" dirty="0"/>
          </a:p>
        </p:txBody>
      </p:sp>
      <p:sp>
        <p:nvSpPr>
          <p:cNvPr id="9" name="文本框 8"/>
          <p:cNvSpPr txBox="1"/>
          <p:nvPr/>
        </p:nvSpPr>
        <p:spPr>
          <a:xfrm>
            <a:off x="916107" y="2635059"/>
            <a:ext cx="2014604" cy="56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+mj-lt"/>
              </a:rPr>
              <a:t>几何语言：</a:t>
            </a:r>
            <a:endParaRPr lang="zh-CN" altLang="en-US" sz="2600" dirty="0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6107" y="3149828"/>
            <a:ext cx="776722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</a:rPr>
              <a:t>因为</a:t>
            </a:r>
            <a:r>
              <a:rPr lang="en-US" altLang="zh-CN" sz="2400" b="1" i="1" dirty="0">
                <a:latin typeface="+mj-lt"/>
              </a:rPr>
              <a:t>MN</a:t>
            </a:r>
            <a:r>
              <a:rPr lang="zh-CN" altLang="en-US" sz="2400" b="1" dirty="0">
                <a:latin typeface="+mj-lt"/>
              </a:rPr>
              <a:t>是线段</a:t>
            </a:r>
            <a:r>
              <a:rPr lang="en-US" altLang="zh-CN" sz="2400" b="1" i="1" dirty="0">
                <a:latin typeface="+mj-lt"/>
              </a:rPr>
              <a:t>AB</a:t>
            </a:r>
            <a:r>
              <a:rPr lang="zh-CN" altLang="en-US" sz="2400" b="1" dirty="0">
                <a:latin typeface="+mj-lt"/>
              </a:rPr>
              <a:t>的</a:t>
            </a:r>
            <a:r>
              <a:rPr lang="en-US" altLang="zh-CN" sz="2400" b="1" dirty="0">
                <a:latin typeface="+mj-lt"/>
              </a:rPr>
              <a:t>___________</a:t>
            </a:r>
            <a:r>
              <a:rPr lang="zh-CN" altLang="en-US" sz="2400" b="1" dirty="0">
                <a:latin typeface="+mj-lt"/>
              </a:rPr>
              <a:t>，且</a:t>
            </a:r>
            <a:r>
              <a:rPr lang="en-US" altLang="zh-CN" sz="2400" b="1" i="1" dirty="0">
                <a:latin typeface="+mj-lt"/>
              </a:rPr>
              <a:t>C</a:t>
            </a:r>
            <a:r>
              <a:rPr lang="zh-CN" altLang="en-US" sz="2400" b="1" dirty="0">
                <a:latin typeface="+mj-lt"/>
              </a:rPr>
              <a:t>为</a:t>
            </a:r>
            <a:r>
              <a:rPr lang="en-US" altLang="zh-CN" sz="2400" b="1" i="1" dirty="0">
                <a:latin typeface="+mj-lt"/>
              </a:rPr>
              <a:t>MN</a:t>
            </a:r>
            <a:r>
              <a:rPr lang="zh-CN" altLang="en-US" sz="2400" b="1" dirty="0">
                <a:latin typeface="+mj-lt"/>
              </a:rPr>
              <a:t>上任意一点</a:t>
            </a:r>
            <a:endParaRPr lang="zh-CN" altLang="en-US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758952" y="3105267"/>
            <a:ext cx="18487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垂直平分线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4229" y="3729860"/>
            <a:ext cx="2938869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</a:rPr>
              <a:t>所以</a:t>
            </a:r>
            <a:r>
              <a:rPr lang="en-US" altLang="zh-CN" sz="2400" b="1" i="1" dirty="0">
                <a:latin typeface="+mj-lt"/>
              </a:rPr>
              <a:t>______=______</a:t>
            </a:r>
            <a:endParaRPr lang="zh-CN" altLang="en-US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796451" y="3727795"/>
            <a:ext cx="698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AC</a:t>
            </a:r>
            <a:endParaRPr lang="zh-CN" altLang="en-US" sz="2400" i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90799" y="3716996"/>
            <a:ext cx="698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j-lt"/>
              </a:rPr>
              <a:t>BC</a:t>
            </a:r>
            <a:endParaRPr lang="zh-CN" altLang="en-US" sz="2400" i="1" dirty="0">
              <a:solidFill>
                <a:srgbClr val="FF000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41633" y="3508756"/>
            <a:ext cx="2898138" cy="1479997"/>
            <a:chOff x="5353511" y="3546925"/>
            <a:chExt cx="2898138" cy="1479997"/>
          </a:xfrm>
        </p:grpSpPr>
        <p:sp>
          <p:nvSpPr>
            <p:cNvPr id="20" name="文本框 19"/>
            <p:cNvSpPr txBox="1"/>
            <p:nvPr/>
          </p:nvSpPr>
          <p:spPr>
            <a:xfrm>
              <a:off x="6416341" y="3546925"/>
              <a:ext cx="46672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M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53511" y="3805184"/>
              <a:ext cx="2898138" cy="1221738"/>
              <a:chOff x="5353511" y="3805184"/>
              <a:chExt cx="2898138" cy="1221738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353511" y="4395619"/>
                <a:ext cx="2898138" cy="503229"/>
                <a:chOff x="3113725" y="2141538"/>
                <a:chExt cx="2898138" cy="50322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3379788" y="2147888"/>
                  <a:ext cx="238442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文本框 13"/>
                <p:cNvSpPr txBox="1"/>
                <p:nvPr/>
              </p:nvSpPr>
              <p:spPr>
                <a:xfrm>
                  <a:off x="3113725" y="2183102"/>
                  <a:ext cx="466725" cy="4616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R="0" defTabSz="457200"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FF0000"/>
                      </a:solidFill>
                      <a:latin typeface="+mj-lt"/>
                      <a:ea typeface="+mn-ea"/>
                      <a:cs typeface="+mn-cs"/>
                    </a:rPr>
                    <a:t>A</a:t>
                  </a:r>
                  <a:endParaRPr kumimoji="0" lang="zh-CN" altLang="en-US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5530850" y="2141538"/>
                  <a:ext cx="481013" cy="4616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marR="0" defTabSz="457200"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1" kern="1200" cap="none" spc="0" normalizeH="0" baseline="0" noProof="0" dirty="0">
                      <a:solidFill>
                        <a:srgbClr val="FF0000"/>
                      </a:solidFill>
                      <a:latin typeface="+mj-lt"/>
                      <a:ea typeface="+mn-ea"/>
                      <a:cs typeface="+mn-cs"/>
                    </a:rPr>
                    <a:t>B</a:t>
                  </a:r>
                  <a:endParaRPr kumimoji="0" lang="zh-CN" altLang="en-US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6" name="直接连接符 15"/>
              <p:cNvCxnSpPr/>
              <p:nvPr/>
            </p:nvCxnSpPr>
            <p:spPr>
              <a:xfrm>
                <a:off x="6811786" y="3805184"/>
                <a:ext cx="0" cy="118087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/>
              <p:cNvSpPr txBox="1"/>
              <p:nvPr/>
            </p:nvSpPr>
            <p:spPr>
              <a:xfrm>
                <a:off x="6416342" y="4565257"/>
                <a:ext cx="466725" cy="4616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R="0" defTabSz="457200"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1" kern="1200" cap="none" spc="0" normalizeH="0" baseline="0" noProof="0" dirty="0">
                    <a:solidFill>
                      <a:srgbClr val="FF0000"/>
                    </a:solidFill>
                    <a:latin typeface="+mj-lt"/>
                    <a:ea typeface="+mn-ea"/>
                    <a:cs typeface="+mn-cs"/>
                  </a:rPr>
                  <a:t>N</a:t>
                </a:r>
                <a:endParaRPr kumimoji="0" lang="zh-CN" altLang="en-US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6783915" y="4067773"/>
              <a:ext cx="62151" cy="628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96614" y="3740275"/>
              <a:ext cx="46672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457200">
                <a:buClrTx/>
                <a:buSzTx/>
                <a:buFontTx/>
                <a:buNone/>
                <a:defRPr/>
              </a:pPr>
              <a:r>
                <a:rPr kumimoji="0" lang="en-US" altLang="zh-CN" sz="2400" b="1" i="1" kern="1200" cap="none" spc="0" normalizeH="0" baseline="0" noProof="0" dirty="0">
                  <a:solidFill>
                    <a:srgbClr val="FF0000"/>
                  </a:solidFill>
                  <a:latin typeface="+mj-lt"/>
                  <a:ea typeface="+mn-ea"/>
                  <a:cs typeface="+mn-cs"/>
                </a:rPr>
                <a:t>C</a:t>
              </a:r>
              <a:endParaRPr kumimoji="0" lang="zh-CN" altLang="en-US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07696" y="4061034"/>
            <a:ext cx="2391568" cy="297618"/>
            <a:chOff x="5607696" y="4061034"/>
            <a:chExt cx="2391568" cy="297618"/>
          </a:xfrm>
        </p:grpSpPr>
        <p:cxnSp>
          <p:nvCxnSpPr>
            <p:cNvPr id="29" name="直接连接符 28"/>
            <p:cNvCxnSpPr>
              <a:stCxn id="25" idx="2"/>
            </p:cNvCxnSpPr>
            <p:nvPr/>
          </p:nvCxnSpPr>
          <p:spPr>
            <a:xfrm flipH="1">
              <a:off x="5607696" y="4061034"/>
              <a:ext cx="1164341" cy="29761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25" idx="6"/>
            </p:cNvCxnSpPr>
            <p:nvPr/>
          </p:nvCxnSpPr>
          <p:spPr>
            <a:xfrm>
              <a:off x="6834188" y="4061034"/>
              <a:ext cx="1165076" cy="29641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8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469106" y="399256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5813" y="1092926"/>
            <a:ext cx="798423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1</a:t>
            </a:r>
            <a:r>
              <a:rPr lang="en-US" altLang="zh-CN" sz="2800" b="1" dirty="0">
                <a:latin typeface="+mj-lt"/>
              </a:rPr>
              <a:t>.</a:t>
            </a:r>
            <a:r>
              <a:rPr lang="zh-CN" altLang="en-US" sz="2800" b="1" dirty="0">
                <a:latin typeface="+mj-lt"/>
              </a:rPr>
              <a:t>如图，在△</a:t>
            </a:r>
            <a:r>
              <a:rPr lang="zh-CN" altLang="en-US" sz="2800" b="1" i="1" dirty="0">
                <a:latin typeface="+mj-lt"/>
              </a:rPr>
              <a:t>ABC</a:t>
            </a:r>
            <a:r>
              <a:rPr lang="zh-CN" altLang="en-US" sz="2800" b="1" dirty="0">
                <a:latin typeface="+mj-lt"/>
              </a:rPr>
              <a:t>中，</a:t>
            </a:r>
            <a:r>
              <a:rPr lang="zh-CN" altLang="en-US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的垂直平分线交</a:t>
            </a:r>
            <a:r>
              <a:rPr lang="zh-CN" altLang="en-US" sz="2800" b="1" i="1" dirty="0">
                <a:latin typeface="+mj-lt"/>
              </a:rPr>
              <a:t>AB</a:t>
            </a:r>
            <a:r>
              <a:rPr lang="zh-CN" altLang="en-US" sz="2800" b="1" dirty="0">
                <a:latin typeface="+mj-lt"/>
              </a:rPr>
              <a:t>于点</a:t>
            </a:r>
            <a:r>
              <a:rPr lang="zh-CN" altLang="en-US" sz="2800" b="1" i="1" dirty="0">
                <a:latin typeface="+mj-lt"/>
              </a:rPr>
              <a:t>D</a:t>
            </a:r>
            <a:r>
              <a:rPr lang="zh-CN" altLang="en-US" sz="2800" b="1" dirty="0">
                <a:latin typeface="+mj-lt"/>
              </a:rPr>
              <a:t>，交</a:t>
            </a:r>
            <a:r>
              <a:rPr lang="zh-CN" altLang="en-US" sz="2800" b="1" i="1" dirty="0">
                <a:latin typeface="+mj-lt"/>
              </a:rPr>
              <a:t>BC</a:t>
            </a:r>
            <a:r>
              <a:rPr lang="zh-CN" altLang="en-US" sz="2800" b="1" dirty="0">
                <a:latin typeface="+mj-lt"/>
              </a:rPr>
              <a:t>于点</a:t>
            </a:r>
            <a:r>
              <a:rPr lang="zh-CN" altLang="en-US" sz="2800" b="1" i="1" dirty="0">
                <a:latin typeface="+mj-lt"/>
              </a:rPr>
              <a:t>E</a:t>
            </a:r>
            <a:r>
              <a:rPr lang="zh-CN" altLang="en-US" sz="2800" b="1" dirty="0">
                <a:latin typeface="+mj-lt"/>
              </a:rPr>
              <a:t>，连接</a:t>
            </a:r>
            <a:r>
              <a:rPr lang="zh-CN" altLang="en-US" sz="2800" b="1" i="1" dirty="0">
                <a:latin typeface="+mj-lt"/>
              </a:rPr>
              <a:t>AE</a:t>
            </a:r>
            <a:r>
              <a:rPr lang="zh-CN" altLang="en-US" sz="2800" b="1" dirty="0">
                <a:latin typeface="+mj-lt"/>
              </a:rPr>
              <a:t>。若</a:t>
            </a:r>
            <a:r>
              <a:rPr lang="zh-CN" altLang="en-US" sz="2800" b="1" i="1" dirty="0">
                <a:latin typeface="+mj-lt"/>
              </a:rPr>
              <a:t>BC</a:t>
            </a:r>
            <a:r>
              <a:rPr lang="zh-CN" altLang="en-US" sz="2800" b="1" dirty="0">
                <a:latin typeface="+mj-lt"/>
              </a:rPr>
              <a:t>=6，</a:t>
            </a:r>
            <a:r>
              <a:rPr lang="zh-CN" altLang="en-US" sz="2800" b="1" i="1" dirty="0">
                <a:latin typeface="+mj-lt"/>
              </a:rPr>
              <a:t>AC</a:t>
            </a:r>
            <a:r>
              <a:rPr lang="zh-CN" altLang="en-US" sz="2800" b="1" dirty="0">
                <a:latin typeface="+mj-lt"/>
              </a:rPr>
              <a:t>= 5，则△</a:t>
            </a:r>
            <a:r>
              <a:rPr lang="zh-CN" altLang="en-US" sz="2800" b="1" i="1" dirty="0">
                <a:latin typeface="+mj-lt"/>
              </a:rPr>
              <a:t>ACE</a:t>
            </a:r>
            <a:r>
              <a:rPr lang="zh-CN" altLang="en-US" sz="2800" b="1" dirty="0">
                <a:latin typeface="+mj-lt"/>
              </a:rPr>
              <a:t>的周长为(            )</a:t>
            </a:r>
            <a:endParaRPr lang="zh-CN" altLang="en-US" sz="2800" b="1" dirty="0">
              <a:latin typeface="+mj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3199" y="2338284"/>
            <a:ext cx="2254988" cy="231496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00391" y="2686952"/>
            <a:ext cx="1559669" cy="2115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A. 8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B. 11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C. 16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</a:rPr>
              <a:t>D. 17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6785" y="2173920"/>
            <a:ext cx="4365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B</a:t>
            </a: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2064</Words>
  <Application>WPS 演示</Application>
  <PresentationFormat>全屏显示(16:9)</PresentationFormat>
  <Paragraphs>247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黑体</vt:lpstr>
      <vt:lpstr>楷体_GB2312</vt:lpstr>
      <vt:lpstr>Times New Roman</vt:lpstr>
      <vt:lpstr>楷体</vt:lpstr>
      <vt:lpstr>微软雅黑</vt:lpstr>
      <vt:lpstr>Arial Unicode MS</vt:lpstr>
      <vt:lpstr>Calibri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慢慢来</cp:lastModifiedBy>
  <cp:revision>79</cp:revision>
  <dcterms:created xsi:type="dcterms:W3CDTF">2018-09-21T05:25:00Z</dcterms:created>
  <dcterms:modified xsi:type="dcterms:W3CDTF">2025-01-20T00:26:09Z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FEA30BA2E8BB432DB55903693604B536</vt:lpwstr>
  </property>
  <property fmtid="{D5CDD505-2E9C-101B-9397-08002B2CF9AE}" pid="3" name="KSOProductBuildVer">
    <vt:lpwstr>2052-12.1.0.19770</vt:lpwstr>
  </property>
</Properties>
</file>