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9" r:id="rId4"/>
  </p:sldMasterIdLst>
  <p:notesMasterIdLst>
    <p:notesMasterId r:id="rId6"/>
  </p:notesMasterIdLst>
  <p:handoutMasterIdLst>
    <p:handoutMasterId r:id="rId36"/>
  </p:handoutMasterIdLst>
  <p:sldIdLst>
    <p:sldId id="1678" r:id="rId5"/>
    <p:sldId id="1854" r:id="rId7"/>
    <p:sldId id="1735" r:id="rId8"/>
    <p:sldId id="1516" r:id="rId9"/>
    <p:sldId id="1736" r:id="rId10"/>
    <p:sldId id="1855" r:id="rId11"/>
    <p:sldId id="1856" r:id="rId12"/>
    <p:sldId id="1868" r:id="rId13"/>
    <p:sldId id="1614" r:id="rId14"/>
    <p:sldId id="1831" r:id="rId15"/>
    <p:sldId id="1832" r:id="rId16"/>
    <p:sldId id="1859" r:id="rId17"/>
    <p:sldId id="1860" r:id="rId18"/>
    <p:sldId id="1858" r:id="rId19"/>
    <p:sldId id="1861" r:id="rId20"/>
    <p:sldId id="1863" r:id="rId21"/>
    <p:sldId id="1864" r:id="rId22"/>
    <p:sldId id="1865" r:id="rId23"/>
    <p:sldId id="1866" r:id="rId24"/>
    <p:sldId id="1841" r:id="rId25"/>
    <p:sldId id="1730" r:id="rId26"/>
    <p:sldId id="1846" r:id="rId27"/>
    <p:sldId id="1869" r:id="rId28"/>
    <p:sldId id="1848" r:id="rId29"/>
    <p:sldId id="1849" r:id="rId30"/>
    <p:sldId id="1850" r:id="rId31"/>
    <p:sldId id="1851" r:id="rId32"/>
    <p:sldId id="1852" r:id="rId33"/>
    <p:sldId id="1867" r:id="rId34"/>
    <p:sldId id="1732" r:id="rId35"/>
  </p:sldIdLst>
  <p:sldSz cx="9144000" cy="5143500" type="screen16x9"/>
  <p:notesSz cx="6858000" cy="9144000"/>
  <p:custDataLst>
    <p:tags r:id="rId4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0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30" userDrawn="1">
          <p15:clr>
            <a:srgbClr val="A4A3A4"/>
          </p15:clr>
        </p15:guide>
        <p15:guide id="5" orient="horz" pos="2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43308"/>
    <a:srgbClr val="0358D9"/>
    <a:srgbClr val="000000"/>
    <a:srgbClr val="F97229"/>
    <a:srgbClr val="FCA726"/>
    <a:srgbClr val="FF3399"/>
    <a:srgbClr val="0060FF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1" autoAdjust="0"/>
    <p:restoredTop sz="96110" autoAdjust="0"/>
  </p:normalViewPr>
  <p:slideViewPr>
    <p:cSldViewPr showGuides="1">
      <p:cViewPr varScale="1">
        <p:scale>
          <a:sx n="98" d="100"/>
          <a:sy n="98" d="100"/>
        </p:scale>
        <p:origin x="78" y="882"/>
      </p:cViewPr>
      <p:guideLst>
        <p:guide orient="horz" pos="1650"/>
        <p:guide pos="2904"/>
        <p:guide orient="horz" pos="2361"/>
        <p:guide pos="430"/>
        <p:guide orient="horz" pos="205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1" Type="http://schemas.openxmlformats.org/officeDocument/2006/relationships/tags" Target="tags/tag7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D2644FDC-9B57-4EB8-B55B-DA378B0D27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D2644FDC-9B57-4EB8-B55B-DA378B0D27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D2644FDC-9B57-4EB8-B55B-DA378B0D27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73710" y="112776"/>
              <a:ext cx="8196580" cy="491794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4" cstate="screen"/>
            <a:stretch>
              <a:fillRect/>
            </a:stretch>
          </p:blipFill>
          <p:spPr>
            <a:xfrm>
              <a:off x="6804248" y="771550"/>
              <a:ext cx="771514" cy="7200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5" cstate="screen"/>
            <a:stretch>
              <a:fillRect/>
            </a:stretch>
          </p:blipFill>
          <p:spPr>
            <a:xfrm flipH="1">
              <a:off x="7308304" y="4066564"/>
              <a:ext cx="645530" cy="3053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 cstate="screen"/>
            <a:stretch>
              <a:fillRect/>
            </a:stretch>
          </p:blipFill>
          <p:spPr>
            <a:xfrm>
              <a:off x="1568238" y="841268"/>
              <a:ext cx="615440" cy="403031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346" y="8868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AutoShape 143"/>
          <p:cNvSpPr>
            <a:spLocks noChangeAspect="1" noChangeArrowheads="1" noTextEdit="1"/>
          </p:cNvSpPr>
          <p:nvPr userDrawn="1"/>
        </p:nvSpPr>
        <p:spPr bwMode="auto">
          <a:xfrm>
            <a:off x="-4" y="1202002"/>
            <a:ext cx="9029566" cy="298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21A3D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5" y="36248"/>
            <a:ext cx="9036496" cy="50830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311" y="270581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51938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3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1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32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6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b"/>
          <p:cNvPicPr>
            <a:picLocks noChangeAspect="1"/>
          </p:cNvPicPr>
          <p:nvPr/>
        </p:nvPicPr>
        <p:blipFill>
          <a:blip r:embed="rId1"/>
          <a:srcRect l="13389" t="29019" r="9424" b="46037"/>
          <a:stretch>
            <a:fillRect/>
          </a:stretch>
        </p:blipFill>
        <p:spPr>
          <a:xfrm>
            <a:off x="3249191" y="2731772"/>
            <a:ext cx="3312368" cy="806671"/>
          </a:xfrm>
          <a:prstGeom prst="rect">
            <a:avLst/>
          </a:prstGeom>
        </p:spPr>
      </p:pic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北师大版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3431858" y="2901781"/>
            <a:ext cx="294703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课时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垂线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两条直线的位置关系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502483" y="980541"/>
            <a:ext cx="8246230" cy="130317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，若∠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，则∠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的度数是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827583" y="2283718"/>
            <a:ext cx="1656185" cy="6612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A.40°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983924" y="2283718"/>
            <a:ext cx="1656185" cy="6612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B.45°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827583" y="3140781"/>
            <a:ext cx="1656185" cy="6612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C.50°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2983924" y="3140781"/>
            <a:ext cx="1656185" cy="6612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D.55°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3608" y="1687144"/>
            <a:ext cx="432048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6351" y="2283718"/>
            <a:ext cx="3045178" cy="2136256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 rot="7784022">
            <a:off x="6573520" y="2746375"/>
            <a:ext cx="138430" cy="154940"/>
          </a:xfrm>
          <a:custGeom>
            <a:avLst/>
            <a:gdLst>
              <a:gd name="connsiteX0" fmla="*/ 0 w 165100"/>
              <a:gd name="connsiteY0" fmla="*/ 0 h 196850"/>
              <a:gd name="connsiteX1" fmla="*/ 165100 w 165100"/>
              <a:gd name="connsiteY1" fmla="*/ 0 h 196850"/>
              <a:gd name="connsiteX2" fmla="*/ 165100 w 165100"/>
              <a:gd name="connsiteY2" fmla="*/ 196850 h 1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00" h="196850">
                <a:moveTo>
                  <a:pt x="0" y="0"/>
                </a:moveTo>
                <a:lnTo>
                  <a:pt x="165100" y="0"/>
                </a:lnTo>
                <a:lnTo>
                  <a:pt x="165100" y="19685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7544" y="958134"/>
            <a:ext cx="4622800" cy="5222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找出图中互相垂直的线段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073275" y="2655888"/>
            <a:ext cx="1617663" cy="1466850"/>
            <a:chOff x="1828800" y="1815250"/>
            <a:chExt cx="1618827" cy="1467699"/>
          </a:xfrm>
        </p:grpSpPr>
        <p:sp>
          <p:nvSpPr>
            <p:cNvPr id="4" name="Line 3"/>
            <p:cNvSpPr/>
            <p:nvPr/>
          </p:nvSpPr>
          <p:spPr>
            <a:xfrm>
              <a:off x="1828800" y="3270038"/>
              <a:ext cx="161882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" name="Line 4"/>
            <p:cNvSpPr/>
            <p:nvPr/>
          </p:nvSpPr>
          <p:spPr>
            <a:xfrm flipV="1">
              <a:off x="1848062" y="1815250"/>
              <a:ext cx="0" cy="14676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组合 11"/>
          <p:cNvGrpSpPr/>
          <p:nvPr/>
        </p:nvGrpSpPr>
        <p:grpSpPr>
          <a:xfrm rot="-2981316">
            <a:off x="1243013" y="2303463"/>
            <a:ext cx="1617662" cy="1466850"/>
            <a:chOff x="1828800" y="1815250"/>
            <a:chExt cx="1618827" cy="1467699"/>
          </a:xfrm>
        </p:grpSpPr>
        <p:sp>
          <p:nvSpPr>
            <p:cNvPr id="7" name="Line 3"/>
            <p:cNvSpPr/>
            <p:nvPr/>
          </p:nvSpPr>
          <p:spPr>
            <a:xfrm>
              <a:off x="1828800" y="3270038"/>
              <a:ext cx="161882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Line 4"/>
            <p:cNvSpPr/>
            <p:nvPr/>
          </p:nvSpPr>
          <p:spPr>
            <a:xfrm flipV="1">
              <a:off x="1848062" y="1815250"/>
              <a:ext cx="0" cy="14676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25475" y="2959100"/>
            <a:ext cx="3556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673475" y="3921125"/>
            <a:ext cx="3571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3043238" y="2525713"/>
            <a:ext cx="3571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1693863" y="2252663"/>
            <a:ext cx="812800" cy="401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 </a:t>
            </a:r>
            <a:endParaRPr kumimoji="1" lang="en-US" altLang="zh-CN" sz="36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827213" y="4084638"/>
            <a:ext cx="38417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</a:t>
            </a:r>
            <a:endParaRPr kumimoji="1" lang="en-US" altLang="zh-CN" sz="2000" b="1" i="1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4" name="Group 84"/>
          <p:cNvGrpSpPr/>
          <p:nvPr/>
        </p:nvGrpSpPr>
        <p:grpSpPr>
          <a:xfrm>
            <a:off x="2084388" y="3979863"/>
            <a:ext cx="144462" cy="144462"/>
            <a:chOff x="1020" y="2024"/>
            <a:chExt cx="91" cy="91"/>
          </a:xfrm>
        </p:grpSpPr>
        <p:sp>
          <p:nvSpPr>
            <p:cNvPr id="15" name="Line 85"/>
            <p:cNvSpPr/>
            <p:nvPr/>
          </p:nvSpPr>
          <p:spPr>
            <a:xfrm>
              <a:off x="1020" y="2024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" name="Line 86"/>
            <p:cNvSpPr/>
            <p:nvPr/>
          </p:nvSpPr>
          <p:spPr>
            <a:xfrm>
              <a:off x="1111" y="2024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84"/>
          <p:cNvGrpSpPr/>
          <p:nvPr/>
        </p:nvGrpSpPr>
        <p:grpSpPr>
          <a:xfrm rot="-2891737">
            <a:off x="1976438" y="3849688"/>
            <a:ext cx="201612" cy="192087"/>
            <a:chOff x="984" y="2024"/>
            <a:chExt cx="127" cy="121"/>
          </a:xfrm>
        </p:grpSpPr>
        <p:sp>
          <p:nvSpPr>
            <p:cNvPr id="18" name="Line 85"/>
            <p:cNvSpPr/>
            <p:nvPr/>
          </p:nvSpPr>
          <p:spPr>
            <a:xfrm>
              <a:off x="984" y="2024"/>
              <a:ext cx="127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" name="Line 86"/>
            <p:cNvSpPr/>
            <p:nvPr/>
          </p:nvSpPr>
          <p:spPr>
            <a:xfrm>
              <a:off x="1111" y="2024"/>
              <a:ext cx="0" cy="12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" name="Group 87"/>
          <p:cNvGrpSpPr/>
          <p:nvPr/>
        </p:nvGrpSpPr>
        <p:grpSpPr>
          <a:xfrm>
            <a:off x="6345238" y="3935413"/>
            <a:ext cx="144462" cy="144462"/>
            <a:chOff x="1020" y="2024"/>
            <a:chExt cx="91" cy="91"/>
          </a:xfrm>
        </p:grpSpPr>
        <p:sp>
          <p:nvSpPr>
            <p:cNvPr id="21" name="Line 88"/>
            <p:cNvSpPr/>
            <p:nvPr/>
          </p:nvSpPr>
          <p:spPr>
            <a:xfrm>
              <a:off x="1020" y="2024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" name="Line 89"/>
            <p:cNvSpPr/>
            <p:nvPr/>
          </p:nvSpPr>
          <p:spPr>
            <a:xfrm>
              <a:off x="1111" y="2024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" name="组合 5"/>
          <p:cNvGrpSpPr/>
          <p:nvPr/>
        </p:nvGrpSpPr>
        <p:grpSpPr>
          <a:xfrm>
            <a:off x="5040313" y="1955800"/>
            <a:ext cx="2633662" cy="2127250"/>
            <a:chOff x="5407489" y="923811"/>
            <a:chExt cx="2632916" cy="2127273"/>
          </a:xfrm>
        </p:grpSpPr>
        <p:sp>
          <p:nvSpPr>
            <p:cNvPr id="24" name="直角三角形 2"/>
            <p:cNvSpPr/>
            <p:nvPr/>
          </p:nvSpPr>
          <p:spPr>
            <a:xfrm>
              <a:off x="6721515" y="923811"/>
              <a:ext cx="1318890" cy="2127273"/>
            </a:xfrm>
            <a:prstGeom prst="rtTriangl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5" name="直角三角形 3"/>
            <p:cNvSpPr/>
            <p:nvPr/>
          </p:nvSpPr>
          <p:spPr>
            <a:xfrm flipH="1">
              <a:off x="5407489" y="1737058"/>
              <a:ext cx="1314026" cy="1314026"/>
            </a:xfrm>
            <a:prstGeom prst="rtTriangl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886450" y="2425700"/>
            <a:ext cx="3571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083300" y="1533525"/>
            <a:ext cx="8128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 </a:t>
            </a:r>
            <a:endParaRPr kumimoji="1" lang="en-US" altLang="zh-CN" sz="36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6064250" y="4086225"/>
            <a:ext cx="3571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4587875" y="3944938"/>
            <a:ext cx="3571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7680325" y="3932238"/>
            <a:ext cx="3556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</a:t>
            </a:r>
            <a:endParaRPr kumimoji="1" lang="en-US" altLang="zh-CN" sz="2000" b="1" i="1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/>
          <p:nvPr/>
        </p:nvSpPr>
        <p:spPr>
          <a:xfrm>
            <a:off x="433387" y="1017885"/>
            <a:ext cx="8277225" cy="1082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能用折叠的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方法折出互相垂直的直线吗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？试试看！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1880" y="1852579"/>
            <a:ext cx="3048000" cy="238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187624" y="339502"/>
            <a:ext cx="60598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垂线的画法及性质</a:t>
            </a:r>
            <a:endParaRPr lang="zh-CN" altLang="en-US" sz="2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15616" y="783012"/>
            <a:ext cx="627696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419895" y="1010444"/>
            <a:ext cx="3490912" cy="26281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如果只用直尺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，你能画出方格纸上已知直线的垂线吗？你还能再画出两条互相垂直的直线吗？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0" y="728663"/>
            <a:ext cx="4270375" cy="3808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H="1">
            <a:off x="4538911" y="1728788"/>
            <a:ext cx="13747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004048" y="792163"/>
            <a:ext cx="0" cy="1987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05921" y="1633537"/>
            <a:ext cx="1533525" cy="15160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6392143" y="1728788"/>
            <a:ext cx="1554163" cy="1549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518521" y="3100796"/>
            <a:ext cx="917575" cy="8981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40498" y="3075806"/>
            <a:ext cx="895598" cy="9231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2230044" y="1566305"/>
            <a:ext cx="0" cy="2232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3"/>
          <p:cNvSpPr txBox="1"/>
          <p:nvPr/>
        </p:nvSpPr>
        <p:spPr>
          <a:xfrm>
            <a:off x="805576" y="455128"/>
            <a:ext cx="6857940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根据下图要求你能用量角器作已知直线的垂线吗？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04" y="1779662"/>
            <a:ext cx="2839279" cy="15121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53541" y="3222489"/>
            <a:ext cx="3168352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194040" y="171903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94040" y="318648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38075" y="3812603"/>
            <a:ext cx="2311929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43990" y="3158659"/>
            <a:ext cx="43204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279293" y="1578871"/>
            <a:ext cx="0" cy="2232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653" y="1792228"/>
            <a:ext cx="2839279" cy="1512168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4655274" y="3235055"/>
            <a:ext cx="324036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243289" y="1732833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43289" y="265899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087324" y="3825169"/>
            <a:ext cx="2311929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5297" y="2302746"/>
            <a:ext cx="43204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63912" y="2925659"/>
            <a:ext cx="43204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39694" y="2974631"/>
            <a:ext cx="43204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Group 84"/>
          <p:cNvGrpSpPr/>
          <p:nvPr/>
        </p:nvGrpSpPr>
        <p:grpSpPr>
          <a:xfrm>
            <a:off x="2221814" y="3058469"/>
            <a:ext cx="144462" cy="144462"/>
            <a:chOff x="1020" y="2024"/>
            <a:chExt cx="91" cy="91"/>
          </a:xfrm>
        </p:grpSpPr>
        <p:sp>
          <p:nvSpPr>
            <p:cNvPr id="22" name="Line 85"/>
            <p:cNvSpPr/>
            <p:nvPr/>
          </p:nvSpPr>
          <p:spPr>
            <a:xfrm>
              <a:off x="1020" y="2024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" name="Line 86"/>
            <p:cNvSpPr/>
            <p:nvPr/>
          </p:nvSpPr>
          <p:spPr>
            <a:xfrm>
              <a:off x="1111" y="2024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" name="Group 84"/>
          <p:cNvGrpSpPr/>
          <p:nvPr/>
        </p:nvGrpSpPr>
        <p:grpSpPr>
          <a:xfrm>
            <a:off x="6289553" y="3080891"/>
            <a:ext cx="144462" cy="144462"/>
            <a:chOff x="1020" y="2024"/>
            <a:chExt cx="91" cy="91"/>
          </a:xfrm>
        </p:grpSpPr>
        <p:sp>
          <p:nvSpPr>
            <p:cNvPr id="27" name="Line 85"/>
            <p:cNvSpPr/>
            <p:nvPr/>
          </p:nvSpPr>
          <p:spPr>
            <a:xfrm>
              <a:off x="1020" y="2024"/>
              <a:ext cx="91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" name="Line 86"/>
            <p:cNvSpPr/>
            <p:nvPr/>
          </p:nvSpPr>
          <p:spPr>
            <a:xfrm>
              <a:off x="1111" y="2024"/>
              <a:ext cx="0" cy="91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683568" y="326696"/>
            <a:ext cx="6857940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根据题中要求作直线的垂线。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268" y="940652"/>
            <a:ext cx="4890053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如图，你能用三角尺画已知直线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的垂线，这样的垂线能画出几条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239" y="2099149"/>
            <a:ext cx="4925110" cy="127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上，你能用三角尺过点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的垂线吗？你能画出多少条？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268" y="3579862"/>
            <a:ext cx="4680520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如图，如果点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呢？你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是怎样做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的？与同伴进行交流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Line 6"/>
          <p:cNvSpPr/>
          <p:nvPr/>
        </p:nvSpPr>
        <p:spPr>
          <a:xfrm>
            <a:off x="5292080" y="2787774"/>
            <a:ext cx="3384376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椭圆 6"/>
          <p:cNvSpPr/>
          <p:nvPr/>
        </p:nvSpPr>
        <p:spPr>
          <a:xfrm>
            <a:off x="5868144" y="2738139"/>
            <a:ext cx="99270" cy="9927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934633" y="1958978"/>
            <a:ext cx="99270" cy="992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08104" y="2799732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6880" y="1629982"/>
            <a:ext cx="507023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403" y="1707654"/>
            <a:ext cx="1450057" cy="2361119"/>
          </a:xfrm>
          <a:prstGeom prst="rect">
            <a:avLst/>
          </a:prstGeom>
        </p:spPr>
      </p:pic>
      <p:sp>
        <p:nvSpPr>
          <p:cNvPr id="12" name="Line 7"/>
          <p:cNvSpPr/>
          <p:nvPr/>
        </p:nvSpPr>
        <p:spPr>
          <a:xfrm flipH="1">
            <a:off x="5488292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5462892" y="251609"/>
          <a:ext cx="5603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2" imgW="748665" imgH="1431290" progId="">
                  <p:embed/>
                </p:oleObj>
              </mc:Choice>
              <mc:Fallback>
                <p:oleObj name="" r:id="rId2" imgW="748665" imgH="1431290" progId="">
                  <p:embed/>
                  <p:pic>
                    <p:nvPicPr>
                      <p:cNvPr id="0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62892" y="251609"/>
                        <a:ext cx="560387" cy="1071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任意多边形: 形状 13"/>
          <p:cNvSpPr/>
          <p:nvPr/>
        </p:nvSpPr>
        <p:spPr>
          <a:xfrm>
            <a:off x="5489304" y="2636133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1609" y="1038140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8132" y="2660563"/>
            <a:ext cx="348285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7"/>
          <p:cNvSpPr/>
          <p:nvPr/>
        </p:nvSpPr>
        <p:spPr>
          <a:xfrm flipH="1">
            <a:off x="6289347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" name="Line 7"/>
          <p:cNvSpPr/>
          <p:nvPr/>
        </p:nvSpPr>
        <p:spPr>
          <a:xfrm flipH="1">
            <a:off x="6588224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" name="Text Box 16"/>
          <p:cNvSpPr txBox="1"/>
          <p:nvPr/>
        </p:nvSpPr>
        <p:spPr>
          <a:xfrm>
            <a:off x="1383541" y="1695612"/>
            <a:ext cx="1296987" cy="500380"/>
          </a:xfrm>
          <a:prstGeom prst="rect">
            <a:avLst/>
          </a:prstGeom>
          <a:noFill/>
          <a:ln w="9525">
            <a:noFill/>
          </a:ln>
        </p:spPr>
        <p:txBody>
          <a:bodyPr lIns="67639" tIns="35248" rIns="67639" bIns="35248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无数条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04885" y="2453005"/>
            <a:ext cx="4235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46914E-7 L -0.25642 -0.2379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30" y="-1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2932 L 0.00208 0.29228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9" grpId="0" bldLvl="0" uiExpan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683568" y="326696"/>
            <a:ext cx="6857940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根据题中要求作直线的垂线。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268" y="940652"/>
            <a:ext cx="4890053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如图，你能用三角尺画已知直线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的垂线，这样的垂线能画出几条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239" y="2099149"/>
            <a:ext cx="4925110" cy="127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上，你能用三角尺过点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的垂线吗？你能画出多少条？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Line 6"/>
          <p:cNvSpPr/>
          <p:nvPr/>
        </p:nvSpPr>
        <p:spPr>
          <a:xfrm>
            <a:off x="5292080" y="2787774"/>
            <a:ext cx="3384376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椭圆 6"/>
          <p:cNvSpPr/>
          <p:nvPr/>
        </p:nvSpPr>
        <p:spPr>
          <a:xfrm>
            <a:off x="5868144" y="2738139"/>
            <a:ext cx="99270" cy="9927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934633" y="1958978"/>
            <a:ext cx="99270" cy="992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08104" y="2799732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6880" y="1629982"/>
            <a:ext cx="507023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7"/>
          <p:cNvSpPr/>
          <p:nvPr/>
        </p:nvSpPr>
        <p:spPr>
          <a:xfrm flipH="1">
            <a:off x="5488292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" name="任意多边形: 形状 13"/>
          <p:cNvSpPr/>
          <p:nvPr/>
        </p:nvSpPr>
        <p:spPr>
          <a:xfrm>
            <a:off x="5489304" y="2636133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1609" y="1038140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8132" y="2660563"/>
            <a:ext cx="348285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7"/>
          <p:cNvSpPr/>
          <p:nvPr/>
        </p:nvSpPr>
        <p:spPr>
          <a:xfrm flipH="1">
            <a:off x="6289347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" name="Line 7"/>
          <p:cNvSpPr/>
          <p:nvPr/>
        </p:nvSpPr>
        <p:spPr>
          <a:xfrm flipH="1">
            <a:off x="6588224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" name="Text Box 16"/>
          <p:cNvSpPr txBox="1"/>
          <p:nvPr/>
        </p:nvSpPr>
        <p:spPr>
          <a:xfrm>
            <a:off x="1383541" y="1695612"/>
            <a:ext cx="1296987" cy="500380"/>
          </a:xfrm>
          <a:prstGeom prst="rect">
            <a:avLst/>
          </a:prstGeom>
          <a:noFill/>
          <a:ln w="9525">
            <a:noFill/>
          </a:ln>
        </p:spPr>
        <p:txBody>
          <a:bodyPr lIns="67639" tIns="35248" rIns="67639" bIns="35248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无数条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459" y="1695612"/>
            <a:ext cx="1450057" cy="2361119"/>
          </a:xfrm>
          <a:prstGeom prst="rect">
            <a:avLst/>
          </a:prstGeom>
        </p:spPr>
      </p:pic>
      <p:sp>
        <p:nvSpPr>
          <p:cNvPr id="22" name="Line 7"/>
          <p:cNvSpPr/>
          <p:nvPr/>
        </p:nvSpPr>
        <p:spPr>
          <a:xfrm flipH="1">
            <a:off x="5922051" y="1165080"/>
            <a:ext cx="0" cy="1620837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24" name="Object 4"/>
          <p:cNvGraphicFramePr>
            <a:graphicFrameLocks noChangeAspect="1"/>
          </p:cNvGraphicFramePr>
          <p:nvPr/>
        </p:nvGraphicFramePr>
        <p:xfrm>
          <a:off x="5896651" y="239567"/>
          <a:ext cx="5603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2" imgW="748665" imgH="1431290" progId="">
                  <p:embed/>
                </p:oleObj>
              </mc:Choice>
              <mc:Fallback>
                <p:oleObj name="" r:id="rId2" imgW="748665" imgH="1431290" progId="">
                  <p:embed/>
                  <p:pic>
                    <p:nvPicPr>
                      <p:cNvPr id="0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96651" y="239567"/>
                        <a:ext cx="560387" cy="1071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任意多边形: 形状 24"/>
          <p:cNvSpPr/>
          <p:nvPr/>
        </p:nvSpPr>
        <p:spPr>
          <a:xfrm>
            <a:off x="5923063" y="2624091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32354" y="1009210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16"/>
          <p:cNvSpPr txBox="1"/>
          <p:nvPr/>
        </p:nvSpPr>
        <p:spPr>
          <a:xfrm>
            <a:off x="2192788" y="3018709"/>
            <a:ext cx="1296987" cy="500380"/>
          </a:xfrm>
          <a:prstGeom prst="rect">
            <a:avLst/>
          </a:prstGeom>
          <a:noFill/>
          <a:ln w="9525">
            <a:noFill/>
          </a:ln>
        </p:spPr>
        <p:txBody>
          <a:bodyPr lIns="67639" tIns="35248" rIns="67639" bIns="35248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04885" y="2453005"/>
            <a:ext cx="4235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0268" y="3579862"/>
            <a:ext cx="4680520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如图，如果点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呢？你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是怎样做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的？与同伴进行交流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17284E-7 L -0.21337 -0.229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2932 L 0.00208 0.29228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683568" y="326696"/>
            <a:ext cx="6857940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358D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根据题中要求作直线的垂线。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268" y="940652"/>
            <a:ext cx="4890053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如图，你能用三角尺画已知直线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的垂线，这样的垂线能画出几条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239" y="2099149"/>
            <a:ext cx="4925110" cy="127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上，你能用三角尺过点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的垂线吗？你能画出多少条？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Line 6"/>
          <p:cNvSpPr/>
          <p:nvPr/>
        </p:nvSpPr>
        <p:spPr>
          <a:xfrm>
            <a:off x="5292080" y="2787774"/>
            <a:ext cx="3384376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椭圆 6"/>
          <p:cNvSpPr/>
          <p:nvPr/>
        </p:nvSpPr>
        <p:spPr>
          <a:xfrm>
            <a:off x="5868144" y="2738139"/>
            <a:ext cx="99270" cy="9927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934633" y="1958978"/>
            <a:ext cx="99270" cy="992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08104" y="2799732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6880" y="1629982"/>
            <a:ext cx="507023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7"/>
          <p:cNvSpPr/>
          <p:nvPr/>
        </p:nvSpPr>
        <p:spPr>
          <a:xfrm flipH="1">
            <a:off x="5488292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" name="任意多边形: 形状 13"/>
          <p:cNvSpPr/>
          <p:nvPr/>
        </p:nvSpPr>
        <p:spPr>
          <a:xfrm>
            <a:off x="5489304" y="2636133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1609" y="1038140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8132" y="2660563"/>
            <a:ext cx="348285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Line 7"/>
          <p:cNvSpPr/>
          <p:nvPr/>
        </p:nvSpPr>
        <p:spPr>
          <a:xfrm flipH="1">
            <a:off x="6289347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" name="Line 7"/>
          <p:cNvSpPr/>
          <p:nvPr/>
        </p:nvSpPr>
        <p:spPr>
          <a:xfrm flipH="1">
            <a:off x="6588224" y="1177122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" name="Text Box 16"/>
          <p:cNvSpPr txBox="1"/>
          <p:nvPr/>
        </p:nvSpPr>
        <p:spPr>
          <a:xfrm>
            <a:off x="1383541" y="1695612"/>
            <a:ext cx="1296987" cy="500380"/>
          </a:xfrm>
          <a:prstGeom prst="rect">
            <a:avLst/>
          </a:prstGeom>
          <a:noFill/>
          <a:ln w="9525">
            <a:noFill/>
          </a:ln>
        </p:spPr>
        <p:txBody>
          <a:bodyPr lIns="67639" tIns="35248" rIns="67639" bIns="35248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无数条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Line 7"/>
          <p:cNvSpPr/>
          <p:nvPr/>
        </p:nvSpPr>
        <p:spPr>
          <a:xfrm flipH="1">
            <a:off x="5922051" y="1165080"/>
            <a:ext cx="0" cy="1620837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" name="任意多边形: 形状 24"/>
          <p:cNvSpPr/>
          <p:nvPr/>
        </p:nvSpPr>
        <p:spPr>
          <a:xfrm>
            <a:off x="5923063" y="2624091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32354" y="1009210"/>
            <a:ext cx="91440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baseline="-25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16"/>
          <p:cNvSpPr txBox="1"/>
          <p:nvPr/>
        </p:nvSpPr>
        <p:spPr>
          <a:xfrm>
            <a:off x="2192788" y="3018709"/>
            <a:ext cx="1296987" cy="500380"/>
          </a:xfrm>
          <a:prstGeom prst="rect">
            <a:avLst/>
          </a:prstGeom>
          <a:noFill/>
          <a:ln w="9525">
            <a:noFill/>
          </a:ln>
        </p:spPr>
        <p:txBody>
          <a:bodyPr lIns="67639" tIns="35248" rIns="67639" bIns="35248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395" y="2338529"/>
            <a:ext cx="1450057" cy="2361119"/>
          </a:xfrm>
          <a:prstGeom prst="rect">
            <a:avLst/>
          </a:prstGeom>
        </p:spPr>
      </p:pic>
      <p:sp>
        <p:nvSpPr>
          <p:cNvPr id="29" name="Line 7"/>
          <p:cNvSpPr/>
          <p:nvPr/>
        </p:nvSpPr>
        <p:spPr>
          <a:xfrm flipH="1">
            <a:off x="6992012" y="1161384"/>
            <a:ext cx="0" cy="1620837"/>
          </a:xfrm>
          <a:prstGeom prst="line">
            <a:avLst/>
          </a:prstGeom>
          <a:ln w="31750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30" name="Object 4"/>
          <p:cNvGraphicFramePr>
            <a:graphicFrameLocks noChangeAspect="1"/>
          </p:cNvGraphicFramePr>
          <p:nvPr/>
        </p:nvGraphicFramePr>
        <p:xfrm>
          <a:off x="6966612" y="235871"/>
          <a:ext cx="5603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748665" imgH="1431290" progId="">
                  <p:embed/>
                </p:oleObj>
              </mc:Choice>
              <mc:Fallback>
                <p:oleObj name="" r:id="rId2" imgW="748665" imgH="1431290" progId="">
                  <p:embed/>
                  <p:pic>
                    <p:nvPicPr>
                      <p:cNvPr id="0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66612" y="235871"/>
                        <a:ext cx="560387" cy="1071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任意多边形: 形状 30"/>
          <p:cNvSpPr/>
          <p:nvPr/>
        </p:nvSpPr>
        <p:spPr>
          <a:xfrm>
            <a:off x="6993024" y="2620395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Text Box 16"/>
          <p:cNvSpPr txBox="1"/>
          <p:nvPr/>
        </p:nvSpPr>
        <p:spPr>
          <a:xfrm>
            <a:off x="2152300" y="4341806"/>
            <a:ext cx="1296987" cy="500380"/>
          </a:xfrm>
          <a:prstGeom prst="rect">
            <a:avLst/>
          </a:prstGeom>
          <a:noFill/>
          <a:ln w="9525">
            <a:noFill/>
          </a:ln>
        </p:spPr>
        <p:txBody>
          <a:bodyPr lIns="67639" tIns="35248" rIns="67639" bIns="35248" anchor="t" anchorCtr="0">
            <a:spAutoFit/>
          </a:bodyPr>
          <a:lstStyle/>
          <a:p>
            <a:r>
              <a:rPr lang="zh-CN" altLang="en-US" sz="2800" b="1" dirty="0">
                <a:solidFill>
                  <a:srgbClr val="F8081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一条</a:t>
            </a:r>
            <a:endParaRPr lang="zh-CN" altLang="en-US" sz="2800" b="1" dirty="0">
              <a:solidFill>
                <a:srgbClr val="F8081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04885" y="2453005"/>
            <a:ext cx="4235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0268" y="3579862"/>
            <a:ext cx="4680520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如图，如果点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呢？你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是怎样做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的？与同伴进行交流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17284E-7 L -0.09288 -0.3543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53" y="-177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2932 L 0.00208 0.29228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bldLvl="0" animBg="1" uiExpan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7"/>
          <p:cNvSpPr/>
          <p:nvPr/>
        </p:nvSpPr>
        <p:spPr>
          <a:xfrm>
            <a:off x="3976487" y="2501773"/>
            <a:ext cx="819204" cy="1025662"/>
          </a:xfrm>
          <a:prstGeom prst="line">
            <a:avLst/>
          </a:prstGeom>
          <a:ln w="317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" name="Line 7"/>
          <p:cNvSpPr/>
          <p:nvPr/>
        </p:nvSpPr>
        <p:spPr>
          <a:xfrm flipH="1">
            <a:off x="3976487" y="1947255"/>
            <a:ext cx="0" cy="1620837"/>
          </a:xfrm>
          <a:prstGeom prst="line">
            <a:avLst/>
          </a:prstGeom>
          <a:ln w="31750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" name="Line 7"/>
          <p:cNvSpPr/>
          <p:nvPr/>
        </p:nvSpPr>
        <p:spPr>
          <a:xfrm flipH="1">
            <a:off x="2843808" y="2474284"/>
            <a:ext cx="1150185" cy="1080117"/>
          </a:xfrm>
          <a:prstGeom prst="line">
            <a:avLst/>
          </a:prstGeom>
          <a:ln w="317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Text Box 88"/>
          <p:cNvSpPr txBox="1">
            <a:spLocks noChangeArrowheads="1"/>
          </p:cNvSpPr>
          <p:nvPr/>
        </p:nvSpPr>
        <p:spPr bwMode="auto">
          <a:xfrm>
            <a:off x="797649" y="449064"/>
            <a:ext cx="7176880" cy="15418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0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4)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如图，点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是直线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外一点，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PO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，点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是垂足。点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在直线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上，比较线段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PO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PA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PB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PC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的长短，你发现了什么？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Line 6"/>
          <p:cNvSpPr/>
          <p:nvPr/>
        </p:nvSpPr>
        <p:spPr>
          <a:xfrm>
            <a:off x="2394251" y="3568092"/>
            <a:ext cx="3384376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Text Box 78"/>
          <p:cNvSpPr txBox="1"/>
          <p:nvPr/>
        </p:nvSpPr>
        <p:spPr>
          <a:xfrm>
            <a:off x="4230455" y="2160535"/>
            <a:ext cx="504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Oval 77"/>
          <p:cNvSpPr/>
          <p:nvPr/>
        </p:nvSpPr>
        <p:spPr>
          <a:xfrm>
            <a:off x="3906419" y="2422473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4647" y="3626306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Oval 77"/>
          <p:cNvSpPr/>
          <p:nvPr/>
        </p:nvSpPr>
        <p:spPr>
          <a:xfrm>
            <a:off x="2782986" y="3491298"/>
            <a:ext cx="144463" cy="144463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56414" y="3635432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Oval 77"/>
          <p:cNvSpPr/>
          <p:nvPr/>
        </p:nvSpPr>
        <p:spPr>
          <a:xfrm>
            <a:off x="3399976" y="3500753"/>
            <a:ext cx="144463" cy="144463"/>
          </a:xfrm>
          <a:prstGeom prst="ellipse">
            <a:avLst/>
          </a:prstGeom>
          <a:solidFill>
            <a:srgbClr val="0358D9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01239" y="3646033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Oval 77"/>
          <p:cNvSpPr/>
          <p:nvPr/>
        </p:nvSpPr>
        <p:spPr>
          <a:xfrm>
            <a:off x="4760679" y="3501899"/>
            <a:ext cx="144463" cy="144463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3987555" y="3409961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Line 7"/>
          <p:cNvSpPr/>
          <p:nvPr/>
        </p:nvSpPr>
        <p:spPr>
          <a:xfrm flipH="1">
            <a:off x="3474370" y="2559982"/>
            <a:ext cx="484611" cy="1008109"/>
          </a:xfrm>
          <a:prstGeom prst="line">
            <a:avLst/>
          </a:prstGeom>
          <a:ln w="31750" cap="flat" cmpd="sng">
            <a:solidFill>
              <a:srgbClr val="0358D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" name="Text Box 84"/>
          <p:cNvSpPr txBox="1"/>
          <p:nvPr/>
        </p:nvSpPr>
        <p:spPr>
          <a:xfrm>
            <a:off x="3783035" y="3537949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 Box 76"/>
          <p:cNvSpPr txBox="1"/>
          <p:nvPr/>
        </p:nvSpPr>
        <p:spPr>
          <a:xfrm>
            <a:off x="5774967" y="3276011"/>
            <a:ext cx="584821" cy="52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28315" y="4234496"/>
            <a:ext cx="3096344" cy="469167"/>
            <a:chOff x="1115616" y="2371496"/>
            <a:chExt cx="2376264" cy="469167"/>
          </a:xfrm>
        </p:grpSpPr>
        <p:sp>
          <p:nvSpPr>
            <p:cNvPr id="22" name="矩形: 圆角 21"/>
            <p:cNvSpPr/>
            <p:nvPr/>
          </p:nvSpPr>
          <p:spPr>
            <a:xfrm>
              <a:off x="1115616" y="2371496"/>
              <a:ext cx="2376264" cy="469167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15616" y="2371496"/>
              <a:ext cx="23762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线段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PO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的长度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最短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77372" y="2761448"/>
            <a:ext cx="6882427" cy="1833426"/>
            <a:chOff x="507915" y="2971276"/>
            <a:chExt cx="8128170" cy="1833426"/>
          </a:xfrm>
        </p:grpSpPr>
        <p:grpSp>
          <p:nvGrpSpPr>
            <p:cNvPr id="2" name="组合 1"/>
            <p:cNvGrpSpPr/>
            <p:nvPr/>
          </p:nvGrpSpPr>
          <p:grpSpPr>
            <a:xfrm>
              <a:off x="507915" y="2971276"/>
              <a:ext cx="8128170" cy="1833426"/>
              <a:chOff x="660401" y="2313470"/>
              <a:chExt cx="3349035" cy="1080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947303" y="3069540"/>
              <a:ext cx="7600152" cy="892552"/>
            </a:xfrm>
            <a:prstGeom prst="rect">
              <a:avLst/>
            </a:prstGeom>
            <a:noFill/>
            <a:ln w="28575" cap="flat" cmpd="sng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一平面内，</a:t>
              </a:r>
              <a:r>
                <a:rPr lang="zh-CN" altLang="en-US" sz="26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过一点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有且只有一条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直线与已知</a:t>
              </a:r>
              <a:r>
                <a:rPr lang="zh-CN" altLang="en-US" sz="2600" b="1">
                  <a:latin typeface="Times New Roman" panose="02020603050405020304" pitchFamily="18" charset="0"/>
                  <a:ea typeface="黑体" panose="02010609060101010101" pitchFamily="49" charset="-122"/>
                </a:rPr>
                <a:t>直线垂直。</a:t>
              </a:r>
              <a:endPara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Rectangle 4"/>
          <p:cNvSpPr/>
          <p:nvPr/>
        </p:nvSpPr>
        <p:spPr>
          <a:xfrm>
            <a:off x="1440942" y="3684919"/>
            <a:ext cx="6155283" cy="892552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直线外一点与直线上各点连接的所有线段中，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垂线段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最短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Line 7"/>
          <p:cNvSpPr/>
          <p:nvPr/>
        </p:nvSpPr>
        <p:spPr>
          <a:xfrm>
            <a:off x="2210051" y="1124037"/>
            <a:ext cx="819204" cy="1025662"/>
          </a:xfrm>
          <a:prstGeom prst="line">
            <a:avLst/>
          </a:prstGeom>
          <a:ln w="317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Line 7"/>
          <p:cNvSpPr/>
          <p:nvPr/>
        </p:nvSpPr>
        <p:spPr>
          <a:xfrm flipH="1">
            <a:off x="2210051" y="569519"/>
            <a:ext cx="0" cy="1620837"/>
          </a:xfrm>
          <a:prstGeom prst="line">
            <a:avLst/>
          </a:prstGeom>
          <a:ln w="31750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Line 7"/>
          <p:cNvSpPr/>
          <p:nvPr/>
        </p:nvSpPr>
        <p:spPr>
          <a:xfrm flipH="1">
            <a:off x="1077372" y="1096548"/>
            <a:ext cx="1150185" cy="1080117"/>
          </a:xfrm>
          <a:prstGeom prst="line">
            <a:avLst/>
          </a:prstGeom>
          <a:ln w="317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" name="Line 6"/>
          <p:cNvSpPr/>
          <p:nvPr/>
        </p:nvSpPr>
        <p:spPr>
          <a:xfrm>
            <a:off x="627815" y="2190356"/>
            <a:ext cx="3384376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" name="Text Box 78"/>
          <p:cNvSpPr txBox="1"/>
          <p:nvPr/>
        </p:nvSpPr>
        <p:spPr>
          <a:xfrm>
            <a:off x="2464019" y="782799"/>
            <a:ext cx="504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Oval 77"/>
          <p:cNvSpPr/>
          <p:nvPr/>
        </p:nvSpPr>
        <p:spPr>
          <a:xfrm>
            <a:off x="2139983" y="1044737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8211" y="2248570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Oval 77"/>
          <p:cNvSpPr/>
          <p:nvPr/>
        </p:nvSpPr>
        <p:spPr>
          <a:xfrm>
            <a:off x="1016550" y="2113562"/>
            <a:ext cx="144463" cy="144463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89978" y="2257696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Oval 77"/>
          <p:cNvSpPr/>
          <p:nvPr/>
        </p:nvSpPr>
        <p:spPr>
          <a:xfrm>
            <a:off x="1633540" y="2123017"/>
            <a:ext cx="144463" cy="144463"/>
          </a:xfrm>
          <a:prstGeom prst="ellipse">
            <a:avLst/>
          </a:prstGeom>
          <a:solidFill>
            <a:srgbClr val="0358D9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Oval 77"/>
          <p:cNvSpPr/>
          <p:nvPr/>
        </p:nvSpPr>
        <p:spPr>
          <a:xfrm>
            <a:off x="2994243" y="2124163"/>
            <a:ext cx="144463" cy="144463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2221119" y="2032225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Line 7"/>
          <p:cNvSpPr/>
          <p:nvPr/>
        </p:nvSpPr>
        <p:spPr>
          <a:xfrm flipH="1">
            <a:off x="1707934" y="1182246"/>
            <a:ext cx="484611" cy="1008109"/>
          </a:xfrm>
          <a:prstGeom prst="line">
            <a:avLst/>
          </a:prstGeom>
          <a:ln w="31750" cap="flat" cmpd="sng">
            <a:solidFill>
              <a:srgbClr val="0358D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" name="Text Box 84"/>
          <p:cNvSpPr txBox="1"/>
          <p:nvPr/>
        </p:nvSpPr>
        <p:spPr>
          <a:xfrm>
            <a:off x="2000128" y="2168266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 Box 76"/>
          <p:cNvSpPr txBox="1"/>
          <p:nvPr/>
        </p:nvSpPr>
        <p:spPr>
          <a:xfrm>
            <a:off x="4008531" y="1898275"/>
            <a:ext cx="584821" cy="52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45585" y="2253281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7338" y="492006"/>
            <a:ext cx="3333004" cy="1775474"/>
            <a:chOff x="4057338" y="492006"/>
            <a:chExt cx="3333004" cy="1775474"/>
          </a:xfrm>
        </p:grpSpPr>
        <p:sp>
          <p:nvSpPr>
            <p:cNvPr id="24" name="思想气泡: 云 23"/>
            <p:cNvSpPr/>
            <p:nvPr/>
          </p:nvSpPr>
          <p:spPr>
            <a:xfrm>
              <a:off x="4057338" y="492006"/>
              <a:ext cx="3333004" cy="1775474"/>
            </a:xfrm>
            <a:prstGeom prst="cloudCallout">
              <a:avLst>
                <a:gd name="adj1" fmla="val -92738"/>
                <a:gd name="adj2" fmla="val 32800"/>
              </a:avLst>
            </a:prstGeom>
            <a:solidFill>
              <a:schemeClr val="accent6">
                <a:alpha val="30000"/>
              </a:schemeClr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58606" y="836181"/>
              <a:ext cx="3031736" cy="100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线段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PO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长度叫作点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到直线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距离。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3042570" y="2949766"/>
            <a:ext cx="857456" cy="307778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06772" y="650071"/>
            <a:ext cx="560251" cy="253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1365" y="1523511"/>
            <a:ext cx="602209" cy="253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7439" y="2361164"/>
            <a:ext cx="602209" cy="253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6062" y="1596095"/>
            <a:ext cx="1090492" cy="3077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9412" y="1869420"/>
            <a:ext cx="680832" cy="7923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5803" y="2279117"/>
            <a:ext cx="422161" cy="7649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ainIdea"/>
          <p:cNvSpPr/>
          <p:nvPr/>
        </p:nvSpPr>
        <p:spPr>
          <a:xfrm>
            <a:off x="36292" y="2978301"/>
            <a:ext cx="625216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24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1507527" y="3990170"/>
            <a:ext cx="413511" cy="622749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1491621" y="2277644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2093635" y="1867685"/>
            <a:ext cx="676609" cy="794063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2938347" y="1587028"/>
            <a:ext cx="1086522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lang="zh-CN" altLang="en-US" sz="1600" b="1" dirty="0" err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4267621" y="1524690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4280916" y="642937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SubTopic"/>
          <p:cNvSpPr/>
          <p:nvPr/>
        </p:nvSpPr>
        <p:spPr>
          <a:xfrm>
            <a:off x="3042570" y="2949766"/>
            <a:ext cx="85745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2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SubTopic"/>
          <p:cNvSpPr/>
          <p:nvPr/>
        </p:nvSpPr>
        <p:spPr>
          <a:xfrm>
            <a:off x="4113790" y="2824608"/>
            <a:ext cx="593797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MainTopic"/>
          <p:cNvSpPr/>
          <p:nvPr/>
        </p:nvSpPr>
        <p:spPr>
          <a:xfrm>
            <a:off x="661508" y="285680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en-US"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endParaRPr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4086861" y="608233"/>
            <a:ext cx="167468" cy="202030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ubTopic"/>
          <p:cNvSpPr/>
          <p:nvPr/>
        </p:nvSpPr>
        <p:spPr>
          <a:xfrm>
            <a:off x="4334196" y="2373995"/>
            <a:ext cx="589470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2806611" y="1708085"/>
            <a:ext cx="109290" cy="146600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964331" y="1903873"/>
            <a:ext cx="108324" cy="164542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左大括号 24"/>
          <p:cNvSpPr/>
          <p:nvPr/>
        </p:nvSpPr>
        <p:spPr>
          <a:xfrm>
            <a:off x="1306572" y="2248364"/>
            <a:ext cx="157209" cy="210818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大括号 25"/>
          <p:cNvSpPr/>
          <p:nvPr/>
        </p:nvSpPr>
        <p:spPr>
          <a:xfrm>
            <a:off x="3984384" y="2799614"/>
            <a:ext cx="102477" cy="5681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7" name="SubTopic"/>
          <p:cNvSpPr/>
          <p:nvPr/>
        </p:nvSpPr>
        <p:spPr>
          <a:xfrm>
            <a:off x="4086861" y="3147005"/>
            <a:ext cx="1335124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74764" y="3435826"/>
            <a:ext cx="172276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eaLnBrk="1" hangingPunct="1"/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29547" y="3440829"/>
            <a:ext cx="2406771" cy="310461"/>
            <a:chOff x="3366125" y="2697273"/>
            <a:chExt cx="2406771" cy="310461"/>
          </a:xfrm>
        </p:grpSpPr>
        <p:sp>
          <p:nvSpPr>
            <p:cNvPr id="30" name="MMConnector"/>
            <p:cNvSpPr/>
            <p:nvPr/>
          </p:nvSpPr>
          <p:spPr>
            <a:xfrm>
              <a:off x="3366125" y="2852503"/>
              <a:ext cx="341117" cy="14784"/>
            </a:xfrm>
            <a:custGeom>
              <a:avLst/>
              <a:gdLst/>
              <a:ahLst/>
              <a:cxnLst/>
              <a:rect l="0" t="0" r="0" b="0"/>
              <a:pathLst>
                <a:path w="283500" h="10500" fill="none">
                  <a:moveTo>
                    <a:pt x="-141750" y="0"/>
                  </a:moveTo>
                  <a:lnTo>
                    <a:pt x="-18480" y="0"/>
                  </a:lnTo>
                  <a:cubicBezTo>
                    <a:pt x="-18480" y="0"/>
                    <a:pt x="9744" y="0"/>
                    <a:pt x="44520" y="0"/>
                  </a:cubicBezTo>
                  <a:lnTo>
                    <a:pt x="141750" y="0"/>
                  </a:lnTo>
                </a:path>
              </a:pathLst>
            </a:custGeom>
            <a:noFill/>
            <a:ln w="10500" cap="rnd">
              <a:solidFill>
                <a:srgbClr val="424F58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3536683" y="2697273"/>
              <a:ext cx="2236213" cy="310461"/>
            </a:xfrm>
            <a:custGeom>
              <a:avLst/>
              <a:gdLst>
                <a:gd name="rtl" fmla="*/ 87150 w 1858500"/>
                <a:gd name="rtt" fmla="*/ 40950 h 220500"/>
                <a:gd name="rtr" fmla="*/ 1767150 w 1858500"/>
                <a:gd name="rtb" fmla="*/ 198450 h 220500"/>
              </a:gdLst>
              <a:ahLst/>
              <a:cxnLst/>
              <a:rect l="rtl" t="rtt" r="rtr" b="rtb"/>
              <a:pathLst>
                <a:path w="1858500" h="220500">
                  <a:moveTo>
                    <a:pt x="0" y="0"/>
                  </a:moveTo>
                  <a:lnTo>
                    <a:pt x="1858500" y="0"/>
                  </a:lnTo>
                  <a:lnTo>
                    <a:pt x="1858500" y="220500"/>
                  </a:lnTo>
                  <a:lnTo>
                    <a:pt x="0" y="2205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500" cap="flat">
              <a:solidFill>
                <a:srgbClr val="424F58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1200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同位角、内错角、同旁内角</a:t>
              </a:r>
              <a:endParaRPr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左大括号 31"/>
          <p:cNvSpPr/>
          <p:nvPr/>
        </p:nvSpPr>
        <p:spPr>
          <a:xfrm>
            <a:off x="1955020" y="3909561"/>
            <a:ext cx="111646" cy="8571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3" name="SubTopic"/>
          <p:cNvSpPr/>
          <p:nvPr/>
        </p:nvSpPr>
        <p:spPr>
          <a:xfrm>
            <a:off x="2101084" y="3754330"/>
            <a:ext cx="485547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SubTopic"/>
          <p:cNvSpPr/>
          <p:nvPr/>
        </p:nvSpPr>
        <p:spPr>
          <a:xfrm>
            <a:off x="2091336" y="4147800"/>
            <a:ext cx="146572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SubTopic"/>
          <p:cNvSpPr/>
          <p:nvPr/>
        </p:nvSpPr>
        <p:spPr>
          <a:xfrm>
            <a:off x="2079807" y="4508360"/>
            <a:ext cx="146572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4934658" y="487366"/>
            <a:ext cx="100399" cy="57898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SubTopic"/>
          <p:cNvSpPr/>
          <p:nvPr/>
        </p:nvSpPr>
        <p:spPr>
          <a:xfrm>
            <a:off x="4972092" y="324655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SubTopic"/>
          <p:cNvSpPr/>
          <p:nvPr/>
        </p:nvSpPr>
        <p:spPr>
          <a:xfrm>
            <a:off x="4962944" y="785921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SubTopic"/>
          <p:cNvSpPr/>
          <p:nvPr/>
        </p:nvSpPr>
        <p:spPr>
          <a:xfrm>
            <a:off x="4973782" y="1188886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SubTopic"/>
          <p:cNvSpPr/>
          <p:nvPr/>
        </p:nvSpPr>
        <p:spPr>
          <a:xfrm>
            <a:off x="4973781" y="1642032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SubTopic"/>
          <p:cNvSpPr/>
          <p:nvPr/>
        </p:nvSpPr>
        <p:spPr>
          <a:xfrm>
            <a:off x="5046320" y="2086378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概念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SubTopic"/>
          <p:cNvSpPr/>
          <p:nvPr/>
        </p:nvSpPr>
        <p:spPr>
          <a:xfrm>
            <a:off x="5035731" y="2564353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4923583" y="1358127"/>
            <a:ext cx="100399" cy="57898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左大括号 43"/>
          <p:cNvSpPr/>
          <p:nvPr/>
        </p:nvSpPr>
        <p:spPr>
          <a:xfrm>
            <a:off x="4980334" y="2275782"/>
            <a:ext cx="100399" cy="57898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文本框 44"/>
          <p:cNvSpPr txBox="1"/>
          <p:nvPr/>
        </p:nvSpPr>
        <p:spPr>
          <a:xfrm>
            <a:off x="5556655" y="307263"/>
            <a:ext cx="2734293" cy="579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81242" y="863348"/>
            <a:ext cx="1240603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545239" y="1241483"/>
            <a:ext cx="3346165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lang="en-US" altLang="zh-CN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541313" y="1696813"/>
            <a:ext cx="2443721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77013" y="2143072"/>
            <a:ext cx="3346165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lang="en-US" altLang="zh-CN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568566" y="2647283"/>
            <a:ext cx="2443721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-37589" y="162386"/>
            <a:ext cx="2671508" cy="764991"/>
            <a:chOff x="251520" y="138345"/>
            <a:chExt cx="4377140" cy="764991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</a:rPr>
                <a:t>新知一览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79512" y="627534"/>
            <a:ext cx="9189300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垂线、垂线段和点到直线的距离这三个概念的区别与联系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755576" y="1275606"/>
          <a:ext cx="7231629" cy="345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2026543"/>
                <a:gridCol w="2026543"/>
                <a:gridCol w="2026543"/>
              </a:tblGrid>
              <a:tr h="467543"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垂线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垂线段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点到直线的距离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90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图示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8294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区别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15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联系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203803" y="3058927"/>
            <a:ext cx="13525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垂线是一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条直线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03848" y="3058927"/>
            <a:ext cx="1487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垂线段是一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条线段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87093" y="3058927"/>
            <a:ext cx="2055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垂线段的长度，是一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个数量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60600" y="4019755"/>
            <a:ext cx="433542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它们都与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垂直有关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47189" y="1590899"/>
            <a:ext cx="1514984" cy="1460289"/>
            <a:chOff x="1619672" y="1636018"/>
            <a:chExt cx="2232248" cy="2151656"/>
          </a:xfrm>
        </p:grpSpPr>
        <p:sp>
          <p:nvSpPr>
            <p:cNvPr id="18" name="文本框 17"/>
            <p:cNvSpPr txBox="1"/>
            <p:nvPr/>
          </p:nvSpPr>
          <p:spPr>
            <a:xfrm>
              <a:off x="3347864" y="2811357"/>
              <a:ext cx="397114" cy="61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2700797" y="1950327"/>
              <a:ext cx="2933" cy="141388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2664793" y="1924050"/>
              <a:ext cx="72008" cy="72008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07593" y="1636018"/>
              <a:ext cx="444218" cy="61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endParaRPr lang="zh-CN" altLang="en-US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86702" y="3173948"/>
              <a:ext cx="488618" cy="613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2707228" y="3197185"/>
              <a:ext cx="140133" cy="149013"/>
            </a:xfrm>
            <a:custGeom>
              <a:avLst/>
              <a:gdLst>
                <a:gd name="connsiteX0" fmla="*/ 0 w 155787"/>
                <a:gd name="connsiteY0" fmla="*/ 0 h 149013"/>
                <a:gd name="connsiteX1" fmla="*/ 155787 w 155787"/>
                <a:gd name="connsiteY1" fmla="*/ 0 h 149013"/>
                <a:gd name="connsiteX2" fmla="*/ 155787 w 155787"/>
                <a:gd name="connsiteY2" fmla="*/ 149013 h 14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87" h="149013">
                  <a:moveTo>
                    <a:pt x="0" y="0"/>
                  </a:moveTo>
                  <a:lnTo>
                    <a:pt x="155787" y="0"/>
                  </a:lnTo>
                  <a:lnTo>
                    <a:pt x="155787" y="149013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619672" y="3364210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122569" y="1845489"/>
            <a:ext cx="1556858" cy="959576"/>
            <a:chOff x="1619672" y="1950327"/>
            <a:chExt cx="2293946" cy="1413883"/>
          </a:xfrm>
        </p:grpSpPr>
        <p:sp>
          <p:nvSpPr>
            <p:cNvPr id="26" name="文本框 25"/>
            <p:cNvSpPr txBox="1"/>
            <p:nvPr/>
          </p:nvSpPr>
          <p:spPr>
            <a:xfrm>
              <a:off x="3507703" y="2713569"/>
              <a:ext cx="405915" cy="61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2700797" y="1950327"/>
              <a:ext cx="2933" cy="141388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2664793" y="2267654"/>
              <a:ext cx="72007" cy="72009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207593" y="2120099"/>
              <a:ext cx="381592" cy="61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endParaRPr lang="zh-CN" altLang="en-US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234818" y="2668405"/>
              <a:ext cx="488618" cy="61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723436" y="2626167"/>
              <a:ext cx="140134" cy="149012"/>
            </a:xfrm>
            <a:custGeom>
              <a:avLst/>
              <a:gdLst>
                <a:gd name="connsiteX0" fmla="*/ 0 w 155787"/>
                <a:gd name="connsiteY0" fmla="*/ 0 h 149013"/>
                <a:gd name="connsiteX1" fmla="*/ 155787 w 155787"/>
                <a:gd name="connsiteY1" fmla="*/ 0 h 149013"/>
                <a:gd name="connsiteX2" fmla="*/ 155787 w 155787"/>
                <a:gd name="connsiteY2" fmla="*/ 149013 h 14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87" h="149013">
                  <a:moveTo>
                    <a:pt x="0" y="0"/>
                  </a:moveTo>
                  <a:lnTo>
                    <a:pt x="155787" y="0"/>
                  </a:lnTo>
                  <a:lnTo>
                    <a:pt x="155787" y="149013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619672" y="2808232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265504" y="1611482"/>
            <a:ext cx="1596854" cy="1447327"/>
            <a:chOff x="6911177" y="1645137"/>
            <a:chExt cx="1596854" cy="1447327"/>
          </a:xfrm>
        </p:grpSpPr>
        <p:grpSp>
          <p:nvGrpSpPr>
            <p:cNvPr id="34" name="组合 33"/>
            <p:cNvGrpSpPr/>
            <p:nvPr/>
          </p:nvGrpSpPr>
          <p:grpSpPr>
            <a:xfrm>
              <a:off x="6911177" y="1645137"/>
              <a:ext cx="1596854" cy="1447327"/>
              <a:chOff x="1619672" y="1655117"/>
              <a:chExt cx="2352879" cy="2132557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3620520" y="2822077"/>
                <a:ext cx="352031" cy="613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l</a:t>
                </a:r>
                <a:endParaRPr lang="zh-CN" altLang="en-US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H="1">
                <a:off x="2700797" y="1950327"/>
                <a:ext cx="2933" cy="141388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/>
              <p:cNvSpPr/>
              <p:nvPr/>
            </p:nvSpPr>
            <p:spPr>
              <a:xfrm>
                <a:off x="2664793" y="1924050"/>
                <a:ext cx="72008" cy="72008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648049" y="1655117"/>
                <a:ext cx="438079" cy="613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P</a:t>
                </a:r>
                <a:endParaRPr lang="zh-CN" altLang="en-US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486702" y="3173948"/>
                <a:ext cx="488618" cy="613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707228" y="3197185"/>
                <a:ext cx="140133" cy="149013"/>
              </a:xfrm>
              <a:custGeom>
                <a:avLst/>
                <a:gdLst>
                  <a:gd name="connsiteX0" fmla="*/ 0 w 155787"/>
                  <a:gd name="connsiteY0" fmla="*/ 0 h 149013"/>
                  <a:gd name="connsiteX1" fmla="*/ 155787 w 155787"/>
                  <a:gd name="connsiteY1" fmla="*/ 0 h 149013"/>
                  <a:gd name="connsiteX2" fmla="*/ 155787 w 155787"/>
                  <a:gd name="connsiteY2" fmla="*/ 149013 h 14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787" h="149013">
                    <a:moveTo>
                      <a:pt x="0" y="0"/>
                    </a:moveTo>
                    <a:lnTo>
                      <a:pt x="155787" y="0"/>
                    </a:lnTo>
                    <a:lnTo>
                      <a:pt x="155787" y="149013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619672" y="3364210"/>
                <a:ext cx="223224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右大括号 34"/>
            <p:cNvSpPr/>
            <p:nvPr/>
          </p:nvSpPr>
          <p:spPr>
            <a:xfrm rot="10800000">
              <a:off x="7454273" y="1852092"/>
              <a:ext cx="171787" cy="939575"/>
            </a:xfrm>
            <a:prstGeom prst="rightBrace">
              <a:avLst>
                <a:gd name="adj1" fmla="val 52690"/>
                <a:gd name="adj2" fmla="val 5000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152" y="267494"/>
            <a:ext cx="1699999" cy="761144"/>
            <a:chOff x="582642" y="257416"/>
            <a:chExt cx="1699999" cy="76114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52" t="6667" r="52555" b="76296"/>
            <a:stretch>
              <a:fillRect/>
            </a:stretch>
          </p:blipFill>
          <p:spPr>
            <a:xfrm flipH="1">
              <a:off x="582642" y="257416"/>
              <a:ext cx="1699999" cy="76114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734257" y="328765"/>
              <a:ext cx="14401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随堂练习</a:t>
              </a:r>
              <a:endParaRPr lang="zh-CN" altLang="en-US" sz="2400" b="1" dirty="0">
                <a:latin typeface="小单纯体" panose="02010601030101010101" pitchFamily="2" charset="-122"/>
                <a:ea typeface="小单纯体" panose="02010601030101010101" pitchFamily="2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9552" y="856092"/>
            <a:ext cx="8136904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画一条直线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上取一点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外取一点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，用三角尺或量角器分别经过点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画直线 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Line 6"/>
          <p:cNvSpPr/>
          <p:nvPr/>
        </p:nvSpPr>
        <p:spPr>
          <a:xfrm>
            <a:off x="2280509" y="3642745"/>
            <a:ext cx="22685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" name="Text Box 8"/>
          <p:cNvSpPr txBox="1"/>
          <p:nvPr/>
        </p:nvSpPr>
        <p:spPr>
          <a:xfrm>
            <a:off x="4656773" y="3381760"/>
            <a:ext cx="281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241" y="2556065"/>
            <a:ext cx="1450057" cy="2361119"/>
          </a:xfrm>
          <a:prstGeom prst="rect">
            <a:avLst/>
          </a:prstGeom>
        </p:spPr>
      </p:pic>
      <p:sp>
        <p:nvSpPr>
          <p:cNvPr id="19" name="Line 7"/>
          <p:cNvSpPr/>
          <p:nvPr/>
        </p:nvSpPr>
        <p:spPr>
          <a:xfrm flipH="1">
            <a:off x="3416833" y="2025533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3391433" y="1100020"/>
          <a:ext cx="5603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3" imgW="748665" imgH="1431290" progId="">
                  <p:embed/>
                </p:oleObj>
              </mc:Choice>
              <mc:Fallback>
                <p:oleObj name="" r:id="rId3" imgW="748665" imgH="1431290" progId="">
                  <p:embed/>
                  <p:pic>
                    <p:nvPicPr>
                      <p:cNvPr id="0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91433" y="1100020"/>
                        <a:ext cx="560387" cy="1071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任意多边形: 形状 20"/>
          <p:cNvSpPr/>
          <p:nvPr/>
        </p:nvSpPr>
        <p:spPr>
          <a:xfrm>
            <a:off x="3417845" y="3484544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027136" y="1869663"/>
            <a:ext cx="537675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367198" y="3593039"/>
            <a:ext cx="99270" cy="9927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075010" y="3508974"/>
            <a:ext cx="316423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79190" y="1824209"/>
            <a:ext cx="3141171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P38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5679E-6 L -0.2092 -0.229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2932 L 0.00208 0.29229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Line 6"/>
          <p:cNvSpPr/>
          <p:nvPr/>
        </p:nvSpPr>
        <p:spPr>
          <a:xfrm>
            <a:off x="2517335" y="3576082"/>
            <a:ext cx="22685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" name="Text Box 8"/>
          <p:cNvSpPr txBox="1"/>
          <p:nvPr/>
        </p:nvSpPr>
        <p:spPr>
          <a:xfrm>
            <a:off x="4893599" y="3315097"/>
            <a:ext cx="281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endParaRPr lang="en-US" altLang="zh-CN" sz="28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295720" y="2306233"/>
            <a:ext cx="99270" cy="9927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808547" y="1959884"/>
            <a:ext cx="42726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Line 6"/>
          <p:cNvSpPr/>
          <p:nvPr/>
        </p:nvSpPr>
        <p:spPr>
          <a:xfrm>
            <a:off x="2517335" y="3576082"/>
            <a:ext cx="22685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" name="Text Box 8"/>
          <p:cNvSpPr txBox="1"/>
          <p:nvPr/>
        </p:nvSpPr>
        <p:spPr>
          <a:xfrm>
            <a:off x="4893599" y="3315097"/>
            <a:ext cx="281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</a:rPr>
              <a:t>l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067" y="2489402"/>
            <a:ext cx="1450057" cy="2361119"/>
          </a:xfrm>
          <a:prstGeom prst="rect">
            <a:avLst/>
          </a:prstGeom>
        </p:spPr>
      </p:pic>
      <p:sp>
        <p:nvSpPr>
          <p:cNvPr id="33" name="Line 7"/>
          <p:cNvSpPr/>
          <p:nvPr/>
        </p:nvSpPr>
        <p:spPr>
          <a:xfrm flipH="1">
            <a:off x="3343532" y="1958870"/>
            <a:ext cx="0" cy="16208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34" name="Object 4"/>
          <p:cNvGraphicFramePr>
            <a:graphicFrameLocks noChangeAspect="1"/>
          </p:cNvGraphicFramePr>
          <p:nvPr/>
        </p:nvGraphicFramePr>
        <p:xfrm>
          <a:off x="3318132" y="1033357"/>
          <a:ext cx="5603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" r:id="rId2" imgW="748665" imgH="1431290" progId="">
                  <p:embed/>
                </p:oleObj>
              </mc:Choice>
              <mc:Fallback>
                <p:oleObj name="" r:id="rId2" imgW="748665" imgH="1431290" progId="">
                  <p:embed/>
                  <p:pic>
                    <p:nvPicPr>
                      <p:cNvPr id="0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18132" y="1033357"/>
                        <a:ext cx="560387" cy="1071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任意多边形: 形状 34"/>
          <p:cNvSpPr/>
          <p:nvPr/>
        </p:nvSpPr>
        <p:spPr>
          <a:xfrm>
            <a:off x="3344544" y="3417881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940526" y="3462992"/>
            <a:ext cx="393689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297812" y="3526376"/>
            <a:ext cx="99270" cy="9927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1519" y="258948"/>
            <a:ext cx="8208911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画一条直线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上取一点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，在直线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外取一点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，用三角尺或量角器分别经过点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的垂线。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0152" y="1195695"/>
            <a:ext cx="3141171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P38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60494E-6 L -0.24288 -0.230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3" y="-11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02932 L 0.00209 0.29228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411510"/>
            <a:ext cx="7560840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下面是画在方格纸上的两个图形，请你分别找出图中互相垂直的线段。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43604" y="4265012"/>
            <a:ext cx="345700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54068" y="4235194"/>
            <a:ext cx="288197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CE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957741" y="943196"/>
            <a:ext cx="3141171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P39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56400" y="1347614"/>
          <a:ext cx="8031200" cy="2891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  <a:gridCol w="321248"/>
              </a:tblGrid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1248"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 marL="81597" marR="81597" marT="40799" marB="40799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581473" y="1428979"/>
            <a:ext cx="3374997" cy="2831477"/>
            <a:chOff x="581473" y="1428979"/>
            <a:chExt cx="3374997" cy="2831477"/>
          </a:xfrm>
        </p:grpSpPr>
        <p:grpSp>
          <p:nvGrpSpPr>
            <p:cNvPr id="35" name="组合 34"/>
            <p:cNvGrpSpPr/>
            <p:nvPr/>
          </p:nvGrpSpPr>
          <p:grpSpPr>
            <a:xfrm>
              <a:off x="581473" y="1428979"/>
              <a:ext cx="3374997" cy="2511008"/>
              <a:chOff x="581473" y="1428979"/>
              <a:chExt cx="3374997" cy="2511008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2457450" y="3597275"/>
                <a:ext cx="1322462" cy="631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483768" y="1743200"/>
                <a:ext cx="0" cy="1840201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2473329" y="1663700"/>
                <a:ext cx="977896" cy="1934206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876300" y="2778125"/>
                <a:ext cx="1595808" cy="801737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文本框 40"/>
              <p:cNvSpPr txBox="1"/>
              <p:nvPr/>
            </p:nvSpPr>
            <p:spPr>
              <a:xfrm>
                <a:off x="581473" y="2684983"/>
                <a:ext cx="343528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592453" y="3487491"/>
                <a:ext cx="364017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416851" y="1428979"/>
                <a:ext cx="364017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143686" y="1508487"/>
                <a:ext cx="364017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273693" y="3487491"/>
                <a:ext cx="364017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O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080162" y="3735889"/>
              <a:ext cx="68928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56481" y="1214160"/>
            <a:ext cx="3547432" cy="2975733"/>
            <a:chOff x="4756481" y="1214160"/>
            <a:chExt cx="3547432" cy="2975733"/>
          </a:xfrm>
        </p:grpSpPr>
        <p:grpSp>
          <p:nvGrpSpPr>
            <p:cNvPr id="64" name="组合 63"/>
            <p:cNvGrpSpPr/>
            <p:nvPr/>
          </p:nvGrpSpPr>
          <p:grpSpPr>
            <a:xfrm>
              <a:off x="4756481" y="1214160"/>
              <a:ext cx="3547432" cy="2681785"/>
              <a:chOff x="4756481" y="1214160"/>
              <a:chExt cx="3547432" cy="2681785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5035798" y="3590925"/>
                <a:ext cx="1631702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6653213" y="1357313"/>
                <a:ext cx="4762" cy="2233612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5053014" y="1976438"/>
                <a:ext cx="1600199" cy="1609725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6653213" y="3592513"/>
                <a:ext cx="1288876" cy="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6657975" y="1366838"/>
                <a:ext cx="1285875" cy="2228850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文本框 70"/>
              <p:cNvSpPr txBox="1"/>
              <p:nvPr/>
            </p:nvSpPr>
            <p:spPr>
              <a:xfrm>
                <a:off x="6303698" y="1645026"/>
                <a:ext cx="400419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4756481" y="3443449"/>
                <a:ext cx="400419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594847" y="3188493"/>
                <a:ext cx="400419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6311676" y="1214160"/>
                <a:ext cx="400419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7903494" y="3188493"/>
                <a:ext cx="400419" cy="4524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0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E</a:t>
                </a:r>
                <a:endParaRPr lang="zh-CN" altLang="en-US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6199497" y="3665326"/>
              <a:ext cx="68928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323527" y="709579"/>
            <a:ext cx="8277225" cy="1076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defTabSz="91440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请你说说体育课上老师是怎样测量跳远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成绩的，并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解释其中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的道理。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14" y="2043932"/>
            <a:ext cx="3676650" cy="2433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62140" y="3037483"/>
            <a:ext cx="1684338" cy="1503363"/>
            <a:chOff x="4556124" y="3291839"/>
            <a:chExt cx="1683811" cy="1503404"/>
          </a:xfrm>
        </p:grpSpPr>
        <p:sp>
          <p:nvSpPr>
            <p:cNvPr id="5" name="Line 95"/>
            <p:cNvSpPr/>
            <p:nvPr/>
          </p:nvSpPr>
          <p:spPr>
            <a:xfrm>
              <a:off x="5371254" y="3291839"/>
              <a:ext cx="596053" cy="1503404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Line 95"/>
            <p:cNvSpPr/>
            <p:nvPr/>
          </p:nvSpPr>
          <p:spPr>
            <a:xfrm flipH="1">
              <a:off x="4558453" y="4103973"/>
              <a:ext cx="1171787" cy="4477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" name="Group 87"/>
            <p:cNvGrpSpPr/>
            <p:nvPr/>
          </p:nvGrpSpPr>
          <p:grpSpPr>
            <a:xfrm flipH="1">
              <a:off x="5432213" y="3946585"/>
              <a:ext cx="195315" cy="157466"/>
              <a:chOff x="1020" y="2024"/>
              <a:chExt cx="91" cy="116"/>
            </a:xfrm>
          </p:grpSpPr>
          <p:sp>
            <p:nvSpPr>
              <p:cNvPr id="10" name="Line 88"/>
              <p:cNvSpPr/>
              <p:nvPr/>
            </p:nvSpPr>
            <p:spPr>
              <a:xfrm>
                <a:off x="1020" y="2024"/>
                <a:ext cx="91" cy="0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" name="Line 89"/>
              <p:cNvSpPr/>
              <p:nvPr/>
            </p:nvSpPr>
            <p:spPr>
              <a:xfrm flipH="1">
                <a:off x="1083" y="2024"/>
                <a:ext cx="28" cy="116"/>
              </a:xfrm>
              <a:prstGeom prst="line">
                <a:avLst/>
              </a:prstGeom>
              <a:ln w="317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" name="Text Box 78"/>
            <p:cNvSpPr txBox="1"/>
            <p:nvPr/>
          </p:nvSpPr>
          <p:spPr>
            <a:xfrm>
              <a:off x="4556124" y="3580098"/>
              <a:ext cx="504825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Text Box 84"/>
            <p:cNvSpPr txBox="1"/>
            <p:nvPr/>
          </p:nvSpPr>
          <p:spPr>
            <a:xfrm>
              <a:off x="5592235" y="3546887"/>
              <a:ext cx="6477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890586" y="1947139"/>
            <a:ext cx="3069954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两点之间垂线段最短，所以线段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PO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的长度即为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所求。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28033" y="1278395"/>
            <a:ext cx="3141171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P39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466"/>
          <p:cNvSpPr txBox="1">
            <a:spLocks noChangeArrowheads="1"/>
          </p:cNvSpPr>
          <p:nvPr/>
        </p:nvSpPr>
        <p:spPr bwMode="auto">
          <a:xfrm>
            <a:off x="642937" y="915566"/>
            <a:ext cx="7858125" cy="3194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下列条件中，可以判断两条直线互相垂直的是（ 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①两直线相交所成的四个角都相等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②两直线相交，对顶角互补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③两直线相交所成的四个角中有一个角是直角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①②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	B.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①③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	C.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②③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	D.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①②③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1419622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466"/>
          <p:cNvSpPr txBox="1">
            <a:spLocks noChangeArrowheads="1"/>
          </p:cNvSpPr>
          <p:nvPr/>
        </p:nvSpPr>
        <p:spPr bwMode="auto">
          <a:xfrm>
            <a:off x="642938" y="609600"/>
            <a:ext cx="7858125" cy="3711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如图，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NP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ON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NP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，所以直线</a:t>
            </a:r>
            <a:r>
              <a:rPr kumimoji="0" lang="en-US" altLang="zh-CN" sz="2800" b="1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ON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与直线</a:t>
            </a:r>
            <a:r>
              <a:rPr kumimoji="0" lang="en-US" altLang="zh-CN" sz="2800" b="1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重合，理由是（ 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．两点确定一条直线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．同一平面内，经过一点有且只有一条直线与已知直线垂直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．过一点只能作一直线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．垂线段最短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3903" y="2895600"/>
            <a:ext cx="2087563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83968" y="1128217"/>
            <a:ext cx="7921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555526"/>
            <a:ext cx="8266441" cy="395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平原上有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四个村庄，为解决当地缺水问题，政府准备投资修建一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个蓄水池。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）不考虑其他因素，请你画图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确定蓄水池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的位置，使它到四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个村庄距离之和最小；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）计划把河水引人蓄水池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怎样开渠最短？请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说明依据。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972"/>
          <a:stretch>
            <a:fillRect/>
          </a:stretch>
        </p:blipFill>
        <p:spPr>
          <a:xfrm>
            <a:off x="5868144" y="1995686"/>
            <a:ext cx="3132656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73"/>
          <a:stretch>
            <a:fillRect/>
          </a:stretch>
        </p:blipFill>
        <p:spPr>
          <a:xfrm>
            <a:off x="3059832" y="262704"/>
            <a:ext cx="3132656" cy="20210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8313" y="2332188"/>
            <a:ext cx="8280400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如图，因为“两点之间，线段最短”，所以连接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交于点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为蓄水池的位置，它到四个村庄的距离之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和最小。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40385" y="734861"/>
            <a:ext cx="723900" cy="45402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80035" y="757086"/>
            <a:ext cx="1069975" cy="36830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288221" y="386635"/>
            <a:ext cx="57606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en-US" sz="2400" b="1" i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27376" y="898709"/>
            <a:ext cx="53557" cy="53557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49130" y="944684"/>
            <a:ext cx="0" cy="720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: 形状 8"/>
          <p:cNvSpPr/>
          <p:nvPr/>
        </p:nvSpPr>
        <p:spPr>
          <a:xfrm>
            <a:off x="4456683" y="1552601"/>
            <a:ext cx="133350" cy="127000"/>
          </a:xfrm>
          <a:custGeom>
            <a:avLst/>
            <a:gdLst>
              <a:gd name="connsiteX0" fmla="*/ 0 w 133350"/>
              <a:gd name="connsiteY0" fmla="*/ 0 h 127000"/>
              <a:gd name="connsiteX1" fmla="*/ 133350 w 133350"/>
              <a:gd name="connsiteY1" fmla="*/ 0 h 127000"/>
              <a:gd name="connsiteX2" fmla="*/ 133350 w 133350"/>
              <a:gd name="connsiteY2" fmla="*/ 12700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350" h="127000">
                <a:moveTo>
                  <a:pt x="0" y="0"/>
                </a:moveTo>
                <a:lnTo>
                  <a:pt x="133350" y="0"/>
                </a:lnTo>
                <a:lnTo>
                  <a:pt x="133350" y="12700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18025" y="1166628"/>
            <a:ext cx="57606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552" y="3659002"/>
            <a:ext cx="8280400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如图，过点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HG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，垂足为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，沿线段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GH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开渠最短，依据是“垂线段最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短”。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 animBg="1"/>
      <p:bldP spid="9" grpId="0" animBg="1"/>
      <p:bldP spid="9" grpId="1" animBg="1"/>
      <p:bldP spid="10" grpId="0"/>
      <p:bldP spid="11" grpId="0"/>
      <p:bldP spid="1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/>
        </p:nvSpPr>
        <p:spPr>
          <a:xfrm>
            <a:off x="2972586" y="2611650"/>
            <a:ext cx="1054008" cy="307778"/>
          </a:xfrm>
          <a:prstGeom prst="rect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MainIdea"/>
          <p:cNvSpPr/>
          <p:nvPr/>
        </p:nvSpPr>
        <p:spPr>
          <a:xfrm>
            <a:off x="36292" y="2978301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24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44435" y="4125425"/>
            <a:ext cx="413511" cy="622749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49804" y="2066278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2630" y="1482710"/>
            <a:ext cx="676609" cy="794063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998111" y="919505"/>
            <a:ext cx="857457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lang="zh-CN" altLang="en-US" sz="1200" b="1" dirty="0" err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4060808" y="861562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2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4078231" y="495925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2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960851" y="2599807"/>
            <a:ext cx="106919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4211637" y="2165071"/>
            <a:ext cx="593797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9469" y="2859782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en-US"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endParaRPr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874852" y="579961"/>
            <a:ext cx="158591" cy="94594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0" name="SubTopic"/>
          <p:cNvSpPr/>
          <p:nvPr/>
        </p:nvSpPr>
        <p:spPr>
          <a:xfrm>
            <a:off x="4069221" y="1334818"/>
            <a:ext cx="589470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802260" y="1026461"/>
            <a:ext cx="158591" cy="171204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1930850" y="1577631"/>
            <a:ext cx="142235" cy="232192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1226776" y="2276773"/>
            <a:ext cx="157209" cy="210818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4079412" y="2198537"/>
            <a:ext cx="109223" cy="13574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25" name="SubTopic"/>
          <p:cNvSpPr/>
          <p:nvPr/>
        </p:nvSpPr>
        <p:spPr>
          <a:xfrm>
            <a:off x="4221503" y="3404410"/>
            <a:ext cx="1601382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8314" y="3697435"/>
            <a:ext cx="172276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eaLnBrk="1" hangingPunct="1"/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74305" y="3748730"/>
            <a:ext cx="1965847" cy="252662"/>
            <a:chOff x="3290604" y="2721103"/>
            <a:chExt cx="2377520" cy="310461"/>
          </a:xfrm>
        </p:grpSpPr>
        <p:sp>
          <p:nvSpPr>
            <p:cNvPr id="28" name="MMConnector"/>
            <p:cNvSpPr/>
            <p:nvPr/>
          </p:nvSpPr>
          <p:spPr>
            <a:xfrm>
              <a:off x="3290604" y="2853475"/>
              <a:ext cx="229586" cy="45719"/>
            </a:xfrm>
            <a:custGeom>
              <a:avLst/>
              <a:gdLst/>
              <a:ahLst/>
              <a:cxnLst/>
              <a:rect l="0" t="0" r="0" b="0"/>
              <a:pathLst>
                <a:path w="283500" h="10500" fill="none">
                  <a:moveTo>
                    <a:pt x="-141750" y="0"/>
                  </a:moveTo>
                  <a:lnTo>
                    <a:pt x="-18480" y="0"/>
                  </a:lnTo>
                  <a:cubicBezTo>
                    <a:pt x="-18480" y="0"/>
                    <a:pt x="9744" y="0"/>
                    <a:pt x="44520" y="0"/>
                  </a:cubicBezTo>
                  <a:lnTo>
                    <a:pt x="141750" y="0"/>
                  </a:lnTo>
                </a:path>
              </a:pathLst>
            </a:custGeom>
            <a:noFill/>
            <a:ln w="10500" cap="rnd">
              <a:solidFill>
                <a:srgbClr val="424F58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3431911" y="2721103"/>
              <a:ext cx="2236213" cy="310461"/>
            </a:xfrm>
            <a:custGeom>
              <a:avLst/>
              <a:gdLst>
                <a:gd name="rtl" fmla="*/ 87150 w 1858500"/>
                <a:gd name="rtt" fmla="*/ 40950 h 220500"/>
                <a:gd name="rtr" fmla="*/ 1767150 w 1858500"/>
                <a:gd name="rtb" fmla="*/ 198450 h 220500"/>
              </a:gdLst>
              <a:ahLst/>
              <a:cxnLst/>
              <a:rect l="rtl" t="rtt" r="rtr" b="rtb"/>
              <a:pathLst>
                <a:path w="1858500" h="220500">
                  <a:moveTo>
                    <a:pt x="0" y="0"/>
                  </a:moveTo>
                  <a:lnTo>
                    <a:pt x="1858500" y="0"/>
                  </a:lnTo>
                  <a:lnTo>
                    <a:pt x="1858500" y="220500"/>
                  </a:lnTo>
                  <a:lnTo>
                    <a:pt x="0" y="2205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500" cap="flat">
              <a:solidFill>
                <a:srgbClr val="424F58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1200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同位角、内错角、同旁内角</a:t>
              </a:r>
              <a:endParaRPr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左大括号 29"/>
          <p:cNvSpPr/>
          <p:nvPr/>
        </p:nvSpPr>
        <p:spPr>
          <a:xfrm>
            <a:off x="1882980" y="4083918"/>
            <a:ext cx="124209" cy="68580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1" name="SubTopic"/>
          <p:cNvSpPr/>
          <p:nvPr/>
        </p:nvSpPr>
        <p:spPr>
          <a:xfrm>
            <a:off x="2028609" y="4007506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007190" y="4291098"/>
            <a:ext cx="1465726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07190" y="4588830"/>
            <a:ext cx="1465726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741122" y="382659"/>
            <a:ext cx="68156" cy="326544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5" name="SubTopic"/>
          <p:cNvSpPr/>
          <p:nvPr/>
        </p:nvSpPr>
        <p:spPr>
          <a:xfrm>
            <a:off x="4685441" y="207985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687787" y="418555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719989" y="660788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SubTopic"/>
          <p:cNvSpPr/>
          <p:nvPr/>
        </p:nvSpPr>
        <p:spPr>
          <a:xfrm>
            <a:off x="4710965" y="907790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SubTopic"/>
          <p:cNvSpPr/>
          <p:nvPr/>
        </p:nvSpPr>
        <p:spPr>
          <a:xfrm>
            <a:off x="4716580" y="1111954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概念</a:t>
            </a:r>
            <a:endParaRPr sz="1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SubTopic"/>
          <p:cNvSpPr/>
          <p:nvPr/>
        </p:nvSpPr>
        <p:spPr>
          <a:xfrm>
            <a:off x="4701484" y="1347614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727150" y="823301"/>
            <a:ext cx="93191" cy="39473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2" name="左大括号 41"/>
          <p:cNvSpPr/>
          <p:nvPr/>
        </p:nvSpPr>
        <p:spPr>
          <a:xfrm>
            <a:off x="4727150" y="1253759"/>
            <a:ext cx="101744" cy="379165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43" name="文本框 42"/>
          <p:cNvSpPr txBox="1"/>
          <p:nvPr/>
        </p:nvSpPr>
        <p:spPr>
          <a:xfrm>
            <a:off x="5092288" y="294154"/>
            <a:ext cx="3276413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83574" y="512876"/>
            <a:ext cx="1244832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lang="zh-CN" altLang="en-US" sz="1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135617" y="740046"/>
            <a:ext cx="2733400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35430" y="982183"/>
            <a:ext cx="2443721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lang="en-US" altLang="zh-CN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lang="en-US" altLang="zh-CN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1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139675" y="1205810"/>
            <a:ext cx="2616086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132229" y="1417854"/>
            <a:ext cx="2443721" cy="278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lang="en-US" altLang="zh-CN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lang="en-US" altLang="zh-CN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1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lang="zh-CN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1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831590" y="1782280"/>
            <a:ext cx="129133" cy="111118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grpSp>
        <p:nvGrpSpPr>
          <p:cNvPr id="53" name="组合 52"/>
          <p:cNvGrpSpPr/>
          <p:nvPr/>
        </p:nvGrpSpPr>
        <p:grpSpPr>
          <a:xfrm>
            <a:off x="539552" y="267494"/>
            <a:ext cx="2444204" cy="764991"/>
            <a:chOff x="251520" y="138345"/>
            <a:chExt cx="4377140" cy="764991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1" name="SubTopic"/>
          <p:cNvSpPr/>
          <p:nvPr/>
        </p:nvSpPr>
        <p:spPr>
          <a:xfrm>
            <a:off x="4887286" y="1630076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SubTopic"/>
          <p:cNvSpPr/>
          <p:nvPr/>
        </p:nvSpPr>
        <p:spPr>
          <a:xfrm>
            <a:off x="4867418" y="2588444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495943" y="1640576"/>
            <a:ext cx="3693766" cy="584775"/>
            <a:chOff x="5503161" y="1632924"/>
            <a:chExt cx="3693766" cy="584775"/>
          </a:xfrm>
        </p:grpSpPr>
        <p:sp>
          <p:nvSpPr>
            <p:cNvPr id="92" name="文本框 91"/>
            <p:cNvSpPr txBox="1"/>
            <p:nvPr/>
          </p:nvSpPr>
          <p:spPr>
            <a:xfrm>
              <a:off x="5503161" y="1632924"/>
              <a:ext cx="36937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两条直线相交成四个角，如果有一个角是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直角</a:t>
              </a:r>
              <a:r>
                <a:rPr lang="zh-CN" altLang="en-US" sz="1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，那么称这两条直线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互相垂直</a:t>
              </a:r>
              <a:r>
                <a:rPr lang="zh-CN" altLang="en-US" sz="1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1600" dirty="0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5550310" y="1684965"/>
              <a:ext cx="3586774" cy="486461"/>
            </a:xfrm>
            <a:prstGeom prst="round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44232" y="2165071"/>
            <a:ext cx="3418432" cy="584775"/>
            <a:chOff x="5544232" y="2165071"/>
            <a:chExt cx="3418432" cy="584775"/>
          </a:xfrm>
        </p:grpSpPr>
        <p:sp>
          <p:nvSpPr>
            <p:cNvPr id="94" name="文本框 93"/>
            <p:cNvSpPr txBox="1"/>
            <p:nvPr/>
          </p:nvSpPr>
          <p:spPr>
            <a:xfrm>
              <a:off x="5544232" y="2165071"/>
              <a:ext cx="341843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</a:t>
              </a:r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一平面内，</a:t>
              </a:r>
              <a:r>
                <a:rPr lang="zh-CN" altLang="en-US" sz="16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过一点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有且只有一条</a:t>
              </a:r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直线与已知直线垂直。</a:t>
              </a:r>
              <a:endPara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6" name="矩形: 圆角 95"/>
            <p:cNvSpPr/>
            <p:nvPr/>
          </p:nvSpPr>
          <p:spPr>
            <a:xfrm>
              <a:off x="5557336" y="2211710"/>
              <a:ext cx="3405328" cy="486461"/>
            </a:xfrm>
            <a:prstGeom prst="round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544232" y="2690707"/>
            <a:ext cx="3108446" cy="584775"/>
            <a:chOff x="5544232" y="2690707"/>
            <a:chExt cx="3108446" cy="584775"/>
          </a:xfrm>
        </p:grpSpPr>
        <p:sp>
          <p:nvSpPr>
            <p:cNvPr id="95" name="Rectangle 4"/>
            <p:cNvSpPr/>
            <p:nvPr/>
          </p:nvSpPr>
          <p:spPr>
            <a:xfrm>
              <a:off x="5544232" y="2690707"/>
              <a:ext cx="3108446" cy="584775"/>
            </a:xfrm>
            <a:prstGeom prst="rect">
              <a:avLst/>
            </a:prstGeom>
            <a:noFill/>
            <a:ln w="28575" cap="flat" cmpd="sng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直线外一点与直线上各点连接的所有线段中，</a:t>
              </a: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垂线段最短</a:t>
              </a:r>
              <a:r>
                <a: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7" name="矩形: 圆角 96"/>
            <p:cNvSpPr/>
            <p:nvPr/>
          </p:nvSpPr>
          <p:spPr>
            <a:xfrm>
              <a:off x="5557336" y="2735545"/>
              <a:ext cx="3095342" cy="486461"/>
            </a:xfrm>
            <a:prstGeom prst="round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左大括号 97"/>
          <p:cNvSpPr/>
          <p:nvPr/>
        </p:nvSpPr>
        <p:spPr>
          <a:xfrm>
            <a:off x="5421158" y="2324745"/>
            <a:ext cx="94045" cy="806681"/>
          </a:xfrm>
          <a:prstGeom prst="leftBrace">
            <a:avLst>
              <a:gd name="adj1" fmla="val 58449"/>
              <a:gd name="adj2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grpSp>
        <p:nvGrpSpPr>
          <p:cNvPr id="101" name="组合 100"/>
          <p:cNvGrpSpPr/>
          <p:nvPr/>
        </p:nvGrpSpPr>
        <p:grpSpPr>
          <a:xfrm>
            <a:off x="5862738" y="3236294"/>
            <a:ext cx="3310376" cy="584775"/>
            <a:chOff x="5862738" y="3236294"/>
            <a:chExt cx="3310376" cy="584775"/>
          </a:xfrm>
        </p:grpSpPr>
        <p:grpSp>
          <p:nvGrpSpPr>
            <p:cNvPr id="51" name="组合 50"/>
            <p:cNvGrpSpPr/>
            <p:nvPr/>
          </p:nvGrpSpPr>
          <p:grpSpPr>
            <a:xfrm>
              <a:off x="6064668" y="3236294"/>
              <a:ext cx="3108446" cy="584775"/>
              <a:chOff x="6120261" y="2890948"/>
              <a:chExt cx="3108446" cy="584775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120261" y="2890948"/>
                <a:ext cx="310844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 eaLnBrk="1" hangingPunct="1"/>
                <a:r>
                  <a:rPr lang="zh-CN" altLang="en-US" sz="16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直线外一点到这条直线的</a:t>
                </a:r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垂线段的长度</a:t>
                </a:r>
                <a:r>
                  <a:rPr lang="zh-CN" altLang="en-US" sz="16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，叫作点到直线的距离</a:t>
                </a:r>
                <a:endParaRPr lang="zh-CN" altLang="en-US" sz="1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矩形: 圆角 49"/>
              <p:cNvSpPr/>
              <p:nvPr/>
            </p:nvSpPr>
            <p:spPr>
              <a:xfrm>
                <a:off x="6149726" y="2929052"/>
                <a:ext cx="2963634" cy="512685"/>
              </a:xfrm>
              <a:prstGeom prst="roundRect">
                <a:avLst>
                  <a:gd name="adj" fmla="val 14333"/>
                </a:avLst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5862738" y="3536579"/>
              <a:ext cx="225743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3620" y="138345"/>
            <a:ext cx="4377140" cy="764991"/>
            <a:chOff x="251520" y="138345"/>
            <a:chExt cx="4377140" cy="76499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问题引入，自主探究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54411" y="803846"/>
            <a:ext cx="60598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垂直、垂线、垂足的概念</a:t>
            </a:r>
            <a:endParaRPr lang="zh-CN" altLang="en-US" sz="26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4092068" y="2022465"/>
            <a:ext cx="4623799" cy="158267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取两根木条</a:t>
            </a:r>
            <a:r>
              <a:rPr lang="en-US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b="1" i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将它们钉在一起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固定木条</a:t>
            </a:r>
            <a:r>
              <a:rPr lang="en-US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转动木条</a:t>
            </a:r>
            <a:r>
              <a:rPr lang="en-US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spc="-1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i="1" spc="-1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 </a:t>
            </a:r>
            <a:r>
              <a:rPr lang="zh-CN" altLang="en-US" sz="2400" b="1" spc="-1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所成的夹角</a:t>
            </a:r>
            <a:r>
              <a:rPr lang="en-US" altLang="zh-CN" sz="2400" b="1" spc="-1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i="1" spc="-15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α </a:t>
            </a:r>
            <a:r>
              <a:rPr lang="zh-CN" altLang="en-US" sz="2400" b="1" spc="-15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400" b="1" spc="-15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9536" y="3226408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-1800000">
            <a:off x="649536" y="3226408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75856" y="2964124"/>
            <a:ext cx="273789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9012" y="2226962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1067" y="2781756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3995936" y="3776795"/>
            <a:ext cx="6232578" cy="54854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zh-CN" sz="2400" b="1" spc="-15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转动木条的同时观察其夹角</a:t>
            </a:r>
            <a:r>
              <a:rPr lang="zh-CN" altLang="zh-CN" sz="2400" b="1" spc="-15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的变化</a:t>
            </a:r>
            <a:r>
              <a:rPr lang="zh-CN" altLang="en-US" sz="2400" b="1" spc="-15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400" b="1" i="1" spc="-15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2244824" y="3018333"/>
            <a:ext cx="294370" cy="294370"/>
          </a:xfrm>
          <a:prstGeom prst="arc">
            <a:avLst>
              <a:gd name="adj1" fmla="val 19323858"/>
              <a:gd name="adj2" fmla="val 164559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189948">
            <a:off x="650213" y="3226408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6200000">
            <a:off x="649535" y="3226408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4445345">
            <a:off x="649537" y="3226408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2619668">
            <a:off x="649537" y="3226407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909676" y="322640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300341" y="2713034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弧形 24"/>
          <p:cNvSpPr/>
          <p:nvPr/>
        </p:nvSpPr>
        <p:spPr>
          <a:xfrm>
            <a:off x="1952235" y="2998002"/>
            <a:ext cx="462104" cy="697911"/>
          </a:xfrm>
          <a:prstGeom prst="arc">
            <a:avLst>
              <a:gd name="adj1" fmla="val 16891908"/>
              <a:gd name="adj2" fmla="val 19822196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162285" y="2592850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1619764" y="2923888"/>
            <a:ext cx="745114" cy="709836"/>
          </a:xfrm>
          <a:prstGeom prst="arc">
            <a:avLst>
              <a:gd name="adj1" fmla="val 16886500"/>
              <a:gd name="adj2" fmla="val 21139708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069674" y="2551521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弧形 28"/>
          <p:cNvSpPr/>
          <p:nvPr/>
        </p:nvSpPr>
        <p:spPr>
          <a:xfrm>
            <a:off x="1553004" y="2936124"/>
            <a:ext cx="791941" cy="766497"/>
          </a:xfrm>
          <a:prstGeom prst="arc">
            <a:avLst>
              <a:gd name="adj1" fmla="val 15498317"/>
              <a:gd name="adj2" fmla="val 2081528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961501" y="2515284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弧形 30"/>
          <p:cNvSpPr/>
          <p:nvPr/>
        </p:nvSpPr>
        <p:spPr>
          <a:xfrm>
            <a:off x="1407161" y="2988973"/>
            <a:ext cx="1078104" cy="978382"/>
          </a:xfrm>
          <a:prstGeom prst="arc">
            <a:avLst>
              <a:gd name="adj1" fmla="val 14419135"/>
              <a:gd name="adj2" fmla="val 19898018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634277" y="1736194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14757" y="1535600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6757" y="1745144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5298" y="2237736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38091" y="1279822"/>
            <a:ext cx="7267818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4" grpId="0"/>
      <p:bldP spid="17" grpId="0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4" grpId="0"/>
      <p:bldP spid="24" grpId="1"/>
      <p:bldP spid="25" grpId="0" animBg="1"/>
      <p:bldP spid="25" grpId="1" animBg="1"/>
      <p:bldP spid="26" grpId="0"/>
      <p:bldP spid="26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0" grpId="0"/>
      <p:bldP spid="31" grpId="0" animBg="1"/>
      <p:bldP spid="32" grpId="0"/>
      <p:bldP spid="32" grpId="1"/>
      <p:bldP spid="33" grpId="0"/>
      <p:bldP spid="33" grpId="1"/>
      <p:bldP spid="34" grpId="0"/>
      <p:bldP spid="34" grpId="1"/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课后作业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完成练习册本课时的习题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614347" y="2551119"/>
            <a:ext cx="2287905" cy="733778"/>
            <a:chOff x="9193" y="4151"/>
            <a:chExt cx="3603" cy="2080"/>
          </a:xfrm>
          <a:solidFill>
            <a:srgbClr val="C00000"/>
          </a:solidFill>
        </p:grpSpPr>
        <p:sp>
          <p:nvSpPr>
            <p:cNvPr id="29" name="矩形标注 28"/>
            <p:cNvSpPr/>
            <p:nvPr/>
          </p:nvSpPr>
          <p:spPr>
            <a:xfrm>
              <a:off x="9193" y="4151"/>
              <a:ext cx="3487" cy="2080"/>
            </a:xfrm>
            <a:prstGeom prst="wedgeRectCallout">
              <a:avLst>
                <a:gd name="adj1" fmla="val -67144"/>
                <a:gd name="adj2" fmla="val -14168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354" y="4395"/>
              <a:ext cx="3442" cy="16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与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垂直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8295" y="471543"/>
            <a:ext cx="8815705" cy="52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分别为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35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°、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时，其余的角分别是多少？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73246" y="3424579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 rot="-1800000">
            <a:off x="473246" y="3424579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099566" y="3162295"/>
            <a:ext cx="273789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912722" y="2425133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324777" y="2979927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弧形 60"/>
          <p:cNvSpPr/>
          <p:nvPr/>
        </p:nvSpPr>
        <p:spPr>
          <a:xfrm>
            <a:off x="2068534" y="3216504"/>
            <a:ext cx="294370" cy="294370"/>
          </a:xfrm>
          <a:prstGeom prst="arc">
            <a:avLst>
              <a:gd name="adj1" fmla="val 19323858"/>
              <a:gd name="adj2" fmla="val 164559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733386" y="3424579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28295" y="1073451"/>
            <a:ext cx="8815705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∠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90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的位置关系有几个？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此时，木条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和木条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所在的直线有什么样的位置关系？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675196" y="3424579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301516" y="3162295"/>
            <a:ext cx="273789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矩形 84"/>
          <p:cNvSpPr/>
          <p:nvPr/>
        </p:nvSpPr>
        <p:spPr>
          <a:xfrm rot="16200000">
            <a:off x="3675195" y="3424579"/>
            <a:ext cx="2664296" cy="144016"/>
          </a:xfrm>
          <a:prstGeom prst="rect">
            <a:avLst/>
          </a:prstGeom>
          <a:solidFill>
            <a:srgbClr val="FCE3BA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187945" y="2791021"/>
            <a:ext cx="29437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弧形 86"/>
          <p:cNvSpPr/>
          <p:nvPr/>
        </p:nvSpPr>
        <p:spPr>
          <a:xfrm>
            <a:off x="4645424" y="3122059"/>
            <a:ext cx="745114" cy="709836"/>
          </a:xfrm>
          <a:prstGeom prst="arc">
            <a:avLst>
              <a:gd name="adj1" fmla="val 16886500"/>
              <a:gd name="adj2" fmla="val 21139708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23582" y="1970709"/>
            <a:ext cx="22482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902194" y="997764"/>
            <a:ext cx="1867535" cy="575945"/>
            <a:chOff x="10942" y="3143"/>
            <a:chExt cx="2941" cy="907"/>
          </a:xfrm>
        </p:grpSpPr>
        <p:sp>
          <p:nvSpPr>
            <p:cNvPr id="25" name="圆角矩形标注 24"/>
            <p:cNvSpPr/>
            <p:nvPr/>
          </p:nvSpPr>
          <p:spPr>
            <a:xfrm>
              <a:off x="10942" y="3143"/>
              <a:ext cx="2749" cy="907"/>
            </a:xfrm>
            <a:prstGeom prst="wedgeRoundRectCallout">
              <a:avLst>
                <a:gd name="adj1" fmla="val -73099"/>
                <a:gd name="adj2" fmla="val 12403"/>
                <a:gd name="adj3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Text Box 35"/>
            <p:cNvSpPr txBox="1"/>
            <p:nvPr/>
          </p:nvSpPr>
          <p:spPr>
            <a:xfrm>
              <a:off x="10975" y="3176"/>
              <a:ext cx="290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唯一一个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0" name="椭圆 89"/>
          <p:cNvSpPr/>
          <p:nvPr/>
        </p:nvSpPr>
        <p:spPr>
          <a:xfrm>
            <a:off x="4942322" y="3424579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5080000" y="3219450"/>
            <a:ext cx="209550" cy="212725"/>
          </a:xfrm>
          <a:custGeom>
            <a:avLst/>
            <a:gdLst>
              <a:gd name="connsiteX0" fmla="*/ 0 w 209550"/>
              <a:gd name="connsiteY0" fmla="*/ 0 h 212725"/>
              <a:gd name="connsiteX1" fmla="*/ 209550 w 209550"/>
              <a:gd name="connsiteY1" fmla="*/ 0 h 212725"/>
              <a:gd name="connsiteX2" fmla="*/ 209550 w 209550"/>
              <a:gd name="connsiteY2" fmla="*/ 212725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550" h="212725">
                <a:moveTo>
                  <a:pt x="0" y="0"/>
                </a:moveTo>
                <a:lnTo>
                  <a:pt x="209550" y="0"/>
                </a:lnTo>
                <a:lnTo>
                  <a:pt x="209550" y="212725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90947" y="2932908"/>
            <a:ext cx="8082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95468" y="2915826"/>
            <a:ext cx="1040783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145°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50164" y="3517857"/>
            <a:ext cx="1040783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145°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5349" y="3438534"/>
            <a:ext cx="8082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29580" y="2965225"/>
            <a:ext cx="8082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84333" y="3490193"/>
            <a:ext cx="8082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98832" y="3481234"/>
            <a:ext cx="8082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43583" y="2940336"/>
            <a:ext cx="8082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7" grpId="0" animBg="1"/>
      <p:bldP spid="3" grpId="0" animBg="1"/>
      <p:bldP spid="26" grpId="0"/>
      <p:bldP spid="30" grpId="0"/>
      <p:bldP spid="31" grpId="0"/>
      <p:bldP spid="32" grpId="0"/>
      <p:bldP spid="33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489142" y="3085746"/>
            <a:ext cx="6130666" cy="1706873"/>
            <a:chOff x="2528983" y="3085730"/>
            <a:chExt cx="6130666" cy="170687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51" name="矩形: 圆角 50"/>
            <p:cNvSpPr/>
            <p:nvPr/>
          </p:nvSpPr>
          <p:spPr>
            <a:xfrm>
              <a:off x="2528983" y="3085730"/>
              <a:ext cx="6130666" cy="1706873"/>
            </a:xfrm>
            <a:prstGeom prst="roundRect">
              <a:avLst>
                <a:gd name="adj" fmla="val 77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 Box 5"/>
            <p:cNvSpPr txBox="1">
              <a:spLocks noChangeArrowheads="1"/>
            </p:cNvSpPr>
            <p:nvPr/>
          </p:nvSpPr>
          <p:spPr bwMode="auto">
            <a:xfrm>
              <a:off x="2651339" y="3137142"/>
              <a:ext cx="1882993" cy="46166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1" lang="zh-CN" altLang="en-US" sz="2400" b="1" kern="1200" cap="none" spc="0" normalizeH="0" noProof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表示方法：</a:t>
              </a:r>
              <a:endParaRPr kumimoji="1" lang="zh-CN" altLang="en-US" sz="2400" b="1" kern="1200" cap="none" spc="0" normalizeH="0" noProof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482776" y="1119117"/>
            <a:ext cx="6289721" cy="1905078"/>
            <a:chOff x="2432674" y="1153008"/>
            <a:chExt cx="6289721" cy="1905078"/>
          </a:xfrm>
        </p:grpSpPr>
        <p:sp>
          <p:nvSpPr>
            <p:cNvPr id="47" name="矩形: 圆角 46"/>
            <p:cNvSpPr/>
            <p:nvPr/>
          </p:nvSpPr>
          <p:spPr>
            <a:xfrm>
              <a:off x="2432674" y="1153008"/>
              <a:ext cx="6243779" cy="1905078"/>
            </a:xfrm>
            <a:prstGeom prst="roundRect">
              <a:avLst>
                <a:gd name="adj" fmla="val 9148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02498" y="1187936"/>
              <a:ext cx="6219897" cy="13864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两条直线相交成四个角，如果有一个角是直角，那么称这两条直线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互相垂直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，其中的一条</a:t>
              </a:r>
              <a:r>
                <a:rPr lang="zh-CN" altLang="en-US" sz="24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直线叫作另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一条直线的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垂线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3568" y="168220"/>
            <a:ext cx="2173541" cy="935339"/>
            <a:chOff x="158179" y="44143"/>
            <a:chExt cx="2173541" cy="93533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4" t="8936" r="59384" b="82382"/>
            <a:stretch>
              <a:fillRect/>
            </a:stretch>
          </p:blipFill>
          <p:spPr>
            <a:xfrm rot="10800000" flipV="1">
              <a:off x="158179" y="226805"/>
              <a:ext cx="2173541" cy="75267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179" y="44143"/>
              <a:ext cx="260920" cy="43331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97471" y="341105"/>
              <a:ext cx="16511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小单纯体" panose="02010601030101010101" pitchFamily="2" charset="-122"/>
                  <a:ea typeface="小单纯体" panose="02010601030101010101" pitchFamily="2" charset="-122"/>
                  <a:cs typeface="+mn-cs"/>
                </a:rPr>
                <a:t>概念引入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小单纯体" panose="02010601030101010101" pitchFamily="2" charset="-122"/>
                <a:ea typeface="小单纯体" panose="02010601030101010101" pitchFamily="2" charset="-122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552600" y="2472775"/>
            <a:ext cx="4477968" cy="5000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它们的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交点叫作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垂足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如图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O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点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06918" y="1022180"/>
            <a:ext cx="1762860" cy="2123104"/>
            <a:chOff x="506918" y="1022180"/>
            <a:chExt cx="1762860" cy="2123104"/>
          </a:xfrm>
        </p:grpSpPr>
        <p:sp>
          <p:nvSpPr>
            <p:cNvPr id="9" name="任意多边形: 形状 8"/>
            <p:cNvSpPr/>
            <p:nvPr/>
          </p:nvSpPr>
          <p:spPr>
            <a:xfrm>
              <a:off x="1331640" y="1782714"/>
              <a:ext cx="165100" cy="196850"/>
            </a:xfrm>
            <a:custGeom>
              <a:avLst/>
              <a:gdLst>
                <a:gd name="connsiteX0" fmla="*/ 0 w 165100"/>
                <a:gd name="connsiteY0" fmla="*/ 0 h 196850"/>
                <a:gd name="connsiteX1" fmla="*/ 165100 w 165100"/>
                <a:gd name="connsiteY1" fmla="*/ 0 h 196850"/>
                <a:gd name="connsiteX2" fmla="*/ 165100 w 165100"/>
                <a:gd name="connsiteY2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00" h="196850">
                  <a:moveTo>
                    <a:pt x="0" y="0"/>
                  </a:moveTo>
                  <a:lnTo>
                    <a:pt x="165100" y="0"/>
                  </a:lnTo>
                  <a:lnTo>
                    <a:pt x="165100" y="196850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74248" y="1022180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6463" y="2269368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6918" y="1454996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32208" y="1961407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04424" y="1936305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35283" y="1982565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1329140" y="1184623"/>
              <a:ext cx="0" cy="15033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302916" y="1927117"/>
              <a:ext cx="104893" cy="1048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67979" y="2620717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①</a:t>
              </a:r>
              <a:endPara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614465" y="3704915"/>
            <a:ext cx="3624678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noProof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如图① 记作：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1" lang="en-US" altLang="zh-CN" sz="2400" b="1" kern="1200" cap="none" spc="0" normalizeH="0" noProof="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endParaRPr kumimoji="1" lang="zh-CN" altLang="en-US" sz="2400" b="1" kern="1200" cap="none" spc="0" normalizeH="0" noProof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611498" y="4210330"/>
            <a:ext cx="3337126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</a:t>
            </a:r>
            <a:r>
              <a:rPr kumimoji="1"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图② 记</a:t>
            </a:r>
            <a:r>
              <a:rPr kumimoji="1" lang="zh-CN" altLang="en-US" sz="2400" b="1" kern="1200" cap="none" spc="0" normalizeH="0" noProof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作：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 </a:t>
            </a:r>
            <a:r>
              <a:rPr kumimoji="1" lang="en-US" altLang="zh-CN" sz="2400" b="1" kern="1200" cap="none" spc="0" normalizeH="0" noProof="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 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m</a:t>
            </a:r>
            <a:endParaRPr kumimoji="1" lang="zh-CN" altLang="en-US" sz="2400" b="1" kern="1200" cap="none" spc="0" normalizeH="0" noProof="0" dirty="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0734" y="3014169"/>
            <a:ext cx="1736811" cy="1893392"/>
            <a:chOff x="408413" y="3042425"/>
            <a:chExt cx="1736811" cy="1893392"/>
          </a:xfrm>
        </p:grpSpPr>
        <p:sp>
          <p:nvSpPr>
            <p:cNvPr id="29" name="任意多边形: 形状 28"/>
            <p:cNvSpPr/>
            <p:nvPr/>
          </p:nvSpPr>
          <p:spPr>
            <a:xfrm>
              <a:off x="1293166" y="3704362"/>
              <a:ext cx="165100" cy="196850"/>
            </a:xfrm>
            <a:custGeom>
              <a:avLst/>
              <a:gdLst>
                <a:gd name="connsiteX0" fmla="*/ 0 w 165100"/>
                <a:gd name="connsiteY0" fmla="*/ 0 h 196850"/>
                <a:gd name="connsiteX1" fmla="*/ 165100 w 165100"/>
                <a:gd name="connsiteY1" fmla="*/ 0 h 196850"/>
                <a:gd name="connsiteX2" fmla="*/ 165100 w 165100"/>
                <a:gd name="connsiteY2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00" h="196850">
                  <a:moveTo>
                    <a:pt x="0" y="0"/>
                  </a:moveTo>
                  <a:lnTo>
                    <a:pt x="165100" y="0"/>
                  </a:lnTo>
                  <a:lnTo>
                    <a:pt x="165100" y="196850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30189" y="3857953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61048" y="3904213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1261444" y="3257756"/>
              <a:ext cx="23617" cy="12535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228681" y="3848765"/>
              <a:ext cx="104893" cy="1048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17472" y="4411250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②</a:t>
              </a:r>
              <a:endPara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69847" y="3042425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8413" y="3835173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/>
          <p:nvPr/>
        </p:nvSpPr>
        <p:spPr>
          <a:xfrm>
            <a:off x="714563" y="403046"/>
            <a:ext cx="6872392" cy="53867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omic Sans MS" panose="030F0702030302020204" pitchFamily="66" charset="0"/>
              </a:rPr>
              <a:t>生活中我们还在哪些地方见过这样的垂线呢？</a:t>
            </a:r>
            <a:endParaRPr lang="zh-CN" altLang="en-US" sz="2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omic Sans MS" panose="030F0702030302020204" pitchFamily="66" charset="0"/>
            </a:endParaRP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991939"/>
            <a:ext cx="2112853" cy="1373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Line 277"/>
          <p:cNvSpPr/>
          <p:nvPr/>
        </p:nvSpPr>
        <p:spPr>
          <a:xfrm flipV="1">
            <a:off x="5278125" y="1416009"/>
            <a:ext cx="1796514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Line 277"/>
          <p:cNvSpPr/>
          <p:nvPr/>
        </p:nvSpPr>
        <p:spPr>
          <a:xfrm>
            <a:off x="6189349" y="942934"/>
            <a:ext cx="0" cy="13271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文本框 5"/>
          <p:cNvSpPr txBox="1"/>
          <p:nvPr/>
        </p:nvSpPr>
        <p:spPr>
          <a:xfrm>
            <a:off x="5687661" y="2294786"/>
            <a:ext cx="103365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窗户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002" y="1103235"/>
            <a:ext cx="2549332" cy="1244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Line 277"/>
          <p:cNvSpPr/>
          <p:nvPr/>
        </p:nvSpPr>
        <p:spPr>
          <a:xfrm flipV="1">
            <a:off x="964984" y="1103235"/>
            <a:ext cx="242032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Line 277"/>
          <p:cNvSpPr/>
          <p:nvPr/>
        </p:nvSpPr>
        <p:spPr>
          <a:xfrm>
            <a:off x="3385312" y="1061580"/>
            <a:ext cx="0" cy="127885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1421674" y="2305455"/>
            <a:ext cx="103365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黑板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02" y="2869884"/>
            <a:ext cx="2415860" cy="13599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ne 277"/>
          <p:cNvSpPr/>
          <p:nvPr/>
        </p:nvSpPr>
        <p:spPr>
          <a:xfrm>
            <a:off x="2243899" y="3549868"/>
            <a:ext cx="656366" cy="54221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Line 277"/>
          <p:cNvSpPr/>
          <p:nvPr/>
        </p:nvSpPr>
        <p:spPr>
          <a:xfrm flipV="1">
            <a:off x="1007795" y="3569847"/>
            <a:ext cx="1236104" cy="610639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Line 277"/>
          <p:cNvSpPr/>
          <p:nvPr/>
        </p:nvSpPr>
        <p:spPr>
          <a:xfrm>
            <a:off x="2243899" y="2869884"/>
            <a:ext cx="3175" cy="730544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" name="文本框 14"/>
          <p:cNvSpPr txBox="1"/>
          <p:nvPr/>
        </p:nvSpPr>
        <p:spPr>
          <a:xfrm>
            <a:off x="1538424" y="4318257"/>
            <a:ext cx="103365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墙角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559" y="2692051"/>
            <a:ext cx="2305811" cy="153720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78125" y="4229853"/>
            <a:ext cx="2305811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栏杆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576057" y="3282343"/>
            <a:ext cx="17528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52464" y="3004413"/>
            <a:ext cx="0" cy="8539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339502"/>
            <a:ext cx="60598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垂直的判定与性质</a:t>
            </a:r>
            <a:endParaRPr lang="zh-CN" altLang="en-US" sz="26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71304" y="802646"/>
            <a:ext cx="7267818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27224" y="831945"/>
            <a:ext cx="6624736" cy="127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为直线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上一点。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垂直吗？为什么？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87437" y="775309"/>
            <a:ext cx="2249846" cy="2104427"/>
            <a:chOff x="6470071" y="1975174"/>
            <a:chExt cx="2249846" cy="210442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660232" y="3651870"/>
              <a:ext cx="1800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7585776" y="2499742"/>
              <a:ext cx="0" cy="11521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6470071" y="3544209"/>
              <a:ext cx="457493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168758" y="3555034"/>
              <a:ext cx="55115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80312" y="1975174"/>
              <a:ext cx="55115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380312" y="3555034"/>
              <a:ext cx="55115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74848" y="2949234"/>
            <a:ext cx="6590814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BOC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BOC=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BOC =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，所以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92" y="2826794"/>
            <a:ext cx="1011397" cy="10960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41693" y="2038703"/>
            <a:ext cx="6446789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以下是小颖的思考过程，她的想法正确吗？你知道她每一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步的依据吗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？与同伴进行交流。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7775" y="3834807"/>
            <a:ext cx="725815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，那么∠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吗？为什么？与同伴进行交流。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77839" y="2378212"/>
            <a:ext cx="208609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endParaRPr lang="en-US" altLang="zh-CN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156" y="1836857"/>
            <a:ext cx="374201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BOC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4156" y="1243594"/>
            <a:ext cx="3667830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且∠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BOC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156" y="694080"/>
            <a:ext cx="294585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 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9493" y="694080"/>
            <a:ext cx="190970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已知条件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15482" y="1272260"/>
            <a:ext cx="230853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补角的性质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1828" y="1857364"/>
            <a:ext cx="250794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角的数量关系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76355" y="2390788"/>
            <a:ext cx="2086097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垂直的定义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1560" y="3290843"/>
            <a:ext cx="4667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1560" y="3997336"/>
            <a:ext cx="40812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BOC=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箭头: 右弧形 12"/>
          <p:cNvSpPr/>
          <p:nvPr/>
        </p:nvSpPr>
        <p:spPr>
          <a:xfrm>
            <a:off x="4117432" y="3378553"/>
            <a:ext cx="368164" cy="1070526"/>
          </a:xfrm>
          <a:prstGeom prst="curvedLeftArrow">
            <a:avLst>
              <a:gd name="adj1" fmla="val 25000"/>
              <a:gd name="adj2" fmla="val 50000"/>
              <a:gd name="adj3" fmla="val 3665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箭头: 右弧形 23"/>
          <p:cNvSpPr/>
          <p:nvPr/>
        </p:nvSpPr>
        <p:spPr>
          <a:xfrm>
            <a:off x="6271606" y="2076271"/>
            <a:ext cx="368164" cy="822789"/>
          </a:xfrm>
          <a:prstGeom prst="curvedLeftArrow">
            <a:avLst>
              <a:gd name="adj1" fmla="val 25000"/>
              <a:gd name="adj2" fmla="val 50000"/>
              <a:gd name="adj3" fmla="val 36658"/>
            </a:avLst>
          </a:prstGeom>
          <a:solidFill>
            <a:srgbClr val="F43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8473" y="3117779"/>
            <a:ext cx="6317166" cy="156425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46748" y="3018089"/>
            <a:ext cx="4608512" cy="1612466"/>
            <a:chOff x="611560" y="3191532"/>
            <a:chExt cx="4608512" cy="1612466"/>
          </a:xfrm>
        </p:grpSpPr>
        <p:sp>
          <p:nvSpPr>
            <p:cNvPr id="49" name="矩形: 圆角 48"/>
            <p:cNvSpPr/>
            <p:nvPr/>
          </p:nvSpPr>
          <p:spPr>
            <a:xfrm>
              <a:off x="611560" y="3219822"/>
              <a:ext cx="4608512" cy="158417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57691" y="3191532"/>
              <a:ext cx="2217700" cy="5043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垂直的性质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：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56382" y="3694526"/>
              <a:ext cx="4463690" cy="10009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因为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⊥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OC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已知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)</a:t>
              </a: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，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所以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∠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AOC =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°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垂直的定义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)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578625" y="640664"/>
            <a:ext cx="6108812" cy="2290595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833114" y="998096"/>
            <a:ext cx="4608512" cy="1584176"/>
            <a:chOff x="755576" y="3032088"/>
            <a:chExt cx="4608512" cy="1584176"/>
          </a:xfrm>
        </p:grpSpPr>
        <p:sp>
          <p:nvSpPr>
            <p:cNvPr id="54" name="矩形: 圆角 53"/>
            <p:cNvSpPr/>
            <p:nvPr/>
          </p:nvSpPr>
          <p:spPr>
            <a:xfrm>
              <a:off x="755576" y="3032088"/>
              <a:ext cx="4608512" cy="158417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01707" y="3128263"/>
              <a:ext cx="2217700" cy="5043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垂直的判定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：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01707" y="3562702"/>
              <a:ext cx="4035019" cy="10009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因为</a:t>
              </a: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∠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AOC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90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°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已知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，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  <a:p>
              <a:pPr lvl="0">
                <a:lnSpc>
                  <a:spcPct val="130000"/>
                </a:lnSpc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所以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⊥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OC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(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垂直的定义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)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87437" y="775309"/>
            <a:ext cx="2249846" cy="2104427"/>
            <a:chOff x="6470071" y="1975174"/>
            <a:chExt cx="2249846" cy="2104427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6660232" y="3651870"/>
              <a:ext cx="1800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7585776" y="2499742"/>
              <a:ext cx="0" cy="11521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6470071" y="3544209"/>
              <a:ext cx="457493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168758" y="3555034"/>
              <a:ext cx="55115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380312" y="1975174"/>
              <a:ext cx="55115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380312" y="3555034"/>
              <a:ext cx="55115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2" grpId="0"/>
      <p:bldP spid="23" grpId="0"/>
      <p:bldP spid="13" grpId="0" animBg="1"/>
      <p:bldP spid="24" grpId="0" animBg="1"/>
      <p:bldP spid="47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40112" y="236151"/>
            <a:ext cx="1699999" cy="761144"/>
            <a:chOff x="582642" y="257416"/>
            <a:chExt cx="1699999" cy="76114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52" t="6667" r="52555" b="76296"/>
            <a:stretch>
              <a:fillRect/>
            </a:stretch>
          </p:blipFill>
          <p:spPr>
            <a:xfrm flipH="1">
              <a:off x="582642" y="257416"/>
              <a:ext cx="1699999" cy="76114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734257" y="328765"/>
              <a:ext cx="14401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对应训练</a:t>
              </a:r>
              <a:endParaRPr lang="zh-CN" altLang="en-US" sz="2400" b="1" dirty="0">
                <a:latin typeface="小单纯体" panose="02010601030101010101" pitchFamily="2" charset="-122"/>
                <a:ea typeface="小单纯体" panose="02010601030101010101" pitchFamily="2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" name="Text Box 3"/>
          <p:cNvSpPr txBox="1"/>
          <p:nvPr/>
        </p:nvSpPr>
        <p:spPr>
          <a:xfrm>
            <a:off x="502483" y="987574"/>
            <a:ext cx="8246230" cy="130317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266700" indent="-26670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当两条直线相交所成的四个角都相等时，这两条直线有什么位置关系？为什么？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727" y="2443406"/>
            <a:ext cx="7911415" cy="227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解：这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两条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直线垂直。因为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两条直线相交所成的四个角的和是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这四个角都相等时，这四个角都为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两直线垂直的定义可知两条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直线垂直。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3076</Words>
  <Application>WPS 演示</Application>
  <PresentationFormat>全屏显示(16:9)</PresentationFormat>
  <Paragraphs>629</Paragraphs>
  <Slides>30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微软雅黑</vt:lpstr>
      <vt:lpstr>小单纯体</vt:lpstr>
      <vt:lpstr>Arial</vt:lpstr>
      <vt:lpstr>楷体</vt:lpstr>
      <vt:lpstr>Comic Sans MS</vt:lpstr>
      <vt:lpstr>有爱魔兽圆体 CN Medium</vt:lpstr>
      <vt:lpstr>思源黑体</vt:lpstr>
      <vt:lpstr>Arial Unicode MS</vt:lpstr>
      <vt:lpstr>楷体_GB2312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705</cp:revision>
  <dcterms:created xsi:type="dcterms:W3CDTF">2015-07-09T08:14:00Z</dcterms:created>
  <dcterms:modified xsi:type="dcterms:W3CDTF">2025-01-20T00:12:56Z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