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3" r:id="rId3"/>
    <p:sldMasterId id="2147483656" r:id="rId4"/>
  </p:sldMasterIdLst>
  <p:notesMasterIdLst>
    <p:notesMasterId r:id="rId20"/>
  </p:notesMasterIdLst>
  <p:sldIdLst>
    <p:sldId id="256" r:id="rId5"/>
    <p:sldId id="346" r:id="rId6"/>
    <p:sldId id="350" r:id="rId7"/>
    <p:sldId id="351" r:id="rId8"/>
    <p:sldId id="347" r:id="rId9"/>
    <p:sldId id="352" r:id="rId10"/>
    <p:sldId id="348" r:id="rId11"/>
    <p:sldId id="349" r:id="rId12"/>
    <p:sldId id="353" r:id="rId13"/>
    <p:sldId id="354" r:id="rId14"/>
    <p:sldId id="355" r:id="rId15"/>
    <p:sldId id="356" r:id="rId16"/>
    <p:sldId id="357" r:id="rId17"/>
    <p:sldId id="358" r:id="rId18"/>
    <p:sldId id="326" r:id="rId19"/>
    <p:sldId id="359" r:id="rId21"/>
    <p:sldId id="340" r:id="rId22"/>
    <p:sldId id="342" r:id="rId23"/>
    <p:sldId id="360" r:id="rId24"/>
    <p:sldId id="361" r:id="rId25"/>
    <p:sldId id="344" r:id="rId26"/>
    <p:sldId id="343" r:id="rId27"/>
  </p:sldIdLst>
  <p:sldSz cx="9144000" cy="5143500" type="screen16x9"/>
  <p:notesSz cx="6858000" cy="9144000"/>
  <p:custDataLst>
    <p:tags r:id="rId31"/>
  </p:custDataLst>
  <p:defaultTextStyle>
    <a:defPPr>
      <a:defRPr lang="zh-CN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599" userDrawn="1">
          <p15:clr>
            <a:srgbClr val="A4A3A4"/>
          </p15:clr>
        </p15:guide>
        <p15:guide id="2" pos="293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FFFFFF"/>
    <a:srgbClr val="F69679"/>
    <a:srgbClr val="C59EE2"/>
    <a:srgbClr val="F5B395"/>
    <a:srgbClr val="F29B76"/>
    <a:srgbClr val="4877C4"/>
    <a:srgbClr val="000000"/>
    <a:srgbClr val="FF2F2F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173"/>
    <p:restoredTop sz="95250"/>
  </p:normalViewPr>
  <p:slideViewPr>
    <p:cSldViewPr snapToGrid="0" showGuides="1">
      <p:cViewPr varScale="1">
        <p:scale>
          <a:sx n="108" d="100"/>
          <a:sy n="108" d="100"/>
        </p:scale>
        <p:origin x="108" y="732"/>
      </p:cViewPr>
      <p:guideLst>
        <p:guide orient="horz" pos="1599"/>
        <p:guide pos="293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36004" cy="36004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3.xml"/><Relationship Id="rId31" Type="http://schemas.openxmlformats.org/officeDocument/2006/relationships/tags" Target="tags/tag1.xml"/><Relationship Id="rId30" Type="http://schemas.openxmlformats.org/officeDocument/2006/relationships/tableStyles" Target="tableStyles.xml"/><Relationship Id="rId3" Type="http://schemas.openxmlformats.org/officeDocument/2006/relationships/slideMaster" Target="slideMasters/slideMaster2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slide" Target="slides/slide22.xml"/><Relationship Id="rId26" Type="http://schemas.openxmlformats.org/officeDocument/2006/relationships/slide" Target="slides/slide21.xml"/><Relationship Id="rId25" Type="http://schemas.openxmlformats.org/officeDocument/2006/relationships/slide" Target="slides/slide20.xml"/><Relationship Id="rId24" Type="http://schemas.openxmlformats.org/officeDocument/2006/relationships/slide" Target="slides/slide19.xml"/><Relationship Id="rId23" Type="http://schemas.openxmlformats.org/officeDocument/2006/relationships/slide" Target="slides/slide18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0" Type="http://schemas.openxmlformats.org/officeDocument/2006/relationships/notesMaster" Target="notesMasters/notesMaster1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buFontTx/>
              <a:buNone/>
              <a:defRPr sz="1200">
                <a:latin typeface="Times New Roman" panose="02020603050405020304" pitchFamily="18" charset="0"/>
                <a:ea typeface="黑体" panose="02010609060101010101" pitchFamily="49" charset="-122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buFontTx/>
              <a:buNone/>
              <a:defRPr sz="1200">
                <a:latin typeface="Times New Roman" panose="02020603050405020304" pitchFamily="18" charset="0"/>
                <a:ea typeface="黑体" panose="02010609060101010101" pitchFamily="49" charset="-122"/>
              </a:defRPr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编辑母版文本样式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buFontTx/>
              <a:buNone/>
              <a:defRPr sz="1200">
                <a:latin typeface="Times New Roman" panose="02020603050405020304" pitchFamily="18" charset="0"/>
                <a:ea typeface="黑体" panose="02010609060101010101" pitchFamily="49" charset="-122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/>
          <a:p>
            <a:pPr lvl="0" algn="r"/>
            <a:fld id="{9A0DB2DC-4C9A-4742-B13C-FB6460FD3503}" type="slidenum">
              <a:rPr lang="zh-CN" altLang="en-US" sz="1200" dirty="0">
                <a:latin typeface="Times New Roman" panose="02020603050405020304" pitchFamily="18" charset="0"/>
                <a:ea typeface="黑体" panose="02010609060101010101" pitchFamily="49" charset="-122"/>
              </a:rPr>
            </a:fld>
            <a:endParaRPr lang="zh-CN" altLang="en-US" sz="1200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黑体" panose="02010609060101010101" pitchFamily="49" charset="-122"/>
        <a:ea typeface="黑体" panose="02010609060101010101" pitchFamily="49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黑体" panose="02010609060101010101" pitchFamily="49" charset="-122"/>
        <a:ea typeface="黑体" panose="02010609060101010101" pitchFamily="49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黑体" panose="02010609060101010101" pitchFamily="49" charset="-122"/>
        <a:ea typeface="黑体" panose="02010609060101010101" pitchFamily="49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黑体" panose="02010609060101010101" pitchFamily="49" charset="-122"/>
        <a:ea typeface="黑体" panose="02010609060101010101" pitchFamily="49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黑体" panose="02010609060101010101" pitchFamily="49" charset="-122"/>
        <a:ea typeface="黑体" panose="02010609060101010101" pitchFamily="49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20483" name="文本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lstStyle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image" Target="../media/image4.png"/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2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13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13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14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1" descr="h13"/>
          <p:cNvPicPr>
            <a:picLocks noChangeAspect="1"/>
          </p:cNvPicPr>
          <p:nvPr userDrawn="1"/>
        </p:nvPicPr>
        <p:blipFill>
          <a:blip r:embed="rId2"/>
          <a:srcRect t="27060" r="66656"/>
          <a:stretch>
            <a:fillRect/>
          </a:stretch>
        </p:blipFill>
        <p:spPr>
          <a:xfrm>
            <a:off x="0" y="2941638"/>
            <a:ext cx="2147888" cy="22018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7" name="图片 2" descr="h233"/>
          <p:cNvPicPr>
            <a:picLocks noChangeAspect="1"/>
          </p:cNvPicPr>
          <p:nvPr userDrawn="1"/>
        </p:nvPicPr>
        <p:blipFill>
          <a:blip r:embed="rId3"/>
          <a:srcRect l="81303" b="70255"/>
          <a:stretch>
            <a:fillRect/>
          </a:stretch>
        </p:blipFill>
        <p:spPr>
          <a:xfrm>
            <a:off x="7027863" y="0"/>
            <a:ext cx="2116137" cy="15779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8" name="图片 3" descr="h233"/>
          <p:cNvPicPr>
            <a:picLocks noChangeAspect="1"/>
          </p:cNvPicPr>
          <p:nvPr userDrawn="1"/>
        </p:nvPicPr>
        <p:blipFill>
          <a:blip r:embed="rId3"/>
          <a:srcRect l="69957" t="62254" b="-449"/>
          <a:stretch>
            <a:fillRect/>
          </a:stretch>
        </p:blipFill>
        <p:spPr>
          <a:xfrm>
            <a:off x="5970588" y="3267075"/>
            <a:ext cx="3173412" cy="18907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9" name="图片 4" descr="h233"/>
          <p:cNvPicPr>
            <a:picLocks noChangeAspect="1"/>
          </p:cNvPicPr>
          <p:nvPr userDrawn="1"/>
        </p:nvPicPr>
        <p:blipFill>
          <a:blip r:embed="rId3"/>
          <a:srcRect l="9528" r="41428" b="61018"/>
          <a:stretch>
            <a:fillRect/>
          </a:stretch>
        </p:blipFill>
        <p:spPr>
          <a:xfrm>
            <a:off x="125413" y="0"/>
            <a:ext cx="3683000" cy="13731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30" name="图片 5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4238625" y="125413"/>
            <a:ext cx="51435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31" name="图片 6"/>
          <p:cNvPicPr>
            <a:picLocks noChangeAspect="1"/>
          </p:cNvPicPr>
          <p:nvPr userDrawn="1"/>
        </p:nvPicPr>
        <p:blipFill>
          <a:blip r:embed="rId4"/>
          <a:srcRect l="18167" r="45837" b="68622"/>
          <a:stretch>
            <a:fillRect/>
          </a:stretch>
        </p:blipFill>
        <p:spPr>
          <a:xfrm>
            <a:off x="115888" y="3543300"/>
            <a:ext cx="1851025" cy="16144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32" name="图片 7"/>
          <p:cNvPicPr>
            <a:picLocks noChangeAspect="1"/>
          </p:cNvPicPr>
          <p:nvPr userDrawn="1"/>
        </p:nvPicPr>
        <p:blipFill>
          <a:blip r:embed="rId4"/>
          <a:srcRect l="40750" r="44295" b="67458"/>
          <a:stretch>
            <a:fillRect/>
          </a:stretch>
        </p:blipFill>
        <p:spPr>
          <a:xfrm rot="-2601789">
            <a:off x="960438" y="161925"/>
            <a:ext cx="769937" cy="16732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33" name="图片 7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370208" y="53792"/>
            <a:ext cx="720000" cy="705759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34" name="图片 8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3502025" y="1752600"/>
            <a:ext cx="2139950" cy="16383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4" name="组合 1"/>
          <p:cNvGrpSpPr/>
          <p:nvPr userDrawn="1"/>
        </p:nvGrpSpPr>
        <p:grpSpPr>
          <a:xfrm>
            <a:off x="0" y="0"/>
            <a:ext cx="9144000" cy="5226050"/>
            <a:chOff x="0" y="0"/>
            <a:chExt cx="12192000" cy="6968490"/>
          </a:xfrm>
        </p:grpSpPr>
        <p:sp>
          <p:nvSpPr>
            <p:cNvPr id="3" name="矩形 2"/>
            <p:cNvSpPr/>
            <p:nvPr/>
          </p:nvSpPr>
          <p:spPr>
            <a:xfrm>
              <a:off x="372533" y="336571"/>
              <a:ext cx="11449051" cy="6185276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pic>
          <p:nvPicPr>
            <p:cNvPr id="3079" name="图片 3" descr="h233"/>
            <p:cNvPicPr>
              <a:picLocks noChangeAspect="1"/>
            </p:cNvPicPr>
            <p:nvPr userDrawn="1"/>
          </p:nvPicPr>
          <p:blipFill>
            <a:blip r:embed="rId2"/>
            <a:srcRect l="34192" r="41428" b="61018"/>
            <a:stretch>
              <a:fillRect/>
            </a:stretch>
          </p:blipFill>
          <p:spPr>
            <a:xfrm>
              <a:off x="0" y="0"/>
              <a:ext cx="2069465" cy="1551305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080" name="图片 4" descr="h233"/>
            <p:cNvPicPr>
              <a:picLocks noChangeAspect="1"/>
            </p:cNvPicPr>
            <p:nvPr userDrawn="1"/>
          </p:nvPicPr>
          <p:blipFill>
            <a:blip r:embed="rId3"/>
            <a:srcRect l="70787" t="62704" r="8138" b="-899"/>
            <a:stretch>
              <a:fillRect/>
            </a:stretch>
          </p:blipFill>
          <p:spPr>
            <a:xfrm>
              <a:off x="10224135" y="5296535"/>
              <a:ext cx="1967865" cy="1671955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3075" name="图片 5" descr="h30"/>
          <p:cNvPicPr>
            <a:picLocks noChangeAspect="1"/>
          </p:cNvPicPr>
          <p:nvPr userDrawn="1"/>
        </p:nvPicPr>
        <p:blipFill>
          <a:blip r:embed="rId4"/>
          <a:srcRect l="43230" t="49467" r="23219" b="15163"/>
          <a:stretch>
            <a:fillRect/>
          </a:stretch>
        </p:blipFill>
        <p:spPr>
          <a:xfrm rot="-7613506" flipH="1">
            <a:off x="7424738" y="4203700"/>
            <a:ext cx="1577975" cy="7794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8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3502025" y="1752600"/>
            <a:ext cx="2139950" cy="1638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" name="图片 7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370208" y="53792"/>
            <a:ext cx="720000" cy="705759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00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图片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350" y="1588"/>
            <a:ext cx="9131300" cy="51403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图片 1"/>
          <p:cNvPicPr>
            <a:picLocks noChangeAspect="1"/>
          </p:cNvPicPr>
          <p:nvPr userDrawn="1"/>
        </p:nvPicPr>
        <p:blipFill>
          <a:blip r:embed="rId2"/>
          <a:srcRect b="17647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1" name="图片 2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7788" y="241300"/>
            <a:ext cx="8429625" cy="46609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7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370208" y="53792"/>
            <a:ext cx="720000" cy="705759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图片 1"/>
          <p:cNvPicPr>
            <a:picLocks noChangeAspect="1"/>
          </p:cNvPicPr>
          <p:nvPr userDrawn="1"/>
        </p:nvPicPr>
        <p:blipFill>
          <a:blip r:embed="rId2"/>
          <a:srcRect b="17647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219" name="图片 2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7788" y="63500"/>
            <a:ext cx="9009062" cy="50323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7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370208" y="53792"/>
            <a:ext cx="720000" cy="705759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图片 1"/>
          <p:cNvPicPr>
            <a:picLocks noChangeAspect="1"/>
          </p:cNvPicPr>
          <p:nvPr userDrawn="1"/>
        </p:nvPicPr>
        <p:blipFill>
          <a:blip r:embed="rId2"/>
          <a:srcRect b="17647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219" name="图片 2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7788" y="63500"/>
            <a:ext cx="9009062" cy="50323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7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370208" y="53792"/>
            <a:ext cx="720000" cy="705759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图片 1"/>
          <p:cNvPicPr>
            <a:picLocks noChangeAspect="1"/>
          </p:cNvPicPr>
          <p:nvPr userDrawn="1"/>
        </p:nvPicPr>
        <p:blipFill>
          <a:blip r:embed="rId2"/>
          <a:srcRect b="17647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43" name="图片 2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3175"/>
            <a:ext cx="9144000" cy="51371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7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370208" y="53792"/>
            <a:ext cx="720000" cy="705759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6" Type="http://schemas.openxmlformats.org/officeDocument/2006/relationships/theme" Target="../theme/theme1.xml"/><Relationship Id="rId5" Type="http://schemas.openxmlformats.org/officeDocument/2006/relationships/image" Target="../media/image10.png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4" Type="http://schemas.openxmlformats.org/officeDocument/2006/relationships/theme" Target="../theme/theme2.xml"/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/Relationships>
</file>

<file path=ppt/slideMasters/_rels/slideMaster3.xml.rels><?xml version="1.0" encoding="UTF-8" standalone="yes"?>
<Relationships xmlns="http://schemas.openxmlformats.org/package/2006/relationships"><Relationship Id="rId4" Type="http://schemas.openxmlformats.org/officeDocument/2006/relationships/theme" Target="../theme/theme3.xml"/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5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9pPr>
    </p:titleStyle>
    <p:bodyStyle>
      <a:lvl1pPr algn="l" rtl="0" eaLnBrk="0" fontAlgn="base" hangingPunct="0">
        <a:lnSpc>
          <a:spcPct val="120000"/>
        </a:lnSpc>
        <a:spcBef>
          <a:spcPct val="0"/>
        </a:spcBef>
        <a:spcAft>
          <a:spcPct val="0"/>
        </a:spcAft>
        <a:defRPr sz="2400" b="1" kern="1200">
          <a:solidFill>
            <a:schemeClr val="tx1"/>
          </a:solidFill>
          <a:latin typeface="+mj-lt"/>
          <a:ea typeface="+mn-ea"/>
          <a:cs typeface="+mn-cs"/>
        </a:defRPr>
      </a:lvl1pPr>
      <a:lvl2pPr marL="457200" algn="l" rtl="0" eaLnBrk="0" fontAlgn="base" hangingPunct="0">
        <a:lnSpc>
          <a:spcPct val="120000"/>
        </a:lnSpc>
        <a:spcBef>
          <a:spcPct val="20000"/>
        </a:spcBef>
        <a:spcAft>
          <a:spcPct val="0"/>
        </a:spcAft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0" fontAlgn="base" hangingPunct="0">
        <a:lnSpc>
          <a:spcPct val="120000"/>
        </a:lnSpc>
        <a:spcBef>
          <a:spcPct val="20000"/>
        </a:spcBef>
        <a:spcAft>
          <a:spcPct val="0"/>
        </a:spcAft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0" fontAlgn="base" hangingPunct="0">
        <a:lnSpc>
          <a:spcPct val="120000"/>
        </a:lnSpc>
        <a:spcBef>
          <a:spcPct val="20000"/>
        </a:spcBef>
        <a:spcAft>
          <a:spcPct val="0"/>
        </a:spcAft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0" fontAlgn="base" hangingPunct="0">
        <a:lnSpc>
          <a:spcPct val="120000"/>
        </a:lnSpc>
        <a:spcBef>
          <a:spcPct val="20000"/>
        </a:spcBef>
        <a:spcAft>
          <a:spcPct val="0"/>
        </a:spcAft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55" r:id="rId2"/>
  </p:sldLayoutIdLst>
  <p:hf sldNum="0" hdr="0" ft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  <p:sldLayoutId id="2147483658" r:id="rId2"/>
  </p:sldLayoutIdLst>
  <p:hf sldNum="0" hdr="0" ft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17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17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1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1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1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17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文本框 4"/>
          <p:cNvSpPr txBox="1"/>
          <p:nvPr/>
        </p:nvSpPr>
        <p:spPr>
          <a:xfrm>
            <a:off x="2846388" y="3651250"/>
            <a:ext cx="3451225" cy="4000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1" hangingPunct="1"/>
            <a:r>
              <a:rPr lang="zh-CN" altLang="en-US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北师版七年级数学下册</a:t>
            </a:r>
            <a:endParaRPr lang="zh-CN" altLang="en-US" sz="20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标题 1"/>
          <p:cNvSpPr txBox="1"/>
          <p:nvPr/>
        </p:nvSpPr>
        <p:spPr bwMode="auto">
          <a:xfrm>
            <a:off x="2373313" y="1600200"/>
            <a:ext cx="4397375" cy="1628775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  <a:sym typeface="+mn-ea"/>
              </a:rPr>
              <a:t>第三章 概率初步</a:t>
            </a:r>
            <a:endParaRPr kumimoji="0" lang="en-US" altLang="zh-CN" sz="4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黑体" panose="02010609060101010101" pitchFamily="49" charset="-122"/>
              <a:cs typeface="+mn-cs"/>
              <a:sym typeface="+mn-ea"/>
            </a:endParaRPr>
          </a:p>
          <a:p>
            <a:pPr marL="0" marR="0" lvl="0" indent="0" algn="ctr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  <a:sym typeface="+mn-ea"/>
              </a:rPr>
              <a:t>1 </a:t>
            </a:r>
            <a:r>
              <a:rPr kumimoji="0" lang="zh-CN" altLang="en-US" sz="4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  <a:sym typeface="+mn-ea"/>
              </a:rPr>
              <a:t>感受</a:t>
            </a:r>
            <a:r>
              <a:rPr kumimoji="0" lang="zh-CN" altLang="en-US" sz="4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  <a:sym typeface="+mn-ea"/>
              </a:rPr>
              <a:t>可能性</a:t>
            </a:r>
            <a:endParaRPr kumimoji="0" lang="zh-CN" altLang="en-US" sz="4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黑体" panose="02010609060101010101" pitchFamily="49" charset="-122"/>
              <a:cs typeface="+mn-cs"/>
              <a:sym typeface="+mn-ea"/>
            </a:endParaRPr>
          </a:p>
        </p:txBody>
      </p:sp>
    </p:spTree>
  </p:cSld>
  <p:clrMapOvr>
    <a:masterClrMapping/>
  </p:clrMapOvr>
  <p:transition spd="slow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66584" y="198874"/>
            <a:ext cx="7943850" cy="616579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defTabSz="914400">
              <a:lnSpc>
                <a:spcPct val="150000"/>
              </a:lnSpc>
            </a:pPr>
            <a:r>
              <a:rPr lang="zh-CN" altLang="en-US" sz="26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多做几次上面的游戏， 并将最终结果填入下表：</a:t>
            </a:r>
            <a:endParaRPr lang="zh-CN" altLang="en-US" sz="2600" b="1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605824" y="898206"/>
          <a:ext cx="8151315" cy="387074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75265"/>
                <a:gridCol w="942779"/>
                <a:gridCol w="1275390"/>
                <a:gridCol w="1275390"/>
                <a:gridCol w="1275390"/>
                <a:gridCol w="1080447"/>
                <a:gridCol w="1226654"/>
              </a:tblGrid>
              <a:tr h="483843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b="1" dirty="0"/>
                        <a:t>游戏次序</a:t>
                      </a:r>
                      <a:endParaRPr lang="zh-CN" altLang="en-US" sz="1600" b="1" dirty="0"/>
                    </a:p>
                  </a:txBody>
                  <a:tcPr marL="91430" marR="9143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b="1" dirty="0"/>
                        <a:t>游戏者</a:t>
                      </a:r>
                      <a:endParaRPr lang="zh-CN" altLang="en-US" sz="1600" b="1" dirty="0"/>
                    </a:p>
                  </a:txBody>
                  <a:tcPr marL="91430" marR="9143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b="1" dirty="0">
                          <a:solidFill>
                            <a:schemeClr val="tx1"/>
                          </a:solidFill>
                        </a:rPr>
                        <a:t>第 </a:t>
                      </a:r>
                      <a:r>
                        <a:rPr lang="en-US" altLang="zh-CN" sz="1600" b="1" dirty="0">
                          <a:solidFill>
                            <a:schemeClr val="tx1"/>
                          </a:solidFill>
                        </a:rPr>
                        <a:t>1 </a:t>
                      </a:r>
                      <a:r>
                        <a:rPr lang="zh-CN" altLang="en-US" sz="1600" b="1" dirty="0">
                          <a:solidFill>
                            <a:schemeClr val="tx1"/>
                          </a:solidFill>
                        </a:rPr>
                        <a:t>次点数</a:t>
                      </a:r>
                      <a:endParaRPr lang="zh-CN" altLang="en-US" sz="1600" b="1" dirty="0">
                        <a:solidFill>
                          <a:schemeClr val="tx1"/>
                        </a:solidFill>
                      </a:endParaRPr>
                    </a:p>
                  </a:txBody>
                  <a:tcPr marL="91430" marR="9143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b="1" dirty="0">
                          <a:solidFill>
                            <a:schemeClr val="tx1"/>
                          </a:solidFill>
                        </a:rPr>
                        <a:t>第 </a:t>
                      </a:r>
                      <a:r>
                        <a:rPr lang="en-US" altLang="zh-CN" sz="1600" b="1" dirty="0">
                          <a:solidFill>
                            <a:schemeClr val="tx1"/>
                          </a:solidFill>
                        </a:rPr>
                        <a:t>2 </a:t>
                      </a:r>
                      <a:r>
                        <a:rPr lang="zh-CN" altLang="en-US" sz="1600" b="1" dirty="0">
                          <a:solidFill>
                            <a:schemeClr val="tx1"/>
                          </a:solidFill>
                        </a:rPr>
                        <a:t>次点数</a:t>
                      </a:r>
                      <a:endParaRPr lang="zh-CN" altLang="en-US" sz="1600" b="1" dirty="0">
                        <a:solidFill>
                          <a:schemeClr val="tx1"/>
                        </a:solidFill>
                      </a:endParaRPr>
                    </a:p>
                  </a:txBody>
                  <a:tcPr marL="91430" marR="9143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b="1" dirty="0">
                          <a:solidFill>
                            <a:schemeClr val="tx1"/>
                          </a:solidFill>
                        </a:rPr>
                        <a:t>第 </a:t>
                      </a:r>
                      <a:r>
                        <a:rPr lang="en-US" altLang="zh-CN" sz="1600" b="1" dirty="0">
                          <a:solidFill>
                            <a:schemeClr val="tx1"/>
                          </a:solidFill>
                        </a:rPr>
                        <a:t>3 </a:t>
                      </a:r>
                      <a:r>
                        <a:rPr lang="zh-CN" altLang="en-US" sz="1600" b="1" dirty="0">
                          <a:solidFill>
                            <a:schemeClr val="tx1"/>
                          </a:solidFill>
                        </a:rPr>
                        <a:t>次点数</a:t>
                      </a:r>
                      <a:endParaRPr lang="zh-CN" altLang="en-US" sz="1600" b="1" dirty="0">
                        <a:solidFill>
                          <a:schemeClr val="tx1"/>
                        </a:solidFill>
                      </a:endParaRPr>
                    </a:p>
                  </a:txBody>
                  <a:tcPr marL="91430" marR="9143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>
                          <a:solidFill>
                            <a:schemeClr val="tx1"/>
                          </a:solidFill>
                        </a:rPr>
                        <a:t>…</a:t>
                      </a:r>
                      <a:endParaRPr lang="zh-CN" altLang="en-US" sz="1600" b="1">
                        <a:solidFill>
                          <a:schemeClr val="tx1"/>
                        </a:solidFill>
                      </a:endParaRPr>
                    </a:p>
                  </a:txBody>
                  <a:tcPr marL="91430" marR="9143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b="1">
                          <a:solidFill>
                            <a:schemeClr val="tx1"/>
                          </a:solidFill>
                        </a:rPr>
                        <a:t>得分</a:t>
                      </a:r>
                      <a:endParaRPr lang="zh-CN" altLang="en-US" sz="1600" b="1">
                        <a:solidFill>
                          <a:schemeClr val="tx1"/>
                        </a:solidFill>
                      </a:endParaRPr>
                    </a:p>
                  </a:txBody>
                  <a:tcPr marL="91430" marR="91430" anchor="ctr"/>
                </a:tc>
              </a:tr>
              <a:tr h="483843">
                <a:tc rowSpan="2">
                  <a:txBody>
                    <a:bodyPr/>
                    <a:lstStyle/>
                    <a:p>
                      <a:pPr algn="ctr"/>
                      <a:r>
                        <a:rPr lang="zh-CN" altLang="en-US" sz="1600" b="1" dirty="0"/>
                        <a:t>第一次</a:t>
                      </a:r>
                      <a:endParaRPr lang="zh-CN" altLang="en-US" sz="1600" b="1" dirty="0"/>
                    </a:p>
                  </a:txBody>
                  <a:tcPr marL="91430" marR="9143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b="1"/>
                        <a:t>甲</a:t>
                      </a:r>
                      <a:endParaRPr lang="zh-CN" altLang="en-US" sz="1600" b="1"/>
                    </a:p>
                  </a:txBody>
                  <a:tcPr marL="91430" marR="91430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1" dirty="0"/>
                    </a:p>
                  </a:txBody>
                  <a:tcPr marL="91430" marR="91430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1"/>
                    </a:p>
                  </a:txBody>
                  <a:tcPr marL="91430" marR="91430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1" dirty="0"/>
                    </a:p>
                  </a:txBody>
                  <a:tcPr marL="91430" marR="9143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/>
                        <a:t>…</a:t>
                      </a:r>
                      <a:endParaRPr lang="zh-CN" altLang="en-US" sz="1600" b="1"/>
                    </a:p>
                  </a:txBody>
                  <a:tcPr marL="91430" marR="91430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1"/>
                    </a:p>
                  </a:txBody>
                  <a:tcPr marL="91430" marR="91430" anchor="ctr"/>
                </a:tc>
              </a:tr>
              <a:tr h="483843">
                <a:tc vMerge="1"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b="1"/>
                        <a:t>乙</a:t>
                      </a:r>
                      <a:endParaRPr lang="zh-CN" altLang="en-US" sz="1600" b="1"/>
                    </a:p>
                  </a:txBody>
                  <a:tcPr marL="91430" marR="91430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1"/>
                    </a:p>
                  </a:txBody>
                  <a:tcPr marL="91430" marR="91430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1"/>
                    </a:p>
                  </a:txBody>
                  <a:tcPr marL="91430" marR="91430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1" dirty="0"/>
                    </a:p>
                  </a:txBody>
                  <a:tcPr marL="91430" marR="9143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/>
                        <a:t>…</a:t>
                      </a:r>
                      <a:endParaRPr lang="zh-CN" altLang="en-US" sz="1600" b="1" dirty="0"/>
                    </a:p>
                  </a:txBody>
                  <a:tcPr marL="91430" marR="91430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1"/>
                    </a:p>
                  </a:txBody>
                  <a:tcPr marL="91430" marR="91430" anchor="ctr"/>
                </a:tc>
              </a:tr>
              <a:tr h="483843">
                <a:tc rowSpan="2">
                  <a:txBody>
                    <a:bodyPr/>
                    <a:lstStyle/>
                    <a:p>
                      <a:pPr algn="ctr"/>
                      <a:r>
                        <a:rPr lang="zh-CN" altLang="en-US" sz="1600" b="1" dirty="0"/>
                        <a:t>第二次</a:t>
                      </a:r>
                      <a:endParaRPr lang="zh-CN" altLang="en-US" sz="1600" b="1" dirty="0"/>
                    </a:p>
                  </a:txBody>
                  <a:tcPr marL="91430" marR="9143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b="1"/>
                        <a:t>甲</a:t>
                      </a:r>
                      <a:endParaRPr lang="zh-CN" altLang="en-US" sz="1600" b="1"/>
                    </a:p>
                  </a:txBody>
                  <a:tcPr marL="91430" marR="91430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1"/>
                    </a:p>
                  </a:txBody>
                  <a:tcPr marL="91430" marR="91430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1"/>
                    </a:p>
                  </a:txBody>
                  <a:tcPr marL="91430" marR="91430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1" dirty="0"/>
                    </a:p>
                  </a:txBody>
                  <a:tcPr marL="91430" marR="9143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/>
                        <a:t>…</a:t>
                      </a:r>
                      <a:endParaRPr lang="zh-CN" altLang="en-US" sz="1600" b="1"/>
                    </a:p>
                  </a:txBody>
                  <a:tcPr marL="91430" marR="91430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1"/>
                    </a:p>
                  </a:txBody>
                  <a:tcPr marL="91430" marR="91430" anchor="ctr"/>
                </a:tc>
              </a:tr>
              <a:tr h="483843">
                <a:tc vMerge="1"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b="1"/>
                        <a:t>乙</a:t>
                      </a:r>
                      <a:endParaRPr lang="zh-CN" altLang="en-US" sz="1600" b="1"/>
                    </a:p>
                  </a:txBody>
                  <a:tcPr marL="91430" marR="91430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1"/>
                    </a:p>
                  </a:txBody>
                  <a:tcPr marL="91430" marR="91430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1"/>
                    </a:p>
                  </a:txBody>
                  <a:tcPr marL="91430" marR="91430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1" dirty="0"/>
                    </a:p>
                  </a:txBody>
                  <a:tcPr marL="91430" marR="9143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/>
                        <a:t>…</a:t>
                      </a:r>
                      <a:endParaRPr lang="zh-CN" altLang="en-US" sz="1600" b="1"/>
                    </a:p>
                  </a:txBody>
                  <a:tcPr marL="91430" marR="91430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1"/>
                    </a:p>
                  </a:txBody>
                  <a:tcPr marL="91430" marR="91430" anchor="ctr"/>
                </a:tc>
              </a:tr>
              <a:tr h="483843">
                <a:tc rowSpan="2">
                  <a:txBody>
                    <a:bodyPr/>
                    <a:lstStyle/>
                    <a:p>
                      <a:pPr algn="ctr"/>
                      <a:r>
                        <a:rPr lang="zh-CN" altLang="en-US" sz="1600" b="1" dirty="0"/>
                        <a:t>第三次</a:t>
                      </a:r>
                      <a:endParaRPr lang="zh-CN" altLang="en-US" sz="1600" b="1" dirty="0"/>
                    </a:p>
                  </a:txBody>
                  <a:tcPr marL="91430" marR="9143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b="1"/>
                        <a:t>甲</a:t>
                      </a:r>
                      <a:endParaRPr lang="zh-CN" altLang="en-US" sz="1600" b="1"/>
                    </a:p>
                  </a:txBody>
                  <a:tcPr marL="91430" marR="91430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1"/>
                    </a:p>
                  </a:txBody>
                  <a:tcPr marL="91430" marR="91430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1"/>
                    </a:p>
                  </a:txBody>
                  <a:tcPr marL="91430" marR="91430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1" dirty="0"/>
                    </a:p>
                  </a:txBody>
                  <a:tcPr marL="91430" marR="9143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/>
                        <a:t>…</a:t>
                      </a:r>
                      <a:endParaRPr lang="zh-CN" altLang="en-US" sz="1600" b="1"/>
                    </a:p>
                  </a:txBody>
                  <a:tcPr marL="91430" marR="91430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1"/>
                    </a:p>
                  </a:txBody>
                  <a:tcPr marL="91430" marR="91430" anchor="ctr"/>
                </a:tc>
              </a:tr>
              <a:tr h="483843">
                <a:tc vMerge="1"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b="1"/>
                        <a:t>乙</a:t>
                      </a:r>
                      <a:endParaRPr lang="zh-CN" altLang="en-US" sz="1600" b="1"/>
                    </a:p>
                  </a:txBody>
                  <a:tcPr marL="91430" marR="91430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1"/>
                    </a:p>
                  </a:txBody>
                  <a:tcPr marL="91430" marR="91430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1"/>
                    </a:p>
                  </a:txBody>
                  <a:tcPr marL="91430" marR="91430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1" dirty="0"/>
                    </a:p>
                  </a:txBody>
                  <a:tcPr marL="91430" marR="9143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/>
                        <a:t>…</a:t>
                      </a:r>
                      <a:endParaRPr lang="zh-CN" altLang="en-US" sz="1600" b="1"/>
                    </a:p>
                  </a:txBody>
                  <a:tcPr marL="91430" marR="91430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1"/>
                    </a:p>
                  </a:txBody>
                  <a:tcPr marL="91430" marR="91430" anchor="ctr"/>
                </a:tc>
              </a:tr>
              <a:tr h="483843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/>
                        <a:t>…</a:t>
                      </a:r>
                      <a:endParaRPr lang="zh-CN" altLang="en-US" sz="1600" b="1"/>
                    </a:p>
                  </a:txBody>
                  <a:tcPr marL="91430" marR="9143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/>
                        <a:t>…</a:t>
                      </a:r>
                      <a:endParaRPr lang="zh-CN" altLang="en-US" sz="1600" b="1"/>
                    </a:p>
                  </a:txBody>
                  <a:tcPr marL="91430" marR="9143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/>
                        <a:t>…</a:t>
                      </a:r>
                      <a:endParaRPr lang="zh-CN" altLang="en-US" sz="1600" b="1"/>
                    </a:p>
                  </a:txBody>
                  <a:tcPr marL="91430" marR="91430" anchor="ctr"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600" b="1"/>
                        <a:t>…</a:t>
                      </a:r>
                      <a:endParaRPr lang="zh-CN" altLang="en-US" sz="1600" b="1"/>
                    </a:p>
                  </a:txBody>
                  <a:tcPr marL="91430" marR="9143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/>
                        <a:t>…</a:t>
                      </a:r>
                      <a:endParaRPr lang="zh-CN" altLang="en-US" sz="1600" b="1" dirty="0"/>
                    </a:p>
                  </a:txBody>
                  <a:tcPr marL="91430" marR="9143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/>
                        <a:t>…</a:t>
                      </a:r>
                      <a:endParaRPr lang="zh-CN" altLang="en-US" sz="1600" b="1"/>
                    </a:p>
                  </a:txBody>
                  <a:tcPr marL="91430" marR="9143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/>
                        <a:t>…</a:t>
                      </a:r>
                      <a:endParaRPr lang="zh-CN" altLang="en-US" sz="1600" b="1" dirty="0"/>
                    </a:p>
                  </a:txBody>
                  <a:tcPr marL="91430" marR="91430" anchor="ctr"/>
                </a:tc>
              </a:tr>
            </a:tbl>
          </a:graphicData>
        </a:graphic>
      </p:graphicFrame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80329" y="867089"/>
            <a:ext cx="7383341" cy="121674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defTabSz="914400">
              <a:lnSpc>
                <a:spcPct val="150000"/>
              </a:lnSpc>
            </a:pPr>
            <a:r>
              <a:rPr lang="zh-CN" altLang="en-US" sz="26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       在做游戏的过程中，如何决定是继续掷骰子还是停止掷骰子？</a:t>
            </a:r>
            <a:endParaRPr lang="zh-CN" altLang="en-US" sz="2600" b="1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27553" y="1863981"/>
            <a:ext cx="3504291" cy="2639428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53224" y="169445"/>
            <a:ext cx="2575693" cy="659784"/>
            <a:chOff x="1455353" y="2389568"/>
            <a:chExt cx="2575693" cy="659784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455353" y="2389568"/>
              <a:ext cx="2575693" cy="659784"/>
            </a:xfrm>
            <a:prstGeom prst="rect">
              <a:avLst/>
            </a:prstGeom>
          </p:spPr>
        </p:pic>
        <p:sp>
          <p:nvSpPr>
            <p:cNvPr id="4" name="文本框 3"/>
            <p:cNvSpPr txBox="1"/>
            <p:nvPr/>
          </p:nvSpPr>
          <p:spPr>
            <a:xfrm>
              <a:off x="2030445" y="2410236"/>
              <a:ext cx="1950712" cy="52322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>
              <a:defPPr>
                <a:defRPr lang="zh-CN"/>
              </a:defPPr>
              <a:lvl1pPr eaLnBrk="1" hangingPunct="1">
                <a:lnSpc>
                  <a:spcPct val="150000"/>
                </a:lnSpc>
                <a:defRPr sz="2400" b="1">
                  <a:latin typeface="黑体" panose="02010609060101010101" pitchFamily="49" charset="-122"/>
                  <a:ea typeface="黑体" panose="02010609060101010101" pitchFamily="49" charset="-122"/>
                </a:defRPr>
              </a:lvl1pPr>
            </a:lstStyle>
            <a:p>
              <a:pPr>
                <a:lnSpc>
                  <a:spcPct val="100000"/>
                </a:lnSpc>
              </a:pPr>
              <a:r>
                <a:rPr lang="zh-CN" altLang="en-US" sz="2800" spc="600" dirty="0">
                  <a:solidFill>
                    <a:schemeClr val="bg1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思考交流</a:t>
              </a:r>
              <a:endParaRPr lang="zh-CN" altLang="en-US" sz="2800" spc="600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</p:grpSp>
      <p:sp>
        <p:nvSpPr>
          <p:cNvPr id="5" name="矩形 19"/>
          <p:cNvSpPr/>
          <p:nvPr/>
        </p:nvSpPr>
        <p:spPr>
          <a:xfrm>
            <a:off x="849091" y="1478355"/>
            <a:ext cx="7445817" cy="18571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zh-CN" altLang="en-US" sz="26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        在做游戏的过程中， 如果前面掷出的点数和已经是 </a:t>
            </a:r>
            <a:r>
              <a:rPr lang="en-US" altLang="zh-CN" sz="26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5</a:t>
            </a:r>
            <a:r>
              <a:rPr lang="zh-CN" altLang="en-US" sz="26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， 你是</a:t>
            </a:r>
            <a:r>
              <a:rPr lang="zh-CN" altLang="en-US" sz="26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决定继续掷</a:t>
            </a:r>
            <a:r>
              <a:rPr lang="zh-CN" altLang="en-US" sz="26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还是</a:t>
            </a:r>
            <a:r>
              <a:rPr lang="zh-CN" altLang="en-US" sz="26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决定停止掷</a:t>
            </a:r>
            <a:r>
              <a:rPr lang="zh-CN" altLang="en-US" sz="26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？ 如果掷出的点数和已经是 </a:t>
            </a:r>
            <a:r>
              <a:rPr lang="en-US" altLang="zh-CN" sz="26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9 </a:t>
            </a:r>
            <a:r>
              <a:rPr lang="zh-CN" altLang="en-US" sz="26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呢？</a:t>
            </a:r>
            <a:endParaRPr lang="zh-CN" altLang="en-US" sz="2600" b="1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1"/>
          <p:cNvSpPr/>
          <p:nvPr/>
        </p:nvSpPr>
        <p:spPr>
          <a:xfrm>
            <a:off x="2076098" y="986522"/>
            <a:ext cx="6308247" cy="301723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zh-CN" altLang="en-US" sz="26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        掷出的点数和已经是 </a:t>
            </a:r>
            <a:r>
              <a:rPr lang="en-US" altLang="zh-CN" sz="26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5</a:t>
            </a:r>
            <a:r>
              <a:rPr lang="zh-CN" altLang="en-US" sz="26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， 根据游戏规则， 再掷一次， 如果掷出的点数不是 </a:t>
            </a:r>
            <a:r>
              <a:rPr lang="en-US" altLang="zh-CN" sz="26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6</a:t>
            </a:r>
            <a:r>
              <a:rPr lang="zh-CN" altLang="en-US" sz="26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， 那么我的得分就会增加， 而掷出的点数不是 </a:t>
            </a:r>
            <a:r>
              <a:rPr lang="en-US" altLang="zh-CN" sz="26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6 </a:t>
            </a:r>
            <a:r>
              <a:rPr lang="zh-CN" altLang="en-US" sz="26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的可能性要比是 </a:t>
            </a:r>
            <a:r>
              <a:rPr lang="en-US" altLang="zh-CN" sz="26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6 </a:t>
            </a:r>
            <a:r>
              <a:rPr lang="zh-CN" altLang="en-US" sz="26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的可能性大， 所以我</a:t>
            </a:r>
            <a:r>
              <a:rPr lang="zh-CN" altLang="en-US" sz="2600" b="1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决定继续掷。</a:t>
            </a:r>
            <a:endParaRPr lang="zh-CN" altLang="en-US" sz="2600" b="1" dirty="0">
              <a:solidFill>
                <a:srgbClr val="000000"/>
              </a:solidFill>
              <a:latin typeface="+mn-lt"/>
              <a:ea typeface="楷体" panose="02010609060101010101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86684" y="1651546"/>
            <a:ext cx="1462566" cy="1952956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9465" y="762649"/>
            <a:ext cx="1717655" cy="1873805"/>
          </a:xfrm>
          <a:prstGeom prst="rect">
            <a:avLst/>
          </a:prstGeom>
        </p:spPr>
      </p:pic>
      <p:sp>
        <p:nvSpPr>
          <p:cNvPr id="3" name="矩形 1"/>
          <p:cNvSpPr/>
          <p:nvPr/>
        </p:nvSpPr>
        <p:spPr>
          <a:xfrm>
            <a:off x="2157219" y="512115"/>
            <a:ext cx="6459241" cy="241707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zh-CN" altLang="en-US" sz="26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        掷出的点数和已经是 </a:t>
            </a:r>
            <a:r>
              <a:rPr lang="en-US" altLang="zh-CN" sz="26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9</a:t>
            </a:r>
            <a:r>
              <a:rPr lang="zh-CN" altLang="en-US" sz="26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， 再掷一次， 如果掷出的点数不是 </a:t>
            </a:r>
            <a:r>
              <a:rPr lang="en-US" altLang="zh-CN" sz="26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1</a:t>
            </a:r>
            <a:r>
              <a:rPr lang="zh-CN" altLang="en-US" sz="26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，那么我的得分就会变成 </a:t>
            </a:r>
            <a:r>
              <a:rPr lang="en-US" altLang="zh-CN" sz="26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0</a:t>
            </a:r>
            <a:r>
              <a:rPr lang="zh-CN" altLang="en-US" sz="26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， 而掷出的点数是 </a:t>
            </a:r>
            <a:r>
              <a:rPr lang="en-US" altLang="zh-CN" sz="26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1 </a:t>
            </a:r>
            <a:r>
              <a:rPr lang="zh-CN" altLang="en-US" sz="26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的可能性要比不是 </a:t>
            </a:r>
            <a:r>
              <a:rPr lang="en-US" altLang="zh-CN" sz="26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1 </a:t>
            </a:r>
            <a:r>
              <a:rPr lang="zh-CN" altLang="en-US" sz="26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的可能性小， 所以我</a:t>
            </a:r>
            <a:r>
              <a:rPr lang="zh-CN" altLang="en-US" sz="2600" b="1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决定停止掷</a:t>
            </a:r>
            <a:r>
              <a:rPr lang="zh-CN" altLang="en-US" sz="26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。</a:t>
            </a:r>
            <a:endParaRPr lang="zh-CN" altLang="en-US" sz="2600" b="1" dirty="0">
              <a:solidFill>
                <a:srgbClr val="000000"/>
              </a:solidFill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44940" y="3082557"/>
            <a:ext cx="7894149" cy="61657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eaLnBrk="1" hangingPunct="1">
              <a:lnSpc>
                <a:spcPct val="150000"/>
              </a:lnSpc>
              <a:defRPr sz="2400" b="1">
                <a:latin typeface="+mn-lt"/>
                <a:ea typeface="黑体" panose="02010609060101010101" pitchFamily="49" charset="-122"/>
              </a:defRPr>
            </a:lvl1pPr>
          </a:lstStyle>
          <a:p>
            <a:r>
              <a:rPr lang="zh-CN" altLang="en-US" sz="2600" dirty="0"/>
              <a:t>你认为小明和小颖的说法有道理吗？与同伴进行交流。</a:t>
            </a:r>
            <a:endParaRPr lang="zh-CN" altLang="en-US" sz="2600" dirty="0"/>
          </a:p>
        </p:txBody>
      </p:sp>
      <p:sp>
        <p:nvSpPr>
          <p:cNvPr id="6" name="圆角矩形 8"/>
          <p:cNvSpPr/>
          <p:nvPr/>
        </p:nvSpPr>
        <p:spPr>
          <a:xfrm>
            <a:off x="876180" y="4000738"/>
            <a:ext cx="7465964" cy="616579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一般地， 随机事件发生的可能性是有大有小的。</a:t>
            </a:r>
            <a:endParaRPr kumimoji="0" lang="zh-CN" altLang="en-US" sz="2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56274" y="78003"/>
            <a:ext cx="2575693" cy="659784"/>
            <a:chOff x="1455353" y="2389568"/>
            <a:chExt cx="2575693" cy="659784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455353" y="2389568"/>
              <a:ext cx="2575693" cy="659784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2030445" y="2410236"/>
              <a:ext cx="1950712" cy="52322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>
              <a:defPPr>
                <a:defRPr lang="zh-CN"/>
              </a:defPPr>
              <a:lvl1pPr eaLnBrk="1" hangingPunct="1">
                <a:lnSpc>
                  <a:spcPct val="150000"/>
                </a:lnSpc>
                <a:defRPr sz="2400" b="1">
                  <a:latin typeface="黑体" panose="02010609060101010101" pitchFamily="49" charset="-122"/>
                  <a:ea typeface="黑体" panose="02010609060101010101" pitchFamily="49" charset="-122"/>
                </a:defRPr>
              </a:lvl1pPr>
            </a:lstStyle>
            <a:p>
              <a:pPr>
                <a:lnSpc>
                  <a:spcPct val="100000"/>
                </a:lnSpc>
              </a:pPr>
              <a:r>
                <a:rPr lang="zh-CN" altLang="en-US" sz="2800" spc="600" dirty="0">
                  <a:solidFill>
                    <a:schemeClr val="bg1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随堂练习</a:t>
              </a:r>
              <a:endParaRPr lang="zh-CN" altLang="en-US" sz="2800" spc="600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</p:grpSp>
      <p:sp>
        <p:nvSpPr>
          <p:cNvPr id="16" name="文本框 15"/>
          <p:cNvSpPr txBox="1"/>
          <p:nvPr/>
        </p:nvSpPr>
        <p:spPr>
          <a:xfrm>
            <a:off x="263767" y="744382"/>
            <a:ext cx="8475786" cy="121674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eaLnBrk="1" hangingPunct="1">
              <a:lnSpc>
                <a:spcPct val="150000"/>
              </a:lnSpc>
              <a:defRPr sz="2400" b="1">
                <a:latin typeface="+mn-lt"/>
                <a:ea typeface="黑体" panose="02010609060101010101" pitchFamily="49" charset="-122"/>
              </a:defRPr>
            </a:lvl1pPr>
          </a:lstStyle>
          <a:p>
            <a:r>
              <a:rPr lang="en-US" altLang="zh-CN" sz="2600" dirty="0"/>
              <a:t>1. </a:t>
            </a:r>
            <a:r>
              <a:rPr lang="zh-CN" altLang="en-US" sz="2600" dirty="0"/>
              <a:t>下列事件中，哪些是必然事件，哪些是不可能事件？     </a:t>
            </a:r>
            <a:endParaRPr lang="en-US" altLang="zh-CN" sz="2600" dirty="0"/>
          </a:p>
          <a:p>
            <a:r>
              <a:rPr lang="zh-CN" altLang="en-US" sz="2600" dirty="0"/>
              <a:t>    哪些是随机事件？为什么？</a:t>
            </a:r>
            <a:endParaRPr lang="zh-CN" altLang="en-US" sz="2600" dirty="0"/>
          </a:p>
        </p:txBody>
      </p:sp>
      <p:sp>
        <p:nvSpPr>
          <p:cNvPr id="17" name="文本框 16"/>
          <p:cNvSpPr txBox="1"/>
          <p:nvPr/>
        </p:nvSpPr>
        <p:spPr>
          <a:xfrm>
            <a:off x="460715" y="1981793"/>
            <a:ext cx="5405511" cy="61657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eaLnBrk="1" hangingPunct="1">
              <a:lnSpc>
                <a:spcPct val="150000"/>
              </a:lnSpc>
              <a:defRPr sz="2400" b="1">
                <a:latin typeface="+mn-lt"/>
                <a:ea typeface="黑体" panose="02010609060101010101" pitchFamily="49" charset="-122"/>
              </a:defRPr>
            </a:lvl1pPr>
          </a:lstStyle>
          <a:p>
            <a:r>
              <a:rPr lang="zh-CN" altLang="en-US" sz="2600" dirty="0"/>
              <a:t>（</a:t>
            </a:r>
            <a:r>
              <a:rPr lang="en-US" altLang="zh-CN" sz="2600" dirty="0"/>
              <a:t>1</a:t>
            </a:r>
            <a:r>
              <a:rPr lang="zh-CN" altLang="en-US" sz="2600" dirty="0"/>
              <a:t>）买一张彩票，中奖。</a:t>
            </a:r>
            <a:endParaRPr lang="zh-CN" altLang="en-US" sz="2600" dirty="0"/>
          </a:p>
        </p:txBody>
      </p:sp>
      <p:sp>
        <p:nvSpPr>
          <p:cNvPr id="18" name="文本框 17"/>
          <p:cNvSpPr txBox="1"/>
          <p:nvPr/>
        </p:nvSpPr>
        <p:spPr>
          <a:xfrm>
            <a:off x="460715" y="2692211"/>
            <a:ext cx="8064305" cy="121674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eaLnBrk="1" hangingPunct="1">
              <a:lnSpc>
                <a:spcPct val="150000"/>
              </a:lnSpc>
              <a:defRPr sz="2400" b="1">
                <a:latin typeface="+mn-lt"/>
                <a:ea typeface="黑体" panose="02010609060101010101" pitchFamily="49" charset="-122"/>
              </a:defRPr>
            </a:lvl1pPr>
          </a:lstStyle>
          <a:p>
            <a:r>
              <a:rPr lang="zh-CN" altLang="en-US" sz="2600" dirty="0"/>
              <a:t>（</a:t>
            </a:r>
            <a:r>
              <a:rPr lang="en-US" altLang="zh-CN" sz="2600" dirty="0"/>
              <a:t>2</a:t>
            </a:r>
            <a:r>
              <a:rPr lang="zh-CN" altLang="en-US" sz="2600" dirty="0"/>
              <a:t>）在 </a:t>
            </a:r>
            <a:r>
              <a:rPr lang="en-US" altLang="zh-CN" sz="2600" dirty="0"/>
              <a:t>10 </a:t>
            </a:r>
            <a:r>
              <a:rPr lang="zh-CN" altLang="en-US" sz="2600" dirty="0"/>
              <a:t>个同类产品中，有 </a:t>
            </a:r>
            <a:r>
              <a:rPr lang="en-US" altLang="zh-CN" sz="2600" dirty="0"/>
              <a:t>9 </a:t>
            </a:r>
            <a:r>
              <a:rPr lang="zh-CN" altLang="en-US" sz="2600" dirty="0"/>
              <a:t>个合格品、</a:t>
            </a:r>
            <a:r>
              <a:rPr lang="en-US" altLang="zh-CN" sz="2600" dirty="0"/>
              <a:t>1 </a:t>
            </a:r>
            <a:r>
              <a:rPr lang="zh-CN" altLang="en-US" sz="2600" dirty="0"/>
              <a:t>个次品。从中一次性任意抽出 </a:t>
            </a:r>
            <a:r>
              <a:rPr lang="en-US" altLang="zh-CN" sz="2600" dirty="0"/>
              <a:t>2 </a:t>
            </a:r>
            <a:r>
              <a:rPr lang="zh-CN" altLang="en-US" sz="2600" dirty="0"/>
              <a:t>个进行检验，抽到的都是次品。</a:t>
            </a:r>
            <a:endParaRPr lang="zh-CN" altLang="en-US" sz="2600" dirty="0"/>
          </a:p>
        </p:txBody>
      </p:sp>
      <p:sp>
        <p:nvSpPr>
          <p:cNvPr id="19" name="文本框 18"/>
          <p:cNvSpPr txBox="1"/>
          <p:nvPr/>
        </p:nvSpPr>
        <p:spPr>
          <a:xfrm>
            <a:off x="460715" y="3908954"/>
            <a:ext cx="8064305" cy="61657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eaLnBrk="1" hangingPunct="1">
              <a:lnSpc>
                <a:spcPct val="150000"/>
              </a:lnSpc>
              <a:defRPr sz="2400" b="1">
                <a:latin typeface="+mn-lt"/>
                <a:ea typeface="黑体" panose="02010609060101010101" pitchFamily="49" charset="-122"/>
              </a:defRPr>
            </a:lvl1pPr>
          </a:lstStyle>
          <a:p>
            <a:r>
              <a:rPr lang="zh-CN" altLang="en-US" sz="2600" dirty="0"/>
              <a:t>（</a:t>
            </a:r>
            <a:r>
              <a:rPr lang="en-US" altLang="zh-CN" sz="2600" dirty="0"/>
              <a:t>3</a:t>
            </a:r>
            <a:r>
              <a:rPr lang="zh-CN" altLang="en-US" sz="2600" dirty="0"/>
              <a:t>）将花生油滴入水中，油会浮在水面上。</a:t>
            </a:r>
            <a:endParaRPr lang="zh-CN" altLang="en-US" sz="2600" dirty="0"/>
          </a:p>
        </p:txBody>
      </p:sp>
      <p:sp>
        <p:nvSpPr>
          <p:cNvPr id="21" name="文本框 20"/>
          <p:cNvSpPr txBox="1"/>
          <p:nvPr/>
        </p:nvSpPr>
        <p:spPr>
          <a:xfrm>
            <a:off x="4332847" y="2089874"/>
            <a:ext cx="1688123" cy="4924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随机事件</a:t>
            </a:r>
            <a:endParaRPr lang="zh-CN" altLang="en-US" sz="2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7160451" y="3855370"/>
            <a:ext cx="2004647" cy="4924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不可能事件</a:t>
            </a:r>
            <a:endParaRPr lang="zh-CN" altLang="en-US" sz="2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6254929" y="4279311"/>
            <a:ext cx="2004647" cy="4924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必然事件</a:t>
            </a:r>
            <a:endParaRPr lang="zh-CN" altLang="en-US" sz="2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2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03152" y="730313"/>
            <a:ext cx="7951763" cy="121674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eaLnBrk="1" hangingPunct="1">
              <a:lnSpc>
                <a:spcPct val="150000"/>
              </a:lnSpc>
              <a:defRPr sz="2400" b="1">
                <a:latin typeface="+mn-lt"/>
                <a:ea typeface="黑体" panose="02010609060101010101" pitchFamily="49" charset="-122"/>
              </a:defRPr>
            </a:lvl1pPr>
          </a:lstStyle>
          <a:p>
            <a:r>
              <a:rPr lang="en-US" altLang="zh-CN" sz="2600" dirty="0"/>
              <a:t>2. </a:t>
            </a:r>
            <a:r>
              <a:rPr lang="zh-CN" altLang="en-US" sz="2600" dirty="0"/>
              <a:t>从一副扑克牌中任意抽取一张，这张牌是“</a:t>
            </a:r>
            <a:r>
              <a:rPr lang="en-US" altLang="zh-CN" sz="2600" dirty="0"/>
              <a:t>A</a:t>
            </a:r>
            <a:r>
              <a:rPr lang="zh-CN" altLang="en-US" sz="2600" dirty="0"/>
              <a:t>”与 </a:t>
            </a:r>
            <a:endParaRPr lang="en-US" altLang="zh-CN" sz="2600" dirty="0"/>
          </a:p>
          <a:p>
            <a:r>
              <a:rPr lang="en-US" altLang="zh-CN" sz="2600" dirty="0"/>
              <a:t>    </a:t>
            </a:r>
            <a:r>
              <a:rPr lang="zh-CN" altLang="en-US" sz="2600" dirty="0"/>
              <a:t>这张牌是“黑桃”的可能性哪个大？</a:t>
            </a:r>
            <a:endParaRPr lang="zh-CN" altLang="en-US" sz="2600" dirty="0"/>
          </a:p>
        </p:txBody>
      </p:sp>
      <p:sp>
        <p:nvSpPr>
          <p:cNvPr id="3" name="文本框 2"/>
          <p:cNvSpPr txBox="1"/>
          <p:nvPr/>
        </p:nvSpPr>
        <p:spPr>
          <a:xfrm>
            <a:off x="960118" y="2224380"/>
            <a:ext cx="7223763" cy="4924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6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一副扑克牌里有 </a:t>
            </a:r>
            <a:r>
              <a:rPr lang="en-US" altLang="zh-CN" sz="26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4 </a:t>
            </a:r>
            <a:r>
              <a:rPr lang="zh-CN" altLang="en-US" sz="26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张“</a:t>
            </a:r>
            <a:r>
              <a:rPr lang="en-US" altLang="zh-CN" sz="26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A</a:t>
            </a:r>
            <a:r>
              <a:rPr lang="zh-CN" altLang="en-US" sz="26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”，有</a:t>
            </a:r>
            <a:r>
              <a:rPr lang="en-US" altLang="zh-CN" sz="26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13 </a:t>
            </a:r>
            <a:r>
              <a:rPr lang="zh-CN" altLang="en-US" sz="2600" b="1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张“黑桃”。</a:t>
            </a:r>
            <a:endParaRPr lang="zh-CN" altLang="en-US" sz="2600" b="1" dirty="0">
              <a:solidFill>
                <a:srgbClr val="FF0000"/>
              </a:solidFill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60118" y="3075476"/>
            <a:ext cx="7223763" cy="4924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6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抽到的牌是“黑桃”的</a:t>
            </a:r>
            <a:r>
              <a:rPr lang="zh-CN" altLang="en-US" sz="2600" b="1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可能性大。</a:t>
            </a:r>
            <a:endParaRPr lang="zh-CN" altLang="en-US" sz="2600" b="1" dirty="0">
              <a:solidFill>
                <a:srgbClr val="FF0000"/>
              </a:solidFill>
              <a:latin typeface="+mn-lt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94595" y="730313"/>
            <a:ext cx="7633482" cy="121674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eaLnBrk="1" hangingPunct="1">
              <a:lnSpc>
                <a:spcPct val="150000"/>
              </a:lnSpc>
              <a:defRPr sz="2400" b="1">
                <a:latin typeface="+mn-lt"/>
                <a:ea typeface="黑体" panose="02010609060101010101" pitchFamily="49" charset="-122"/>
              </a:defRPr>
            </a:lvl1pPr>
          </a:lstStyle>
          <a:p>
            <a:r>
              <a:rPr lang="en-US" altLang="zh-CN" sz="2600" dirty="0"/>
              <a:t>3. </a:t>
            </a:r>
            <a:r>
              <a:rPr lang="zh-CN" altLang="en-US" sz="2600" dirty="0"/>
              <a:t>生活中有许多随机事件，它们发生的可能性有大 </a:t>
            </a:r>
            <a:endParaRPr lang="en-US" altLang="zh-CN" sz="2600" dirty="0"/>
          </a:p>
          <a:p>
            <a:r>
              <a:rPr lang="en-US" altLang="zh-CN" sz="2600" dirty="0"/>
              <a:t>    </a:t>
            </a:r>
            <a:r>
              <a:rPr lang="zh-CN" altLang="en-US" sz="2600" dirty="0"/>
              <a:t>有小，请举出几例。</a:t>
            </a:r>
            <a:endParaRPr lang="zh-CN" altLang="en-US" sz="2600" dirty="0"/>
          </a:p>
        </p:txBody>
      </p:sp>
      <p:sp>
        <p:nvSpPr>
          <p:cNvPr id="4" name="文本框 3"/>
          <p:cNvSpPr txBox="1"/>
          <p:nvPr/>
        </p:nvSpPr>
        <p:spPr>
          <a:xfrm>
            <a:off x="956604" y="2079381"/>
            <a:ext cx="4572000" cy="121674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600" b="1">
                <a:solidFill>
                  <a:srgbClr val="FF0000"/>
                </a:solidFill>
                <a:latin typeface="+mn-lt"/>
                <a:ea typeface="楷体" panose="02010609060101010101" pitchFamily="49" charset="-122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dirty="0"/>
              <a:t>买彩票中奖的可能性很小，</a:t>
            </a:r>
            <a:endParaRPr lang="en-US" altLang="zh-CN" dirty="0"/>
          </a:p>
          <a:p>
            <a:pPr>
              <a:lnSpc>
                <a:spcPct val="150000"/>
              </a:lnSpc>
            </a:pPr>
            <a:r>
              <a:rPr lang="zh-CN" altLang="en-US" dirty="0"/>
              <a:t>明天是晴天的可能性很大。‌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56274" y="78003"/>
            <a:ext cx="2575693" cy="659784"/>
            <a:chOff x="1455353" y="2389568"/>
            <a:chExt cx="2575693" cy="659784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455353" y="2389568"/>
              <a:ext cx="2575693" cy="659784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2030445" y="2410236"/>
              <a:ext cx="1950712" cy="52322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>
              <a:defPPr>
                <a:defRPr lang="zh-CN"/>
              </a:defPPr>
              <a:lvl1pPr eaLnBrk="1" hangingPunct="1">
                <a:lnSpc>
                  <a:spcPct val="150000"/>
                </a:lnSpc>
                <a:defRPr sz="2400" b="1">
                  <a:latin typeface="黑体" panose="02010609060101010101" pitchFamily="49" charset="-122"/>
                  <a:ea typeface="黑体" panose="02010609060101010101" pitchFamily="49" charset="-122"/>
                </a:defRPr>
              </a:lvl1pPr>
            </a:lstStyle>
            <a:p>
              <a:pPr>
                <a:lnSpc>
                  <a:spcPct val="100000"/>
                </a:lnSpc>
              </a:pPr>
              <a:r>
                <a:rPr lang="zh-CN" altLang="en-US" sz="2800" spc="600" dirty="0">
                  <a:solidFill>
                    <a:schemeClr val="bg1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巩固练习</a:t>
              </a:r>
              <a:endParaRPr lang="zh-CN" altLang="en-US" sz="2800" spc="600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</p:grpSp>
      <p:sp>
        <p:nvSpPr>
          <p:cNvPr id="8" name="矩形 7"/>
          <p:cNvSpPr/>
          <p:nvPr/>
        </p:nvSpPr>
        <p:spPr>
          <a:xfrm>
            <a:off x="2451052" y="1807943"/>
            <a:ext cx="419100" cy="5175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B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935500" y="1104893"/>
            <a:ext cx="7884942" cy="241707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eaLnBrk="1" hangingPunct="1">
              <a:lnSpc>
                <a:spcPct val="150000"/>
              </a:lnSpc>
              <a:defRPr sz="2600" b="1">
                <a:latin typeface="+mn-lt"/>
                <a:ea typeface="黑体" panose="02010609060101010101" pitchFamily="49" charset="-122"/>
              </a:defRPr>
            </a:lvl1pPr>
          </a:lstStyle>
          <a:p>
            <a:r>
              <a:rPr lang="en-US" altLang="zh-CN" dirty="0"/>
              <a:t>1. </a:t>
            </a:r>
            <a:r>
              <a:rPr lang="zh-CN" altLang="en-US" dirty="0"/>
              <a:t>下列成语或词语所反映的事件中，可能性最小 </a:t>
            </a:r>
            <a:endParaRPr lang="en-US" altLang="zh-CN" dirty="0"/>
          </a:p>
          <a:p>
            <a:r>
              <a:rPr lang="en-US" altLang="zh-CN" dirty="0"/>
              <a:t>    </a:t>
            </a:r>
            <a:r>
              <a:rPr lang="zh-CN" altLang="en-US" dirty="0"/>
              <a:t>的是（       ）</a:t>
            </a:r>
            <a:endParaRPr lang="en-US" altLang="zh-CN" dirty="0"/>
          </a:p>
          <a:p>
            <a:r>
              <a:rPr lang="en-US" altLang="zh-CN" dirty="0"/>
              <a:t>    A.</a:t>
            </a:r>
            <a:r>
              <a:rPr lang="zh-CN" altLang="en-US" dirty="0"/>
              <a:t>瓮中捉鳖                         </a:t>
            </a:r>
            <a:r>
              <a:rPr lang="en-US" altLang="zh-CN" dirty="0"/>
              <a:t>B.</a:t>
            </a:r>
            <a:r>
              <a:rPr lang="zh-CN" altLang="en-US" dirty="0"/>
              <a:t>守株待兔</a:t>
            </a:r>
            <a:endParaRPr lang="zh-CN" altLang="en-US" dirty="0"/>
          </a:p>
          <a:p>
            <a:r>
              <a:rPr lang="en-US" altLang="zh-CN" dirty="0"/>
              <a:t>    C.</a:t>
            </a:r>
            <a:r>
              <a:rPr lang="zh-CN" altLang="en-US" dirty="0"/>
              <a:t>旭日东升                         </a:t>
            </a:r>
            <a:r>
              <a:rPr lang="en-US" altLang="zh-CN" dirty="0"/>
              <a:t>D. </a:t>
            </a:r>
            <a:r>
              <a:rPr lang="zh-CN" altLang="en-US" dirty="0"/>
              <a:t>夕阳西下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090242" y="1202425"/>
            <a:ext cx="7455880" cy="241707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eaLnBrk="1" hangingPunct="1">
              <a:lnSpc>
                <a:spcPct val="150000"/>
              </a:lnSpc>
              <a:defRPr sz="2600" b="1">
                <a:latin typeface="+mn-lt"/>
                <a:ea typeface="黑体" panose="02010609060101010101" pitchFamily="49" charset="-122"/>
              </a:defRPr>
            </a:lvl1pPr>
          </a:lstStyle>
          <a:p>
            <a:r>
              <a:rPr lang="en-US" altLang="zh-CN" dirty="0"/>
              <a:t>2. </a:t>
            </a:r>
            <a:r>
              <a:rPr lang="zh-CN" altLang="en-US" dirty="0"/>
              <a:t>下列成语反映的事件是随机事件的是（           ）</a:t>
            </a:r>
            <a:endParaRPr lang="zh-CN" altLang="en-US" dirty="0"/>
          </a:p>
          <a:p>
            <a:r>
              <a:rPr lang="zh-CN" altLang="en-US" dirty="0"/>
              <a:t>    ①水中捞月                ②一箭双雕</a:t>
            </a:r>
            <a:endParaRPr lang="zh-CN" altLang="en-US" dirty="0"/>
          </a:p>
          <a:p>
            <a:r>
              <a:rPr lang="zh-CN" altLang="en-US" dirty="0"/>
              <a:t>    ③刻舟求剑                ④守株待兔</a:t>
            </a:r>
            <a:endParaRPr lang="zh-CN" altLang="en-US" dirty="0"/>
          </a:p>
          <a:p>
            <a:r>
              <a:rPr lang="zh-CN" altLang="en-US" dirty="0"/>
              <a:t>    ⑤拔苗助长                ⑥瓮中捉鳖</a:t>
            </a:r>
            <a:endParaRPr lang="zh-CN" altLang="en-US" dirty="0"/>
          </a:p>
        </p:txBody>
      </p:sp>
      <p:sp>
        <p:nvSpPr>
          <p:cNvPr id="6" name="Text Box 9"/>
          <p:cNvSpPr txBox="1"/>
          <p:nvPr/>
        </p:nvSpPr>
        <p:spPr>
          <a:xfrm>
            <a:off x="7156570" y="1244820"/>
            <a:ext cx="1225550" cy="525462"/>
          </a:xfrm>
          <a:prstGeom prst="rect">
            <a:avLst/>
          </a:prstGeom>
          <a:noFill/>
          <a:ln w="12700">
            <a:noFill/>
          </a:ln>
          <a:effectLst>
            <a:outerShdw dist="35921" dir="2699999" sy="50000" kx="2003315" algn="bl" rotWithShape="0">
              <a:srgbClr val="C0C0C0">
                <a:alpha val="79999"/>
              </a:srgbClr>
            </a:outerShdw>
          </a:effectLst>
        </p:spPr>
        <p:txBody>
          <a:bodyPr lIns="90000" tIns="46800" rIns="90000" bIns="4680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rgbClr val="FF0000"/>
                </a:solidFill>
                <a:latin typeface="+mn-ea"/>
                <a:ea typeface="+mn-ea"/>
              </a:rPr>
              <a:t>②④</a:t>
            </a:r>
            <a:endParaRPr lang="en-US" altLang="zh-CN" sz="2800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组合 25"/>
          <p:cNvGrpSpPr/>
          <p:nvPr/>
        </p:nvGrpSpPr>
        <p:grpSpPr>
          <a:xfrm>
            <a:off x="3272496" y="791305"/>
            <a:ext cx="2699239" cy="2699239"/>
            <a:chOff x="3272496" y="791305"/>
            <a:chExt cx="2699239" cy="2699239"/>
          </a:xfrm>
        </p:grpSpPr>
        <p:grpSp>
          <p:nvGrpSpPr>
            <p:cNvPr id="19" name="组合 18"/>
            <p:cNvGrpSpPr/>
            <p:nvPr/>
          </p:nvGrpSpPr>
          <p:grpSpPr>
            <a:xfrm>
              <a:off x="3272496" y="791305"/>
              <a:ext cx="2699239" cy="2699239"/>
              <a:chOff x="2947180" y="1987061"/>
              <a:chExt cx="1934309" cy="1934309"/>
            </a:xfrm>
          </p:grpSpPr>
          <p:sp>
            <p:nvSpPr>
              <p:cNvPr id="2" name="不完整圆 1"/>
              <p:cNvSpPr/>
              <p:nvPr/>
            </p:nvSpPr>
            <p:spPr>
              <a:xfrm>
                <a:off x="2947180" y="1987061"/>
                <a:ext cx="1934309" cy="1934309"/>
              </a:xfrm>
              <a:prstGeom prst="pie">
                <a:avLst>
                  <a:gd name="adj1" fmla="val 12601997"/>
                  <a:gd name="adj2" fmla="val 16200000"/>
                </a:avLst>
              </a:prstGeom>
              <a:solidFill>
                <a:schemeClr val="accent4">
                  <a:lumMod val="20000"/>
                  <a:lumOff val="80000"/>
                </a:schemeClr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4" name="不完整圆 13"/>
              <p:cNvSpPr/>
              <p:nvPr/>
            </p:nvSpPr>
            <p:spPr>
              <a:xfrm rot="17967364">
                <a:off x="2947180" y="1987061"/>
                <a:ext cx="1934309" cy="1934309"/>
              </a:xfrm>
              <a:prstGeom prst="pie">
                <a:avLst>
                  <a:gd name="adj1" fmla="val 12601997"/>
                  <a:gd name="adj2" fmla="val 16200000"/>
                </a:avLst>
              </a:prstGeom>
              <a:solidFill>
                <a:srgbClr val="C59EE2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5" name="不完整圆 14"/>
              <p:cNvSpPr/>
              <p:nvPr/>
            </p:nvSpPr>
            <p:spPr>
              <a:xfrm rot="14367034">
                <a:off x="2947180" y="1987061"/>
                <a:ext cx="1934309" cy="1934309"/>
              </a:xfrm>
              <a:prstGeom prst="pie">
                <a:avLst>
                  <a:gd name="adj1" fmla="val 12601997"/>
                  <a:gd name="adj2" fmla="val 16200000"/>
                </a:avLst>
              </a:prstGeom>
              <a:solidFill>
                <a:schemeClr val="accent5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6" name="不完整圆 15"/>
              <p:cNvSpPr/>
              <p:nvPr/>
            </p:nvSpPr>
            <p:spPr>
              <a:xfrm rot="10800000">
                <a:off x="2947180" y="1987061"/>
                <a:ext cx="1934309" cy="1934309"/>
              </a:xfrm>
              <a:prstGeom prst="pie">
                <a:avLst>
                  <a:gd name="adj1" fmla="val 12601997"/>
                  <a:gd name="adj2" fmla="val 16200000"/>
                </a:avLst>
              </a:prstGeom>
              <a:solidFill>
                <a:schemeClr val="accent2">
                  <a:lumMod val="60000"/>
                  <a:lumOff val="40000"/>
                </a:schemeClr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7" name="不完整圆 16"/>
              <p:cNvSpPr/>
              <p:nvPr/>
            </p:nvSpPr>
            <p:spPr>
              <a:xfrm rot="7236475">
                <a:off x="2947180" y="1987061"/>
                <a:ext cx="1934309" cy="1934309"/>
              </a:xfrm>
              <a:prstGeom prst="pie">
                <a:avLst>
                  <a:gd name="adj1" fmla="val 12601997"/>
                  <a:gd name="adj2" fmla="val 16200000"/>
                </a:avLst>
              </a:prstGeom>
              <a:solidFill>
                <a:schemeClr val="accent6">
                  <a:lumMod val="40000"/>
                  <a:lumOff val="60000"/>
                </a:schemeClr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8" name="不完整圆 17"/>
              <p:cNvSpPr/>
              <p:nvPr/>
            </p:nvSpPr>
            <p:spPr>
              <a:xfrm rot="3618311">
                <a:off x="2947180" y="1987061"/>
                <a:ext cx="1934309" cy="1934309"/>
              </a:xfrm>
              <a:prstGeom prst="pie">
                <a:avLst>
                  <a:gd name="adj1" fmla="val 12601997"/>
                  <a:gd name="adj2" fmla="val 16200000"/>
                </a:avLst>
              </a:prstGeom>
              <a:solidFill>
                <a:schemeClr val="accent5">
                  <a:lumMod val="20000"/>
                  <a:lumOff val="80000"/>
                </a:schemeClr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20" name="文本框 19"/>
            <p:cNvSpPr txBox="1"/>
            <p:nvPr/>
          </p:nvSpPr>
          <p:spPr>
            <a:xfrm rot="19531317">
              <a:off x="4001808" y="980363"/>
              <a:ext cx="392597" cy="101566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>
              <a:defPPr>
                <a:defRPr lang="zh-CN"/>
              </a:defPPr>
              <a:lvl1pPr eaLnBrk="1" hangingPunct="1">
                <a:lnSpc>
                  <a:spcPct val="150000"/>
                </a:lnSpc>
                <a:defRPr sz="2400" b="1">
                  <a:latin typeface="+mn-lt"/>
                  <a:ea typeface="楷体" panose="02010609060101010101" pitchFamily="49" charset="-122"/>
                </a:defRPr>
              </a:lvl1pPr>
            </a:lstStyle>
            <a:p>
              <a:pPr>
                <a:lnSpc>
                  <a:spcPct val="100000"/>
                </a:lnSpc>
              </a:pPr>
              <a:r>
                <a:rPr lang="zh-CN" altLang="en-US" sz="2000" dirty="0"/>
                <a:t>一等奖</a:t>
              </a:r>
              <a:endParaRPr lang="zh-CN" altLang="en-US" sz="2000" dirty="0"/>
            </a:p>
          </p:txBody>
        </p:sp>
        <p:sp>
          <p:nvSpPr>
            <p:cNvPr id="21" name="文本框 20"/>
            <p:cNvSpPr txBox="1"/>
            <p:nvPr/>
          </p:nvSpPr>
          <p:spPr>
            <a:xfrm rot="2006681">
              <a:off x="4830799" y="999484"/>
              <a:ext cx="392597" cy="101566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>
              <a:defPPr>
                <a:defRPr lang="zh-CN"/>
              </a:defPPr>
              <a:lvl1pPr eaLnBrk="1" hangingPunct="1">
                <a:lnSpc>
                  <a:spcPct val="150000"/>
                </a:lnSpc>
                <a:defRPr sz="2400" b="1">
                  <a:latin typeface="+mn-lt"/>
                  <a:ea typeface="楷体" panose="02010609060101010101" pitchFamily="49" charset="-122"/>
                </a:defRPr>
              </a:lvl1pPr>
            </a:lstStyle>
            <a:p>
              <a:pPr>
                <a:lnSpc>
                  <a:spcPct val="100000"/>
                </a:lnSpc>
              </a:pPr>
              <a:r>
                <a:rPr lang="zh-CN" altLang="en-US" sz="2000" dirty="0"/>
                <a:t>二等奖</a:t>
              </a:r>
              <a:endParaRPr lang="zh-CN" altLang="en-US" sz="2000" dirty="0"/>
            </a:p>
          </p:txBody>
        </p:sp>
        <p:sp>
          <p:nvSpPr>
            <p:cNvPr id="22" name="文本框 21"/>
            <p:cNvSpPr txBox="1"/>
            <p:nvPr/>
          </p:nvSpPr>
          <p:spPr>
            <a:xfrm rot="5869021">
              <a:off x="5245797" y="1667699"/>
              <a:ext cx="392597" cy="101566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>
              <a:defPPr>
                <a:defRPr lang="zh-CN"/>
              </a:defPPr>
              <a:lvl1pPr eaLnBrk="1" hangingPunct="1">
                <a:lnSpc>
                  <a:spcPct val="150000"/>
                </a:lnSpc>
                <a:defRPr sz="2400" b="1">
                  <a:latin typeface="+mn-lt"/>
                  <a:ea typeface="楷体" panose="02010609060101010101" pitchFamily="49" charset="-122"/>
                </a:defRPr>
              </a:lvl1pPr>
            </a:lstStyle>
            <a:p>
              <a:pPr>
                <a:lnSpc>
                  <a:spcPct val="100000"/>
                </a:lnSpc>
              </a:pPr>
              <a:r>
                <a:rPr lang="zh-CN" altLang="en-US" sz="2000" dirty="0"/>
                <a:t>三等奖</a:t>
              </a:r>
              <a:endParaRPr lang="zh-CN" altLang="en-US" sz="2000" dirty="0"/>
            </a:p>
          </p:txBody>
        </p:sp>
        <p:sp>
          <p:nvSpPr>
            <p:cNvPr id="23" name="文本框 22"/>
            <p:cNvSpPr txBox="1"/>
            <p:nvPr/>
          </p:nvSpPr>
          <p:spPr>
            <a:xfrm rot="9019595">
              <a:off x="4809698" y="2321845"/>
              <a:ext cx="392597" cy="101566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>
              <a:defPPr>
                <a:defRPr lang="zh-CN"/>
              </a:defPPr>
              <a:lvl1pPr eaLnBrk="1" hangingPunct="1">
                <a:lnSpc>
                  <a:spcPct val="150000"/>
                </a:lnSpc>
                <a:defRPr sz="2400" b="1">
                  <a:latin typeface="+mn-lt"/>
                  <a:ea typeface="楷体" panose="02010609060101010101" pitchFamily="49" charset="-122"/>
                </a:defRPr>
              </a:lvl1pPr>
            </a:lstStyle>
            <a:p>
              <a:pPr>
                <a:lnSpc>
                  <a:spcPct val="100000"/>
                </a:lnSpc>
              </a:pPr>
              <a:r>
                <a:rPr lang="zh-CN" altLang="en-US" sz="2000" dirty="0"/>
                <a:t>四等奖</a:t>
              </a:r>
              <a:endParaRPr lang="zh-CN" altLang="en-US" sz="2000" dirty="0"/>
            </a:p>
          </p:txBody>
        </p:sp>
        <p:sp>
          <p:nvSpPr>
            <p:cNvPr id="24" name="文本框 23"/>
            <p:cNvSpPr txBox="1"/>
            <p:nvPr/>
          </p:nvSpPr>
          <p:spPr>
            <a:xfrm rot="12893073">
              <a:off x="4011217" y="2357361"/>
              <a:ext cx="392597" cy="101566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>
              <a:defPPr>
                <a:defRPr lang="zh-CN"/>
              </a:defPPr>
              <a:lvl1pPr eaLnBrk="1" hangingPunct="1">
                <a:lnSpc>
                  <a:spcPct val="150000"/>
                </a:lnSpc>
                <a:defRPr sz="2400" b="1">
                  <a:latin typeface="+mn-lt"/>
                  <a:ea typeface="楷体" panose="02010609060101010101" pitchFamily="49" charset="-122"/>
                </a:defRPr>
              </a:lvl1pPr>
            </a:lstStyle>
            <a:p>
              <a:pPr>
                <a:lnSpc>
                  <a:spcPct val="100000"/>
                </a:lnSpc>
              </a:pPr>
              <a:r>
                <a:rPr lang="zh-CN" altLang="en-US" sz="2000" dirty="0"/>
                <a:t>五等奖</a:t>
              </a:r>
              <a:endParaRPr lang="zh-CN" altLang="en-US" sz="2000" dirty="0"/>
            </a:p>
          </p:txBody>
        </p:sp>
        <p:sp>
          <p:nvSpPr>
            <p:cNvPr id="25" name="文本框 24"/>
            <p:cNvSpPr txBox="1"/>
            <p:nvPr/>
          </p:nvSpPr>
          <p:spPr>
            <a:xfrm rot="15586502">
              <a:off x="3612488" y="1700924"/>
              <a:ext cx="392597" cy="101566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>
              <a:defPPr>
                <a:defRPr lang="zh-CN"/>
              </a:defPPr>
              <a:lvl1pPr eaLnBrk="1" hangingPunct="1">
                <a:lnSpc>
                  <a:spcPct val="150000"/>
                </a:lnSpc>
                <a:defRPr sz="2400" b="1">
                  <a:latin typeface="+mn-lt"/>
                  <a:ea typeface="楷体" panose="02010609060101010101" pitchFamily="49" charset="-122"/>
                </a:defRPr>
              </a:lvl1pPr>
            </a:lstStyle>
            <a:p>
              <a:pPr>
                <a:lnSpc>
                  <a:spcPct val="100000"/>
                </a:lnSpc>
              </a:pPr>
              <a:r>
                <a:rPr lang="zh-CN" altLang="en-US" sz="2000" dirty="0"/>
                <a:t>六等奖</a:t>
              </a:r>
              <a:endParaRPr lang="zh-CN" altLang="en-US" sz="2000" dirty="0"/>
            </a:p>
          </p:txBody>
        </p:sp>
      </p:grpSp>
      <p:sp>
        <p:nvSpPr>
          <p:cNvPr id="27" name="等腰三角形 26"/>
          <p:cNvSpPr/>
          <p:nvPr/>
        </p:nvSpPr>
        <p:spPr>
          <a:xfrm>
            <a:off x="4522763" y="1610751"/>
            <a:ext cx="196948" cy="597877"/>
          </a:xfrm>
          <a:prstGeom prst="triangle">
            <a:avLst/>
          </a:prstGeom>
          <a:solidFill>
            <a:srgbClr val="FF00FF"/>
          </a:solidFill>
          <a:ln>
            <a:solidFill>
              <a:srgbClr val="FF00F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文本框 27"/>
          <p:cNvSpPr txBox="1"/>
          <p:nvPr/>
        </p:nvSpPr>
        <p:spPr>
          <a:xfrm>
            <a:off x="3917852" y="4034277"/>
            <a:ext cx="1209822" cy="510778"/>
          </a:xfrm>
          <a:prstGeom prst="round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latin typeface="+mn-lt"/>
                <a:ea typeface="+mn-ea"/>
              </a:rPr>
              <a:t>抽奖</a:t>
            </a:r>
            <a:endParaRPr lang="zh-CN" altLang="en-US" sz="2400" b="1" dirty="0">
              <a:latin typeface="+mn-lt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" dur="1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583809" y="512520"/>
            <a:ext cx="7645791" cy="181690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eaLnBrk="1" hangingPunct="1">
              <a:lnSpc>
                <a:spcPct val="150000"/>
              </a:lnSpc>
              <a:defRPr sz="2600" b="1">
                <a:latin typeface="+mn-lt"/>
                <a:ea typeface="黑体" panose="02010609060101010101" pitchFamily="49" charset="-122"/>
              </a:defRPr>
            </a:lvl1pPr>
          </a:lstStyle>
          <a:p>
            <a:r>
              <a:rPr lang="en-US" altLang="zh-CN" dirty="0"/>
              <a:t>3. </a:t>
            </a:r>
            <a:r>
              <a:rPr lang="zh-CN" altLang="zh-CN" dirty="0"/>
              <a:t>一个不透明的袋子中装有</a:t>
            </a:r>
            <a:r>
              <a:rPr lang="en-US" altLang="zh-CN" dirty="0"/>
              <a:t> 6 </a:t>
            </a:r>
            <a:r>
              <a:rPr lang="zh-CN" altLang="zh-CN" dirty="0"/>
              <a:t>个红球和</a:t>
            </a:r>
            <a:r>
              <a:rPr lang="en-US" altLang="zh-CN" dirty="0"/>
              <a:t> 4 </a:t>
            </a:r>
            <a:r>
              <a:rPr lang="zh-CN" altLang="zh-CN" dirty="0"/>
              <a:t>个白球，</a:t>
            </a:r>
            <a:r>
              <a:rPr lang="en-US" altLang="zh-CN" dirty="0"/>
              <a:t>  </a:t>
            </a:r>
            <a:endParaRPr lang="en-US" altLang="zh-CN" dirty="0"/>
          </a:p>
          <a:p>
            <a:r>
              <a:rPr lang="en-US" altLang="zh-CN" dirty="0"/>
              <a:t>    </a:t>
            </a:r>
            <a:r>
              <a:rPr lang="zh-CN" altLang="zh-CN" dirty="0"/>
              <a:t>请根据此信息设计一个随机事件、一个必然事件</a:t>
            </a:r>
            <a:r>
              <a:rPr lang="en-US" altLang="zh-CN" dirty="0"/>
              <a:t>   </a:t>
            </a:r>
            <a:endParaRPr lang="en-US" altLang="zh-CN" dirty="0"/>
          </a:p>
          <a:p>
            <a:r>
              <a:rPr lang="en-US" altLang="zh-CN" dirty="0"/>
              <a:t>    </a:t>
            </a:r>
            <a:r>
              <a:rPr lang="zh-CN" altLang="zh-CN" dirty="0"/>
              <a:t>和一</a:t>
            </a:r>
            <a:r>
              <a:rPr lang="zh-CN" altLang="zh-CN"/>
              <a:t>个不可能事件</a:t>
            </a:r>
            <a:r>
              <a:rPr lang="zh-CN" altLang="en-US"/>
              <a:t>。</a:t>
            </a:r>
            <a:endParaRPr lang="zh-CN" altLang="en-US" dirty="0"/>
          </a:p>
        </p:txBody>
      </p:sp>
      <p:sp>
        <p:nvSpPr>
          <p:cNvPr id="5" name="文本框 4"/>
          <p:cNvSpPr txBox="1"/>
          <p:nvPr/>
        </p:nvSpPr>
        <p:spPr>
          <a:xfrm>
            <a:off x="928469" y="2382365"/>
            <a:ext cx="7385538" cy="211519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zh-CN" altLang="zh-CN" sz="2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解：随机事件：从袋子中任取一球，取到的球是红球；必然事件：从袋子中任取一球，取到的球是红球或白球；不可能事件：从袋子中任取一球，取到的球是</a:t>
            </a:r>
            <a:r>
              <a:rPr lang="zh-CN" altLang="zh-CN" sz="2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黑球</a:t>
            </a:r>
            <a:r>
              <a:rPr lang="zh-CN" altLang="en-US" sz="2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123031" y="605541"/>
            <a:ext cx="2575693" cy="659784"/>
            <a:chOff x="1455353" y="2389568"/>
            <a:chExt cx="2575693" cy="659784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455353" y="2389568"/>
              <a:ext cx="2575693" cy="659784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2030445" y="2410236"/>
              <a:ext cx="1950712" cy="52322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>
              <a:defPPr>
                <a:defRPr lang="zh-CN"/>
              </a:defPPr>
              <a:lvl1pPr eaLnBrk="1" hangingPunct="1">
                <a:lnSpc>
                  <a:spcPct val="150000"/>
                </a:lnSpc>
                <a:defRPr sz="2400" b="1">
                  <a:latin typeface="黑体" panose="02010609060101010101" pitchFamily="49" charset="-122"/>
                  <a:ea typeface="黑体" panose="02010609060101010101" pitchFamily="49" charset="-122"/>
                </a:defRPr>
              </a:lvl1pPr>
            </a:lstStyle>
            <a:p>
              <a:pPr>
                <a:lnSpc>
                  <a:spcPct val="100000"/>
                </a:lnSpc>
              </a:pPr>
              <a:r>
                <a:rPr lang="zh-CN" altLang="en-US" sz="2800" spc="600" dirty="0">
                  <a:solidFill>
                    <a:schemeClr val="bg1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课堂小结</a:t>
              </a:r>
              <a:endParaRPr lang="zh-CN" altLang="en-US" sz="2800" spc="600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</p:grpSp>
      <p:sp>
        <p:nvSpPr>
          <p:cNvPr id="6" name="矩形: 圆角 5"/>
          <p:cNvSpPr/>
          <p:nvPr/>
        </p:nvSpPr>
        <p:spPr>
          <a:xfrm>
            <a:off x="1133102" y="1741752"/>
            <a:ext cx="1954755" cy="604911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600" b="1" dirty="0">
                <a:solidFill>
                  <a:schemeClr val="tx1"/>
                </a:solidFill>
                <a:latin typeface="+mj-ea"/>
                <a:ea typeface="+mj-ea"/>
              </a:rPr>
              <a:t>必然事件</a:t>
            </a:r>
            <a:endParaRPr lang="zh-CN" altLang="en-US" sz="2600" b="1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9" name="矩形: 圆角 8"/>
          <p:cNvSpPr/>
          <p:nvPr/>
        </p:nvSpPr>
        <p:spPr>
          <a:xfrm>
            <a:off x="3518885" y="1739114"/>
            <a:ext cx="1954756" cy="604911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600" b="1" dirty="0">
                <a:solidFill>
                  <a:schemeClr val="tx1"/>
                </a:solidFill>
                <a:latin typeface="+mj-ea"/>
                <a:ea typeface="+mj-ea"/>
              </a:rPr>
              <a:t>不可能事件</a:t>
            </a:r>
            <a:endParaRPr lang="zh-CN" altLang="en-US" sz="2600" b="1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10" name="矩形: 圆角 9"/>
          <p:cNvSpPr/>
          <p:nvPr/>
        </p:nvSpPr>
        <p:spPr>
          <a:xfrm>
            <a:off x="6098997" y="1739114"/>
            <a:ext cx="1954755" cy="604911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600" b="1" dirty="0">
                <a:solidFill>
                  <a:schemeClr val="tx1"/>
                </a:solidFill>
                <a:latin typeface="+mj-ea"/>
                <a:ea typeface="+mj-ea"/>
              </a:rPr>
              <a:t>随机事件</a:t>
            </a:r>
            <a:endParaRPr lang="zh-CN" altLang="en-US" sz="2600" b="1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18" name="文本框 3"/>
          <p:cNvSpPr txBox="1"/>
          <p:nvPr/>
        </p:nvSpPr>
        <p:spPr>
          <a:xfrm>
            <a:off x="1133102" y="2835724"/>
            <a:ext cx="2162101" cy="61657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defTabSz="914400">
              <a:lnSpc>
                <a:spcPct val="150000"/>
              </a:lnSpc>
            </a:pP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一定会发生</a:t>
            </a:r>
            <a:endParaRPr lang="zh-CN" altLang="en-US" sz="2600" b="1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9" name="文本框 3"/>
          <p:cNvSpPr txBox="1"/>
          <p:nvPr/>
        </p:nvSpPr>
        <p:spPr>
          <a:xfrm>
            <a:off x="3358618" y="2879330"/>
            <a:ext cx="2290217" cy="61657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defTabSz="914400">
              <a:lnSpc>
                <a:spcPct val="150000"/>
              </a:lnSpc>
            </a:pP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一定不会发生</a:t>
            </a:r>
            <a:endParaRPr lang="zh-CN" altLang="en-US" sz="2600" b="1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0" name="文本框 3"/>
          <p:cNvSpPr txBox="1"/>
          <p:nvPr/>
        </p:nvSpPr>
        <p:spPr>
          <a:xfrm>
            <a:off x="6182753" y="2514541"/>
            <a:ext cx="2098797" cy="121674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defTabSz="914400">
              <a:lnSpc>
                <a:spcPct val="150000"/>
              </a:lnSpc>
            </a:pP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可能发生也可能不发生</a:t>
            </a:r>
            <a:endParaRPr lang="zh-CN" altLang="en-US" sz="2600" b="1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0" grpId="0" animBg="1"/>
      <p:bldP spid="18" grpId="0"/>
      <p:bldP spid="19" grpId="0"/>
      <p:bldP spid="20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>
          <a:xfrm>
            <a:off x="1835943" y="1648557"/>
            <a:ext cx="5472113" cy="1657350"/>
          </a:xfrm>
          <a:prstGeom prst="rect">
            <a:avLst/>
          </a:prstGeom>
          <a:noFill/>
        </p:spPr>
        <p:txBody>
          <a:bodyPr lIns="68580" tIns="34290" rIns="68580" bIns="34290"/>
          <a:lstStyle/>
          <a:p>
            <a:pPr marL="257175" marR="0" indent="-257175" defTabSz="342900">
              <a:lnSpc>
                <a:spcPct val="150000"/>
              </a:lnSpc>
              <a:spcBef>
                <a:spcPct val="20000"/>
              </a:spcBef>
              <a:buClrTx/>
              <a:buSzTx/>
              <a:buFontTx/>
              <a:buNone/>
              <a:defRPr/>
            </a:pPr>
            <a:r>
              <a:rPr kumimoji="0" lang="en-US" altLang="zh-CN" sz="3200" b="1" kern="0" cap="none" spc="0" normalizeH="0" baseline="0" noProof="0" dirty="0">
                <a:solidFill>
                  <a:prstClr val="black"/>
                </a:solidFill>
                <a:latin typeface="Times New Roman" panose="02020603050405020304"/>
                <a:ea typeface="+mn-ea"/>
                <a:cs typeface="+mn-cs"/>
              </a:rPr>
              <a:t>1.</a:t>
            </a:r>
            <a:r>
              <a:rPr kumimoji="0" lang="zh-CN" altLang="en-US" sz="3200" b="1" kern="0" cap="none" spc="0" normalizeH="0" baseline="0" noProof="0" dirty="0">
                <a:solidFill>
                  <a:prstClr val="black"/>
                </a:solidFill>
                <a:latin typeface="Times New Roman" panose="02020603050405020304"/>
                <a:ea typeface="+mn-ea"/>
                <a:cs typeface="+mn-cs"/>
              </a:rPr>
              <a:t>从教材习题</a:t>
            </a:r>
            <a:r>
              <a:rPr kumimoji="0" lang="zh-CN" altLang="en-US" sz="3200" b="1" kern="0" cap="none" spc="0" normalizeH="0" baseline="0" noProof="0">
                <a:solidFill>
                  <a:prstClr val="black"/>
                </a:solidFill>
                <a:latin typeface="Times New Roman" panose="02020603050405020304"/>
                <a:ea typeface="+mn-ea"/>
                <a:cs typeface="+mn-cs"/>
              </a:rPr>
              <a:t>中选取；</a:t>
            </a:r>
            <a:endParaRPr kumimoji="0" lang="zh-CN" altLang="en-US" sz="3200" b="1" kern="0" cap="none" spc="0" normalizeH="0" baseline="0" noProof="0" dirty="0">
              <a:solidFill>
                <a:prstClr val="black"/>
              </a:solidFill>
              <a:latin typeface="Times New Roman" panose="02020603050405020304"/>
              <a:ea typeface="+mn-ea"/>
              <a:cs typeface="+mn-cs"/>
            </a:endParaRPr>
          </a:p>
          <a:p>
            <a:pPr marL="257175" marR="0" indent="-257175" defTabSz="342900">
              <a:lnSpc>
                <a:spcPct val="150000"/>
              </a:lnSpc>
              <a:spcBef>
                <a:spcPct val="20000"/>
              </a:spcBef>
              <a:buClrTx/>
              <a:buSzTx/>
              <a:buFontTx/>
              <a:buNone/>
              <a:defRPr/>
            </a:pPr>
            <a:r>
              <a:rPr kumimoji="0" lang="en-US" altLang="zh-CN" sz="3200" b="1" kern="0" cap="none" spc="0" normalizeH="0" baseline="0" noProof="0" dirty="0">
                <a:solidFill>
                  <a:prstClr val="black"/>
                </a:solidFill>
                <a:latin typeface="Times New Roman" panose="02020603050405020304"/>
                <a:ea typeface="+mn-ea"/>
                <a:cs typeface="+mn-cs"/>
              </a:rPr>
              <a:t>2.</a:t>
            </a:r>
            <a:r>
              <a:rPr kumimoji="0" lang="zh-CN" altLang="en-US" sz="3200" b="1" kern="0" cap="none" spc="0" normalizeH="0" baseline="0" noProof="0" dirty="0">
                <a:solidFill>
                  <a:prstClr val="black"/>
                </a:solidFill>
                <a:latin typeface="Times New Roman" panose="02020603050405020304"/>
                <a:ea typeface="+mn-ea"/>
                <a:cs typeface="+mn-cs"/>
              </a:rPr>
              <a:t>完成练习册本课时</a:t>
            </a:r>
            <a:r>
              <a:rPr kumimoji="0" lang="zh-CN" altLang="en-US" sz="3200" b="1" kern="0" cap="none" spc="0" normalizeH="0" baseline="0" noProof="0">
                <a:solidFill>
                  <a:prstClr val="black"/>
                </a:solidFill>
                <a:latin typeface="Times New Roman" panose="02020603050405020304"/>
                <a:ea typeface="+mn-ea"/>
                <a:cs typeface="+mn-cs"/>
              </a:rPr>
              <a:t>的习题。</a:t>
            </a:r>
            <a:endParaRPr kumimoji="0" lang="en-US" altLang="zh-CN" sz="3200" b="1" kern="0" cap="none" spc="0" normalizeH="0" baseline="0" noProof="0" dirty="0">
              <a:solidFill>
                <a:prstClr val="black"/>
              </a:solidFill>
              <a:latin typeface="Times New Roman" panose="02020603050405020304"/>
              <a:ea typeface="+mn-ea"/>
              <a:cs typeface="+mn-cs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3123031" y="605541"/>
            <a:ext cx="2575693" cy="659784"/>
            <a:chOff x="1455353" y="2389568"/>
            <a:chExt cx="2575693" cy="659784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455353" y="2389568"/>
              <a:ext cx="2575693" cy="659784"/>
            </a:xfrm>
            <a:prstGeom prst="rect">
              <a:avLst/>
            </a:prstGeom>
          </p:spPr>
        </p:pic>
        <p:sp>
          <p:nvSpPr>
            <p:cNvPr id="6" name="文本框 5"/>
            <p:cNvSpPr txBox="1"/>
            <p:nvPr/>
          </p:nvSpPr>
          <p:spPr>
            <a:xfrm>
              <a:off x="2030445" y="2410236"/>
              <a:ext cx="1950712" cy="52322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>
              <a:defPPr>
                <a:defRPr lang="zh-CN"/>
              </a:defPPr>
              <a:lvl1pPr eaLnBrk="1" hangingPunct="1">
                <a:lnSpc>
                  <a:spcPct val="150000"/>
                </a:lnSpc>
                <a:defRPr sz="2400" b="1">
                  <a:latin typeface="黑体" panose="02010609060101010101" pitchFamily="49" charset="-122"/>
                  <a:ea typeface="黑体" panose="02010609060101010101" pitchFamily="49" charset="-122"/>
                </a:defRPr>
              </a:lvl1pPr>
            </a:lstStyle>
            <a:p>
              <a:pPr>
                <a:lnSpc>
                  <a:spcPct val="100000"/>
                </a:lnSpc>
              </a:pPr>
              <a:r>
                <a:rPr lang="zh-CN" altLang="en-US" sz="2800" spc="600" dirty="0">
                  <a:solidFill>
                    <a:schemeClr val="bg1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课后练习</a:t>
              </a:r>
              <a:endParaRPr lang="zh-CN" altLang="en-US" sz="2800" spc="600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54428" y="771846"/>
            <a:ext cx="3084223" cy="359980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3" name="文本框 6"/>
          <p:cNvSpPr txBox="1"/>
          <p:nvPr/>
        </p:nvSpPr>
        <p:spPr>
          <a:xfrm>
            <a:off x="4377397" y="1555749"/>
            <a:ext cx="4452938" cy="203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latin typeface="Arial" panose="020B0604020202020204" pitchFamily="34" charset="0"/>
                <a:ea typeface="黑体" panose="02010609060101010101" pitchFamily="49" charset="-122"/>
              </a:rPr>
              <a:t>       随机地到达一个路口，遇到红灯的可能性大还是绿灯的可能性大？</a:t>
            </a:r>
            <a:endParaRPr lang="zh-CN" altLang="en-US" sz="2800" b="1" dirty="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4"/>
          <p:cNvSpPr txBox="1"/>
          <p:nvPr/>
        </p:nvSpPr>
        <p:spPr>
          <a:xfrm>
            <a:off x="3517778" y="1409676"/>
            <a:ext cx="4843462" cy="203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latin typeface="Arial" panose="020B0604020202020204" pitchFamily="34" charset="0"/>
                <a:ea typeface="黑体" panose="02010609060101010101" pitchFamily="49" charset="-122"/>
              </a:rPr>
              <a:t>       掷一枚质地均匀的硬币，你认为是正面朝上的可能性大还是正面朝下的可能性大？</a:t>
            </a:r>
            <a:endParaRPr lang="zh-CN" altLang="en-US" sz="2800" b="1" dirty="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6770" y="1680732"/>
            <a:ext cx="1520157" cy="1489888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70340" y="148343"/>
            <a:ext cx="2575693" cy="659784"/>
            <a:chOff x="1455353" y="2389568"/>
            <a:chExt cx="2575693" cy="659784"/>
          </a:xfrm>
        </p:grpSpPr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455353" y="2389568"/>
              <a:ext cx="2575693" cy="659784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2030445" y="2410236"/>
              <a:ext cx="1950712" cy="52322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>
              <a:defPPr>
                <a:defRPr lang="zh-CN"/>
              </a:defPPr>
              <a:lvl1pPr eaLnBrk="1" hangingPunct="1">
                <a:lnSpc>
                  <a:spcPct val="150000"/>
                </a:lnSpc>
                <a:defRPr sz="2400" b="1">
                  <a:latin typeface="黑体" panose="02010609060101010101" pitchFamily="49" charset="-122"/>
                  <a:ea typeface="黑体" panose="02010609060101010101" pitchFamily="49" charset="-122"/>
                </a:defRPr>
              </a:lvl1pPr>
            </a:lstStyle>
            <a:p>
              <a:pPr>
                <a:lnSpc>
                  <a:spcPct val="100000"/>
                </a:lnSpc>
              </a:pPr>
              <a:r>
                <a:rPr lang="zh-CN" altLang="en-US" sz="2800" spc="600" dirty="0">
                  <a:solidFill>
                    <a:schemeClr val="bg1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新课探究</a:t>
              </a:r>
              <a:endParaRPr lang="zh-CN" altLang="en-US" sz="2800" spc="600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</p:grpSp>
      <p:sp>
        <p:nvSpPr>
          <p:cNvPr id="18" name="文本框 13"/>
          <p:cNvSpPr txBox="1"/>
          <p:nvPr/>
        </p:nvSpPr>
        <p:spPr>
          <a:xfrm>
            <a:off x="645432" y="716685"/>
            <a:ext cx="7985125" cy="10066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  <a:buNone/>
            </a:pPr>
            <a:r>
              <a:rPr lang="zh-CN" altLang="en-US" sz="2600" b="1" dirty="0">
                <a:latin typeface="+mn-lt"/>
                <a:ea typeface="黑体" panose="02010609060101010101" pitchFamily="49" charset="-122"/>
              </a:rPr>
              <a:t>        某商场进行促销活动，设立了一个可以自由转动的转盘。活动规则：</a:t>
            </a:r>
            <a:endParaRPr lang="zh-CN" altLang="en-US" sz="2600" b="1" dirty="0"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19" name="文本框 13"/>
          <p:cNvSpPr txBox="1"/>
          <p:nvPr/>
        </p:nvSpPr>
        <p:spPr>
          <a:xfrm>
            <a:off x="645432" y="1760352"/>
            <a:ext cx="7985125" cy="10066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  <a:buNone/>
            </a:pPr>
            <a:r>
              <a:rPr lang="en-US" altLang="zh-CN" sz="2600" b="1" dirty="0">
                <a:latin typeface="+mn-lt"/>
                <a:ea typeface="黑体" panose="02010609060101010101" pitchFamily="49" charset="-122"/>
              </a:rPr>
              <a:t>        1. </a:t>
            </a:r>
            <a:r>
              <a:rPr lang="zh-CN" altLang="en-US" sz="2600" b="1" dirty="0">
                <a:latin typeface="+mn-lt"/>
                <a:ea typeface="黑体" panose="02010609060101010101" pitchFamily="49" charset="-122"/>
              </a:rPr>
              <a:t>顾客每购买 </a:t>
            </a:r>
            <a:r>
              <a:rPr lang="en-US" altLang="zh-CN" sz="2600" b="1" dirty="0">
                <a:latin typeface="+mn-lt"/>
                <a:ea typeface="黑体" panose="02010609060101010101" pitchFamily="49" charset="-122"/>
              </a:rPr>
              <a:t>100 </a:t>
            </a:r>
            <a:r>
              <a:rPr lang="zh-CN" altLang="en-US" sz="2600" b="1" dirty="0">
                <a:latin typeface="+mn-lt"/>
                <a:ea typeface="黑体" panose="02010609060101010101" pitchFamily="49" charset="-122"/>
              </a:rPr>
              <a:t>元商品，就能获得一次转动转盘的机会。</a:t>
            </a:r>
            <a:endParaRPr lang="zh-CN" altLang="en-US" sz="2600" b="1" dirty="0"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20" name="文本框 13"/>
          <p:cNvSpPr txBox="1"/>
          <p:nvPr/>
        </p:nvSpPr>
        <p:spPr>
          <a:xfrm>
            <a:off x="645432" y="2804019"/>
            <a:ext cx="7985125" cy="526554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  <a:buNone/>
            </a:pPr>
            <a:r>
              <a:rPr lang="en-US" altLang="zh-CN" sz="2600" b="1" dirty="0">
                <a:latin typeface="+mn-lt"/>
                <a:ea typeface="黑体" panose="02010609060101010101" pitchFamily="49" charset="-122"/>
              </a:rPr>
              <a:t>        2. </a:t>
            </a:r>
            <a:r>
              <a:rPr lang="zh-CN" altLang="en-US" sz="2600" b="1" dirty="0">
                <a:latin typeface="+mn-lt"/>
                <a:ea typeface="黑体" panose="02010609060101010101" pitchFamily="49" charset="-122"/>
              </a:rPr>
              <a:t>自由转动转盘时，转盘要转 </a:t>
            </a:r>
            <a:r>
              <a:rPr lang="en-US" altLang="zh-CN" sz="2600" b="1" dirty="0">
                <a:latin typeface="+mn-lt"/>
                <a:ea typeface="黑体" panose="02010609060101010101" pitchFamily="49" charset="-122"/>
              </a:rPr>
              <a:t>1 </a:t>
            </a:r>
            <a:r>
              <a:rPr lang="zh-CN" altLang="en-US" sz="2600" b="1" dirty="0">
                <a:latin typeface="+mn-lt"/>
                <a:ea typeface="黑体" panose="02010609060101010101" pitchFamily="49" charset="-122"/>
              </a:rPr>
              <a:t>圈以上才算有效。</a:t>
            </a:r>
            <a:endParaRPr lang="zh-CN" altLang="en-US" sz="2600" b="1" dirty="0"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21" name="文本框 13"/>
          <p:cNvSpPr txBox="1"/>
          <p:nvPr/>
        </p:nvSpPr>
        <p:spPr>
          <a:xfrm>
            <a:off x="645432" y="3367555"/>
            <a:ext cx="7985125" cy="14868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  <a:buNone/>
            </a:pPr>
            <a:r>
              <a:rPr lang="en-US" altLang="zh-CN" sz="2600" b="1" dirty="0">
                <a:latin typeface="+mn-lt"/>
                <a:ea typeface="黑体" panose="02010609060101010101" pitchFamily="49" charset="-122"/>
              </a:rPr>
              <a:t>        3. </a:t>
            </a:r>
            <a:r>
              <a:rPr lang="zh-CN" altLang="en-US" sz="2600" b="1" dirty="0">
                <a:latin typeface="+mn-lt"/>
                <a:ea typeface="黑体" panose="02010609060101010101" pitchFamily="49" charset="-122"/>
              </a:rPr>
              <a:t>如果当转盘停止时，指针正好落在红色、黄色、绿色区域，那么顾客就可以分别获得面额 </a:t>
            </a:r>
            <a:r>
              <a:rPr lang="en-US" altLang="zh-CN" sz="2600" b="1" dirty="0">
                <a:latin typeface="+mn-lt"/>
                <a:ea typeface="黑体" panose="02010609060101010101" pitchFamily="49" charset="-122"/>
              </a:rPr>
              <a:t>100 </a:t>
            </a:r>
            <a:r>
              <a:rPr lang="zh-CN" altLang="en-US" sz="2600" b="1" dirty="0">
                <a:latin typeface="+mn-lt"/>
                <a:ea typeface="黑体" panose="02010609060101010101" pitchFamily="49" charset="-122"/>
              </a:rPr>
              <a:t>元、</a:t>
            </a:r>
            <a:r>
              <a:rPr lang="en-US" altLang="zh-CN" sz="2600" b="1" dirty="0">
                <a:latin typeface="+mn-lt"/>
                <a:ea typeface="黑体" panose="02010609060101010101" pitchFamily="49" charset="-122"/>
              </a:rPr>
              <a:t>50 </a:t>
            </a:r>
            <a:r>
              <a:rPr lang="zh-CN" altLang="en-US" sz="2600" b="1" dirty="0">
                <a:latin typeface="+mn-lt"/>
                <a:ea typeface="黑体" panose="02010609060101010101" pitchFamily="49" charset="-122"/>
              </a:rPr>
              <a:t>元、</a:t>
            </a:r>
            <a:r>
              <a:rPr lang="en-US" altLang="zh-CN" sz="2600" b="1" dirty="0">
                <a:latin typeface="+mn-lt"/>
                <a:ea typeface="黑体" panose="02010609060101010101" pitchFamily="49" charset="-122"/>
              </a:rPr>
              <a:t>20 </a:t>
            </a:r>
            <a:r>
              <a:rPr lang="zh-CN" altLang="en-US" sz="2600" b="1" dirty="0">
                <a:latin typeface="+mn-lt"/>
                <a:ea typeface="黑体" panose="02010609060101010101" pitchFamily="49" charset="-122"/>
              </a:rPr>
              <a:t>元的购物券。</a:t>
            </a:r>
            <a:endParaRPr lang="zh-CN" altLang="en-US" sz="2600" b="1" dirty="0">
              <a:latin typeface="+mn-lt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0" grpId="0"/>
      <p:bldP spid="2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5841022" y="849922"/>
            <a:ext cx="2751408" cy="2751408"/>
            <a:chOff x="3151163" y="1447799"/>
            <a:chExt cx="1659988" cy="1659988"/>
          </a:xfrm>
        </p:grpSpPr>
        <p:sp>
          <p:nvSpPr>
            <p:cNvPr id="2" name="不完整圆 1"/>
            <p:cNvSpPr/>
            <p:nvPr/>
          </p:nvSpPr>
          <p:spPr>
            <a:xfrm>
              <a:off x="3151163" y="1447799"/>
              <a:ext cx="1659988" cy="1659988"/>
            </a:xfrm>
            <a:prstGeom prst="pie">
              <a:avLst>
                <a:gd name="adj1" fmla="val 15122707"/>
                <a:gd name="adj2" fmla="val 16200000"/>
              </a:avLst>
            </a:prstGeom>
            <a:solidFill>
              <a:srgbClr val="FFFF00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" name="不完整圆 7"/>
            <p:cNvSpPr/>
            <p:nvPr/>
          </p:nvSpPr>
          <p:spPr>
            <a:xfrm rot="20573640">
              <a:off x="3151163" y="1447799"/>
              <a:ext cx="1659988" cy="1659988"/>
            </a:xfrm>
            <a:prstGeom prst="pie">
              <a:avLst>
                <a:gd name="adj1" fmla="val 15122707"/>
                <a:gd name="adj2" fmla="val 16200000"/>
              </a:avLst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" name="不完整圆 8"/>
            <p:cNvSpPr/>
            <p:nvPr/>
          </p:nvSpPr>
          <p:spPr>
            <a:xfrm rot="19494281">
              <a:off x="3151163" y="1447799"/>
              <a:ext cx="1659988" cy="1659988"/>
            </a:xfrm>
            <a:prstGeom prst="pie">
              <a:avLst>
                <a:gd name="adj1" fmla="val 15122707"/>
                <a:gd name="adj2" fmla="val 16200000"/>
              </a:avLst>
            </a:prstGeom>
            <a:solidFill>
              <a:srgbClr val="FF0000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" name="不完整圆 9"/>
            <p:cNvSpPr/>
            <p:nvPr/>
          </p:nvSpPr>
          <p:spPr>
            <a:xfrm rot="18410109">
              <a:off x="3151163" y="1447799"/>
              <a:ext cx="1659988" cy="1659988"/>
            </a:xfrm>
            <a:prstGeom prst="pie">
              <a:avLst>
                <a:gd name="adj1" fmla="val 15122707"/>
                <a:gd name="adj2" fmla="val 16200000"/>
              </a:avLst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1" name="不完整圆 10"/>
            <p:cNvSpPr/>
            <p:nvPr/>
          </p:nvSpPr>
          <p:spPr>
            <a:xfrm rot="17307439">
              <a:off x="3151163" y="1447799"/>
              <a:ext cx="1659988" cy="1659988"/>
            </a:xfrm>
            <a:prstGeom prst="pie">
              <a:avLst>
                <a:gd name="adj1" fmla="val 15122707"/>
                <a:gd name="adj2" fmla="val 16200000"/>
              </a:avLst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2" name="不完整圆 11"/>
            <p:cNvSpPr/>
            <p:nvPr/>
          </p:nvSpPr>
          <p:spPr>
            <a:xfrm rot="16200000">
              <a:off x="3151163" y="1447799"/>
              <a:ext cx="1659988" cy="1659988"/>
            </a:xfrm>
            <a:prstGeom prst="pie">
              <a:avLst>
                <a:gd name="adj1" fmla="val 15122707"/>
                <a:gd name="adj2" fmla="val 16200000"/>
              </a:avLst>
            </a:prstGeom>
            <a:solidFill>
              <a:srgbClr val="92D050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3" name="不完整圆 12"/>
            <p:cNvSpPr/>
            <p:nvPr/>
          </p:nvSpPr>
          <p:spPr>
            <a:xfrm rot="15170030">
              <a:off x="3151163" y="1447799"/>
              <a:ext cx="1659988" cy="1659988"/>
            </a:xfrm>
            <a:prstGeom prst="pie">
              <a:avLst>
                <a:gd name="adj1" fmla="val 15122707"/>
                <a:gd name="adj2" fmla="val 16200000"/>
              </a:avLst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4" name="不完整圆 13"/>
            <p:cNvSpPr/>
            <p:nvPr/>
          </p:nvSpPr>
          <p:spPr>
            <a:xfrm rot="14067925">
              <a:off x="3151163" y="1447799"/>
              <a:ext cx="1659988" cy="1659988"/>
            </a:xfrm>
            <a:prstGeom prst="pie">
              <a:avLst>
                <a:gd name="adj1" fmla="val 15122707"/>
                <a:gd name="adj2" fmla="val 16200000"/>
              </a:avLst>
            </a:prstGeom>
            <a:solidFill>
              <a:srgbClr val="92D050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5" name="不完整圆 14"/>
            <p:cNvSpPr/>
            <p:nvPr/>
          </p:nvSpPr>
          <p:spPr>
            <a:xfrm rot="12960555">
              <a:off x="3151163" y="1447799"/>
              <a:ext cx="1659988" cy="1659988"/>
            </a:xfrm>
            <a:prstGeom prst="pie">
              <a:avLst>
                <a:gd name="adj1" fmla="val 15122707"/>
                <a:gd name="adj2" fmla="val 16200000"/>
              </a:avLst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6" name="不完整圆 15"/>
            <p:cNvSpPr/>
            <p:nvPr/>
          </p:nvSpPr>
          <p:spPr>
            <a:xfrm rot="11880290">
              <a:off x="3151163" y="1447799"/>
              <a:ext cx="1659988" cy="1659988"/>
            </a:xfrm>
            <a:prstGeom prst="pie">
              <a:avLst>
                <a:gd name="adj1" fmla="val 15122707"/>
                <a:gd name="adj2" fmla="val 16200000"/>
              </a:avLst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7" name="不完整圆 16"/>
            <p:cNvSpPr/>
            <p:nvPr/>
          </p:nvSpPr>
          <p:spPr>
            <a:xfrm rot="10800000">
              <a:off x="3151163" y="1447799"/>
              <a:ext cx="1659988" cy="1659988"/>
            </a:xfrm>
            <a:prstGeom prst="pie">
              <a:avLst>
                <a:gd name="adj1" fmla="val 15122707"/>
                <a:gd name="adj2" fmla="val 16200000"/>
              </a:avLst>
            </a:prstGeom>
            <a:solidFill>
              <a:srgbClr val="92D050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8" name="不完整圆 17"/>
            <p:cNvSpPr/>
            <p:nvPr/>
          </p:nvSpPr>
          <p:spPr>
            <a:xfrm rot="9764894">
              <a:off x="3151163" y="1447799"/>
              <a:ext cx="1659988" cy="1659988"/>
            </a:xfrm>
            <a:prstGeom prst="pie">
              <a:avLst>
                <a:gd name="adj1" fmla="val 15122707"/>
                <a:gd name="adj2" fmla="val 16200000"/>
              </a:avLst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9" name="不完整圆 18"/>
            <p:cNvSpPr/>
            <p:nvPr/>
          </p:nvSpPr>
          <p:spPr>
            <a:xfrm rot="8677252">
              <a:off x="3151163" y="1447799"/>
              <a:ext cx="1659988" cy="1659988"/>
            </a:xfrm>
            <a:prstGeom prst="pie">
              <a:avLst>
                <a:gd name="adj1" fmla="val 15122707"/>
                <a:gd name="adj2" fmla="val 16200000"/>
              </a:avLst>
            </a:prstGeom>
            <a:solidFill>
              <a:srgbClr val="FFFFFF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0" name="不完整圆 19"/>
            <p:cNvSpPr/>
            <p:nvPr/>
          </p:nvSpPr>
          <p:spPr>
            <a:xfrm rot="7588011">
              <a:off x="3151163" y="1447799"/>
              <a:ext cx="1659988" cy="1659988"/>
            </a:xfrm>
            <a:prstGeom prst="pie">
              <a:avLst>
                <a:gd name="adj1" fmla="val 15122707"/>
                <a:gd name="adj2" fmla="val 16200000"/>
              </a:avLst>
            </a:prstGeom>
            <a:solidFill>
              <a:srgbClr val="92D050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1" name="不完整圆 20"/>
            <p:cNvSpPr/>
            <p:nvPr/>
          </p:nvSpPr>
          <p:spPr>
            <a:xfrm rot="6517167">
              <a:off x="3151163" y="1447799"/>
              <a:ext cx="1659988" cy="1659988"/>
            </a:xfrm>
            <a:prstGeom prst="pie">
              <a:avLst>
                <a:gd name="adj1" fmla="val 15122707"/>
                <a:gd name="adj2" fmla="val 16200000"/>
              </a:avLst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2" name="不完整圆 21"/>
            <p:cNvSpPr/>
            <p:nvPr/>
          </p:nvSpPr>
          <p:spPr>
            <a:xfrm rot="5400000">
              <a:off x="3151163" y="1447799"/>
              <a:ext cx="1659988" cy="1659988"/>
            </a:xfrm>
            <a:prstGeom prst="pie">
              <a:avLst>
                <a:gd name="adj1" fmla="val 15122707"/>
                <a:gd name="adj2" fmla="val 16200000"/>
              </a:avLst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3" name="不完整圆 22"/>
            <p:cNvSpPr/>
            <p:nvPr/>
          </p:nvSpPr>
          <p:spPr>
            <a:xfrm rot="4370840">
              <a:off x="3151163" y="1447799"/>
              <a:ext cx="1659988" cy="1659988"/>
            </a:xfrm>
            <a:prstGeom prst="pie">
              <a:avLst>
                <a:gd name="adj1" fmla="val 15122707"/>
                <a:gd name="adj2" fmla="val 16200000"/>
              </a:avLst>
            </a:prstGeom>
            <a:solidFill>
              <a:srgbClr val="FFFF00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4" name="不完整圆 23"/>
            <p:cNvSpPr/>
            <p:nvPr/>
          </p:nvSpPr>
          <p:spPr>
            <a:xfrm rot="3295213">
              <a:off x="3151163" y="1447799"/>
              <a:ext cx="1659988" cy="1659988"/>
            </a:xfrm>
            <a:prstGeom prst="pie">
              <a:avLst>
                <a:gd name="adj1" fmla="val 15122707"/>
                <a:gd name="adj2" fmla="val 16200000"/>
              </a:avLst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5" name="不完整圆 24"/>
            <p:cNvSpPr/>
            <p:nvPr/>
          </p:nvSpPr>
          <p:spPr>
            <a:xfrm rot="2196303">
              <a:off x="3151163" y="1447799"/>
              <a:ext cx="1659988" cy="1659988"/>
            </a:xfrm>
            <a:prstGeom prst="pie">
              <a:avLst>
                <a:gd name="adj1" fmla="val 15122707"/>
                <a:gd name="adj2" fmla="val 16200000"/>
              </a:avLst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6" name="不完整圆 25"/>
            <p:cNvSpPr/>
            <p:nvPr/>
          </p:nvSpPr>
          <p:spPr>
            <a:xfrm rot="1114106">
              <a:off x="3151163" y="1447799"/>
              <a:ext cx="1659988" cy="1659988"/>
            </a:xfrm>
            <a:prstGeom prst="pie">
              <a:avLst>
                <a:gd name="adj1" fmla="val 15122707"/>
                <a:gd name="adj2" fmla="val 16200000"/>
              </a:avLst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28" name="等腰三角形 27"/>
          <p:cNvSpPr/>
          <p:nvPr/>
        </p:nvSpPr>
        <p:spPr>
          <a:xfrm>
            <a:off x="7111218" y="1758461"/>
            <a:ext cx="232117" cy="520504"/>
          </a:xfrm>
          <a:prstGeom prst="triangle">
            <a:avLst/>
          </a:prstGeom>
          <a:solidFill>
            <a:srgbClr val="FF00FF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文本框 28"/>
          <p:cNvSpPr txBox="1"/>
          <p:nvPr/>
        </p:nvSpPr>
        <p:spPr>
          <a:xfrm>
            <a:off x="6622365" y="4044644"/>
            <a:ext cx="1209822" cy="510778"/>
          </a:xfrm>
          <a:prstGeom prst="round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latin typeface="+mn-lt"/>
                <a:ea typeface="+mn-ea"/>
              </a:rPr>
              <a:t>抽奖</a:t>
            </a:r>
            <a:endParaRPr lang="zh-CN" altLang="en-US" sz="2400" b="1" dirty="0">
              <a:latin typeface="+mn-lt"/>
              <a:ea typeface="+mn-ea"/>
            </a:endParaRPr>
          </a:p>
        </p:txBody>
      </p:sp>
      <p:sp>
        <p:nvSpPr>
          <p:cNvPr id="30" name="文本框 13"/>
          <p:cNvSpPr txBox="1"/>
          <p:nvPr/>
        </p:nvSpPr>
        <p:spPr>
          <a:xfrm>
            <a:off x="645432" y="510826"/>
            <a:ext cx="4471960" cy="10767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30000"/>
              </a:lnSpc>
              <a:buNone/>
            </a:pPr>
            <a:r>
              <a:rPr lang="zh-CN" altLang="en-US" sz="2600" b="1" dirty="0">
                <a:latin typeface="+mn-lt"/>
                <a:ea typeface="黑体" panose="02010609060101010101" pitchFamily="49" charset="-122"/>
              </a:rPr>
              <a:t>        张阿姨购物消费 </a:t>
            </a:r>
            <a:r>
              <a:rPr lang="en-US" altLang="zh-CN" sz="2600" b="1" dirty="0">
                <a:latin typeface="+mn-lt"/>
                <a:ea typeface="黑体" panose="02010609060101010101" pitchFamily="49" charset="-122"/>
              </a:rPr>
              <a:t>110 </a:t>
            </a:r>
            <a:r>
              <a:rPr lang="zh-CN" altLang="en-US" sz="2600" b="1" dirty="0">
                <a:latin typeface="+mn-lt"/>
                <a:ea typeface="黑体" panose="02010609060101010101" pitchFamily="49" charset="-122"/>
              </a:rPr>
              <a:t>元，获得一次转动转盘的机会。</a:t>
            </a:r>
            <a:endParaRPr lang="zh-CN" altLang="en-US" sz="2600" b="1" dirty="0"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31" name="文本框 13"/>
          <p:cNvSpPr txBox="1"/>
          <p:nvPr/>
        </p:nvSpPr>
        <p:spPr>
          <a:xfrm>
            <a:off x="1018228" y="1674516"/>
            <a:ext cx="4471960" cy="5565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30000"/>
              </a:lnSpc>
              <a:buNone/>
            </a:pPr>
            <a:r>
              <a:rPr lang="zh-CN" altLang="en-US" sz="2600" b="1" dirty="0">
                <a:latin typeface="+mn-lt"/>
                <a:ea typeface="黑体" panose="02010609060101010101" pitchFamily="49" charset="-122"/>
              </a:rPr>
              <a:t>（</a:t>
            </a:r>
            <a:r>
              <a:rPr lang="en-US" altLang="zh-CN" sz="2600" b="1" dirty="0">
                <a:latin typeface="+mn-lt"/>
                <a:ea typeface="黑体" panose="02010609060101010101" pitchFamily="49" charset="-122"/>
              </a:rPr>
              <a:t>1</a:t>
            </a:r>
            <a:r>
              <a:rPr lang="zh-CN" altLang="en-US" sz="2600" b="1" dirty="0">
                <a:latin typeface="+mn-lt"/>
                <a:ea typeface="黑体" panose="02010609060101010101" pitchFamily="49" charset="-122"/>
              </a:rPr>
              <a:t>）她一定能获得购物券吗？</a:t>
            </a:r>
            <a:endParaRPr lang="zh-CN" altLang="en-US" sz="2600" b="1" dirty="0"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32" name="文本框 13"/>
          <p:cNvSpPr txBox="1"/>
          <p:nvPr/>
        </p:nvSpPr>
        <p:spPr>
          <a:xfrm>
            <a:off x="645432" y="2318064"/>
            <a:ext cx="4471960" cy="10767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30000"/>
              </a:lnSpc>
              <a:buNone/>
            </a:pPr>
            <a:r>
              <a:rPr lang="zh-CN" altLang="en-US" sz="2600" b="1" dirty="0">
                <a:latin typeface="+mn-lt"/>
                <a:ea typeface="黑体" panose="02010609060101010101" pitchFamily="49" charset="-122"/>
              </a:rPr>
              <a:t>     （</a:t>
            </a:r>
            <a:r>
              <a:rPr lang="en-US" altLang="zh-CN" sz="2600" b="1" dirty="0">
                <a:latin typeface="+mn-lt"/>
                <a:ea typeface="黑体" panose="02010609060101010101" pitchFamily="49" charset="-122"/>
              </a:rPr>
              <a:t>2</a:t>
            </a:r>
            <a:r>
              <a:rPr lang="zh-CN" altLang="en-US" sz="2600" b="1" dirty="0">
                <a:latin typeface="+mn-lt"/>
                <a:ea typeface="黑体" panose="02010609060101010101" pitchFamily="49" charset="-122"/>
              </a:rPr>
              <a:t>）她能获得面额 </a:t>
            </a:r>
            <a:r>
              <a:rPr lang="en-US" altLang="zh-CN" sz="2600" b="1" dirty="0">
                <a:latin typeface="+mn-lt"/>
                <a:ea typeface="黑体" panose="02010609060101010101" pitchFamily="49" charset="-122"/>
              </a:rPr>
              <a:t>10 </a:t>
            </a:r>
            <a:r>
              <a:rPr lang="zh-CN" altLang="en-US" sz="2600" b="1" dirty="0">
                <a:latin typeface="+mn-lt"/>
                <a:ea typeface="黑体" panose="02010609060101010101" pitchFamily="49" charset="-122"/>
              </a:rPr>
              <a:t>元的购物券吗？</a:t>
            </a:r>
            <a:endParaRPr lang="zh-CN" altLang="en-US" sz="2600" b="1" dirty="0"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33" name="文本框 13"/>
          <p:cNvSpPr txBox="1"/>
          <p:nvPr/>
        </p:nvSpPr>
        <p:spPr>
          <a:xfrm>
            <a:off x="645432" y="3481753"/>
            <a:ext cx="4471960" cy="10767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30000"/>
              </a:lnSpc>
              <a:buNone/>
            </a:pPr>
            <a:r>
              <a:rPr lang="zh-CN" altLang="en-US" sz="2600" b="1" dirty="0">
                <a:latin typeface="+mn-lt"/>
                <a:ea typeface="黑体" panose="02010609060101010101" pitchFamily="49" charset="-122"/>
              </a:rPr>
              <a:t>     （</a:t>
            </a:r>
            <a:r>
              <a:rPr lang="en-US" altLang="zh-CN" sz="2600" b="1" dirty="0">
                <a:latin typeface="+mn-lt"/>
                <a:ea typeface="黑体" panose="02010609060101010101" pitchFamily="49" charset="-122"/>
              </a:rPr>
              <a:t>3</a:t>
            </a:r>
            <a:r>
              <a:rPr lang="zh-CN" altLang="en-US" sz="2600" b="1" dirty="0">
                <a:latin typeface="+mn-lt"/>
                <a:ea typeface="黑体" panose="02010609060101010101" pitchFamily="49" charset="-122"/>
              </a:rPr>
              <a:t>）她获得的购物券一定不超过 </a:t>
            </a:r>
            <a:r>
              <a:rPr lang="en-US" altLang="zh-CN" sz="2600" b="1" dirty="0">
                <a:latin typeface="+mn-lt"/>
                <a:ea typeface="黑体" panose="02010609060101010101" pitchFamily="49" charset="-122"/>
              </a:rPr>
              <a:t>100 </a:t>
            </a:r>
            <a:r>
              <a:rPr lang="zh-CN" altLang="en-US" sz="2600" b="1" dirty="0">
                <a:latin typeface="+mn-lt"/>
                <a:ea typeface="黑体" panose="02010609060101010101" pitchFamily="49" charset="-122"/>
              </a:rPr>
              <a:t>元吗？</a:t>
            </a:r>
            <a:endParaRPr lang="zh-CN" altLang="en-US" sz="2600" b="1" dirty="0">
              <a:latin typeface="+mn-lt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8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2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7" dur="1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</p:childTnLst>
        </p:cTn>
      </p:par>
    </p:tnLst>
    <p:bldLst>
      <p:bldP spid="30" grpId="0"/>
      <p:bldP spid="31" grpId="0"/>
      <p:bldP spid="32" grpId="0"/>
      <p:bldP spid="3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3"/>
          <p:cNvSpPr txBox="1"/>
          <p:nvPr/>
        </p:nvSpPr>
        <p:spPr>
          <a:xfrm>
            <a:off x="799148" y="636084"/>
            <a:ext cx="7528926" cy="121674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defTabSz="914400">
              <a:lnSpc>
                <a:spcPct val="150000"/>
              </a:lnSpc>
            </a:pPr>
            <a:r>
              <a:rPr lang="zh-CN" altLang="en-US" sz="26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       在一定条件下进行可重复试验时， 有些事件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一定会发生</a:t>
            </a:r>
            <a:r>
              <a:rPr lang="zh-CN" altLang="en-US" sz="26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， 这样的事件称为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必然事件</a:t>
            </a:r>
            <a:r>
              <a:rPr lang="zh-CN" altLang="en-US" sz="26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。 </a:t>
            </a:r>
            <a:endParaRPr lang="zh-CN" altLang="en-US" sz="2600" b="1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3" name="文本框 3"/>
          <p:cNvSpPr txBox="1"/>
          <p:nvPr/>
        </p:nvSpPr>
        <p:spPr>
          <a:xfrm>
            <a:off x="799148" y="1983277"/>
            <a:ext cx="7479689" cy="121674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defTabSz="914400">
              <a:lnSpc>
                <a:spcPct val="150000"/>
              </a:lnSpc>
            </a:pPr>
            <a:r>
              <a:rPr lang="zh-CN" altLang="en-US" sz="26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       在一定条件下进行可重复试验时， 有些事件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一定不会发生</a:t>
            </a:r>
            <a:r>
              <a:rPr lang="zh-CN" altLang="en-US" sz="26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， 这样的事件</a:t>
            </a:r>
            <a:r>
              <a:rPr lang="zh-CN" altLang="en-US" sz="26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称为</a:t>
            </a:r>
            <a:r>
              <a:rPr lang="zh-CN" altLang="en-US" sz="2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不可能事件</a:t>
            </a:r>
            <a:r>
              <a:rPr lang="zh-CN" altLang="en-US" sz="26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。 </a:t>
            </a:r>
            <a:endParaRPr lang="zh-CN" altLang="en-US" sz="2600" b="1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5" name="文本框 3"/>
          <p:cNvSpPr txBox="1"/>
          <p:nvPr/>
        </p:nvSpPr>
        <p:spPr>
          <a:xfrm>
            <a:off x="799148" y="3330470"/>
            <a:ext cx="7704772" cy="121674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defTabSz="914400">
              <a:lnSpc>
                <a:spcPct val="150000"/>
              </a:lnSpc>
            </a:pPr>
            <a:r>
              <a:rPr lang="zh-CN" altLang="en-US" sz="26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       在一定条件下进行可重复试验时， 有些事件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可能发生也可能不发生</a:t>
            </a:r>
            <a:r>
              <a:rPr lang="zh-CN" altLang="en-US" sz="26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， 这样的事件</a:t>
            </a:r>
            <a:r>
              <a:rPr lang="zh-CN" altLang="en-US" sz="26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称为</a:t>
            </a:r>
            <a:r>
              <a:rPr lang="zh-CN" altLang="en-US" sz="2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随机事件</a:t>
            </a:r>
            <a:r>
              <a:rPr lang="zh-CN" altLang="en-US" sz="26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。 </a:t>
            </a:r>
            <a:endParaRPr lang="zh-CN" altLang="en-US" sz="2600" b="1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3" grpId="0"/>
      <p:bldP spid="1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70340" y="148343"/>
            <a:ext cx="2575693" cy="659784"/>
            <a:chOff x="1455353" y="2389568"/>
            <a:chExt cx="2575693" cy="659784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455353" y="2389568"/>
              <a:ext cx="2575693" cy="659784"/>
            </a:xfrm>
            <a:prstGeom prst="rect">
              <a:avLst/>
            </a:prstGeom>
          </p:spPr>
        </p:pic>
        <p:sp>
          <p:nvSpPr>
            <p:cNvPr id="4" name="文本框 3"/>
            <p:cNvSpPr txBox="1"/>
            <p:nvPr/>
          </p:nvSpPr>
          <p:spPr>
            <a:xfrm>
              <a:off x="2030445" y="2410236"/>
              <a:ext cx="1950712" cy="52322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>
              <a:defPPr>
                <a:defRPr lang="zh-CN"/>
              </a:defPPr>
              <a:lvl1pPr eaLnBrk="1" hangingPunct="1">
                <a:lnSpc>
                  <a:spcPct val="150000"/>
                </a:lnSpc>
                <a:defRPr sz="2400" b="1">
                  <a:latin typeface="黑体" panose="02010609060101010101" pitchFamily="49" charset="-122"/>
                  <a:ea typeface="黑体" panose="02010609060101010101" pitchFamily="49" charset="-122"/>
                </a:defRPr>
              </a:lvl1pPr>
            </a:lstStyle>
            <a:p>
              <a:pPr>
                <a:lnSpc>
                  <a:spcPct val="100000"/>
                </a:lnSpc>
              </a:pPr>
              <a:r>
                <a:rPr lang="zh-CN" altLang="en-US" sz="2800" spc="600" dirty="0">
                  <a:solidFill>
                    <a:schemeClr val="bg1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尝试交流</a:t>
              </a:r>
              <a:endParaRPr lang="zh-CN" altLang="en-US" sz="2800" spc="600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</p:grpSp>
      <p:sp>
        <p:nvSpPr>
          <p:cNvPr id="8" name="文本框 5"/>
          <p:cNvSpPr txBox="1"/>
          <p:nvPr/>
        </p:nvSpPr>
        <p:spPr>
          <a:xfrm>
            <a:off x="743908" y="800659"/>
            <a:ext cx="7431331" cy="121674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eaLnBrk="1" hangingPunct="1">
              <a:lnSpc>
                <a:spcPct val="150000"/>
              </a:lnSpc>
              <a:defRPr sz="2400" b="1">
                <a:latin typeface="+mn-lt"/>
                <a:ea typeface="黑体" panose="02010609060101010101" pitchFamily="49" charset="-122"/>
              </a:defRPr>
            </a:lvl1pPr>
          </a:lstStyle>
          <a:p>
            <a:r>
              <a:rPr lang="zh-CN" altLang="en-US" sz="2600" dirty="0"/>
              <a:t>        举出生活中的几个必然事件、不可能事件和随机事件，并与同伴进行交流。</a:t>
            </a:r>
            <a:endParaRPr lang="zh-CN" altLang="en-US" sz="2600" dirty="0"/>
          </a:p>
        </p:txBody>
      </p:sp>
      <p:sp>
        <p:nvSpPr>
          <p:cNvPr id="9" name="矩形: 圆角 8"/>
          <p:cNvSpPr/>
          <p:nvPr/>
        </p:nvSpPr>
        <p:spPr>
          <a:xfrm>
            <a:off x="1358185" y="2269294"/>
            <a:ext cx="1954755" cy="604911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600" b="1" dirty="0">
                <a:solidFill>
                  <a:schemeClr val="tx1"/>
                </a:solidFill>
                <a:latin typeface="+mj-ea"/>
                <a:ea typeface="+mj-ea"/>
              </a:rPr>
              <a:t>必然事件</a:t>
            </a:r>
            <a:endParaRPr lang="zh-CN" altLang="en-US" sz="2600" b="1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20" name="矩形: 圆角 19"/>
          <p:cNvSpPr/>
          <p:nvPr/>
        </p:nvSpPr>
        <p:spPr>
          <a:xfrm>
            <a:off x="1358186" y="3197762"/>
            <a:ext cx="1954756" cy="604911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600" b="1" dirty="0">
                <a:solidFill>
                  <a:schemeClr val="tx1"/>
                </a:solidFill>
                <a:latin typeface="+mj-ea"/>
                <a:ea typeface="+mj-ea"/>
              </a:rPr>
              <a:t>不可能事件</a:t>
            </a:r>
            <a:endParaRPr lang="zh-CN" altLang="en-US" sz="2600" b="1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21" name="矩形: 圆角 20"/>
          <p:cNvSpPr/>
          <p:nvPr/>
        </p:nvSpPr>
        <p:spPr>
          <a:xfrm>
            <a:off x="1358185" y="4154365"/>
            <a:ext cx="1954755" cy="604911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600" b="1" dirty="0">
                <a:solidFill>
                  <a:schemeClr val="tx1"/>
                </a:solidFill>
                <a:latin typeface="+mj-ea"/>
                <a:ea typeface="+mj-ea"/>
              </a:rPr>
              <a:t>随机事件</a:t>
            </a:r>
            <a:endParaRPr lang="zh-CN" altLang="en-US" sz="2600" b="1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3410219" y="2306052"/>
            <a:ext cx="4204997" cy="49244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defTabSz="914400" eaLnBrk="1" hangingPunct="1"/>
            <a:r>
              <a:rPr lang="zh-CN" altLang="zh-CN" sz="2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太阳从东边升起</a:t>
            </a:r>
            <a:r>
              <a:rPr lang="zh-CN" altLang="en-US" sz="2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水涨船高</a:t>
            </a:r>
            <a:endParaRPr lang="en-US" altLang="zh-CN" sz="26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3410219" y="3310230"/>
            <a:ext cx="5046574" cy="49244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/>
            <a:r>
              <a:rPr lang="zh-CN" altLang="zh-CN" sz="26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太阳从西边升起</a:t>
            </a:r>
            <a:r>
              <a:rPr lang="zh-CN" altLang="en-US" sz="26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，一年有 </a:t>
            </a:r>
            <a:r>
              <a:rPr lang="en-US" altLang="zh-CN" sz="26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370 </a:t>
            </a:r>
            <a:r>
              <a:rPr lang="zh-CN" altLang="en-US" sz="26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天</a:t>
            </a:r>
            <a:endParaRPr lang="zh-CN" altLang="zh-CN" sz="2600" b="1" dirty="0">
              <a:solidFill>
                <a:srgbClr val="000000"/>
              </a:solidFill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3410219" y="4196904"/>
            <a:ext cx="4540025" cy="49244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/>
            <a:r>
              <a:rPr lang="zh-CN" altLang="zh-CN" sz="26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明天是晴天</a:t>
            </a:r>
            <a:r>
              <a:rPr lang="zh-CN" altLang="en-US" sz="26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，在路上遇到同学</a:t>
            </a:r>
            <a:endParaRPr lang="zh-CN" altLang="zh-CN" sz="2600" b="1" dirty="0">
              <a:solidFill>
                <a:srgbClr val="000000"/>
              </a:solidFill>
              <a:latin typeface="+mn-lt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20" grpId="0" animBg="1"/>
      <p:bldP spid="21" grpId="0" animBg="1"/>
      <p:bldP spid="22" grpId="0"/>
      <p:bldP spid="23" grpId="0"/>
      <p:bldP spid="2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26"/>
          <p:cNvSpPr/>
          <p:nvPr/>
        </p:nvSpPr>
        <p:spPr>
          <a:xfrm>
            <a:off x="618986" y="823549"/>
            <a:ext cx="7659854" cy="168424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defTabSz="914400">
              <a:lnSpc>
                <a:spcPct val="150000"/>
              </a:lnSpc>
            </a:pP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       利用质地均匀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的骰子和同伴做游戏， 规则如下：</a:t>
            </a:r>
            <a:endParaRPr lang="zh-CN" altLang="en-US" sz="2400" b="1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defTabSz="914400"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     （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） 两人同时做游戏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， 各自掷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一枚骰子， 每人可以只投掷一次骰子， 也可以连续地投掷几次骰子。</a:t>
            </a:r>
            <a:endParaRPr lang="zh-CN" altLang="en-US" sz="2400" b="1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70340" y="148343"/>
            <a:ext cx="2575693" cy="659784"/>
            <a:chOff x="1455353" y="2389568"/>
            <a:chExt cx="2575693" cy="659784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455353" y="2389568"/>
              <a:ext cx="2575693" cy="659784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2030445" y="2410236"/>
              <a:ext cx="1950712" cy="52322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>
              <a:defPPr>
                <a:defRPr lang="zh-CN"/>
              </a:defPPr>
              <a:lvl1pPr eaLnBrk="1" hangingPunct="1">
                <a:lnSpc>
                  <a:spcPct val="150000"/>
                </a:lnSpc>
                <a:defRPr sz="2400" b="1">
                  <a:latin typeface="黑体" panose="02010609060101010101" pitchFamily="49" charset="-122"/>
                  <a:ea typeface="黑体" panose="02010609060101010101" pitchFamily="49" charset="-122"/>
                </a:defRPr>
              </a:lvl1pPr>
            </a:lstStyle>
            <a:p>
              <a:pPr>
                <a:lnSpc>
                  <a:spcPct val="100000"/>
                </a:lnSpc>
              </a:pPr>
              <a:r>
                <a:rPr lang="zh-CN" altLang="en-US" sz="2800" spc="600" dirty="0">
                  <a:solidFill>
                    <a:schemeClr val="bg1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操作思考</a:t>
              </a:r>
              <a:endParaRPr lang="zh-CN" altLang="en-US" sz="2800" spc="600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</p:grpSp>
      <p:sp>
        <p:nvSpPr>
          <p:cNvPr id="6" name="矩形 1"/>
          <p:cNvSpPr/>
          <p:nvPr/>
        </p:nvSpPr>
        <p:spPr>
          <a:xfrm>
            <a:off x="618986" y="2492745"/>
            <a:ext cx="8039681" cy="223824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     （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）当一人掷出的点数和不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超过 </a:t>
            </a: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10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时， 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如果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决定停止掷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， 那么此人的得分就是他所掷出的点数和； 当一人掷出的点数和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超过 </a:t>
            </a: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10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时， 必须停止掷， 并且得分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为 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0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。</a:t>
            </a:r>
            <a:endParaRPr lang="zh-CN" altLang="en-US" sz="2400" b="1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      （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3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） 比较两人的得分， 谁的得分高谁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就获胜。</a:t>
            </a:r>
            <a:endParaRPr lang="zh-CN" altLang="en-US" sz="2400" b="1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jlmNzU0NmQ1YjY2ZDkyM2MwOTlkZWZkZDdlZGQ0MTcifQ=="/>
</p:tagLst>
</file>

<file path=ppt/theme/theme1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自定义 1">
      <a:majorFont>
        <a:latin typeface="Times New Roman"/>
        <a:ea typeface="黑体"/>
        <a:cs typeface=""/>
      </a:majorFont>
      <a:minorFont>
        <a:latin typeface="Times New Roman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自定义设计方案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上课">
      <a:majorFont>
        <a:latin typeface="Times New Roman"/>
        <a:ea typeface="黑体"/>
        <a:cs typeface=""/>
      </a:majorFont>
      <a:minorFont>
        <a:latin typeface="Times New Roman"/>
        <a:ea typeface="宋体"/>
        <a:cs typeface="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l">
          <a:lnSpc>
            <a:spcPct val="130000"/>
          </a:lnSpc>
          <a:defRPr sz="2400">
            <a:latin typeface="+mn-lt"/>
            <a:ea typeface="+mn-ea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自定义设计方案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上课">
      <a:majorFont>
        <a:latin typeface="Times New Roman"/>
        <a:ea typeface="黑体"/>
        <a:cs typeface=""/>
      </a:majorFont>
      <a:minorFont>
        <a:latin typeface="Times New Roman"/>
        <a:ea typeface="宋体"/>
        <a:cs typeface="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l">
          <a:lnSpc>
            <a:spcPct val="130000"/>
          </a:lnSpc>
          <a:defRPr sz="2400">
            <a:latin typeface="+mn-lt"/>
            <a:ea typeface="+mn-ea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2061</Words>
  <Application>WPS 演示</Application>
  <PresentationFormat>全屏显示(16:9)</PresentationFormat>
  <Paragraphs>224</Paragraphs>
  <Slides>22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22</vt:i4>
      </vt:variant>
    </vt:vector>
  </HeadingPairs>
  <TitlesOfParts>
    <vt:vector size="36" baseType="lpstr">
      <vt:lpstr>Arial</vt:lpstr>
      <vt:lpstr>宋体</vt:lpstr>
      <vt:lpstr>Wingdings</vt:lpstr>
      <vt:lpstr>Times New Roman</vt:lpstr>
      <vt:lpstr>黑体</vt:lpstr>
      <vt:lpstr>楷体</vt:lpstr>
      <vt:lpstr>Calibri</vt:lpstr>
      <vt:lpstr>幼圆</vt:lpstr>
      <vt:lpstr>微软雅黑</vt:lpstr>
      <vt:lpstr>Arial Unicode MS</vt:lpstr>
      <vt:lpstr>Times New Roman</vt:lpstr>
      <vt:lpstr>1_Office 主题​​</vt:lpstr>
      <vt:lpstr>2_自定义设计方案</vt:lpstr>
      <vt:lpstr>1_自定义设计方案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状元成才路</dc:title>
  <dc:creator>状元成才路</dc:creator>
  <cp:keywords>状元成才路</cp:keywords>
  <dc:description>状元成才路</dc:description>
  <dc:subject>状元成才路</dc:subject>
  <cp:lastModifiedBy>慢慢来</cp:lastModifiedBy>
  <cp:revision>365</cp:revision>
  <dcterms:created xsi:type="dcterms:W3CDTF">2016-01-14T05:53:00Z</dcterms:created>
  <dcterms:modified xsi:type="dcterms:W3CDTF">2025-01-20T00:19:43Z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3A0ABFCD91454FEA838ADAB4605318BF</vt:lpwstr>
  </property>
</Properties>
</file>