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87" r:id="rId6"/>
    <p:sldId id="366" r:id="rId7"/>
    <p:sldId id="368" r:id="rId8"/>
    <p:sldId id="365" r:id="rId9"/>
    <p:sldId id="294" r:id="rId10"/>
    <p:sldId id="295" r:id="rId11"/>
    <p:sldId id="297" r:id="rId12"/>
    <p:sldId id="302" r:id="rId13"/>
    <p:sldId id="307" r:id="rId14"/>
    <p:sldId id="367" r:id="rId15"/>
    <p:sldId id="273" r:id="rId16"/>
    <p:sldId id="280" r:id="rId17"/>
    <p:sldId id="308" r:id="rId18"/>
    <p:sldId id="309" r:id="rId19"/>
    <p:sldId id="282" r:id="rId20"/>
    <p:sldId id="283" r:id="rId2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D2395"/>
    <a:srgbClr val="0066FF"/>
    <a:srgbClr val="FEF0B4"/>
    <a:srgbClr val="FDE88D"/>
    <a:srgbClr val="DA4F26"/>
    <a:srgbClr val="FF99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20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068513" y="2860675"/>
            <a:ext cx="50069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74950" y="2924175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2689907" y="2237122"/>
            <a:ext cx="38892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+mj-lt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+mj-lt"/>
                <a:ea typeface="黑体" panose="02010609060101010101" pitchFamily="49" charset="-122"/>
              </a:rPr>
              <a:t>课时</a:t>
            </a:r>
            <a:r>
              <a:rPr kumimoji="0" lang="en-US" altLang="zh-CN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积的乘方</a:t>
            </a:r>
            <a:endParaRPr kumimoji="0" lang="zh-CN" altLang="en-US" sz="3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2970149" y="1527712"/>
            <a:ext cx="2993127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1.1  </a:t>
            </a:r>
            <a:r>
              <a:rPr kumimoji="0" lang="zh-CN" altLang="en-US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幂的乘除</a:t>
            </a:r>
            <a:endParaRPr kumimoji="0" lang="zh-CN" altLang="en-US" sz="3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32669" y="1658842"/>
            <a:ext cx="6867525" cy="115236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863" y="2924873"/>
            <a:ext cx="605486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(– 3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27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60501" y="3485261"/>
            <a:ext cx="5104606" cy="5603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(5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125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60500" y="4045649"/>
            <a:ext cx="658971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+ 16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0907" y="1098209"/>
            <a:ext cx="153599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0900" y="893763"/>
            <a:ext cx="729077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解决本课一开始地球的体积问题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(π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</a:rPr>
              <a:t>取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3.14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958975" y="1644650"/>
          <a:ext cx="4960938" cy="156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49377600" imgH="15544800" progId="Equation.DSMT4">
                  <p:embed/>
                </p:oleObj>
              </mc:Choice>
              <mc:Fallback>
                <p:oleObj name="Equation" r:id="rId1" imgW="49377600" imgH="15544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58975" y="1644650"/>
                        <a:ext cx="4960938" cy="1563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57288" y="1807369"/>
            <a:ext cx="692943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22288" y="1155700"/>
            <a:ext cx="8280400" cy="3242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下面的计算对不对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如果不对，应怎样改正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                         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(6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12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                         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9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                         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.	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                         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2326" y="1829099"/>
            <a:ext cx="914400" cy="7005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9700" y="1874684"/>
            <a:ext cx="28146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2225" y="2514847"/>
            <a:ext cx="2814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3651" y="2502498"/>
            <a:ext cx="914400" cy="7005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5850" y="3113484"/>
            <a:ext cx="914400" cy="7005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33182" y="3161705"/>
            <a:ext cx="2814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(3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– 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8782" y="3696494"/>
            <a:ext cx="914400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2225" y="3799085"/>
            <a:ext cx="28146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6196" y="1141207"/>
            <a:ext cx="7771607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72009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回顾同底数幂的乘法、幂的乘方与积的乘方的学习，你经历了怎样的探究过程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运算与数的运算有什么联系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你还想探究幂的什么运算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00300" y="2948840"/>
            <a:ext cx="369331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特殊到一般的过程。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8730" y="3616019"/>
            <a:ext cx="593645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幂的运算是数的运算的扩展和深化。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17550" y="1370013"/>
            <a:ext cx="7777163" cy="1643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下列计算正确的是（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	B. (3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9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C.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	D.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9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17550" y="3481388"/>
            <a:ext cx="791051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成立，则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8338" y="1350963"/>
            <a:ext cx="61277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08650" y="3451225"/>
            <a:ext cx="61277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85050" y="3455988"/>
            <a:ext cx="433388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82663" y="803275"/>
            <a:ext cx="5572125" cy="267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计算：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+ 2(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6013" y="2076450"/>
            <a:ext cx="5200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37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6013" y="3659188"/>
            <a:ext cx="6470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10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57213" y="784225"/>
            <a:ext cx="4894263" cy="314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+1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(–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4450" y="1373188"/>
            <a:ext cx="24479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8600" y="2381250"/>
            <a:ext cx="22018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9650" y="3373438"/>
            <a:ext cx="18113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487139" y="3184035"/>
          <a:ext cx="2971324" cy="100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33223200" imgH="11277600" progId="Equation.DSMT4">
                  <p:embed/>
                </p:oleObj>
              </mc:Choice>
              <mc:Fallback>
                <p:oleObj name="Equation" r:id="rId1" imgW="33223200" imgH="11277600" progId="Equation.DSMT4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87139" y="3184035"/>
                        <a:ext cx="2971324" cy="1008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008751" y="763588"/>
            <a:ext cx="620749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如何简便计算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(0.04)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2014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×[(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2004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]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?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73079" y="1422805"/>
            <a:ext cx="399784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解：原式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(0.2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2014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×5 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4008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870250" y="1899851"/>
            <a:ext cx="281571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(0.2)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4008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×5 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4008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70250" y="2359956"/>
            <a:ext cx="210332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(0.2×5)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4008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870250" y="2820061"/>
            <a:ext cx="210332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4008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870250" y="3280165"/>
            <a:ext cx="7529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8894" y="3741830"/>
            <a:ext cx="7576886" cy="11387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+mj-lt"/>
                <a:ea typeface="楷体" panose="02010609060101010101" pitchFamily="49" charset="-122"/>
              </a:rPr>
              <a:t>方法总结:</a:t>
            </a:r>
            <a:r>
              <a:rPr lang="zh-CN" altLang="en-US" sz="2200" b="1" dirty="0">
                <a:latin typeface="+mj-lt"/>
                <a:ea typeface="楷体" panose="02010609060101010101" pitchFamily="49" charset="-122"/>
              </a:rPr>
              <a:t>逆用积的乘方公式 </a:t>
            </a:r>
            <a:r>
              <a:rPr lang="en-US" altLang="zh-CN" sz="2400" b="1" i="1" dirty="0" err="1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400" b="1" i="1" dirty="0" err="1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= (</a:t>
            </a:r>
            <a:r>
              <a:rPr lang="en-US" altLang="zh-CN" sz="2400" b="1" i="1" dirty="0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200" b="1" dirty="0">
                <a:latin typeface="+mj-lt"/>
                <a:ea typeface="楷体" panose="02010609060101010101" pitchFamily="49" charset="-122"/>
              </a:rPr>
              <a:t>，要灵活运用对于不符合公式的形式，要通过恒等变形，转化为公式的形式，再运用此公式可进行简便运算。</a:t>
            </a:r>
            <a:endParaRPr lang="zh-CN" altLang="en-US" sz="2200" b="1" dirty="0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7285" y="1576361"/>
            <a:ext cx="2002301" cy="2359208"/>
            <a:chOff x="465077" y="1437465"/>
            <a:chExt cx="2002301" cy="2359208"/>
          </a:xfrm>
        </p:grpSpPr>
        <p:sp>
          <p:nvSpPr>
            <p:cNvPr id="12" name="文本框 11"/>
            <p:cNvSpPr txBox="1"/>
            <p:nvPr/>
          </p:nvSpPr>
          <p:spPr>
            <a:xfrm>
              <a:off x="465077" y="2222558"/>
              <a:ext cx="178525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积的乘方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2189565" y="143746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380961" y="1559296"/>
            <a:ext cx="4833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是正整数）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86146" y="2052680"/>
            <a:ext cx="576303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Times New Roman" panose="02020603050405020304"/>
                <a:ea typeface="黑体" panose="02010609060101010101" pitchFamily="49" charset="-122"/>
              </a:rPr>
              <a:t>积的乘方等于</a:t>
            </a:r>
            <a:r>
              <a:rPr lang="zh-CN" altLang="en-US" sz="2400" b="1" dirty="0">
                <a:latin typeface="+mj-lt"/>
                <a:ea typeface="+mj-ea"/>
              </a:rPr>
              <a:t>每个因式分别乘方后的积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9628" y="1773324"/>
            <a:ext cx="952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性质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33631" y="3328398"/>
            <a:ext cx="952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注意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86146" y="3262033"/>
            <a:ext cx="5645203" cy="117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200" b="1" dirty="0">
                <a:latin typeface="+mj-lt"/>
                <a:ea typeface="+mj-ea"/>
              </a:rPr>
              <a:t>公式中的</a:t>
            </a:r>
            <a:r>
              <a:rPr lang="en-US" altLang="zh-CN" sz="2200" b="1" i="1" dirty="0">
                <a:latin typeface="+mj-lt"/>
                <a:ea typeface="+mj-ea"/>
              </a:rPr>
              <a:t>a</a:t>
            </a:r>
            <a:r>
              <a:rPr lang="zh-CN" altLang="en-US" sz="2200" b="1" dirty="0">
                <a:latin typeface="+mj-lt"/>
                <a:ea typeface="+mj-ea"/>
              </a:rPr>
              <a:t>，</a:t>
            </a:r>
            <a:r>
              <a:rPr lang="en-US" altLang="zh-CN" sz="2200" b="1" i="1" dirty="0">
                <a:latin typeface="+mj-lt"/>
                <a:ea typeface="+mj-ea"/>
              </a:rPr>
              <a:t>b</a:t>
            </a:r>
            <a:r>
              <a:rPr lang="zh-CN" altLang="en-US" sz="2200" b="1" dirty="0">
                <a:latin typeface="+mj-lt"/>
                <a:ea typeface="+mj-ea"/>
              </a:rPr>
              <a:t>代表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  <a:ea typeface="+mj-ea"/>
              </a:rPr>
              <a:t>任何代数式</a:t>
            </a:r>
            <a:r>
              <a:rPr lang="zh-CN" altLang="en-US" sz="2200" b="1" dirty="0">
                <a:latin typeface="+mj-lt"/>
                <a:ea typeface="+mj-ea"/>
              </a:rPr>
              <a:t>；</a:t>
            </a:r>
            <a:endParaRPr lang="en-US" altLang="zh-CN" sz="2200" b="1" dirty="0">
              <a:latin typeface="+mj-lt"/>
              <a:ea typeface="+mj-ea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200" b="1" dirty="0">
                <a:latin typeface="+mj-lt"/>
                <a:ea typeface="+mj-ea"/>
              </a:rPr>
              <a:t>每一个因式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  <a:ea typeface="+mj-ea"/>
              </a:rPr>
              <a:t>都要“乘方</a:t>
            </a:r>
            <a:r>
              <a:rPr lang="zh-CN" altLang="en-US" sz="2200" b="1" dirty="0">
                <a:latin typeface="+mj-lt"/>
                <a:ea typeface="+mj-ea"/>
              </a:rPr>
              <a:t>”；</a:t>
            </a:r>
            <a:endParaRPr lang="en-US" altLang="zh-CN" sz="2200" b="1" dirty="0">
              <a:latin typeface="+mj-lt"/>
              <a:ea typeface="+mj-ea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200" b="1" dirty="0">
                <a:latin typeface="+mj-lt"/>
                <a:ea typeface="+mj-ea"/>
              </a:rPr>
              <a:t>注意结果的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  <a:ea typeface="+mj-ea"/>
              </a:rPr>
              <a:t>符号</a:t>
            </a:r>
            <a:r>
              <a:rPr lang="zh-CN" altLang="en-US" sz="2200" b="1" dirty="0">
                <a:latin typeface="+mj-lt"/>
                <a:ea typeface="+mj-ea"/>
              </a:rPr>
              <a:t>、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  <a:ea typeface="+mj-ea"/>
              </a:rPr>
              <a:t>幂指数</a:t>
            </a:r>
            <a:r>
              <a:rPr lang="zh-CN" altLang="en-US" sz="2200" b="1" dirty="0">
                <a:latin typeface="+mj-lt"/>
                <a:ea typeface="+mj-ea"/>
              </a:rPr>
              <a:t>及其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  <a:ea typeface="+mj-ea"/>
              </a:rPr>
              <a:t>逆向运用</a:t>
            </a:r>
            <a:endParaRPr kumimoji="0" lang="en-US" altLang="zh-CN" sz="2200" b="1" kern="1200" cap="none" spc="0" normalizeH="0" baseline="0" noProof="0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Text Box 3"/>
          <p:cNvSpPr>
            <a:spLocks noChangeArrowheads="1"/>
          </p:cNvSpPr>
          <p:nvPr/>
        </p:nvSpPr>
        <p:spPr bwMode="auto">
          <a:xfrm>
            <a:off x="954933" y="928688"/>
            <a:ext cx="1615114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1.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计算</a:t>
            </a: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Arial" panose="020B0604020202020204" pitchFamily="34" charset="0"/>
              </a:rPr>
              <a:t>: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0" name="Text Box 3"/>
          <p:cNvSpPr>
            <a:spLocks noChangeArrowheads="1"/>
          </p:cNvSpPr>
          <p:nvPr/>
        </p:nvSpPr>
        <p:spPr bwMode="auto">
          <a:xfrm>
            <a:off x="1225806" y="1468237"/>
            <a:ext cx="405329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(1) 10×10</a:t>
            </a:r>
            <a:r>
              <a:rPr kumimoji="0" lang="en-US" altLang="zh-CN" sz="26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2</a:t>
            </a: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×10</a:t>
            </a:r>
            <a:r>
              <a:rPr kumimoji="0" lang="en-US" altLang="zh-CN" sz="26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3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=_____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；</a:t>
            </a:r>
            <a:endParaRPr kumimoji="0" lang="zh-CN" altLang="en-US" sz="26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11" name="Text Box 3"/>
          <p:cNvSpPr>
            <a:spLocks noChangeArrowheads="1"/>
          </p:cNvSpPr>
          <p:nvPr/>
        </p:nvSpPr>
        <p:spPr bwMode="auto">
          <a:xfrm>
            <a:off x="1225806" y="2068515"/>
            <a:ext cx="2809299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(2) (</a:t>
            </a:r>
            <a:r>
              <a:rPr kumimoji="0" lang="en-US" altLang="zh-CN" sz="26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x</a:t>
            </a:r>
            <a:r>
              <a:rPr lang="en-US" altLang="zh-CN" sz="2600" b="1" kern="0" baseline="3000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5</a:t>
            </a: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)</a:t>
            </a:r>
            <a:r>
              <a:rPr kumimoji="0" lang="en-US" altLang="zh-CN" sz="26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3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=_____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。</a:t>
            </a:r>
            <a:endParaRPr kumimoji="0" lang="zh-CN" altLang="en-US" sz="26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954933" y="2560958"/>
            <a:ext cx="7182387" cy="2116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2.(1)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同底数幂的乘法</a:t>
            </a: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:</a:t>
            </a:r>
            <a:endParaRPr kumimoji="0" lang="en-US" altLang="zh-CN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j-ea"/>
              <a:sym typeface="Arial" panose="020B0604020202020204" pitchFamily="34" charset="0"/>
            </a:endParaRPr>
          </a:p>
          <a:p>
            <a:pPr lvl="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                 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a</a:t>
            </a:r>
            <a:r>
              <a:rPr lang="en-US" altLang="zh-CN" sz="2600" b="1" i="1" kern="0" baseline="3000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m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·</a:t>
            </a:r>
            <a:r>
              <a:rPr kumimoji="0" lang="en-US" altLang="zh-CN" sz="26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a</a:t>
            </a:r>
            <a:r>
              <a:rPr kumimoji="0" lang="en-US" altLang="zh-CN" sz="26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n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=_____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（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m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，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n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为正整数）；</a:t>
            </a:r>
            <a:endParaRPr lang="en-US" altLang="zh-CN" sz="2600" b="1" kern="0" dirty="0">
              <a:solidFill>
                <a:srgbClr val="000000"/>
              </a:solidFill>
              <a:latin typeface="+mn-lt"/>
              <a:ea typeface="+mj-ea"/>
              <a:sym typeface="Arial" panose="020B0604020202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  (2)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幂的乘方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:</a:t>
            </a:r>
            <a:endParaRPr lang="en-US" altLang="zh-CN" sz="2600" b="1" kern="0" dirty="0">
              <a:solidFill>
                <a:srgbClr val="000000"/>
              </a:solidFill>
              <a:latin typeface="+mn-lt"/>
              <a:ea typeface="+mj-ea"/>
              <a:sym typeface="Arial" panose="020B0604020202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                 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(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a</a:t>
            </a:r>
            <a:r>
              <a:rPr lang="en-US" altLang="zh-CN" sz="2600" b="1" i="1" kern="0" baseline="3000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m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)</a:t>
            </a:r>
            <a:r>
              <a:rPr lang="en-US" altLang="zh-CN" sz="2600" b="1" i="1" kern="0" baseline="3000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n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=_____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（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m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，</a:t>
            </a:r>
            <a:r>
              <a:rPr lang="en-US" altLang="zh-CN" sz="2600" b="1" i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n</a:t>
            </a:r>
            <a:r>
              <a:rPr lang="en-US" altLang="zh-CN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 </a:t>
            </a:r>
            <a:r>
              <a:rPr lang="zh-CN" altLang="en-US" sz="2600" b="1" kern="0" dirty="0">
                <a:solidFill>
                  <a:srgbClr val="000000"/>
                </a:solidFill>
                <a:latin typeface="+mn-lt"/>
                <a:ea typeface="+mj-ea"/>
                <a:sym typeface="Arial" panose="020B0604020202020204" pitchFamily="34" charset="0"/>
              </a:rPr>
              <a:t>为正整数）。</a:t>
            </a:r>
            <a:endParaRPr lang="en-US" altLang="zh-CN" sz="2600" b="1" kern="0" dirty="0">
              <a:solidFill>
                <a:srgbClr val="000000"/>
              </a:solidFill>
              <a:latin typeface="+mn-lt"/>
              <a:ea typeface="+mj-ea"/>
              <a:sym typeface="Arial" panose="020B0604020202020204" pitchFamily="34" charset="0"/>
            </a:endParaRPr>
          </a:p>
        </p:txBody>
      </p:sp>
      <p:sp>
        <p:nvSpPr>
          <p:cNvPr id="13" name="Text Box 3"/>
          <p:cNvSpPr>
            <a:spLocks noChangeArrowheads="1"/>
          </p:cNvSpPr>
          <p:nvPr/>
        </p:nvSpPr>
        <p:spPr bwMode="auto">
          <a:xfrm>
            <a:off x="3859359" y="1407426"/>
            <a:ext cx="72613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10</a:t>
            </a:r>
            <a:r>
              <a:rPr kumimoji="0" lang="en-US" altLang="zh-CN" sz="26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6</a:t>
            </a:r>
            <a:endParaRPr kumimoji="0" lang="zh-CN" altLang="en-US" sz="2600" b="1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14" name="Text Box 3"/>
          <p:cNvSpPr>
            <a:spLocks noChangeArrowheads="1"/>
          </p:cNvSpPr>
          <p:nvPr/>
        </p:nvSpPr>
        <p:spPr bwMode="auto">
          <a:xfrm>
            <a:off x="2630455" y="2037581"/>
            <a:ext cx="72613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x</a:t>
            </a:r>
            <a:r>
              <a:rPr kumimoji="0" lang="en-US" altLang="zh-CN" sz="26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15</a:t>
            </a:r>
            <a:endParaRPr kumimoji="0" lang="zh-CN" altLang="en-US" sz="2600" b="1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19" name="Text Box 3"/>
          <p:cNvSpPr>
            <a:spLocks noChangeArrowheads="1"/>
          </p:cNvSpPr>
          <p:nvPr/>
        </p:nvSpPr>
        <p:spPr bwMode="auto">
          <a:xfrm>
            <a:off x="3437811" y="3069818"/>
            <a:ext cx="831160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a</a:t>
            </a:r>
            <a:r>
              <a:rPr kumimoji="0" lang="en-US" altLang="zh-CN" sz="2600" b="1" i="1" u="none" strike="noStrike" kern="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m</a:t>
            </a:r>
            <a:r>
              <a:rPr kumimoji="0" lang="en-US" altLang="zh-CN" sz="2600" b="1" i="0" u="none" strike="noStrike" kern="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+</a:t>
            </a:r>
            <a:r>
              <a:rPr kumimoji="0" lang="en-US" altLang="zh-CN" sz="2600" b="1" i="1" u="none" strike="noStrike" kern="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n</a:t>
            </a:r>
            <a:endParaRPr kumimoji="0" lang="zh-CN" altLang="en-US" sz="2600" b="1" i="1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20" name="Text Box 3"/>
          <p:cNvSpPr>
            <a:spLocks noChangeArrowheads="1"/>
          </p:cNvSpPr>
          <p:nvPr/>
        </p:nvSpPr>
        <p:spPr bwMode="auto">
          <a:xfrm>
            <a:off x="3496290" y="4128785"/>
            <a:ext cx="714203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zh-CN" sz="2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a</a:t>
            </a:r>
            <a:r>
              <a:rPr kumimoji="0" lang="en-US" altLang="zh-CN" sz="26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sym typeface="Arial" panose="020B0604020202020204" pitchFamily="34" charset="0"/>
              </a:rPr>
              <a:t>mn</a:t>
            </a:r>
            <a:endParaRPr kumimoji="0" lang="zh-CN" altLang="en-US" sz="2600" b="1" i="1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4" grpId="0" bldLvl="0"/>
      <p:bldP spid="19" grpId="0" bldLvl="0"/>
      <p:bldP spid="2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84212" y="969963"/>
            <a:ext cx="7413625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地球可以近似地看成球体，地球的半径约为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6×10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km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，它的体积大约是多少立方千米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47763" y="3097701"/>
          <a:ext cx="41783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50292000" imgH="9753600" progId="Equation.DSMT4">
                  <p:embed/>
                </p:oleObj>
              </mc:Choice>
              <mc:Fallback>
                <p:oleObj name="Equation" r:id="rId1" imgW="50292000" imgH="9753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7763" y="3097701"/>
                        <a:ext cx="4178300" cy="811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: 圆角 3"/>
          <p:cNvSpPr/>
          <p:nvPr/>
        </p:nvSpPr>
        <p:spPr>
          <a:xfrm>
            <a:off x="3249013" y="3248450"/>
            <a:ext cx="1152071" cy="54048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4687325" y="3955368"/>
            <a:ext cx="1925155" cy="428923"/>
          </a:xfrm>
          <a:prstGeom prst="wedgeRoundRectCallout">
            <a:avLst>
              <a:gd name="adj1" fmla="val -57107"/>
              <a:gd name="adj2" fmla="val -84647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等于多少呢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838" y="2031569"/>
            <a:ext cx="1981722" cy="198304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25555" y="1980929"/>
            <a:ext cx="4520474" cy="1132497"/>
            <a:chOff x="840163" y="2349672"/>
            <a:chExt cx="4520474" cy="1132497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840163" y="2405208"/>
              <a:ext cx="4520474" cy="1076961"/>
            </a:xfrm>
            <a:prstGeom prst="wedgeRoundRectCallout">
              <a:avLst>
                <a:gd name="adj1" fmla="val 62222"/>
                <a:gd name="adj2" fmla="val -9075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66FF"/>
                  </a:solidFill>
                </a:rPr>
                <a:t>球的体积公式是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V</a:t>
              </a:r>
              <a:r>
                <a:rPr lang="en-US" altLang="zh-CN" sz="2400" b="1" dirty="0">
                  <a:solidFill>
                    <a:srgbClr val="0066FF"/>
                  </a:solidFill>
                </a:rPr>
                <a:t>=    π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r</a:t>
              </a:r>
              <a:r>
                <a:rPr lang="en-US" altLang="zh-CN" sz="2400" b="1" baseline="30000" dirty="0">
                  <a:solidFill>
                    <a:srgbClr val="0066FF"/>
                  </a:solidFill>
                </a:rPr>
                <a:t>3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，其中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V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是球的体积，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r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是球的半径。</a:t>
              </a:r>
              <a:endParaRPr lang="zh-CN" altLang="en-US" sz="2400" b="1" dirty="0">
                <a:solidFill>
                  <a:srgbClr val="0066FF"/>
                </a:solidFill>
              </a:endParaRPr>
            </a:p>
          </p:txBody>
        </p:sp>
        <p:graphicFrame>
          <p:nvGraphicFramePr>
            <p:cNvPr id="14" name="对象 8"/>
            <p:cNvGraphicFramePr>
              <a:graphicFrameLocks noChangeAspect="1"/>
            </p:cNvGraphicFramePr>
            <p:nvPr/>
          </p:nvGraphicFramePr>
          <p:xfrm>
            <a:off x="3521843" y="2349672"/>
            <a:ext cx="293849" cy="7594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521843" y="2349672"/>
                          <a:ext cx="293849" cy="7594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矩形 14"/>
          <p:cNvSpPr/>
          <p:nvPr/>
        </p:nvSpPr>
        <p:spPr>
          <a:xfrm>
            <a:off x="1399222" y="3852788"/>
            <a:ext cx="3611342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这个式子有什么特点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9222" y="4369935"/>
            <a:ext cx="4876449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底数为两个因式相乘，积的形式。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9181" y="1684900"/>
            <a:ext cx="4810125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5364" y="2832888"/>
            <a:ext cx="65598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hangingPunct="1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(3×5)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(3×5)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(3×5)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(3×5)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(3×5)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1439" y="3981668"/>
            <a:ext cx="13870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3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×5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2" name="矩形: 圆角 1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65187" y="1124230"/>
            <a:ext cx="7413625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完成下列各式，并说明理由。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1195" y="1845744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7741" y="185411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1439" y="3382264"/>
            <a:ext cx="4434241" cy="461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hangingPunct="1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(3×3×3×3)×(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5×5×5×5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45680" y="2799852"/>
            <a:ext cx="1645920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乘方的意义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5680" y="3316204"/>
            <a:ext cx="1645920" cy="842261"/>
            <a:chOff x="7345680" y="3316204"/>
            <a:chExt cx="1645920" cy="842261"/>
          </a:xfrm>
        </p:grpSpPr>
        <p:sp>
          <p:nvSpPr>
            <p:cNvPr id="17" name="文本框 16"/>
            <p:cNvSpPr txBox="1"/>
            <p:nvPr/>
          </p:nvSpPr>
          <p:spPr>
            <a:xfrm>
              <a:off x="7345680" y="3316204"/>
              <a:ext cx="1645920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乘法交换律</a:t>
              </a:r>
              <a:endPara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45680" y="3713791"/>
              <a:ext cx="1645920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乘法结合律</a:t>
              </a:r>
              <a:endPara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355302" y="3994280"/>
            <a:ext cx="2712720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同底数幂的乘法法则</a:t>
            </a:r>
            <a:endParaRPr lang="zh-CN" altLang="en-US" sz="2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" grpId="0"/>
      <p:bldP spid="15" grpId="0"/>
      <p:bldP spid="16" grpId="0"/>
      <p:bldP spid="4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9181" y="1684900"/>
            <a:ext cx="4810125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2" name="矩形: 圆角 1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65187" y="1124230"/>
            <a:ext cx="7413625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完成下列各式，并说明理由。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1195" y="1845744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7741" y="185411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23733" y="4345609"/>
            <a:ext cx="1933575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3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×5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16753" y="240997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800" b="1" i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91867" y="240405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800" b="1" i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9181" y="2757966"/>
            <a:ext cx="6322210" cy="949789"/>
            <a:chOff x="1069181" y="2757966"/>
            <a:chExt cx="6322210" cy="949789"/>
          </a:xfrm>
        </p:grpSpPr>
        <p:sp>
          <p:nvSpPr>
            <p:cNvPr id="16" name="矩形 15"/>
            <p:cNvSpPr/>
            <p:nvPr/>
          </p:nvSpPr>
          <p:spPr>
            <a:xfrm>
              <a:off x="1069181" y="2757966"/>
              <a:ext cx="6322210" cy="493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hangingPunct="1">
                <a:lnSpc>
                  <a:spcPct val="120000"/>
                </a:lnSpc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）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(3×5)</a:t>
              </a:r>
              <a:r>
                <a:rPr kumimoji="0" lang="en-US" altLang="zh-CN" sz="2400" b="1" i="1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 =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(3×5)×(3×5)×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lang="en-US" altLang="zh-CN" sz="2400" b="1" dirty="0">
                  <a:solidFill>
                    <a:srgbClr val="FF0000"/>
                  </a:solidFill>
                  <a:ea typeface="黑体" panose="02010609060101010101" pitchFamily="49" charset="-122"/>
                </a:rPr>
                <a:t>×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(3×5)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24304" y="3196715"/>
              <a:ext cx="3580447" cy="511040"/>
              <a:chOff x="3317561" y="3276016"/>
              <a:chExt cx="3580447" cy="511040"/>
            </a:xfrm>
          </p:grpSpPr>
          <p:sp>
            <p:nvSpPr>
              <p:cNvPr id="19" name="文本框 18"/>
              <p:cNvSpPr txBox="1"/>
              <p:nvPr/>
            </p:nvSpPr>
            <p:spPr bwMode="auto">
              <a:xfrm>
                <a:off x="4486925" y="3327315"/>
                <a:ext cx="1584088" cy="4597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en-US" altLang="zh-CN" sz="22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m </a:t>
                </a:r>
                <a:r>
                  <a:rPr kumimoji="0" lang="zh-CN" altLang="en-US" sz="22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个 </a:t>
                </a:r>
                <a:r>
                  <a:rPr lang="en-US" altLang="zh-CN" sz="22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(3×5)</a:t>
                </a:r>
                <a:endParaRPr kumimoji="0" lang="zh-CN" altLang="en-US" sz="2200" b="1" i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左大括号 19"/>
              <p:cNvSpPr/>
              <p:nvPr/>
            </p:nvSpPr>
            <p:spPr bwMode="auto">
              <a:xfrm rot="5400000" flipH="1" flipV="1">
                <a:off x="5023630" y="1569947"/>
                <a:ext cx="168309" cy="3580447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23733" y="3559985"/>
            <a:ext cx="4803982" cy="952889"/>
            <a:chOff x="3023733" y="3559985"/>
            <a:chExt cx="4803982" cy="952889"/>
          </a:xfrm>
        </p:grpSpPr>
        <p:grpSp>
          <p:nvGrpSpPr>
            <p:cNvPr id="6" name="组合 5"/>
            <p:cNvGrpSpPr/>
            <p:nvPr/>
          </p:nvGrpSpPr>
          <p:grpSpPr>
            <a:xfrm>
              <a:off x="5580818" y="3967110"/>
              <a:ext cx="1849903" cy="545764"/>
              <a:chOff x="5574075" y="4046411"/>
              <a:chExt cx="1849903" cy="545764"/>
            </a:xfrm>
          </p:grpSpPr>
          <p:sp>
            <p:nvSpPr>
              <p:cNvPr id="21" name="左大括号 20"/>
              <p:cNvSpPr/>
              <p:nvPr/>
            </p:nvSpPr>
            <p:spPr bwMode="auto">
              <a:xfrm rot="5400000" flipH="1" flipV="1">
                <a:off x="6408214" y="3212272"/>
                <a:ext cx="181626" cy="1849903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 bwMode="auto">
              <a:xfrm>
                <a:off x="6013958" y="4132434"/>
                <a:ext cx="970137" cy="4597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200" b="1" i="1" kern="1200" cap="none" spc="0" normalizeH="0" baseline="0" noProof="0" dirty="0">
                    <a:solidFill>
                      <a:srgbClr val="0000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m </a:t>
                </a:r>
                <a:r>
                  <a:rPr kumimoji="0" lang="zh-CN" altLang="en-US" sz="2200" b="1" kern="1200" cap="none" spc="0" normalizeH="0" baseline="0" noProof="0" dirty="0">
                    <a:solidFill>
                      <a:srgbClr val="0000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200" b="1" kern="1200" cap="none" spc="0" normalizeH="0" baseline="0" noProof="0" dirty="0">
                    <a:solidFill>
                      <a:srgbClr val="0000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2200" b="1" i="1" kern="1200" cap="none" spc="0" normalizeH="0" baseline="30000" noProof="0" dirty="0">
                  <a:solidFill>
                    <a:srgbClr val="0000FF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3023733" y="3559985"/>
              <a:ext cx="4803982" cy="493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hangingPunct="1">
                <a:lnSpc>
                  <a:spcPct val="120000"/>
                </a:lnSpc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(3×3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(5×5×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4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5) 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28460" y="3960329"/>
              <a:ext cx="1911636" cy="523005"/>
              <a:chOff x="3298857" y="4092970"/>
              <a:chExt cx="1911636" cy="523005"/>
            </a:xfrm>
          </p:grpSpPr>
          <p:sp>
            <p:nvSpPr>
              <p:cNvPr id="17" name="左大括号 16"/>
              <p:cNvSpPr/>
              <p:nvPr/>
            </p:nvSpPr>
            <p:spPr bwMode="auto">
              <a:xfrm rot="5400000" flipH="1" flipV="1">
                <a:off x="4157268" y="3234559"/>
                <a:ext cx="194814" cy="1911636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 bwMode="auto">
              <a:xfrm>
                <a:off x="3787604" y="4156234"/>
                <a:ext cx="970137" cy="45974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en-US" altLang="zh-CN" sz="22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m </a:t>
                </a:r>
                <a:r>
                  <a:rPr kumimoji="0" lang="zh-CN" altLang="en-US" sz="22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个 </a:t>
                </a:r>
                <a:r>
                  <a:rPr lang="en-US" altLang="zh-CN" sz="22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kumimoji="0" lang="zh-CN" altLang="en-US" sz="2200" b="1" i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9181" y="1684900"/>
            <a:ext cx="4810125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(3×5)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3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 5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   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2" name="矩形: 圆角 1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65187" y="1124230"/>
            <a:ext cx="7413625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完成下列各式，并说明理由。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1195" y="1845744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7741" y="185411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16753" y="240997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800" b="1" i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91867" y="2404052"/>
            <a:ext cx="35004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800" b="1" i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3079" y="2811023"/>
            <a:ext cx="5007905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通过上述计算，你发现了什么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00972" y="3425852"/>
            <a:ext cx="7413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两个数的积的乘方,与这两个数各自的乘方的积相等。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79110" y="4071481"/>
            <a:ext cx="4226917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【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猜想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】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 (</a:t>
            </a:r>
            <a:r>
              <a:rPr kumimoji="1" lang="en-US" altLang="zh-CN" sz="2600" b="1" i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1" lang="en-US" altLang="zh-CN" sz="2600" b="1" i="1" kern="0" baseline="30000" dirty="0">
                <a:solidFill>
                  <a:srgbClr val="000000"/>
                </a:solidFill>
                <a:latin typeface="+mn-lt"/>
                <a:ea typeface="+mn-ea"/>
              </a:rPr>
              <a:t>n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=_______</a:t>
            </a:r>
            <a:r>
              <a:rPr kumimoji="1" lang="zh-CN" altLang="en-US" sz="2600" b="1" kern="0" dirty="0">
                <a:solidFill>
                  <a:srgbClr val="000000"/>
                </a:solidFill>
                <a:latin typeface="+mn-lt"/>
                <a:ea typeface="+mn-ea"/>
              </a:rPr>
              <a:t>。</a:t>
            </a:r>
            <a:endParaRPr kumimoji="0" lang="zh-CN" altLang="en-US" sz="2600" b="1" kern="1200" cap="none" spc="0" normalizeH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92100" y="3990080"/>
            <a:ext cx="79935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2600" b="1" i="1" kern="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i="1" kern="0" baseline="30000" dirty="0" err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r>
              <a:rPr kumimoji="1" lang="en-US" altLang="zh-CN" sz="2600" b="1" i="1" kern="0" dirty="0" err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kumimoji="1" lang="en-US" altLang="zh-CN" sz="2600" b="1" i="1" kern="0" baseline="30000" dirty="0" err="1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kumimoji="0" lang="zh-CN" altLang="en-US" sz="26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06449" y="636823"/>
            <a:ext cx="7413625" cy="10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都是正整数，那么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806449" y="1631157"/>
            <a:ext cx="714533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1" lang="en-US" altLang="zh-CN" sz="2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(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· (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(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endParaRPr kumimoji="1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2468562" y="2665359"/>
            <a:ext cx="580548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(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 · a ·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a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)· (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b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1" lang="en-US" altLang="zh-CN" sz="2800" b="1" i="1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2468562" y="3737702"/>
            <a:ext cx="110648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1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n</a:t>
            </a:r>
            <a:endParaRPr kumimoji="1" lang="en-US" altLang="zh-CN" sz="28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左大括号 34"/>
          <p:cNvSpPr/>
          <p:nvPr/>
        </p:nvSpPr>
        <p:spPr bwMode="auto">
          <a:xfrm rot="5400000" flipH="1" flipV="1">
            <a:off x="4263230" y="682432"/>
            <a:ext cx="227013" cy="3055938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3746382" y="2175390"/>
            <a:ext cx="112723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</a:t>
            </a:r>
            <a:endParaRPr kumimoji="0" lang="zh-CN" altLang="en-US" sz="2400" b="1" i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左大括号 36"/>
          <p:cNvSpPr/>
          <p:nvPr/>
        </p:nvSpPr>
        <p:spPr bwMode="auto">
          <a:xfrm rot="5400000" flipH="1" flipV="1">
            <a:off x="3737752" y="2285032"/>
            <a:ext cx="192088" cy="1863725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3402961" y="3216894"/>
            <a:ext cx="973343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400" b="1" i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" name="左大括号 38"/>
          <p:cNvSpPr/>
          <p:nvPr/>
        </p:nvSpPr>
        <p:spPr bwMode="auto">
          <a:xfrm rot="5400000" flipH="1" flipV="1">
            <a:off x="5940408" y="2204864"/>
            <a:ext cx="192088" cy="2024063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5630499" y="3200229"/>
            <a:ext cx="973343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en-US" altLang="zh-CN" sz="2400" b="1" i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 animBg="1"/>
      <p:bldP spid="37" grpId="0" animBg="1"/>
      <p:bldP spid="38" grpId="0"/>
      <p:bldP spid="39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6038" y="836576"/>
            <a:ext cx="7373152" cy="1677749"/>
            <a:chOff x="1016038" y="836576"/>
            <a:chExt cx="7373152" cy="1677749"/>
          </a:xfrm>
        </p:grpSpPr>
        <p:sp>
          <p:nvSpPr>
            <p:cNvPr id="3" name="矩形: 圆角 2"/>
            <p:cNvSpPr/>
            <p:nvPr/>
          </p:nvSpPr>
          <p:spPr>
            <a:xfrm>
              <a:off x="1016038" y="918889"/>
              <a:ext cx="7288212" cy="1595436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0244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9300" y="836576"/>
              <a:ext cx="274102" cy="4745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1453402" y="1156711"/>
              <a:ext cx="6935788" cy="55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= 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i="1" kern="1200" cap="none" spc="0" normalizeH="0" baseline="3000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是正整数）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68462" y="1745977"/>
            <a:ext cx="693578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积的乘方等于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__</a:t>
            </a:r>
            <a:r>
              <a:rPr lang="en-US" altLang="zh-CN" sz="28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_____________________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5962" y="178524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每个因式分别乘方后的积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16038" y="2669187"/>
            <a:ext cx="728821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黑体" panose="02010609060101010101" pitchFamily="49" charset="-122"/>
              </a:rPr>
              <a:t>想一想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三个或三个以上的积的乘方等于什么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2727" y="3405895"/>
            <a:ext cx="5508549" cy="818716"/>
            <a:chOff x="727515" y="1362209"/>
            <a:chExt cx="5508166" cy="1200212"/>
          </a:xfrm>
        </p:grpSpPr>
        <p:sp>
          <p:nvSpPr>
            <p:cNvPr id="11" name="矩形: 圆角 10"/>
            <p:cNvSpPr/>
            <p:nvPr/>
          </p:nvSpPr>
          <p:spPr>
            <a:xfrm>
              <a:off x="727515" y="1458950"/>
              <a:ext cx="5508166" cy="1103471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1283025" y="1579304"/>
              <a:ext cx="4952656" cy="5595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abc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i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= 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i="1" kern="1200" cap="none" spc="0" normalizeH="0" baseline="3000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r>
                <a:rPr kumimoji="0" lang="en-US" altLang="zh-CN" sz="2800" b="1" i="1" kern="1200" cap="none" spc="0" normalizeH="0" baseline="30000" noProof="0" dirty="0" err="1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是正整数）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942975" y="443706"/>
            <a:ext cx="893763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6738" y="427831"/>
            <a:ext cx="1266825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268" name="文本框 5"/>
          <p:cNvSpPr txBox="1"/>
          <p:nvPr/>
        </p:nvSpPr>
        <p:spPr>
          <a:xfrm>
            <a:off x="1249363" y="988219"/>
            <a:ext cx="5821362" cy="11523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       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 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b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 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  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9663" y="2351882"/>
            <a:ext cx="7620000" cy="22726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解：（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9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（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(– 2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(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32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（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xy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(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16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1" lang="en-US" altLang="zh-CN" sz="2800" b="1" kern="0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1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1" lang="pt-BR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</a:t>
            </a:r>
            <a:r>
              <a:rPr kumimoji="1" lang="pt-BR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1" lang="pt-BR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3</a:t>
            </a:r>
            <a:r>
              <a:rPr kumimoji="1" lang="pt-BR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1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1" lang="pt-BR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1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1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2530</Words>
  <Application>WPS 演示</Application>
  <PresentationFormat>全屏显示(16:9)</PresentationFormat>
  <Paragraphs>266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Calibri</vt:lpstr>
      <vt:lpstr>1_Office 主题​​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434</cp:revision>
  <dcterms:created xsi:type="dcterms:W3CDTF">2016-01-14T07:05:00Z</dcterms:created>
  <dcterms:modified xsi:type="dcterms:W3CDTF">2025-01-18T09:23:30Z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6AE1EC57A05A4C95AF9CB9D406E0FFFA</vt:lpwstr>
  </property>
  <property fmtid="{D5CDD505-2E9C-101B-9397-08002B2CF9AE}" pid="3" name="KSOProductBuildVer">
    <vt:lpwstr>2052-12.1.0.19770</vt:lpwstr>
  </property>
</Properties>
</file>