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4"/>
  </p:notesMasterIdLst>
  <p:sldIdLst>
    <p:sldId id="256" r:id="rId4"/>
    <p:sldId id="367" r:id="rId5"/>
    <p:sldId id="369" r:id="rId6"/>
    <p:sldId id="370" r:id="rId7"/>
    <p:sldId id="309" r:id="rId8"/>
    <p:sldId id="371" r:id="rId9"/>
    <p:sldId id="372" r:id="rId10"/>
    <p:sldId id="313" r:id="rId11"/>
    <p:sldId id="366" r:id="rId12"/>
    <p:sldId id="378" r:id="rId13"/>
    <p:sldId id="302" r:id="rId14"/>
    <p:sldId id="376" r:id="rId15"/>
    <p:sldId id="276" r:id="rId16"/>
    <p:sldId id="379" r:id="rId17"/>
    <p:sldId id="277" r:id="rId18"/>
    <p:sldId id="315" r:id="rId19"/>
    <p:sldId id="278" r:id="rId20"/>
    <p:sldId id="316" r:id="rId21"/>
    <p:sldId id="317" r:id="rId22"/>
    <p:sldId id="364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DBFF"/>
    <a:srgbClr val="0000FF"/>
    <a:srgbClr val="FF2F83"/>
    <a:srgbClr val="FF0066"/>
    <a:srgbClr val="66CCFF"/>
    <a:srgbClr val="DDFFFF"/>
    <a:srgbClr val="F2633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1" autoAdjust="0"/>
    <p:restoredTop sz="96370" autoAdjust="0"/>
  </p:normalViewPr>
  <p:slideViewPr>
    <p:cSldViewPr snapToGrid="0" showGuides="1">
      <p:cViewPr varScale="1">
        <p:scale>
          <a:sx n="118" d="100"/>
          <a:sy n="118" d="100"/>
        </p:scale>
        <p:origin x="102" y="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B5D6591-3FB0-4956-AABF-4B4C58E85B0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1C2AEFC-D8F0-4BA2-AFF4-97209EE891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2100263" y="2905125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28975" y="3008313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+mj-ea"/>
                <a:ea typeface="+mj-ea"/>
              </a:rPr>
              <a:t>北师大版七年级数学下册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143500"/>
            <a:ext cx="10636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6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063" y="4976813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2209800" y="1325563"/>
            <a:ext cx="5000625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latin typeface="+mj-lt"/>
                <a:ea typeface="+mj-ea"/>
              </a:rPr>
              <a:t>第</a:t>
            </a:r>
            <a:r>
              <a:rPr lang="en-US" altLang="zh-CN" sz="3200" b="1" dirty="0">
                <a:latin typeface="+mj-lt"/>
                <a:ea typeface="+mj-ea"/>
              </a:rPr>
              <a:t>3</a:t>
            </a:r>
            <a:r>
              <a:rPr lang="zh-CN" altLang="en-US" sz="3200" b="1" dirty="0">
                <a:latin typeface="+mj-lt"/>
                <a:ea typeface="+mj-ea"/>
              </a:rPr>
              <a:t>课时  利用“边角边”判定三角形全等</a:t>
            </a:r>
            <a:endParaRPr lang="zh-CN" altLang="en-US" sz="32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161365" y="193476"/>
            <a:ext cx="8785388" cy="19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小明做了一只如图所示的风筝，其中∠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EDH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FDH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ED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。将上述条件标注在图中小明不用测量就知道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EH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FH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，请你说明理由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2301" y="-421614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288" y="1927886"/>
            <a:ext cx="34131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776" y="4863174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2621" y="1896690"/>
            <a:ext cx="2204132" cy="2991324"/>
          </a:xfrm>
          <a:prstGeom prst="rect">
            <a:avLst/>
          </a:prstGeom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2395" y="2211440"/>
            <a:ext cx="4518025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解：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在△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DEH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和△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DFH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中，</a:t>
            </a:r>
            <a:endParaRPr lang="zh-CN" altLang="zh-CN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11049" y="3849525"/>
            <a:ext cx="5241925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 △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DEH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≌ △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DFH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SAS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zh-CN" altLang="zh-CN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42395" y="2853871"/>
            <a:ext cx="6661170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因为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ED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FD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EDH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FDH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 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DH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DH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6585" y="1651829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P104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11049" y="4361770"/>
            <a:ext cx="2998603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EH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FH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15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1" name="矩形: 圆角 10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82295" y="973729"/>
            <a:ext cx="784860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如果“两</a:t>
            </a:r>
            <a:r>
              <a:rPr lang="zh-CN" altLang="en-US" sz="2800" b="1" dirty="0">
                <a:latin typeface="+mj-lt"/>
                <a:ea typeface="+mj-ea"/>
              </a:rPr>
              <a:t>边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及一</a:t>
            </a:r>
            <a:r>
              <a:rPr lang="zh-CN" altLang="en-US" sz="2800" b="1" dirty="0">
                <a:latin typeface="+mj-lt"/>
                <a:ea typeface="+mj-ea"/>
              </a:rPr>
              <a:t>角”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条件中的</a:t>
            </a:r>
            <a:r>
              <a:rPr lang="zh-CN" altLang="en-US" sz="2800" b="1" dirty="0">
                <a:latin typeface="+mj-lt"/>
                <a:ea typeface="+mj-ea"/>
              </a:rPr>
              <a:t>角是其中一边的对角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，情况会怎样呢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1301" y="2048129"/>
            <a:ext cx="8705140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        如图，已知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的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边和边长为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l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的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边，以及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边的对角∠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，你能用尺规确定顶点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的位置吗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?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10552" y="4012093"/>
            <a:ext cx="1406375" cy="499379"/>
            <a:chOff x="4838400" y="4094221"/>
            <a:chExt cx="1406375" cy="499379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4838400" y="4593600"/>
              <a:ext cx="14063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493436" y="4094221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l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27041" y="3071131"/>
            <a:ext cx="2233639" cy="1785492"/>
            <a:chOff x="1524761" y="3046494"/>
            <a:chExt cx="2233639" cy="1785492"/>
          </a:xfrm>
        </p:grpSpPr>
        <p:sp>
          <p:nvSpPr>
            <p:cNvPr id="26" name="任意多边形: 形状 25"/>
            <p:cNvSpPr/>
            <p:nvPr/>
          </p:nvSpPr>
          <p:spPr bwMode="auto">
            <a:xfrm>
              <a:off x="1915200" y="3463208"/>
              <a:ext cx="1843200" cy="1151992"/>
            </a:xfrm>
            <a:custGeom>
              <a:avLst/>
              <a:gdLst>
                <a:gd name="connsiteX0" fmla="*/ 1296000 w 2167200"/>
                <a:gd name="connsiteY0" fmla="*/ 0 h 1080000"/>
                <a:gd name="connsiteX1" fmla="*/ 0 w 2167200"/>
                <a:gd name="connsiteY1" fmla="*/ 1080000 h 1080000"/>
                <a:gd name="connsiteX2" fmla="*/ 2167200 w 2167200"/>
                <a:gd name="connsiteY2" fmla="*/ 108000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7200" h="1080000">
                  <a:moveTo>
                    <a:pt x="1296000" y="0"/>
                  </a:moveTo>
                  <a:lnTo>
                    <a:pt x="0" y="1080000"/>
                  </a:lnTo>
                  <a:lnTo>
                    <a:pt x="2167200" y="108000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525561" y="3046494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524761" y="4335119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2995200" y="3438008"/>
              <a:ext cx="50400" cy="504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81080" y="1096153"/>
            <a:ext cx="1406375" cy="499379"/>
            <a:chOff x="4838400" y="4094221"/>
            <a:chExt cx="1406375" cy="49937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838400" y="4593600"/>
              <a:ext cx="14063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493436" y="4094221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l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97569" y="155191"/>
            <a:ext cx="2233639" cy="1785492"/>
            <a:chOff x="1524761" y="3046494"/>
            <a:chExt cx="2233639" cy="1785492"/>
          </a:xfrm>
        </p:grpSpPr>
        <p:sp>
          <p:nvSpPr>
            <p:cNvPr id="11" name="任意多边形: 形状 10"/>
            <p:cNvSpPr/>
            <p:nvPr/>
          </p:nvSpPr>
          <p:spPr bwMode="auto">
            <a:xfrm>
              <a:off x="1915200" y="3463208"/>
              <a:ext cx="1843200" cy="1151992"/>
            </a:xfrm>
            <a:custGeom>
              <a:avLst/>
              <a:gdLst>
                <a:gd name="connsiteX0" fmla="*/ 1296000 w 2167200"/>
                <a:gd name="connsiteY0" fmla="*/ 0 h 1080000"/>
                <a:gd name="connsiteX1" fmla="*/ 0 w 2167200"/>
                <a:gd name="connsiteY1" fmla="*/ 1080000 h 1080000"/>
                <a:gd name="connsiteX2" fmla="*/ 2167200 w 2167200"/>
                <a:gd name="connsiteY2" fmla="*/ 108000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7200" h="1080000">
                  <a:moveTo>
                    <a:pt x="1296000" y="0"/>
                  </a:moveTo>
                  <a:lnTo>
                    <a:pt x="0" y="1080000"/>
                  </a:lnTo>
                  <a:lnTo>
                    <a:pt x="2167200" y="108000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25561" y="3046494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24761" y="4335119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2995200" y="3438008"/>
              <a:ext cx="50400" cy="504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4813" y="2858719"/>
            <a:ext cx="3220039" cy="1748747"/>
            <a:chOff x="805213" y="2469919"/>
            <a:chExt cx="3220039" cy="1748747"/>
          </a:xfrm>
        </p:grpSpPr>
        <p:grpSp>
          <p:nvGrpSpPr>
            <p:cNvPr id="6" name="组合 5"/>
            <p:cNvGrpSpPr/>
            <p:nvPr/>
          </p:nvGrpSpPr>
          <p:grpSpPr>
            <a:xfrm>
              <a:off x="1174052" y="2469919"/>
              <a:ext cx="2851200" cy="1543514"/>
              <a:chOff x="1288800" y="2092486"/>
              <a:chExt cx="2851200" cy="1543514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884761" y="2092486"/>
                <a:ext cx="311239" cy="4968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defTabSz="914400" eaLnBrk="1" hangingPunct="1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latin typeface="+mj-lt"/>
                    <a:ea typeface="+mj-ea"/>
                    <a:cs typeface="+mn-cs"/>
                  </a:rPr>
                  <a:t>A</a:t>
                </a:r>
                <a:endPara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288800" y="2451600"/>
                <a:ext cx="2851200" cy="1184400"/>
                <a:chOff x="1288800" y="2451600"/>
                <a:chExt cx="2851200" cy="1184400"/>
              </a:xfrm>
            </p:grpSpPr>
            <p:sp>
              <p:nvSpPr>
                <p:cNvPr id="2" name="任意多边形: 形状 1"/>
                <p:cNvSpPr/>
                <p:nvPr/>
              </p:nvSpPr>
              <p:spPr bwMode="auto">
                <a:xfrm>
                  <a:off x="1288800" y="2484000"/>
                  <a:ext cx="2851200" cy="1152000"/>
                </a:xfrm>
                <a:custGeom>
                  <a:avLst/>
                  <a:gdLst>
                    <a:gd name="connsiteX0" fmla="*/ 1108800 w 2851200"/>
                    <a:gd name="connsiteY0" fmla="*/ 0 h 1152000"/>
                    <a:gd name="connsiteX1" fmla="*/ 0 w 2851200"/>
                    <a:gd name="connsiteY1" fmla="*/ 1152000 h 1152000"/>
                    <a:gd name="connsiteX2" fmla="*/ 2851200 w 2851200"/>
                    <a:gd name="connsiteY2" fmla="*/ 1152000 h 1152000"/>
                    <a:gd name="connsiteX3" fmla="*/ 2851200 w 2851200"/>
                    <a:gd name="connsiteY3" fmla="*/ 1152000 h 1152000"/>
                    <a:gd name="connsiteX4" fmla="*/ 2851200 w 2851200"/>
                    <a:gd name="connsiteY4" fmla="*/ 1152000 h 115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1200" h="1152000">
                      <a:moveTo>
                        <a:pt x="1108800" y="0"/>
                      </a:moveTo>
                      <a:lnTo>
                        <a:pt x="0" y="1152000"/>
                      </a:lnTo>
                      <a:lnTo>
                        <a:pt x="2851200" y="1152000"/>
                      </a:lnTo>
                      <a:lnTo>
                        <a:pt x="2851200" y="1152000"/>
                      </a:lnTo>
                      <a:lnTo>
                        <a:pt x="2851200" y="1152000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椭圆 3"/>
                <p:cNvSpPr/>
                <p:nvPr/>
              </p:nvSpPr>
              <p:spPr bwMode="auto">
                <a:xfrm>
                  <a:off x="2376000" y="2451600"/>
                  <a:ext cx="50400" cy="50400"/>
                </a:xfrm>
                <a:prstGeom prst="ellipse">
                  <a:avLst/>
                </a:prstGeom>
                <a:solidFill>
                  <a:schemeClr val="tx1"/>
                </a:solid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square" rtlCol="0" anchor="ctr">
                  <a:spAutoFit/>
                </a:bodyPr>
                <a:lstStyle/>
                <a:p>
                  <a:pPr algn="l"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endParaRPr lang="zh-CN" altLang="en-US" sz="2800" b="1" dirty="0">
                    <a:latin typeface="+mj-lt"/>
                    <a:ea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15" name="文本框 14"/>
            <p:cNvSpPr txBox="1"/>
            <p:nvPr/>
          </p:nvSpPr>
          <p:spPr>
            <a:xfrm>
              <a:off x="805213" y="3721799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17" name="椭圆 16"/>
          <p:cNvSpPr/>
          <p:nvPr/>
        </p:nvSpPr>
        <p:spPr bwMode="auto">
          <a:xfrm>
            <a:off x="835055" y="1835599"/>
            <a:ext cx="2801994" cy="2829267"/>
          </a:xfrm>
          <a:prstGeom prst="ellipse">
            <a:avLst/>
          </a:prstGeom>
          <a:noFill/>
          <a:ln w="12700">
            <a:solidFill>
              <a:srgbClr val="000000"/>
            </a:solidFill>
            <a:prstDash val="dash"/>
            <a:miter lim="800000"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1386084" y="4372070"/>
            <a:ext cx="60325" cy="6032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3006084" y="4372070"/>
            <a:ext cx="60325" cy="6032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97569" y="4376484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endParaRPr lang="zh-CN" altLang="en-US" sz="24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71146" y="4433884"/>
            <a:ext cx="4764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C′</a:t>
            </a:r>
            <a:endParaRPr lang="zh-CN" altLang="en-US" sz="24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1397496" y="3266413"/>
            <a:ext cx="849028" cy="1150901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4" idx="4"/>
            <a:endCxn id="26" idx="0"/>
          </p:cNvCxnSpPr>
          <p:nvPr/>
        </p:nvCxnSpPr>
        <p:spPr>
          <a:xfrm>
            <a:off x="2236052" y="3268233"/>
            <a:ext cx="800195" cy="110383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661784" y="2079696"/>
            <a:ext cx="1572289" cy="1921429"/>
            <a:chOff x="4636165" y="2072496"/>
            <a:chExt cx="1572289" cy="1921429"/>
          </a:xfrm>
        </p:grpSpPr>
        <p:sp>
          <p:nvSpPr>
            <p:cNvPr id="38" name="任意多边形: 形状 37"/>
            <p:cNvSpPr/>
            <p:nvPr/>
          </p:nvSpPr>
          <p:spPr bwMode="auto">
            <a:xfrm>
              <a:off x="4958435" y="2523952"/>
              <a:ext cx="1094400" cy="1166400"/>
            </a:xfrm>
            <a:custGeom>
              <a:avLst/>
              <a:gdLst>
                <a:gd name="connsiteX0" fmla="*/ 1094400 w 1094400"/>
                <a:gd name="connsiteY0" fmla="*/ 0 h 1166400"/>
                <a:gd name="connsiteX1" fmla="*/ 0 w 1094400"/>
                <a:gd name="connsiteY1" fmla="*/ 1159200 h 1166400"/>
                <a:gd name="connsiteX2" fmla="*/ 280800 w 1094400"/>
                <a:gd name="connsiteY2" fmla="*/ 1166400 h 1166400"/>
                <a:gd name="connsiteX3" fmla="*/ 1094400 w 1094400"/>
                <a:gd name="connsiteY3" fmla="*/ 0 h 116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4400" h="1166400">
                  <a:moveTo>
                    <a:pt x="1094400" y="0"/>
                  </a:moveTo>
                  <a:lnTo>
                    <a:pt x="0" y="1159200"/>
                  </a:lnTo>
                  <a:lnTo>
                    <a:pt x="280800" y="1166400"/>
                  </a:lnTo>
                  <a:lnTo>
                    <a:pt x="10944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897215" y="2072496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636165" y="3494529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140618" y="3497058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87455" y="2137296"/>
            <a:ext cx="3103058" cy="1863829"/>
            <a:chOff x="5987455" y="2137296"/>
            <a:chExt cx="3103058" cy="1863829"/>
          </a:xfrm>
        </p:grpSpPr>
        <p:sp>
          <p:nvSpPr>
            <p:cNvPr id="39" name="任意多边形: 形状 38"/>
            <p:cNvSpPr/>
            <p:nvPr/>
          </p:nvSpPr>
          <p:spPr bwMode="auto">
            <a:xfrm>
              <a:off x="6364493" y="2569363"/>
              <a:ext cx="1922400" cy="1173600"/>
            </a:xfrm>
            <a:custGeom>
              <a:avLst/>
              <a:gdLst>
                <a:gd name="connsiteX0" fmla="*/ 1108800 w 1922400"/>
                <a:gd name="connsiteY0" fmla="*/ 0 h 1173600"/>
                <a:gd name="connsiteX1" fmla="*/ 0 w 1922400"/>
                <a:gd name="connsiteY1" fmla="*/ 1173600 h 1173600"/>
                <a:gd name="connsiteX2" fmla="*/ 1922400 w 1922400"/>
                <a:gd name="connsiteY2" fmla="*/ 1159200 h 1173600"/>
                <a:gd name="connsiteX3" fmla="*/ 1108800 w 1922400"/>
                <a:gd name="connsiteY3" fmla="*/ 0 h 117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400" h="1173600">
                  <a:moveTo>
                    <a:pt x="1108800" y="0"/>
                  </a:moveTo>
                  <a:lnTo>
                    <a:pt x="0" y="1173600"/>
                  </a:lnTo>
                  <a:lnTo>
                    <a:pt x="1922400" y="1159200"/>
                  </a:lnTo>
                  <a:lnTo>
                    <a:pt x="110880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322748" y="2137296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87455" y="3494529"/>
              <a:ext cx="311239" cy="496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251585" y="3507977"/>
              <a:ext cx="838928" cy="4931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C</a:t>
              </a:r>
              <a:r>
                <a:rPr lang="en-US" altLang="zh-CN" sz="2400" b="1" i="1" dirty="0">
                  <a:latin typeface="+mj-lt"/>
                </a:rPr>
                <a:t>′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337366" y="4171399"/>
            <a:ext cx="47531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发现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顶点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可能存在两个位置。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169933" y="290200"/>
            <a:ext cx="8116960" cy="1534581"/>
          </a:xfrm>
          <a:prstGeom prst="rect">
            <a:avLst/>
          </a:prstGeom>
          <a:solidFill>
            <a:srgbClr val="FFFFFF">
              <a:alpha val="90000"/>
            </a:srgbClr>
          </a:solidFill>
          <a:ln w="19050">
            <a:noFill/>
            <a:miter lim="800000"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8544" y="448681"/>
            <a:ext cx="7667102" cy="1295400"/>
            <a:chOff x="910812" y="3765493"/>
            <a:chExt cx="7851676" cy="1296000"/>
          </a:xfrm>
        </p:grpSpPr>
        <p:sp>
          <p:nvSpPr>
            <p:cNvPr id="48" name="矩形 47"/>
            <p:cNvSpPr/>
            <p:nvPr/>
          </p:nvSpPr>
          <p:spPr bwMode="auto">
            <a:xfrm>
              <a:off x="910812" y="3765493"/>
              <a:ext cx="7851676" cy="1296000"/>
            </a:xfrm>
            <a:prstGeom prst="rect">
              <a:avLst/>
            </a:prstGeom>
            <a:solidFill>
              <a:srgbClr val="DDFFFF"/>
            </a:solidFill>
            <a:ln w="19050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9" name="矩形 44"/>
            <p:cNvSpPr/>
            <p:nvPr/>
          </p:nvSpPr>
          <p:spPr>
            <a:xfrm>
              <a:off x="1180759" y="3837042"/>
              <a:ext cx="7311781" cy="11529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buNone/>
              </a:pPr>
              <a:r>
                <a:rPr lang="zh-CN" altLang="en-US" sz="2800" b="1" dirty="0">
                  <a:latin typeface="+mj-lt"/>
                  <a:ea typeface="+mj-ea"/>
                </a:rPr>
                <a:t>        两边分别相等且其中一组等边的对角相等的两个三角形</a:t>
              </a:r>
              <a:r>
                <a:rPr lang="zh-CN" altLang="en-US" sz="2800" b="1" dirty="0">
                  <a:solidFill>
                    <a:srgbClr val="0070C0"/>
                  </a:solidFill>
                  <a:latin typeface="+mj-lt"/>
                  <a:ea typeface="+mj-ea"/>
                </a:rPr>
                <a:t>不一定</a:t>
              </a:r>
              <a:r>
                <a:rPr lang="zh-CN" altLang="en-US" sz="2800" b="1" dirty="0">
                  <a:latin typeface="+mj-lt"/>
                  <a:ea typeface="+mj-ea"/>
                </a:rPr>
                <a:t>全等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                            </a:t>
              </a:r>
              <a:endPara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/>
      <p:bldP spid="28" grpId="0"/>
      <p:bldP spid="35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575" y="2041525"/>
            <a:ext cx="34131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1" name="矩形 2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3602038" y="1839913"/>
            <a:ext cx="300037" cy="3698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 rot="3078063">
            <a:off x="3725069" y="1791494"/>
            <a:ext cx="617537" cy="96837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4154488" y="2416175"/>
            <a:ext cx="300037" cy="369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55765" y="1028700"/>
            <a:ext cx="74863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如图，在下列三角形中，哪两个三角形全等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auto">
          <a:xfrm rot="20098326">
            <a:off x="1766888" y="1798638"/>
            <a:ext cx="541337" cy="973137"/>
          </a:xfrm>
          <a:prstGeom prst="triangle">
            <a:avLst>
              <a:gd name="adj" fmla="val 73787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 rot="18816740" flipV="1">
            <a:off x="2037557" y="3528219"/>
            <a:ext cx="539750" cy="973137"/>
          </a:xfrm>
          <a:prstGeom prst="triangle">
            <a:avLst>
              <a:gd name="adj" fmla="val 73787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2414588" y="2124075"/>
            <a:ext cx="300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2306638" y="3419475"/>
            <a:ext cx="300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1658938" y="2286000"/>
            <a:ext cx="300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1982788" y="4013200"/>
            <a:ext cx="300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1874838" y="2016125"/>
            <a:ext cx="6477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2198688" y="3798888"/>
            <a:ext cx="6477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Arc 15"/>
          <p:cNvSpPr/>
          <p:nvPr/>
        </p:nvSpPr>
        <p:spPr bwMode="auto">
          <a:xfrm flipH="1">
            <a:off x="2522538" y="4068763"/>
            <a:ext cx="109537" cy="106362"/>
          </a:xfrm>
          <a:custGeom>
            <a:avLst/>
            <a:gdLst>
              <a:gd name="T0" fmla="*/ 0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rc 16"/>
          <p:cNvSpPr/>
          <p:nvPr/>
        </p:nvSpPr>
        <p:spPr bwMode="auto">
          <a:xfrm flipV="1">
            <a:off x="1943100" y="1935163"/>
            <a:ext cx="80963" cy="63500"/>
          </a:xfrm>
          <a:custGeom>
            <a:avLst/>
            <a:gdLst>
              <a:gd name="T0" fmla="*/ 0 w 29964"/>
              <a:gd name="T1" fmla="*/ 119237237 h 23034"/>
              <a:gd name="T2" fmla="*/ 1676702816 w 29964"/>
              <a:gd name="T3" fmla="*/ 1630096172 h 23034"/>
              <a:gd name="T4" fmla="*/ 468784227 w 29964"/>
              <a:gd name="T5" fmla="*/ 1528609258 h 2303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964" h="23034" fill="none" extrusionOk="0">
                <a:moveTo>
                  <a:pt x="0" y="1685"/>
                </a:moveTo>
                <a:cubicBezTo>
                  <a:pt x="2648" y="572"/>
                  <a:pt x="5491" y="0"/>
                  <a:pt x="8364" y="0"/>
                </a:cubicBezTo>
                <a:cubicBezTo>
                  <a:pt x="20293" y="0"/>
                  <a:pt x="29964" y="9670"/>
                  <a:pt x="29964" y="21600"/>
                </a:cubicBezTo>
                <a:cubicBezTo>
                  <a:pt x="29964" y="22078"/>
                  <a:pt x="29948" y="22556"/>
                  <a:pt x="29916" y="23034"/>
                </a:cubicBezTo>
              </a:path>
              <a:path w="29964" h="23034" stroke="0" extrusionOk="0">
                <a:moveTo>
                  <a:pt x="0" y="1685"/>
                </a:moveTo>
                <a:cubicBezTo>
                  <a:pt x="2648" y="572"/>
                  <a:pt x="5491" y="0"/>
                  <a:pt x="8364" y="0"/>
                </a:cubicBezTo>
                <a:cubicBezTo>
                  <a:pt x="20293" y="0"/>
                  <a:pt x="29964" y="9670"/>
                  <a:pt x="29964" y="21600"/>
                </a:cubicBezTo>
                <a:cubicBezTo>
                  <a:pt x="29964" y="22078"/>
                  <a:pt x="29948" y="22556"/>
                  <a:pt x="29916" y="23034"/>
                </a:cubicBezTo>
                <a:lnTo>
                  <a:pt x="8364" y="21600"/>
                </a:lnTo>
                <a:lnTo>
                  <a:pt x="0" y="168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17"/>
          <p:cNvSpPr>
            <a:spLocks noChangeArrowheads="1"/>
          </p:cNvSpPr>
          <p:nvPr/>
        </p:nvSpPr>
        <p:spPr bwMode="auto">
          <a:xfrm rot="11582246">
            <a:off x="6124575" y="3492500"/>
            <a:ext cx="511175" cy="1025525"/>
          </a:xfrm>
          <a:prstGeom prst="triangle">
            <a:avLst>
              <a:gd name="adj" fmla="val 60662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6515100" y="3759200"/>
            <a:ext cx="4651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 rot="824748">
            <a:off x="5926138" y="3586163"/>
            <a:ext cx="4111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 rot="194182">
            <a:off x="6128301" y="3729284"/>
            <a:ext cx="6731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endParaRPr lang="en-US" altLang="zh-CN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" name="Line 21"/>
          <p:cNvSpPr>
            <a:spLocks noChangeShapeType="1"/>
          </p:cNvSpPr>
          <p:nvPr/>
        </p:nvSpPr>
        <p:spPr bwMode="auto">
          <a:xfrm>
            <a:off x="5335588" y="1966913"/>
            <a:ext cx="428625" cy="830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22"/>
          <p:cNvSpPr>
            <a:spLocks noChangeShapeType="1"/>
          </p:cNvSpPr>
          <p:nvPr/>
        </p:nvSpPr>
        <p:spPr bwMode="auto">
          <a:xfrm flipV="1">
            <a:off x="5764213" y="2771775"/>
            <a:ext cx="946150" cy="14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23"/>
          <p:cNvSpPr>
            <a:spLocks noChangeShapeType="1"/>
          </p:cNvSpPr>
          <p:nvPr/>
        </p:nvSpPr>
        <p:spPr bwMode="auto">
          <a:xfrm>
            <a:off x="5335588" y="1962150"/>
            <a:ext cx="1374775" cy="795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5218113" y="2244725"/>
            <a:ext cx="2333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6088063" y="2057400"/>
            <a:ext cx="4635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5476875" y="2196987"/>
            <a:ext cx="10382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40°</a:t>
            </a:r>
            <a:endParaRPr lang="en-US" altLang="zh-CN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Arc 27"/>
          <p:cNvSpPr/>
          <p:nvPr/>
        </p:nvSpPr>
        <p:spPr bwMode="auto">
          <a:xfrm rot="14719388" flipH="1" flipV="1">
            <a:off x="5235575" y="1905001"/>
            <a:ext cx="320675" cy="247650"/>
          </a:xfrm>
          <a:custGeom>
            <a:avLst/>
            <a:gdLst>
              <a:gd name="T0" fmla="*/ 2147483646 w 20272"/>
              <a:gd name="T1" fmla="*/ 0 h 14680"/>
              <a:gd name="T2" fmla="*/ 2147483646 w 20272"/>
              <a:gd name="T3" fmla="*/ 2147483646 h 14680"/>
              <a:gd name="T4" fmla="*/ 0 w 20272"/>
              <a:gd name="T5" fmla="*/ 2147483646 h 14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272" h="14680" fill="none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</a:path>
              <a:path w="20272" h="14680" stroke="0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  <a:lnTo>
                  <a:pt x="0" y="14680"/>
                </a:lnTo>
                <a:lnTo>
                  <a:pt x="15844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Line 28"/>
          <p:cNvSpPr>
            <a:spLocks noChangeShapeType="1"/>
          </p:cNvSpPr>
          <p:nvPr/>
        </p:nvSpPr>
        <p:spPr bwMode="auto">
          <a:xfrm rot="19782665">
            <a:off x="3659188" y="3598863"/>
            <a:ext cx="428625" cy="830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 rot="19782665" flipV="1">
            <a:off x="4194175" y="4002088"/>
            <a:ext cx="947738" cy="1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 rot="19782665">
            <a:off x="3584575" y="3359150"/>
            <a:ext cx="1374775" cy="795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 rot="19782665">
            <a:off x="3589338" y="3967163"/>
            <a:ext cx="2333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4230688" y="3490913"/>
            <a:ext cx="4635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Rectangle 33"/>
          <p:cNvSpPr>
            <a:spLocks noChangeArrowheads="1"/>
          </p:cNvSpPr>
          <p:nvPr/>
        </p:nvSpPr>
        <p:spPr bwMode="auto">
          <a:xfrm rot="19782665">
            <a:off x="3748651" y="3591283"/>
            <a:ext cx="103981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40°</a:t>
            </a:r>
            <a:endParaRPr lang="en-US" altLang="zh-CN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Arc 34"/>
          <p:cNvSpPr/>
          <p:nvPr/>
        </p:nvSpPr>
        <p:spPr bwMode="auto">
          <a:xfrm rot="12902054" flipH="1" flipV="1">
            <a:off x="3403600" y="3662363"/>
            <a:ext cx="320675" cy="247650"/>
          </a:xfrm>
          <a:custGeom>
            <a:avLst/>
            <a:gdLst>
              <a:gd name="T0" fmla="*/ 2147483646 w 20272"/>
              <a:gd name="T1" fmla="*/ 0 h 14680"/>
              <a:gd name="T2" fmla="*/ 2147483646 w 20272"/>
              <a:gd name="T3" fmla="*/ 2147483646 h 14680"/>
              <a:gd name="T4" fmla="*/ 0 w 20272"/>
              <a:gd name="T5" fmla="*/ 2147483646 h 14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272" h="14680" fill="none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</a:path>
              <a:path w="20272" h="14680" stroke="0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  <a:lnTo>
                  <a:pt x="0" y="14680"/>
                </a:lnTo>
                <a:lnTo>
                  <a:pt x="15844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Text Box 35"/>
          <p:cNvSpPr txBox="1">
            <a:spLocks noChangeArrowheads="1"/>
          </p:cNvSpPr>
          <p:nvPr/>
        </p:nvSpPr>
        <p:spPr bwMode="auto">
          <a:xfrm>
            <a:off x="3766308" y="2093311"/>
            <a:ext cx="6477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40°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Text Box 36"/>
          <p:cNvSpPr txBox="1">
            <a:spLocks noChangeArrowheads="1"/>
          </p:cNvSpPr>
          <p:nvPr/>
        </p:nvSpPr>
        <p:spPr bwMode="auto">
          <a:xfrm>
            <a:off x="1990725" y="2878138"/>
            <a:ext cx="41751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" name="Text Box 37"/>
          <p:cNvSpPr txBox="1">
            <a:spLocks noChangeArrowheads="1"/>
          </p:cNvSpPr>
          <p:nvPr/>
        </p:nvSpPr>
        <p:spPr bwMode="auto">
          <a:xfrm>
            <a:off x="5878513" y="2868613"/>
            <a:ext cx="41751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" name="Text Box 38"/>
          <p:cNvSpPr txBox="1">
            <a:spLocks noChangeArrowheads="1"/>
          </p:cNvSpPr>
          <p:nvPr/>
        </p:nvSpPr>
        <p:spPr bwMode="auto">
          <a:xfrm>
            <a:off x="3659188" y="2878138"/>
            <a:ext cx="41751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Text Box 39"/>
          <p:cNvSpPr txBox="1">
            <a:spLocks noChangeArrowheads="1"/>
          </p:cNvSpPr>
          <p:nvPr/>
        </p:nvSpPr>
        <p:spPr bwMode="auto">
          <a:xfrm>
            <a:off x="6354763" y="4429125"/>
            <a:ext cx="417512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⑥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Text Box 40"/>
          <p:cNvSpPr txBox="1">
            <a:spLocks noChangeArrowheads="1"/>
          </p:cNvSpPr>
          <p:nvPr/>
        </p:nvSpPr>
        <p:spPr bwMode="auto">
          <a:xfrm>
            <a:off x="4027488" y="4344988"/>
            <a:ext cx="41592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⑤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" name="Text Box 41"/>
          <p:cNvSpPr txBox="1">
            <a:spLocks noChangeArrowheads="1"/>
          </p:cNvSpPr>
          <p:nvPr/>
        </p:nvSpPr>
        <p:spPr bwMode="auto">
          <a:xfrm>
            <a:off x="1990725" y="4356100"/>
            <a:ext cx="417513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Arc 42"/>
          <p:cNvSpPr/>
          <p:nvPr/>
        </p:nvSpPr>
        <p:spPr bwMode="auto">
          <a:xfrm flipH="1" flipV="1">
            <a:off x="4198938" y="1930400"/>
            <a:ext cx="322262" cy="247650"/>
          </a:xfrm>
          <a:custGeom>
            <a:avLst/>
            <a:gdLst>
              <a:gd name="T0" fmla="*/ 2147483646 w 20272"/>
              <a:gd name="T1" fmla="*/ 0 h 14680"/>
              <a:gd name="T2" fmla="*/ 2147483646 w 20272"/>
              <a:gd name="T3" fmla="*/ 2147483646 h 14680"/>
              <a:gd name="T4" fmla="*/ 0 w 20272"/>
              <a:gd name="T5" fmla="*/ 2147483646 h 14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272" h="14680" fill="none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</a:path>
              <a:path w="20272" h="14680" stroke="0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  <a:lnTo>
                  <a:pt x="0" y="14680"/>
                </a:lnTo>
                <a:lnTo>
                  <a:pt x="15844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Arc 43"/>
          <p:cNvSpPr/>
          <p:nvPr/>
        </p:nvSpPr>
        <p:spPr bwMode="auto">
          <a:xfrm rot="7755187" flipH="1" flipV="1">
            <a:off x="6105525" y="4214813"/>
            <a:ext cx="320675" cy="247650"/>
          </a:xfrm>
          <a:custGeom>
            <a:avLst/>
            <a:gdLst>
              <a:gd name="T0" fmla="*/ 2147483646 w 20272"/>
              <a:gd name="T1" fmla="*/ 0 h 14680"/>
              <a:gd name="T2" fmla="*/ 2147483646 w 20272"/>
              <a:gd name="T3" fmla="*/ 2147483646 h 14680"/>
              <a:gd name="T4" fmla="*/ 0 w 20272"/>
              <a:gd name="T5" fmla="*/ 2147483646 h 14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272" h="14680" fill="none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</a:path>
              <a:path w="20272" h="14680" stroke="0" extrusionOk="0">
                <a:moveTo>
                  <a:pt x="15844" y="0"/>
                </a:moveTo>
                <a:cubicBezTo>
                  <a:pt x="17782" y="2091"/>
                  <a:pt x="19287" y="4546"/>
                  <a:pt x="20271" y="7222"/>
                </a:cubicBezTo>
                <a:lnTo>
                  <a:pt x="0" y="14680"/>
                </a:lnTo>
                <a:lnTo>
                  <a:pt x="15844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矩形 15"/>
          <p:cNvSpPr>
            <a:spLocks noChangeArrowheads="1"/>
          </p:cNvSpPr>
          <p:nvPr/>
        </p:nvSpPr>
        <p:spPr bwMode="auto">
          <a:xfrm>
            <a:off x="7271885" y="4114155"/>
            <a:ext cx="1299620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①和④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70"/>
          <a:stretch>
            <a:fillRect/>
          </a:stretch>
        </p:blipFill>
        <p:spPr>
          <a:xfrm>
            <a:off x="5596070" y="951276"/>
            <a:ext cx="3003380" cy="2802641"/>
          </a:xfrm>
          <a:prstGeom prst="rect">
            <a:avLst/>
          </a:prstGeom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28037" y="1020570"/>
            <a:ext cx="4896147" cy="227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DCB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的延长线交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=49°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67720" y="2628656"/>
            <a:ext cx="1155421" cy="596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131°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481587" y="563145"/>
            <a:ext cx="7416800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的角平分线。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那么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5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143500"/>
            <a:ext cx="10636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575" y="2041525"/>
            <a:ext cx="34131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6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063" y="4976813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33206" y="1567158"/>
            <a:ext cx="6346825" cy="14868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解：相等 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理由：因为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是∠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BAC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的角平分线，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BAD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CAD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235" y="3685880"/>
            <a:ext cx="5010150" cy="526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ABD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ACD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3206" y="4300454"/>
            <a:ext cx="2595562" cy="526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BD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5371" name="组合 13"/>
          <p:cNvGrpSpPr/>
          <p:nvPr/>
        </p:nvGrpSpPr>
        <p:grpSpPr bwMode="auto">
          <a:xfrm>
            <a:off x="6597650" y="1384300"/>
            <a:ext cx="2149475" cy="2787650"/>
            <a:chOff x="6553538" y="1421738"/>
            <a:chExt cx="2148681" cy="2788495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6748729" y="1839378"/>
              <a:ext cx="1859863" cy="1962745"/>
            </a:xfrm>
            <a:prstGeom prst="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376" name="矩形 5"/>
            <p:cNvSpPr>
              <a:spLocks noChangeArrowheads="1"/>
            </p:cNvSpPr>
            <p:nvPr/>
          </p:nvSpPr>
          <p:spPr bwMode="auto">
            <a:xfrm>
              <a:off x="7483813" y="1421738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i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77" name="矩形 14"/>
            <p:cNvSpPr>
              <a:spLocks noChangeArrowheads="1"/>
            </p:cNvSpPr>
            <p:nvPr/>
          </p:nvSpPr>
          <p:spPr bwMode="auto">
            <a:xfrm>
              <a:off x="6553538" y="3745873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i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78" name="矩形 15"/>
            <p:cNvSpPr>
              <a:spLocks noChangeArrowheads="1"/>
            </p:cNvSpPr>
            <p:nvPr/>
          </p:nvSpPr>
          <p:spPr bwMode="auto">
            <a:xfrm>
              <a:off x="8312369" y="3748568"/>
              <a:ext cx="3898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i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>
              <a:endCxn id="3" idx="3"/>
            </p:cNvCxnSpPr>
            <p:nvPr/>
          </p:nvCxnSpPr>
          <p:spPr>
            <a:xfrm flipH="1">
              <a:off x="7678660" y="1864785"/>
              <a:ext cx="6348" cy="193733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0" name="矩形 19"/>
            <p:cNvSpPr>
              <a:spLocks noChangeArrowheads="1"/>
            </p:cNvSpPr>
            <p:nvPr/>
          </p:nvSpPr>
          <p:spPr bwMode="auto">
            <a:xfrm>
              <a:off x="7490163" y="3748568"/>
              <a:ext cx="4074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i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 bwMode="auto">
          <a:xfrm>
            <a:off x="620369" y="3071306"/>
            <a:ext cx="4230838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又因为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AB=AC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600" b="1" i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-21474826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605" y="1298874"/>
            <a:ext cx="2735486" cy="1886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115416" y="358871"/>
            <a:ext cx="8228141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436605" y="2224247"/>
            <a:ext cx="4768194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又因为在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和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FBE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中，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456688" y="2676130"/>
            <a:ext cx="3446269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166" y="3131771"/>
            <a:ext cx="4583112" cy="4654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≌△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FBE 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(SAS)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404166" y="3593461"/>
            <a:ext cx="3091593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BEF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53042" y="4510792"/>
            <a:ext cx="4914873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BEF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∠1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216500" y="1408302"/>
            <a:ext cx="3670638" cy="8717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解：因为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FBE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362638" y="4055151"/>
            <a:ext cx="2458064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因为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BC ∥ EF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163513" y="477291"/>
            <a:ext cx="82740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如图，在湖泊的岸边有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两点，难以直接量出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两点间的距离。你能设计一种量出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两点之间距离的方案吗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8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143500"/>
            <a:ext cx="10636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575" y="2041525"/>
            <a:ext cx="34131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6"/>
          <p:cNvPicPr>
            <a:picLocks noChangeAspect="1" noChangeArrowheads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063" y="4976813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4" t="21532" r="9850" b="5753"/>
          <a:stretch>
            <a:fillRect/>
          </a:stretch>
        </p:blipFill>
        <p:spPr bwMode="auto">
          <a:xfrm>
            <a:off x="305053" y="2419350"/>
            <a:ext cx="3509963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2619628" y="2874963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2130678" y="4392613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187828" y="2909888"/>
            <a:ext cx="488950" cy="1517650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0" name="矩形 11"/>
          <p:cNvSpPr>
            <a:spLocks noChangeArrowheads="1"/>
          </p:cNvSpPr>
          <p:nvPr/>
        </p:nvSpPr>
        <p:spPr bwMode="auto">
          <a:xfrm>
            <a:off x="2483103" y="2466975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400" i="1">
              <a:solidFill>
                <a:srgbClr val="FFC000"/>
              </a:solidFill>
            </a:endParaRPr>
          </a:p>
        </p:txBody>
      </p:sp>
      <p:sp>
        <p:nvSpPr>
          <p:cNvPr id="17421" name="矩形 17"/>
          <p:cNvSpPr>
            <a:spLocks noChangeArrowheads="1"/>
          </p:cNvSpPr>
          <p:nvPr/>
        </p:nvSpPr>
        <p:spPr bwMode="auto">
          <a:xfrm>
            <a:off x="1741741" y="4168775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i="1">
              <a:solidFill>
                <a:srgbClr val="FFC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72016" y="2921000"/>
            <a:ext cx="1887537" cy="6953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165603" y="3644900"/>
            <a:ext cx="2393950" cy="7889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43678" y="3616325"/>
            <a:ext cx="1889125" cy="696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559553" y="2849563"/>
            <a:ext cx="2393950" cy="7889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 bwMode="auto">
          <a:xfrm>
            <a:off x="4500816" y="3571875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372228" y="3113088"/>
            <a:ext cx="407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432803" y="4162425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400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934453" y="2590800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endParaRPr lang="zh-CN" altLang="en-US" sz="2400"/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6432803" y="2857500"/>
            <a:ext cx="517525" cy="1463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66911" y="3193028"/>
            <a:ext cx="6731759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19546" y="2619376"/>
            <a:ext cx="4102100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解：在△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DEC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中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837084" y="3732778"/>
            <a:ext cx="4885142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ABC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≌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DEC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837084" y="4290678"/>
            <a:ext cx="2418098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2546800" y="699860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2057850" y="2217510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115000" y="734785"/>
            <a:ext cx="488950" cy="1517650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11"/>
          <p:cNvSpPr>
            <a:spLocks noChangeArrowheads="1"/>
          </p:cNvSpPr>
          <p:nvPr/>
        </p:nvSpPr>
        <p:spPr bwMode="auto">
          <a:xfrm>
            <a:off x="2410275" y="291872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400" i="1">
              <a:solidFill>
                <a:srgbClr val="FFC000"/>
              </a:solidFill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1668913" y="1993672"/>
            <a:ext cx="388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i="1">
              <a:solidFill>
                <a:srgbClr val="FFC00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599188" y="745897"/>
            <a:ext cx="1887537" cy="6953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092775" y="1469797"/>
            <a:ext cx="2393950" cy="7889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470850" y="1441222"/>
            <a:ext cx="1889125" cy="696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486725" y="674460"/>
            <a:ext cx="2393950" cy="7889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 bwMode="auto">
          <a:xfrm>
            <a:off x="4427988" y="1396772"/>
            <a:ext cx="104775" cy="10477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299400" y="937985"/>
            <a:ext cx="407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359975" y="1987322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40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861625" y="415697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endParaRPr lang="zh-CN" altLang="en-US" sz="240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359975" y="682397"/>
            <a:ext cx="517525" cy="1463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231" y="1199905"/>
            <a:ext cx="2386496" cy="3179631"/>
            <a:chOff x="409231" y="1199905"/>
            <a:chExt cx="2386496" cy="3179631"/>
          </a:xfrm>
        </p:grpSpPr>
        <p:sp>
          <p:nvSpPr>
            <p:cNvPr id="17" name="文本框 16"/>
            <p:cNvSpPr txBox="1"/>
            <p:nvPr/>
          </p:nvSpPr>
          <p:spPr>
            <a:xfrm>
              <a:off x="409231" y="2182166"/>
              <a:ext cx="2108683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三角形全等的判断定理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2517914" y="1199905"/>
              <a:ext cx="277813" cy="3179631"/>
            </a:xfrm>
            <a:prstGeom prst="leftBrace">
              <a:avLst>
                <a:gd name="adj1" fmla="val 105589"/>
                <a:gd name="adj2" fmla="val 50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43752" y="1444951"/>
            <a:ext cx="1453703" cy="1153145"/>
            <a:chOff x="2743752" y="1444951"/>
            <a:chExt cx="1453703" cy="1153145"/>
          </a:xfrm>
        </p:grpSpPr>
        <p:sp>
          <p:nvSpPr>
            <p:cNvPr id="18" name="文本框 17"/>
            <p:cNvSpPr txBox="1"/>
            <p:nvPr/>
          </p:nvSpPr>
          <p:spPr>
            <a:xfrm>
              <a:off x="2795727" y="1444951"/>
              <a:ext cx="1401728" cy="59657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+mj-lt"/>
                  <a:ea typeface="+mj-ea"/>
                </a:rPr>
                <a:t>边角边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43752" y="2001522"/>
              <a:ext cx="1401728" cy="5965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SAS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766990" y="1322460"/>
            <a:ext cx="3493560" cy="10767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  <a:ea typeface="+mj-ea"/>
              </a:rPr>
              <a:t>两边及其夹角分别相等的两个三角形全等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09888" y="2972908"/>
            <a:ext cx="1384299" cy="1631655"/>
            <a:chOff x="2909888" y="2972908"/>
            <a:chExt cx="1384299" cy="1631655"/>
          </a:xfrm>
        </p:grpSpPr>
        <p:sp>
          <p:nvSpPr>
            <p:cNvPr id="19" name="文本框 18"/>
            <p:cNvSpPr txBox="1"/>
            <p:nvPr/>
          </p:nvSpPr>
          <p:spPr>
            <a:xfrm>
              <a:off x="2909888" y="3499959"/>
              <a:ext cx="979487" cy="59221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+mj-lt"/>
                  <a:ea typeface="+mj-ea"/>
                </a:rPr>
                <a:t>注意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左大括号 24"/>
            <p:cNvSpPr/>
            <p:nvPr/>
          </p:nvSpPr>
          <p:spPr>
            <a:xfrm>
              <a:off x="4016374" y="2972908"/>
              <a:ext cx="277813" cy="1631655"/>
            </a:xfrm>
            <a:prstGeom prst="leftBrace">
              <a:avLst>
                <a:gd name="adj1" fmla="val 105589"/>
                <a:gd name="adj2" fmla="val 5000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305301" y="2932970"/>
            <a:ext cx="4322762" cy="4924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已知两边，必须找</a:t>
            </a:r>
            <a:r>
              <a:rPr lang="zh-CN" altLang="en-US" sz="2600" b="1" dirty="0">
                <a:solidFill>
                  <a:prstClr val="black"/>
                </a:solidFill>
                <a:latin typeface="+mj-lt"/>
                <a:ea typeface="+mj-ea"/>
              </a:rPr>
              <a:t>“夹角”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52389" y="3698817"/>
            <a:ext cx="4275674" cy="10066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已知一角和这角的一夹边，必须找</a:t>
            </a:r>
            <a:r>
              <a:rPr lang="zh-CN" altLang="en-US" sz="2600" b="1" dirty="0">
                <a:solidFill>
                  <a:prstClr val="black"/>
                </a:solidFill>
                <a:latin typeface="+mj-lt"/>
                <a:ea typeface="+mj-ea"/>
              </a:rPr>
              <a:t>这角的另一夹边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376238" y="841375"/>
            <a:ext cx="89154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800" b="1" dirty="0">
                <a:latin typeface="+mj-lt"/>
                <a:ea typeface="+mj-ea"/>
              </a:rPr>
              <a:t>到目前为止，我们学习了哪些判定三角形全等的方法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8803" y="1748921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边边边（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SSS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22272" y="1598774"/>
            <a:ext cx="5255005" cy="1945952"/>
            <a:chOff x="3822272" y="1598774"/>
            <a:chExt cx="5255005" cy="1945952"/>
          </a:xfrm>
        </p:grpSpPr>
        <p:grpSp>
          <p:nvGrpSpPr>
            <p:cNvPr id="6" name="组合 5"/>
            <p:cNvGrpSpPr/>
            <p:nvPr/>
          </p:nvGrpSpPr>
          <p:grpSpPr>
            <a:xfrm>
              <a:off x="3822272" y="1598774"/>
              <a:ext cx="2595902" cy="1945952"/>
              <a:chOff x="3793332" y="1363841"/>
              <a:chExt cx="2595902" cy="1945952"/>
            </a:xfrm>
          </p:grpSpPr>
          <p:sp>
            <p:nvSpPr>
              <p:cNvPr id="3" name="任意多边形: 形状 2"/>
              <p:cNvSpPr/>
              <p:nvPr/>
            </p:nvSpPr>
            <p:spPr bwMode="auto">
              <a:xfrm>
                <a:off x="4138613" y="1738020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446475" y="1363841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A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793332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B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43953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C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481375" y="1598774"/>
              <a:ext cx="2595902" cy="1945952"/>
              <a:chOff x="6533810" y="1249787"/>
              <a:chExt cx="2595902" cy="1945952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623965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157102" y="1966949"/>
            <a:ext cx="4638095" cy="1325881"/>
            <a:chOff x="4167553" y="1972951"/>
            <a:chExt cx="4638095" cy="1325881"/>
          </a:xfrm>
        </p:grpSpPr>
        <p:cxnSp>
          <p:nvCxnSpPr>
            <p:cNvPr id="11" name="直接连接符 10"/>
            <p:cNvCxnSpPr>
              <a:endCxn id="3" idx="1"/>
            </p:cNvCxnSpPr>
            <p:nvPr/>
          </p:nvCxnSpPr>
          <p:spPr>
            <a:xfrm flipH="1">
              <a:off x="4167553" y="1972952"/>
              <a:ext cx="509222" cy="13233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6834153" y="1972952"/>
              <a:ext cx="509222" cy="13233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endCxn id="3" idx="2"/>
            </p:cNvCxnSpPr>
            <p:nvPr/>
          </p:nvCxnSpPr>
          <p:spPr>
            <a:xfrm>
              <a:off x="4676775" y="1972951"/>
              <a:ext cx="1459319" cy="1323343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338763" y="1975489"/>
              <a:ext cx="1459319" cy="1323343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14" idx="3"/>
            </p:cNvCxnSpPr>
            <p:nvPr/>
          </p:nvCxnSpPr>
          <p:spPr>
            <a:xfrm>
              <a:off x="4167553" y="329629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829409" y="329532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348803" y="2336963"/>
            <a:ext cx="21402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几何语言：</a:t>
            </a:r>
            <a:endParaRPr lang="zh-CN" altLang="en-US" sz="26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348803" y="2925005"/>
            <a:ext cx="382233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中，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348803" y="4101088"/>
            <a:ext cx="45413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所以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(SSS)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348803" y="3513047"/>
            <a:ext cx="509669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40" grpId="0"/>
      <p:bldP spid="41" grpId="0"/>
      <p:bldP spid="47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412" y="1748920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角边角（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ASA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6238" y="841375"/>
            <a:ext cx="89154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800" b="1" dirty="0">
                <a:latin typeface="+mj-lt"/>
                <a:ea typeface="+mj-ea"/>
              </a:rPr>
              <a:t>到目前为止，我们学习了哪些判定三角形全等的方法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22272" y="1598774"/>
            <a:ext cx="5255005" cy="1945952"/>
            <a:chOff x="3822272" y="1598774"/>
            <a:chExt cx="5255005" cy="1945952"/>
          </a:xfrm>
        </p:grpSpPr>
        <p:grpSp>
          <p:nvGrpSpPr>
            <p:cNvPr id="6" name="组合 5"/>
            <p:cNvGrpSpPr/>
            <p:nvPr/>
          </p:nvGrpSpPr>
          <p:grpSpPr>
            <a:xfrm>
              <a:off x="3822272" y="1598774"/>
              <a:ext cx="2595902" cy="1945952"/>
              <a:chOff x="3793332" y="1363841"/>
              <a:chExt cx="2595902" cy="1945952"/>
            </a:xfrm>
          </p:grpSpPr>
          <p:sp>
            <p:nvSpPr>
              <p:cNvPr id="3" name="任意多边形: 形状 2"/>
              <p:cNvSpPr/>
              <p:nvPr/>
            </p:nvSpPr>
            <p:spPr bwMode="auto">
              <a:xfrm>
                <a:off x="4138613" y="1738020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446475" y="1363841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A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793332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B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43953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C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481375" y="1598774"/>
              <a:ext cx="2595902" cy="1945952"/>
              <a:chOff x="6533810" y="1249787"/>
              <a:chExt cx="2595902" cy="1945952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623965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366299" y="2337684"/>
            <a:ext cx="21402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几何语言：</a:t>
            </a:r>
            <a:endParaRPr lang="zh-CN" altLang="en-US" sz="26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349547" y="2935349"/>
            <a:ext cx="382233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中，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346421" y="4097180"/>
            <a:ext cx="45413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所以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(ASA)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9292" y="2868713"/>
            <a:ext cx="5104166" cy="686314"/>
            <a:chOff x="3936990" y="2868157"/>
            <a:chExt cx="5104166" cy="686314"/>
          </a:xfrm>
        </p:grpSpPr>
        <p:cxnSp>
          <p:nvCxnSpPr>
            <p:cNvPr id="28" name="直接连接符 27"/>
            <p:cNvCxnSpPr>
              <a:stCxn id="14" idx="3"/>
            </p:cNvCxnSpPr>
            <p:nvPr/>
          </p:nvCxnSpPr>
          <p:spPr>
            <a:xfrm>
              <a:off x="4167553" y="329629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829409" y="329532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rot="20262166">
              <a:off x="3936990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 rot="20262166">
              <a:off x="6591282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1337834" flipH="1">
              <a:off x="5715853" y="2868157"/>
              <a:ext cx="671011" cy="671011"/>
            </a:xfrm>
            <a:prstGeom prst="arc">
              <a:avLst>
                <a:gd name="adj1" fmla="val 20514187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/>
            <p:cNvSpPr/>
            <p:nvPr/>
          </p:nvSpPr>
          <p:spPr>
            <a:xfrm rot="1337834" flipH="1">
              <a:off x="8370145" y="2868157"/>
              <a:ext cx="671011" cy="671011"/>
            </a:xfrm>
            <a:prstGeom prst="arc">
              <a:avLst>
                <a:gd name="adj1" fmla="val 20321351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349547" y="3514000"/>
            <a:ext cx="574322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41" grpId="0"/>
      <p:bldP spid="47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3628" y="1756814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角角边（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AAS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6238" y="841375"/>
            <a:ext cx="89154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800" b="1" dirty="0">
                <a:latin typeface="+mj-lt"/>
                <a:ea typeface="+mj-ea"/>
              </a:rPr>
              <a:t>到目前为止，我们学习了哪些判定三角形全等的方法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22272" y="1598774"/>
            <a:ext cx="5255005" cy="1945952"/>
            <a:chOff x="3822272" y="1598774"/>
            <a:chExt cx="5255005" cy="1945952"/>
          </a:xfrm>
        </p:grpSpPr>
        <p:grpSp>
          <p:nvGrpSpPr>
            <p:cNvPr id="6" name="组合 5"/>
            <p:cNvGrpSpPr/>
            <p:nvPr/>
          </p:nvGrpSpPr>
          <p:grpSpPr>
            <a:xfrm>
              <a:off x="3822272" y="1598774"/>
              <a:ext cx="2595902" cy="1945952"/>
              <a:chOff x="3793332" y="1363841"/>
              <a:chExt cx="2595902" cy="1945952"/>
            </a:xfrm>
          </p:grpSpPr>
          <p:sp>
            <p:nvSpPr>
              <p:cNvPr id="3" name="任意多边形: 形状 2"/>
              <p:cNvSpPr/>
              <p:nvPr/>
            </p:nvSpPr>
            <p:spPr bwMode="auto">
              <a:xfrm>
                <a:off x="4138613" y="1738020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446475" y="1363841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A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793332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B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43953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C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481375" y="1598774"/>
              <a:ext cx="2595902" cy="1945952"/>
              <a:chOff x="6533810" y="1249787"/>
              <a:chExt cx="2595902" cy="1945952"/>
            </a:xfrm>
          </p:grpSpPr>
          <p:sp>
            <p:nvSpPr>
              <p:cNvPr id="12" name="任意多边形: 形状 11"/>
              <p:cNvSpPr/>
              <p:nvPr/>
            </p:nvSpPr>
            <p:spPr bwMode="auto">
              <a:xfrm>
                <a:off x="6879091" y="1623965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33810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84431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342833" y="2338281"/>
            <a:ext cx="21402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几何语言：</a:t>
            </a:r>
            <a:endParaRPr lang="zh-CN" altLang="en-US" sz="26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352772" y="2921515"/>
            <a:ext cx="382233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中，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352772" y="4097923"/>
            <a:ext cx="454136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所以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DEF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(AAS)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52772" y="3514688"/>
            <a:ext cx="598070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899523" y="1700150"/>
            <a:ext cx="4910788" cy="1909573"/>
            <a:chOff x="3898809" y="1694235"/>
            <a:chExt cx="4910788" cy="1909573"/>
          </a:xfrm>
        </p:grpSpPr>
        <p:cxnSp>
          <p:nvCxnSpPr>
            <p:cNvPr id="28" name="直接连接符 27"/>
            <p:cNvCxnSpPr>
              <a:stCxn id="14" idx="3"/>
            </p:cNvCxnSpPr>
            <p:nvPr/>
          </p:nvCxnSpPr>
          <p:spPr>
            <a:xfrm>
              <a:off x="4171502" y="328793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833358" y="328696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弧形 1"/>
            <p:cNvSpPr/>
            <p:nvPr/>
          </p:nvSpPr>
          <p:spPr>
            <a:xfrm rot="6344765">
              <a:off x="4342421" y="1697360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6344765">
              <a:off x="7003012" y="1694235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/>
            <p:cNvSpPr/>
            <p:nvPr/>
          </p:nvSpPr>
          <p:spPr>
            <a:xfrm rot="20228803">
              <a:off x="3898809" y="2915306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/>
            <p:nvPr/>
          </p:nvSpPr>
          <p:spPr>
            <a:xfrm rot="20228803">
              <a:off x="6563541" y="2932797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41" grpId="0"/>
      <p:bldP spid="47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4903200" y="1044000"/>
            <a:ext cx="1839413" cy="460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20000"/>
                <a:lumOff val="8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8363" y="895350"/>
            <a:ext cx="7454900" cy="1303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+mj-ea"/>
              </a:rPr>
              <a:t>        如果已知一个三角形的两边及一角，那么有几种可能的情况呢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en-US" altLang="zh-CN" sz="2800" b="1" dirty="0">
              <a:latin typeface="+mj-lt"/>
              <a:ea typeface="+mj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39734" y="2395325"/>
            <a:ext cx="2515650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①两边及夹角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5" name="矩形 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107242" y="2347337"/>
            <a:ext cx="3905250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②两边及其一边的对角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不完整圆 44"/>
          <p:cNvSpPr/>
          <p:nvPr/>
        </p:nvSpPr>
        <p:spPr>
          <a:xfrm rot="13288962">
            <a:off x="1896760" y="2897401"/>
            <a:ext cx="743683" cy="774029"/>
          </a:xfrm>
          <a:prstGeom prst="pie">
            <a:avLst>
              <a:gd name="adj1" fmla="val 12397475"/>
              <a:gd name="adj2" fmla="val 1683806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1"/>
          <p:cNvSpPr/>
          <p:nvPr/>
        </p:nvSpPr>
        <p:spPr>
          <a:xfrm>
            <a:off x="960037" y="3280318"/>
            <a:ext cx="1754611" cy="1050587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0 w 1754611"/>
              <a:gd name="connsiteY0-2" fmla="*/ 914400 h 927370"/>
              <a:gd name="connsiteX1-3" fmla="*/ 530352 w 1754611"/>
              <a:gd name="connsiteY1-4" fmla="*/ 0 h 927370"/>
              <a:gd name="connsiteX2-5" fmla="*/ 1754611 w 1754611"/>
              <a:gd name="connsiteY2-6" fmla="*/ 927370 h 927370"/>
              <a:gd name="connsiteX3-7" fmla="*/ 0 w 1754611"/>
              <a:gd name="connsiteY3-8" fmla="*/ 914400 h 927370"/>
              <a:gd name="connsiteX0-9" fmla="*/ 0 w 1754611"/>
              <a:gd name="connsiteY0-10" fmla="*/ 1037617 h 1050587"/>
              <a:gd name="connsiteX1-11" fmla="*/ 1308565 w 1754611"/>
              <a:gd name="connsiteY1-12" fmla="*/ 0 h 1050587"/>
              <a:gd name="connsiteX2-13" fmla="*/ 1754611 w 1754611"/>
              <a:gd name="connsiteY2-14" fmla="*/ 1050587 h 1050587"/>
              <a:gd name="connsiteX3-15" fmla="*/ 0 w 1754611"/>
              <a:gd name="connsiteY3-16" fmla="*/ 1037617 h 10505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54611" h="1050587">
                <a:moveTo>
                  <a:pt x="0" y="1037617"/>
                </a:moveTo>
                <a:lnTo>
                  <a:pt x="1308565" y="0"/>
                </a:lnTo>
                <a:lnTo>
                  <a:pt x="1754611" y="1050587"/>
                </a:lnTo>
                <a:lnTo>
                  <a:pt x="0" y="103761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10" idx="1"/>
            <a:endCxn id="10" idx="0"/>
          </p:cNvCxnSpPr>
          <p:nvPr/>
        </p:nvCxnSpPr>
        <p:spPr>
          <a:xfrm flipH="1">
            <a:off x="960037" y="3280318"/>
            <a:ext cx="1308565" cy="10376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1"/>
            <a:endCxn id="10" idx="2"/>
          </p:cNvCxnSpPr>
          <p:nvPr/>
        </p:nvCxnSpPr>
        <p:spPr>
          <a:xfrm>
            <a:off x="2268602" y="3280318"/>
            <a:ext cx="446046" cy="1050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不完整圆 45"/>
          <p:cNvSpPr/>
          <p:nvPr/>
        </p:nvSpPr>
        <p:spPr>
          <a:xfrm rot="5400000">
            <a:off x="4629523" y="3949814"/>
            <a:ext cx="743683" cy="774029"/>
          </a:xfrm>
          <a:prstGeom prst="pie">
            <a:avLst>
              <a:gd name="adj1" fmla="val 13926678"/>
              <a:gd name="adj2" fmla="val 1618309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等腰三角形 1"/>
          <p:cNvSpPr/>
          <p:nvPr/>
        </p:nvSpPr>
        <p:spPr>
          <a:xfrm>
            <a:off x="4988002" y="3303209"/>
            <a:ext cx="1754611" cy="1050587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0 w 1754611"/>
              <a:gd name="connsiteY0-2" fmla="*/ 914400 h 927370"/>
              <a:gd name="connsiteX1-3" fmla="*/ 530352 w 1754611"/>
              <a:gd name="connsiteY1-4" fmla="*/ 0 h 927370"/>
              <a:gd name="connsiteX2-5" fmla="*/ 1754611 w 1754611"/>
              <a:gd name="connsiteY2-6" fmla="*/ 927370 h 927370"/>
              <a:gd name="connsiteX3-7" fmla="*/ 0 w 1754611"/>
              <a:gd name="connsiteY3-8" fmla="*/ 914400 h 927370"/>
              <a:gd name="connsiteX0-9" fmla="*/ 0 w 1754611"/>
              <a:gd name="connsiteY0-10" fmla="*/ 1037617 h 1050587"/>
              <a:gd name="connsiteX1-11" fmla="*/ 1308565 w 1754611"/>
              <a:gd name="connsiteY1-12" fmla="*/ 0 h 1050587"/>
              <a:gd name="connsiteX2-13" fmla="*/ 1754611 w 1754611"/>
              <a:gd name="connsiteY2-14" fmla="*/ 1050587 h 1050587"/>
              <a:gd name="connsiteX3-15" fmla="*/ 0 w 1754611"/>
              <a:gd name="connsiteY3-16" fmla="*/ 1037617 h 10505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54611" h="1050587">
                <a:moveTo>
                  <a:pt x="0" y="1037617"/>
                </a:moveTo>
                <a:lnTo>
                  <a:pt x="1308565" y="0"/>
                </a:lnTo>
                <a:lnTo>
                  <a:pt x="1754611" y="1050587"/>
                </a:lnTo>
                <a:lnTo>
                  <a:pt x="0" y="103761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988002" y="3302068"/>
            <a:ext cx="1308565" cy="103761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96567" y="3302068"/>
            <a:ext cx="446046" cy="1050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040479" y="567531"/>
            <a:ext cx="2623871" cy="2008171"/>
            <a:chOff x="6040479" y="567531"/>
            <a:chExt cx="2623871" cy="2008171"/>
          </a:xfrm>
        </p:grpSpPr>
        <p:sp>
          <p:nvSpPr>
            <p:cNvPr id="17" name="思想气泡: 云 16"/>
            <p:cNvSpPr/>
            <p:nvPr/>
          </p:nvSpPr>
          <p:spPr bwMode="auto">
            <a:xfrm>
              <a:off x="6040479" y="567531"/>
              <a:ext cx="2623871" cy="2008171"/>
            </a:xfrm>
            <a:prstGeom prst="cloudCallout">
              <a:avLst>
                <a:gd name="adj1" fmla="val -73749"/>
                <a:gd name="adj2" fmla="val 20193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accent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48995" y="698712"/>
              <a:ext cx="2406837" cy="14811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 dirty="0">
                  <a:latin typeface="+mj-lt"/>
                  <a:ea typeface="+mj-ea"/>
                </a:rPr>
                <a:t>       每种情况下得到的三角形都全等吗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en-US" altLang="zh-CN" sz="24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autoUpdateAnimBg="0"/>
      <p:bldP spid="7" grpId="0" autoUpdateAnimBg="0"/>
      <p:bldP spid="9" grpId="0" animBg="1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82295" y="973729"/>
            <a:ext cx="784860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如果“两</a:t>
            </a:r>
            <a:r>
              <a:rPr lang="zh-CN" altLang="en-US" sz="2800" b="1" dirty="0">
                <a:latin typeface="+mj-lt"/>
                <a:ea typeface="+mj-ea"/>
              </a:rPr>
              <a:t>边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及一</a:t>
            </a:r>
            <a:r>
              <a:rPr lang="zh-CN" altLang="en-US" sz="2800" b="1" dirty="0">
                <a:latin typeface="+mj-lt"/>
                <a:ea typeface="+mj-ea"/>
              </a:rPr>
              <a:t>角”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条件中的</a:t>
            </a:r>
            <a:r>
              <a:rPr lang="zh-CN" altLang="en-US" sz="2800" b="1" dirty="0">
                <a:latin typeface="+mj-lt"/>
                <a:ea typeface="+mj-ea"/>
              </a:rPr>
              <a:t>角是两边的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夹角，情况会怎样呢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2295" y="2108653"/>
            <a:ext cx="776414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        如图，已知线段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α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，用尺规作△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，使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α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04904" y="3037647"/>
            <a:ext cx="1817162" cy="1772763"/>
            <a:chOff x="3074878" y="3072427"/>
            <a:chExt cx="1817162" cy="1772763"/>
          </a:xfrm>
        </p:grpSpPr>
        <p:grpSp>
          <p:nvGrpSpPr>
            <p:cNvPr id="13" name="组合 12"/>
            <p:cNvGrpSpPr/>
            <p:nvPr/>
          </p:nvGrpSpPr>
          <p:grpSpPr>
            <a:xfrm>
              <a:off x="3074878" y="3072427"/>
              <a:ext cx="1817162" cy="1772763"/>
              <a:chOff x="3074878" y="3072427"/>
              <a:chExt cx="1817162" cy="1772763"/>
            </a:xfrm>
          </p:grpSpPr>
          <p:sp>
            <p:nvSpPr>
              <p:cNvPr id="15" name="任意多边形: 形状 14"/>
              <p:cNvSpPr/>
              <p:nvPr/>
            </p:nvSpPr>
            <p:spPr bwMode="auto">
              <a:xfrm>
                <a:off x="3413760" y="3072427"/>
                <a:ext cx="1478280" cy="1441153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弧形 15"/>
              <p:cNvSpPr/>
              <p:nvPr/>
            </p:nvSpPr>
            <p:spPr>
              <a:xfrm rot="3148473">
                <a:off x="3083932" y="4059974"/>
                <a:ext cx="776162" cy="794269"/>
              </a:xfrm>
              <a:prstGeom prst="arc">
                <a:avLst>
                  <a:gd name="adj1" fmla="val 15815139"/>
                  <a:gd name="adj2" fmla="val 18919425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809734" y="3968971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α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96305" y="4065097"/>
            <a:ext cx="1836420" cy="496867"/>
            <a:chOff x="6156960" y="3893030"/>
            <a:chExt cx="1836420" cy="49686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6156960" y="4320540"/>
              <a:ext cx="18364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6916397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5189" y="4065097"/>
            <a:ext cx="1193035" cy="496867"/>
            <a:chOff x="6156960" y="3893030"/>
            <a:chExt cx="1193035" cy="49686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6156960" y="4320540"/>
              <a:ext cx="1193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6682320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171" y="1543856"/>
            <a:ext cx="137338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作法：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171" y="2006860"/>
            <a:ext cx="460797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1.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作一条线段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171" y="2499652"/>
            <a:ext cx="4944252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.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点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为顶点，以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为一边，作∠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DBC</a:t>
            </a: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00B050"/>
                </a:solidFill>
                <a:latin typeface="Times New Roman" panose="02020603050405020304"/>
                <a:ea typeface="楷体" panose="02010609060101010101" pitchFamily="49" charset="-122"/>
              </a:rPr>
              <a:t>α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171" y="3509508"/>
            <a:ext cx="497027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在射线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BD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上截取线段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BA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233" y="4462721"/>
            <a:ext cx="48941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就是所要作的三角形。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09704" y="343613"/>
            <a:ext cx="1647663" cy="1607521"/>
            <a:chOff x="3074878" y="3237669"/>
            <a:chExt cx="1647663" cy="1607521"/>
          </a:xfrm>
        </p:grpSpPr>
        <p:grpSp>
          <p:nvGrpSpPr>
            <p:cNvPr id="11" name="组合 10"/>
            <p:cNvGrpSpPr/>
            <p:nvPr/>
          </p:nvGrpSpPr>
          <p:grpSpPr>
            <a:xfrm>
              <a:off x="3074878" y="3237669"/>
              <a:ext cx="1647663" cy="1607521"/>
              <a:chOff x="3074878" y="3237669"/>
              <a:chExt cx="1647663" cy="1607521"/>
            </a:xfrm>
          </p:grpSpPr>
          <p:sp>
            <p:nvSpPr>
              <p:cNvPr id="13" name="任意多边形: 形状 12"/>
              <p:cNvSpPr/>
              <p:nvPr/>
            </p:nvSpPr>
            <p:spPr bwMode="auto">
              <a:xfrm>
                <a:off x="3413760" y="3237669"/>
                <a:ext cx="1308781" cy="1275911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弧形 13"/>
              <p:cNvSpPr/>
              <p:nvPr/>
            </p:nvSpPr>
            <p:spPr>
              <a:xfrm rot="3148473">
                <a:off x="3083932" y="4059974"/>
                <a:ext cx="776162" cy="794269"/>
              </a:xfrm>
              <a:prstGeom prst="arc">
                <a:avLst>
                  <a:gd name="adj1" fmla="val 15815139"/>
                  <a:gd name="adj2" fmla="val 18919425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809734" y="3968971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α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01105" y="1205821"/>
            <a:ext cx="1836420" cy="496867"/>
            <a:chOff x="6156960" y="3893030"/>
            <a:chExt cx="1836420" cy="49686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156960" y="4320540"/>
              <a:ext cx="18364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6916397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a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49989" y="1205821"/>
            <a:ext cx="1193035" cy="496867"/>
            <a:chOff x="6156960" y="3893030"/>
            <a:chExt cx="1193035" cy="496867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56960" y="4320540"/>
              <a:ext cx="1193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682320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05171" y="4002300"/>
            <a:ext cx="184678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4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连接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85093" y="4155377"/>
            <a:ext cx="187007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507618" y="4055225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B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06375" y="4143173"/>
            <a:ext cx="38893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C</a:t>
            </a:r>
            <a:endParaRPr lang="zh-CN" altLang="en-US" sz="2400" i="1" dirty="0">
              <a:latin typeface="+mj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5785093" y="2677532"/>
            <a:ext cx="1463531" cy="147467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/>
          <p:cNvSpPr/>
          <p:nvPr/>
        </p:nvSpPr>
        <p:spPr>
          <a:xfrm rot="910894">
            <a:off x="5785546" y="3878824"/>
            <a:ext cx="397232" cy="502607"/>
          </a:xfrm>
          <a:prstGeom prst="arc">
            <a:avLst>
              <a:gd name="adj1" fmla="val 16200000"/>
              <a:gd name="adj2" fmla="val 2101261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9" name="直接连接符 28"/>
          <p:cNvCxnSpPr>
            <a:stCxn id="32" idx="1"/>
          </p:cNvCxnSpPr>
          <p:nvPr/>
        </p:nvCxnSpPr>
        <p:spPr>
          <a:xfrm>
            <a:off x="6619843" y="3277787"/>
            <a:ext cx="1040361" cy="87046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297297" y="2939760"/>
            <a:ext cx="3905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A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36093" y="2563114"/>
            <a:ext cx="407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D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612404" y="3270348"/>
            <a:ext cx="50800" cy="50800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742560" y="411746"/>
            <a:ext cx="3502185" cy="1643766"/>
            <a:chOff x="4265693" y="541459"/>
            <a:chExt cx="3502185" cy="1643766"/>
          </a:xfrm>
        </p:grpSpPr>
        <p:sp>
          <p:nvSpPr>
            <p:cNvPr id="50" name="思想气泡: 云 49"/>
            <p:cNvSpPr/>
            <p:nvPr/>
          </p:nvSpPr>
          <p:spPr>
            <a:xfrm>
              <a:off x="4265693" y="541459"/>
              <a:ext cx="3502185" cy="1643766"/>
            </a:xfrm>
            <a:prstGeom prst="cloudCallout">
              <a:avLst>
                <a:gd name="adj1" fmla="val -47515"/>
                <a:gd name="adj2" fmla="val 7881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480446" y="782838"/>
              <a:ext cx="3119090" cy="100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你作的三角形与同伴作的一定全等吗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21" grpId="0"/>
      <p:bldP spid="24" grpId="0"/>
      <p:bldP spid="25" grpId="0"/>
      <p:bldP spid="30" grpId="0"/>
      <p:bldP spid="31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00" y="2197192"/>
            <a:ext cx="2035408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几何语言：</a:t>
            </a:r>
            <a:endParaRPr lang="en-US" altLang="zh-CN" sz="26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000" y="2755310"/>
            <a:ext cx="4164012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中，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762000" y="3313428"/>
            <a:ext cx="6771476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AB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B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BC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000" y="3871546"/>
            <a:ext cx="5611812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≌ 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2" name="等腰三角形 11"/>
          <p:cNvSpPr/>
          <p:nvPr/>
        </p:nvSpPr>
        <p:spPr bwMode="auto">
          <a:xfrm>
            <a:off x="6445250" y="1044575"/>
            <a:ext cx="1574800" cy="1284288"/>
          </a:xfrm>
          <a:prstGeom prst="triangle">
            <a:avLst>
              <a:gd name="adj" fmla="val 70565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等腰三角形 12"/>
          <p:cNvSpPr/>
          <p:nvPr/>
        </p:nvSpPr>
        <p:spPr bwMode="auto">
          <a:xfrm>
            <a:off x="6445250" y="2968625"/>
            <a:ext cx="1574800" cy="1284288"/>
          </a:xfrm>
          <a:prstGeom prst="triangle">
            <a:avLst>
              <a:gd name="adj" fmla="val 70565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58063" y="598488"/>
            <a:ext cx="3905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A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0288" y="2098675"/>
            <a:ext cx="38893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B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37513" y="2117725"/>
            <a:ext cx="3889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C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32650" y="2579688"/>
            <a:ext cx="4079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D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11875" y="4025900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E</a:t>
            </a:r>
            <a:endParaRPr lang="zh-CN" altLang="en-US" sz="2400" i="1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91475" y="4025900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+mj-lt"/>
              </a:rPr>
              <a:t>F</a:t>
            </a:r>
            <a:endParaRPr lang="zh-CN" altLang="en-US" sz="2400" i="1" dirty="0">
              <a:latin typeface="+mj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56001" y="1060450"/>
            <a:ext cx="1882466" cy="3503619"/>
            <a:chOff x="6156001" y="1060450"/>
            <a:chExt cx="1882466" cy="3503619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440170" y="1060450"/>
              <a:ext cx="1108076" cy="1268413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440170" y="2968625"/>
              <a:ext cx="1118713" cy="1295577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2" idx="4"/>
            </p:cNvCxnSpPr>
            <p:nvPr/>
          </p:nvCxnSpPr>
          <p:spPr>
            <a:xfrm flipH="1" flipV="1">
              <a:off x="6440172" y="2328721"/>
              <a:ext cx="1579878" cy="1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6458589" y="4250549"/>
              <a:ext cx="1579878" cy="1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rot="967532">
              <a:off x="6160259" y="1969565"/>
              <a:ext cx="652531" cy="652531"/>
            </a:xfrm>
            <a:prstGeom prst="arc">
              <a:avLst>
                <a:gd name="adj1" fmla="val 17758348"/>
                <a:gd name="adj2" fmla="val 20915016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rot="967532">
              <a:off x="6156001" y="3911538"/>
              <a:ext cx="652531" cy="652531"/>
            </a:xfrm>
            <a:prstGeom prst="arc">
              <a:avLst>
                <a:gd name="adj1" fmla="val 17758348"/>
                <a:gd name="adj2" fmla="val 20915016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35192" y="679189"/>
            <a:ext cx="6262207" cy="10767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  <a:ea typeface="+mj-ea"/>
              </a:rPr>
              <a:t>         两边及其夹角分别相等的两个三角形全等，简写成“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边角边</a:t>
            </a:r>
            <a:r>
              <a:rPr lang="zh-CN" altLang="en-US" sz="2600" b="1" dirty="0">
                <a:latin typeface="+mj-lt"/>
                <a:ea typeface="+mj-ea"/>
              </a:rPr>
              <a:t>”或“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SAS</a:t>
            </a:r>
            <a:r>
              <a:rPr lang="zh-CN" altLang="en-US" sz="2600" b="1" dirty="0">
                <a:latin typeface="+mj-lt"/>
                <a:ea typeface="+mj-ea"/>
              </a:rPr>
              <a:t>”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630626" y="918236"/>
            <a:ext cx="7359650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分别找出各图中的全等三角形，并说明理由。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2301" y="-421614"/>
            <a:ext cx="11826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288" y="1927886"/>
            <a:ext cx="34131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776" y="4863174"/>
            <a:ext cx="544512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16" y="1793223"/>
            <a:ext cx="6870023" cy="1888410"/>
          </a:xfrm>
          <a:prstGeom prst="rect">
            <a:avLst/>
          </a:prstGeom>
        </p:spPr>
      </p:pic>
      <p:sp>
        <p:nvSpPr>
          <p:cNvPr id="19" name="矩形 15"/>
          <p:cNvSpPr>
            <a:spLocks noChangeArrowheads="1"/>
          </p:cNvSpPr>
          <p:nvPr/>
        </p:nvSpPr>
        <p:spPr bwMode="auto">
          <a:xfrm>
            <a:off x="1535382" y="3553034"/>
            <a:ext cx="5050611" cy="121674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EFD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(SAS)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CDA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(SAS)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0" y="624653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P104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1966</Words>
  <Application>WPS 演示</Application>
  <PresentationFormat>全屏显示(16:9)</PresentationFormat>
  <Paragraphs>390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等线 Light</vt:lpstr>
      <vt:lpstr>楷体</vt:lpstr>
      <vt:lpstr>Arial</vt:lpstr>
      <vt:lpstr>Times New Roman</vt:lpstr>
      <vt:lpstr>微软雅黑</vt:lpstr>
      <vt:lpstr>Arial Unicode MS</vt:lpstr>
      <vt:lpstr>等线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category>状元成才路</cp:category>
  <cp:lastModifiedBy>慢慢来</cp:lastModifiedBy>
  <cp:revision>515</cp:revision>
  <dcterms:created xsi:type="dcterms:W3CDTF">2016-01-14T07:05:00Z</dcterms:created>
  <dcterms:modified xsi:type="dcterms:W3CDTF">2025-01-20T00:23:22Z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9254476A546D49018DEE9C218549094D_12</vt:lpwstr>
  </property>
  <property fmtid="{D5CDD505-2E9C-101B-9397-08002B2CF9AE}" pid="3" name="KSOProductBuildVer">
    <vt:lpwstr>2052-12.1.0.19770</vt:lpwstr>
  </property>
</Properties>
</file>