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1678" r:id="rId3"/>
    <p:sldId id="1792" r:id="rId5"/>
    <p:sldId id="1774" r:id="rId6"/>
    <p:sldId id="1735" r:id="rId7"/>
    <p:sldId id="1782" r:id="rId8"/>
    <p:sldId id="1793" r:id="rId9"/>
    <p:sldId id="1794" r:id="rId10"/>
    <p:sldId id="1783" r:id="rId11"/>
    <p:sldId id="1784" r:id="rId12"/>
    <p:sldId id="1787" r:id="rId13"/>
    <p:sldId id="1758" r:id="rId14"/>
    <p:sldId id="1785" r:id="rId15"/>
    <p:sldId id="1786" r:id="rId16"/>
    <p:sldId id="1788" r:id="rId17"/>
    <p:sldId id="1789" r:id="rId18"/>
    <p:sldId id="1790" r:id="rId19"/>
    <p:sldId id="1769" r:id="rId20"/>
    <p:sldId id="1767" r:id="rId21"/>
    <p:sldId id="1770" r:id="rId22"/>
    <p:sldId id="1771" r:id="rId23"/>
    <p:sldId id="1791" r:id="rId24"/>
    <p:sldId id="1773" r:id="rId25"/>
    <p:sldId id="1795" r:id="rId26"/>
    <p:sldId id="1732" r:id="rId27"/>
  </p:sldIdLst>
  <p:sldSz cx="9144000" cy="5143500" type="screen16x9"/>
  <p:notesSz cx="6858000" cy="9144000"/>
  <p:custDataLst>
    <p:tags r:id="rId33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2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orient="horz" pos="2361" userDrawn="1">
          <p15:clr>
            <a:srgbClr val="A4A3A4"/>
          </p15:clr>
        </p15:guide>
        <p15:guide id="4" pos="416" userDrawn="1">
          <p15:clr>
            <a:srgbClr val="A4A3A4"/>
          </p15:clr>
        </p15:guide>
        <p15:guide id="5" orient="horz" pos="2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1" clrIdx="0"/>
  <p:cmAuthor id="2" name="Administrator" initials="A" lastIdx="1" clrIdx="1"/>
  <p:cmAuthor id="3" name="ZhangS" initials="Z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58D9"/>
    <a:srgbClr val="0000FF"/>
    <a:srgbClr val="008000"/>
    <a:srgbClr val="F3F3F3"/>
    <a:srgbClr val="000000"/>
    <a:srgbClr val="F97229"/>
    <a:srgbClr val="FCA726"/>
    <a:srgbClr val="F43308"/>
    <a:srgbClr val="FF3399"/>
    <a:srgbClr val="006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5" autoAdjust="0"/>
    <p:restoredTop sz="94349" autoAdjust="0"/>
  </p:normalViewPr>
  <p:slideViewPr>
    <p:cSldViewPr showGuides="1">
      <p:cViewPr varScale="1">
        <p:scale>
          <a:sx n="95" d="100"/>
          <a:sy n="95" d="100"/>
        </p:scale>
        <p:origin x="96" y="930"/>
      </p:cViewPr>
      <p:guideLst>
        <p:guide orient="horz" pos="1612"/>
        <p:guide pos="2904"/>
        <p:guide orient="horz" pos="2361"/>
        <p:guide pos="416"/>
        <p:guide orient="horz" pos="2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4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39F7E-C570-45E2-8EAC-DB389DD646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>
              <a:defRPr/>
            </a:pPr>
            <a:fld id="{D2644FDC-9B57-4EB8-B55B-DA378B0D27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>
              <a:defRPr/>
            </a:pPr>
            <a:fld id="{D2644FDC-9B57-4EB8-B55B-DA378B0D27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>
              <a:defRPr/>
            </a:pPr>
            <a:fld id="{D2644FDC-9B57-4EB8-B55B-DA378B0D27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4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3"/>
          <p:cNvSpPr txBox="1"/>
          <p:nvPr/>
        </p:nvSpPr>
        <p:spPr>
          <a:xfrm>
            <a:off x="6858759" y="3915519"/>
            <a:ext cx="12416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北师</a:t>
            </a:r>
            <a:r>
              <a:rPr lang="zh-CN" altLang="en-US" sz="1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版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七年级</a:t>
            </a:r>
            <a:r>
              <a:rPr lang="zh-CN" altLang="en-US" sz="1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11760" y="2743650"/>
            <a:ext cx="5400600" cy="806671"/>
            <a:chOff x="2195736" y="2718202"/>
            <a:chExt cx="4824536" cy="806671"/>
          </a:xfrm>
        </p:grpSpPr>
        <p:pic>
          <p:nvPicPr>
            <p:cNvPr id="2" name="图片 1" descr="1b"/>
            <p:cNvPicPr>
              <a:picLocks noChangeAspect="1"/>
            </p:cNvPicPr>
            <p:nvPr/>
          </p:nvPicPr>
          <p:blipFill>
            <a:blip r:embed="rId1"/>
            <a:srcRect l="13389" t="29019" r="9424" b="46037"/>
            <a:stretch>
              <a:fillRect/>
            </a:stretch>
          </p:blipFill>
          <p:spPr>
            <a:xfrm>
              <a:off x="2195736" y="2718202"/>
              <a:ext cx="4824536" cy="806671"/>
            </a:xfrm>
            <a:prstGeom prst="rect">
              <a:avLst/>
            </a:prstGeom>
          </p:spPr>
        </p:pic>
        <p:sp>
          <p:nvSpPr>
            <p:cNvPr id="7" name="Rectangle 5"/>
            <p:cNvSpPr/>
            <p:nvPr/>
          </p:nvSpPr>
          <p:spPr>
            <a:xfrm>
              <a:off x="2480147" y="2874639"/>
              <a:ext cx="435578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第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1</a:t>
              </a:r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课时 </a:t>
              </a: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 </a:t>
              </a:r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对顶角、补角和余角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endParaRPr>
            </a:p>
          </p:txBody>
        </p:sp>
      </p:grpSp>
      <p:pic>
        <p:nvPicPr>
          <p:cNvPr id="4" name="图片 3" descr="1a"/>
          <p:cNvPicPr>
            <a:picLocks noChangeAspect="1"/>
          </p:cNvPicPr>
          <p:nvPr/>
        </p:nvPicPr>
        <p:blipFill rotWithShape="1">
          <a:blip r:embed="rId2"/>
          <a:srcRect l="81167" t="14748" r="11181" b="80066"/>
          <a:stretch>
            <a:fillRect/>
          </a:stretch>
        </p:blipFill>
        <p:spPr>
          <a:xfrm>
            <a:off x="6948043" y="985792"/>
            <a:ext cx="443357" cy="169070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52600" y="1421131"/>
            <a:ext cx="6305550" cy="776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第二章 相交线与平行线</a:t>
            </a:r>
            <a:endParaRPr kumimoji="0" lang="zh-CN" altLang="zh-CN" sz="3200" b="1" i="0" u="none" strike="noStrike" kern="120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7513" y="2224406"/>
            <a:ext cx="64357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两条直线的位置关系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79679" y="898788"/>
            <a:ext cx="5020275" cy="1296856"/>
            <a:chOff x="611560" y="1491630"/>
            <a:chExt cx="4794907" cy="1296856"/>
          </a:xfrm>
        </p:grpSpPr>
        <p:sp>
          <p:nvSpPr>
            <p:cNvPr id="4" name="矩形 3"/>
            <p:cNvSpPr/>
            <p:nvPr/>
          </p:nvSpPr>
          <p:spPr>
            <a:xfrm>
              <a:off x="611560" y="1491630"/>
              <a:ext cx="4794907" cy="1296856"/>
            </a:xfrm>
            <a:prstGeom prst="rect">
              <a:avLst/>
            </a:prstGeom>
            <a:solidFill>
              <a:srgbClr val="FEEFD6"/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19368" y="1595672"/>
              <a:ext cx="4673924" cy="1000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图中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AB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⊥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CD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AB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CD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EF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相交于点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，则∠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有什么关系？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98731" y="2433584"/>
            <a:ext cx="36811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∠1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∠2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90°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11353" y="593576"/>
            <a:ext cx="3176398" cy="2756566"/>
            <a:chOff x="5652120" y="972768"/>
            <a:chExt cx="3176398" cy="2756566"/>
          </a:xfrm>
        </p:grpSpPr>
        <p:sp>
          <p:nvSpPr>
            <p:cNvPr id="9" name="Text Box 29"/>
            <p:cNvSpPr txBox="1"/>
            <p:nvPr/>
          </p:nvSpPr>
          <p:spPr>
            <a:xfrm>
              <a:off x="6470935" y="3267669"/>
              <a:ext cx="37084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E</a:t>
              </a:r>
              <a:endParaRPr lang="zh-CN" altLang="en-US"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652120" y="972768"/>
              <a:ext cx="3176398" cy="2580134"/>
              <a:chOff x="5668245" y="1171825"/>
              <a:chExt cx="3176398" cy="2580134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6156176" y="2767116"/>
                <a:ext cx="2380184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7346268" y="1622986"/>
                <a:ext cx="0" cy="1642725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6823565" y="1779662"/>
                <a:ext cx="1236598" cy="176163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 Box 29"/>
              <p:cNvSpPr txBox="1"/>
              <p:nvPr/>
            </p:nvSpPr>
            <p:spPr>
              <a:xfrm>
                <a:off x="5668245" y="2543061"/>
                <a:ext cx="37084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Arc 20"/>
              <p:cNvSpPr/>
              <p:nvPr/>
            </p:nvSpPr>
            <p:spPr>
              <a:xfrm rot="20149595">
                <a:off x="7396091" y="2269112"/>
                <a:ext cx="213821" cy="189115"/>
              </a:xfrm>
              <a:custGeom>
                <a:avLst/>
                <a:gdLst/>
                <a:ahLst/>
                <a:cxnLst>
                  <a:cxn ang="0">
                    <a:pos x="-8" y="0"/>
                  </a:cxn>
                  <a:cxn ang="0">
                    <a:pos x="177800" y="152400"/>
                  </a:cxn>
                  <a:cxn ang="0">
                    <a:pos x="-8" y="0"/>
                  </a:cxn>
                  <a:cxn ang="0">
                    <a:pos x="177800" y="152400"/>
                  </a:cxn>
                  <a:cxn ang="0">
                    <a:pos x="0" y="152400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 Box 24"/>
              <p:cNvSpPr txBox="1"/>
              <p:nvPr/>
            </p:nvSpPr>
            <p:spPr>
              <a:xfrm>
                <a:off x="7743400" y="2266516"/>
                <a:ext cx="400050" cy="5219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 Box 29"/>
              <p:cNvSpPr txBox="1"/>
              <p:nvPr/>
            </p:nvSpPr>
            <p:spPr>
              <a:xfrm>
                <a:off x="8473803" y="2543061"/>
                <a:ext cx="37084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Text Box 29"/>
              <p:cNvSpPr txBox="1"/>
              <p:nvPr/>
            </p:nvSpPr>
            <p:spPr>
              <a:xfrm>
                <a:off x="7160848" y="1171825"/>
                <a:ext cx="37084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Text Box 29"/>
              <p:cNvSpPr txBox="1"/>
              <p:nvPr/>
            </p:nvSpPr>
            <p:spPr>
              <a:xfrm>
                <a:off x="7156125" y="3290294"/>
                <a:ext cx="37084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Text Box 29"/>
              <p:cNvSpPr txBox="1"/>
              <p:nvPr/>
            </p:nvSpPr>
            <p:spPr>
              <a:xfrm>
                <a:off x="8102963" y="1409548"/>
                <a:ext cx="37084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Arc 20"/>
              <p:cNvSpPr/>
              <p:nvPr/>
            </p:nvSpPr>
            <p:spPr>
              <a:xfrm rot="1857186">
                <a:off x="7546171" y="2524187"/>
                <a:ext cx="213821" cy="189115"/>
              </a:xfrm>
              <a:custGeom>
                <a:avLst/>
                <a:gdLst/>
                <a:ahLst/>
                <a:cxnLst>
                  <a:cxn ang="0">
                    <a:pos x="-8" y="0"/>
                  </a:cxn>
                  <a:cxn ang="0">
                    <a:pos x="177800" y="152400"/>
                  </a:cxn>
                  <a:cxn ang="0">
                    <a:pos x="-8" y="0"/>
                  </a:cxn>
                  <a:cxn ang="0">
                    <a:pos x="177800" y="152400"/>
                  </a:cxn>
                  <a:cxn ang="0">
                    <a:pos x="0" y="152400"/>
                  </a:cxn>
                </a:cxnLst>
                <a:rect l="0" t="0" r="0" b="0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chemeClr val="accent5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Text Box 24"/>
              <p:cNvSpPr txBox="1"/>
              <p:nvPr/>
            </p:nvSpPr>
            <p:spPr>
              <a:xfrm>
                <a:off x="7368259" y="1731948"/>
                <a:ext cx="400050" cy="5219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Text Box 29"/>
              <p:cNvSpPr txBox="1"/>
              <p:nvPr/>
            </p:nvSpPr>
            <p:spPr>
              <a:xfrm>
                <a:off x="7397469" y="2834500"/>
                <a:ext cx="37084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65906" y="3376338"/>
            <a:ext cx="7921845" cy="1227001"/>
            <a:chOff x="2547096" y="2497382"/>
            <a:chExt cx="6206764" cy="1612574"/>
          </a:xfrm>
        </p:grpSpPr>
        <p:grpSp>
          <p:nvGrpSpPr>
            <p:cNvPr id="26" name="组合 25"/>
            <p:cNvGrpSpPr/>
            <p:nvPr/>
          </p:nvGrpSpPr>
          <p:grpSpPr>
            <a:xfrm>
              <a:off x="2547096" y="2498094"/>
              <a:ext cx="5985301" cy="1611862"/>
              <a:chOff x="660401" y="2313470"/>
              <a:chExt cx="3349035" cy="108000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96918" y="2349470"/>
                <a:ext cx="3276000" cy="100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50"/>
              <p:cNvSpPr>
                <a:spLocks noChangeAspect="1"/>
              </p:cNvSpPr>
              <p:nvPr/>
            </p:nvSpPr>
            <p:spPr>
              <a:xfrm>
                <a:off x="660401" y="2313470"/>
                <a:ext cx="3349035" cy="1080000"/>
              </a:xfrm>
              <a:custGeom>
                <a:avLst/>
                <a:gdLst>
                  <a:gd name="connsiteX0" fmla="*/ 5228273 w 5228272"/>
                  <a:gd name="connsiteY0" fmla="*/ 1473994 h 1686020"/>
                  <a:gd name="connsiteX1" fmla="*/ 5228273 w 5228272"/>
                  <a:gd name="connsiteY1" fmla="*/ 211931 h 1686020"/>
                  <a:gd name="connsiteX2" fmla="*/ 5019294 w 5228272"/>
                  <a:gd name="connsiteY2" fmla="*/ 0 h 1686020"/>
                  <a:gd name="connsiteX3" fmla="*/ 212027 w 5228272"/>
                  <a:gd name="connsiteY3" fmla="*/ 0 h 1686020"/>
                  <a:gd name="connsiteX4" fmla="*/ 0 w 5228272"/>
                  <a:gd name="connsiteY4" fmla="*/ 212027 h 1686020"/>
                  <a:gd name="connsiteX5" fmla="*/ 0 w 5228272"/>
                  <a:gd name="connsiteY5" fmla="*/ 1473994 h 1686020"/>
                  <a:gd name="connsiteX6" fmla="*/ 212027 w 5228272"/>
                  <a:gd name="connsiteY6" fmla="*/ 1686020 h 1686020"/>
                  <a:gd name="connsiteX7" fmla="*/ 5019389 w 5228272"/>
                  <a:gd name="connsiteY7" fmla="*/ 1686020 h 1686020"/>
                  <a:gd name="connsiteX8" fmla="*/ 5228273 w 5228272"/>
                  <a:gd name="connsiteY8" fmla="*/ 1473994 h 16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28272" h="1686020">
                    <a:moveTo>
                      <a:pt x="5228273" y="1473994"/>
                    </a:moveTo>
                    <a:lnTo>
                      <a:pt x="5228273" y="211931"/>
                    </a:lnTo>
                    <a:cubicBezTo>
                      <a:pt x="5112639" y="210312"/>
                      <a:pt x="5019294" y="116015"/>
                      <a:pt x="5019294" y="0"/>
                    </a:cubicBezTo>
                    <a:lnTo>
                      <a:pt x="212027" y="0"/>
                    </a:lnTo>
                    <a:cubicBezTo>
                      <a:pt x="212027" y="117062"/>
                      <a:pt x="117158" y="212027"/>
                      <a:pt x="0" y="212027"/>
                    </a:cubicBezTo>
                    <a:lnTo>
                      <a:pt x="0" y="1473994"/>
                    </a:lnTo>
                    <a:cubicBezTo>
                      <a:pt x="117062" y="1473994"/>
                      <a:pt x="212027" y="1568863"/>
                      <a:pt x="212027" y="1686020"/>
                    </a:cubicBezTo>
                    <a:lnTo>
                      <a:pt x="5019389" y="1686020"/>
                    </a:lnTo>
                    <a:cubicBezTo>
                      <a:pt x="5019294" y="1569911"/>
                      <a:pt x="5112639" y="1475613"/>
                      <a:pt x="5228273" y="1473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2703297" y="2497382"/>
              <a:ext cx="6050563" cy="1425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 如果两个角的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和是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90°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，那么称这两个角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互</a:t>
              </a:r>
              <a:r>
                <a:rPr kumimoji="0" lang="zh-CN" altLang="en-US" sz="2800" b="1" i="0" u="none" strike="noStrike" kern="1200" cap="none" spc="0" normalizeH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为余角</a:t>
              </a:r>
              <a:r>
                <a:rPr kumimoji="0" lang="zh-CN" altLang="en-US" sz="2800" b="1" i="0" u="none" strike="noStrike" kern="1200" cap="none" spc="0" normalizeH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。简称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这两个角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互余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。</a:t>
              </a:r>
              <a:endParaRPr lang="zh-CN" altLang="en-US" sz="2800" dirty="0"/>
            </a:p>
          </p:txBody>
        </p:sp>
      </p:grpSp>
      <p:sp>
        <p:nvSpPr>
          <p:cNvPr id="2" name="半闭框 1"/>
          <p:cNvSpPr/>
          <p:nvPr/>
        </p:nvSpPr>
        <p:spPr>
          <a:xfrm>
            <a:off x="6907430" y="2006391"/>
            <a:ext cx="168152" cy="163688"/>
          </a:xfrm>
          <a:prstGeom prst="halfFrame">
            <a:avLst>
              <a:gd name="adj1" fmla="val 0"/>
              <a:gd name="adj2" fmla="val 0"/>
            </a:avLst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006" y="982663"/>
            <a:ext cx="8461474" cy="3662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下列说法正确的有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____________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（填序号）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①已知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= 40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，则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 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余角等于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50°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②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若∠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1+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∠2 = 180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，则∠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互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为补角。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③若∠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1+∠2+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∠3 = 180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，则∠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、∠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互补。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④若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= 40°26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′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，则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 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补角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139°34′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⑤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一个角的补角必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为钝角。</a:t>
            </a:r>
            <a:endParaRPr kumimoji="0" lang="en-US" altLang="zh-CN" sz="2800" b="1" i="0" u="none" strike="noStrike" kern="1200" cap="none" spc="0" normalizeH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⑥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一个锐角的补角比这个角的余角大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90°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Text Box 7" descr="200842212611828778013"/>
          <p:cNvSpPr txBox="1">
            <a:spLocks noChangeArrowheads="1"/>
          </p:cNvSpPr>
          <p:nvPr/>
        </p:nvSpPr>
        <p:spPr bwMode="auto">
          <a:xfrm>
            <a:off x="3635375" y="890588"/>
            <a:ext cx="1871663" cy="5794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①②④⑥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552" y="267494"/>
            <a:ext cx="2372196" cy="764991"/>
            <a:chOff x="251520" y="138345"/>
            <a:chExt cx="4377140" cy="76499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87949" y="212009"/>
              <a:ext cx="35042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针对练习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83836" y="369266"/>
            <a:ext cx="6414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对顶角、补角、余角的性质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83837" y="874070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25734" y="1041378"/>
            <a:ext cx="1723563" cy="2350577"/>
            <a:chOff x="5838516" y="1427412"/>
            <a:chExt cx="2448272" cy="333892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054540" y="2014270"/>
              <a:ext cx="2232248" cy="22549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990644" y="1703389"/>
              <a:ext cx="180020" cy="27098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5838516" y="1427412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056549" y="1499891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797685" y="4021206"/>
              <a:ext cx="432046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30034" y="402131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608606" y="3115951"/>
              <a:ext cx="406974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弧形 16"/>
            <p:cNvSpPr/>
            <p:nvPr/>
          </p:nvSpPr>
          <p:spPr>
            <a:xfrm rot="212837">
              <a:off x="6990257" y="2877305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119847" y="327147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 rot="18256773" flipH="1">
              <a:off x="6935364" y="2914794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394558" y="2781099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弧形 20"/>
            <p:cNvSpPr/>
            <p:nvPr/>
          </p:nvSpPr>
          <p:spPr>
            <a:xfrm rot="1166454" flipH="1">
              <a:off x="6843106" y="2695009"/>
              <a:ext cx="237950" cy="312131"/>
            </a:xfrm>
            <a:prstGeom prst="arc">
              <a:avLst>
                <a:gd name="adj1" fmla="val 15355270"/>
                <a:gd name="adj2" fmla="val 2145004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69645" y="2477424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 rot="18600546" flipH="1" flipV="1">
              <a:off x="7048360" y="3125304"/>
              <a:ext cx="237950" cy="312132"/>
            </a:xfrm>
            <a:prstGeom prst="arc">
              <a:avLst>
                <a:gd name="adj1" fmla="val 14107545"/>
                <a:gd name="adj2" fmla="val 2082609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613915" y="2077006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25" name="表格 25"/>
          <p:cNvGraphicFramePr>
            <a:graphicFrameLocks noGrp="1"/>
          </p:cNvGraphicFramePr>
          <p:nvPr/>
        </p:nvGraphicFramePr>
        <p:xfrm>
          <a:off x="2611436" y="1407616"/>
          <a:ext cx="5157528" cy="82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382"/>
                <a:gridCol w="1289382"/>
                <a:gridCol w="1289382"/>
                <a:gridCol w="1289382"/>
              </a:tblGrid>
              <a:tr h="4112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</a:t>
                      </a:r>
                      <a:r>
                        <a:rPr lang="en-US" altLang="zh-CN" sz="21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endParaRPr lang="zh-CN" altLang="en-US" sz="21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75466" marR="75466" marT="37733" marB="377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</a:t>
                      </a:r>
                      <a:r>
                        <a:rPr lang="en-US" altLang="zh-CN" sz="21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endParaRPr lang="zh-CN" altLang="en-US" sz="21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75466" marR="75466" marT="37733" marB="377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</a:t>
                      </a:r>
                      <a:r>
                        <a:rPr lang="en-US" altLang="zh-CN" sz="21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  <a:endParaRPr lang="zh-CN" altLang="en-US" sz="21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75466" marR="75466" marT="37733" marB="377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</a:t>
                      </a:r>
                      <a:r>
                        <a:rPr lang="en-US" altLang="zh-CN" sz="21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</a:t>
                      </a:r>
                      <a:endParaRPr lang="zh-CN" altLang="en-US" sz="21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75466" marR="75466" marT="37733" marB="377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240">
                <a:tc>
                  <a:txBody>
                    <a:bodyPr/>
                    <a:lstStyle/>
                    <a:p>
                      <a:pPr algn="ctr"/>
                      <a:endParaRPr lang="zh-CN" altLang="en-US" sz="2100" b="1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75466" marR="75466" marT="37733" marB="377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75466" marR="75466" marT="37733" marB="377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75466" marR="75466" marT="37733" marB="377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75466" marR="75466" marT="37733" marB="377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2863182" y="1748139"/>
            <a:ext cx="1036729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12618" y="1748139"/>
            <a:ext cx="122808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442553" y="1732447"/>
            <a:ext cx="1128981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150°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57415" y="1750061"/>
            <a:ext cx="1083794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150°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56442" y="2611438"/>
            <a:ext cx="157718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08868" y="2629031"/>
            <a:ext cx="184229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=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3182434" y="2681632"/>
            <a:ext cx="3651537" cy="488758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525734" y="3561766"/>
            <a:ext cx="8136904" cy="1000980"/>
            <a:chOff x="538450" y="1652423"/>
            <a:chExt cx="4794907" cy="1000980"/>
          </a:xfrm>
        </p:grpSpPr>
        <p:sp>
          <p:nvSpPr>
            <p:cNvPr id="39" name="矩形 38"/>
            <p:cNvSpPr/>
            <p:nvPr/>
          </p:nvSpPr>
          <p:spPr>
            <a:xfrm>
              <a:off x="538450" y="1676718"/>
              <a:ext cx="4794907" cy="974085"/>
            </a:xfrm>
            <a:prstGeom prst="rect">
              <a:avLst/>
            </a:prstGeom>
            <a:solidFill>
              <a:srgbClr val="FEEFD6"/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00930" y="1652423"/>
              <a:ext cx="4669946" cy="1000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改变角度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的大小，对顶角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之间的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数量关系仍然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存在吗？如何证明？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/>
          <p:nvPr/>
        </p:nvSpPr>
        <p:spPr>
          <a:xfrm>
            <a:off x="456774" y="410459"/>
            <a:ext cx="6385205" cy="61657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方法一</a:t>
            </a:r>
            <a:r>
              <a:rPr 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改变角度，</a:t>
            </a:r>
            <a:r>
              <a:rPr 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测量各个角的度数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1799504" y="1085664"/>
          <a:ext cx="4121596" cy="89811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30399"/>
                <a:gridCol w="1030399"/>
                <a:gridCol w="1030399"/>
                <a:gridCol w="1030399"/>
              </a:tblGrid>
              <a:tr h="4490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∠1</a:t>
                      </a:r>
                      <a:endParaRPr lang="en-US" altLang="en-US" sz="21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79246" marR="79246" marT="39623" marB="39623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∠2</a:t>
                      </a:r>
                      <a:endParaRPr lang="en-US" altLang="en-US" sz="21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79246" marR="79246" marT="39623" marB="39623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∠3</a:t>
                      </a:r>
                      <a:endParaRPr lang="en-US" altLang="en-US" sz="21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79246" marR="79246" marT="39623" marB="39623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∠4</a:t>
                      </a:r>
                      <a:endParaRPr lang="en-US" altLang="en-US" sz="21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79246" marR="79246" marT="39623" marB="39623"/>
                </a:tc>
              </a:tr>
              <a:tr h="44905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6" marR="79246" marT="39623" marB="39623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6" marR="79246" marT="39623" marB="39623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6" marR="79246" marT="39623" marB="39623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6" marR="79246" marT="39623" marB="39623"/>
                </a:tc>
              </a:tr>
            </a:tbl>
          </a:graphicData>
        </a:graphic>
      </p:graphicFrame>
      <p:sp>
        <p:nvSpPr>
          <p:cNvPr id="8" name="Text Box 3"/>
          <p:cNvSpPr txBox="1"/>
          <p:nvPr/>
        </p:nvSpPr>
        <p:spPr>
          <a:xfrm>
            <a:off x="464230" y="1904330"/>
            <a:ext cx="4121596" cy="61657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方法二</a:t>
            </a:r>
            <a:r>
              <a:rPr 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：几何推导证明：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8523" y="2571750"/>
            <a:ext cx="5721705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∠1 +∠3 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+∠2 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atinLnBrk="0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∠1 =∠2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9552" y="3623571"/>
            <a:ext cx="5748804" cy="1132658"/>
            <a:chOff x="532165" y="3623571"/>
            <a:chExt cx="5748804" cy="1132658"/>
          </a:xfrm>
        </p:grpSpPr>
        <p:grpSp>
          <p:nvGrpSpPr>
            <p:cNvPr id="2" name="组合 1"/>
            <p:cNvGrpSpPr/>
            <p:nvPr/>
          </p:nvGrpSpPr>
          <p:grpSpPr>
            <a:xfrm>
              <a:off x="532165" y="3623571"/>
              <a:ext cx="5748804" cy="1132658"/>
              <a:chOff x="500246" y="3553912"/>
              <a:chExt cx="5748804" cy="1132658"/>
            </a:xfrm>
          </p:grpSpPr>
          <p:sp>
            <p:nvSpPr>
              <p:cNvPr id="3" name="对角圆角矩形 25"/>
              <p:cNvSpPr/>
              <p:nvPr/>
            </p:nvSpPr>
            <p:spPr>
              <a:xfrm>
                <a:off x="611188" y="3900534"/>
                <a:ext cx="5637862" cy="786036"/>
              </a:xfrm>
              <a:prstGeom prst="round2DiagRect">
                <a:avLst/>
              </a:prstGeom>
              <a:solidFill>
                <a:srgbClr val="CCECFF"/>
              </a:solidFill>
              <a:ln w="254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箭头: 五边形 3"/>
              <p:cNvSpPr/>
              <p:nvPr/>
            </p:nvSpPr>
            <p:spPr>
              <a:xfrm>
                <a:off x="500246" y="3560053"/>
                <a:ext cx="2055529" cy="527935"/>
              </a:xfrm>
              <a:prstGeom prst="homePlat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11188" y="3553912"/>
                <a:ext cx="2522260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小单纯体" panose="02010601030101010101" pitchFamily="2" charset="-122"/>
                    <a:ea typeface="小单纯体" panose="02010601030101010101" pitchFamily="2" charset="-122"/>
                    <a:cs typeface="有爱魔兽圆体 CN Medium" panose="020B0602040504020204" pitchFamily="34" charset="-122"/>
                    <a:sym typeface="思源黑体" panose="020B0500000000000000" pitchFamily="34" charset="-122"/>
                  </a:rPr>
                  <a:t>归纳总结</a:t>
                </a:r>
                <a:endParaRPr lang="zh-CN" altLang="en-US" sz="2800" b="1" dirty="0">
                  <a:solidFill>
                    <a:schemeClr val="bg1"/>
                  </a:solidFill>
                  <a:latin typeface="小单纯体" panose="02010601030101010101" pitchFamily="2" charset="-122"/>
                  <a:ea typeface="小单纯体" panose="02010601030101010101" pitchFamily="2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144477" y="4102350"/>
              <a:ext cx="4635121" cy="5730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两直线相交，</a:t>
              </a:r>
              <a:r>
                <a:rPr lang="zh-CN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对顶角相等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。</a:t>
              </a:r>
              <a:endPara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06727" y="359434"/>
            <a:ext cx="1723563" cy="2350577"/>
            <a:chOff x="5838516" y="1427412"/>
            <a:chExt cx="2448272" cy="3338926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6054540" y="2014270"/>
              <a:ext cx="2232248" cy="22549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6990644" y="1703389"/>
              <a:ext cx="180020" cy="27098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5838516" y="1427412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056549" y="1499891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797685" y="4021206"/>
              <a:ext cx="432046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30034" y="402131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608606" y="3115951"/>
              <a:ext cx="406974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弧形 36"/>
            <p:cNvSpPr/>
            <p:nvPr/>
          </p:nvSpPr>
          <p:spPr>
            <a:xfrm rot="212837">
              <a:off x="6990257" y="2877305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119847" y="327147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弧形 38"/>
            <p:cNvSpPr/>
            <p:nvPr/>
          </p:nvSpPr>
          <p:spPr>
            <a:xfrm rot="18256773" flipH="1">
              <a:off x="6935364" y="2914794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394558" y="2781099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弧形 40"/>
            <p:cNvSpPr/>
            <p:nvPr/>
          </p:nvSpPr>
          <p:spPr>
            <a:xfrm rot="1166454" flipH="1">
              <a:off x="6843106" y="2695009"/>
              <a:ext cx="237950" cy="312131"/>
            </a:xfrm>
            <a:prstGeom prst="arc">
              <a:avLst>
                <a:gd name="adj1" fmla="val 15355270"/>
                <a:gd name="adj2" fmla="val 2145004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269645" y="2477424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弧形 42"/>
            <p:cNvSpPr/>
            <p:nvPr/>
          </p:nvSpPr>
          <p:spPr>
            <a:xfrm rot="18600546" flipH="1" flipV="1">
              <a:off x="7048360" y="3125304"/>
              <a:ext cx="237950" cy="312132"/>
            </a:xfrm>
            <a:prstGeom prst="arc">
              <a:avLst>
                <a:gd name="adj1" fmla="val 14107545"/>
                <a:gd name="adj2" fmla="val 2082609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613915" y="2077006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6596" y="356983"/>
            <a:ext cx="5994442" cy="127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问题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如图，打台球时，选择适当的方向用白球击打红球，反弹后的红球会直接入袋，此时，∠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95536" y="2537087"/>
            <a:ext cx="5472608" cy="8717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1)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请在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右图中找出互为补角和互为余角的角，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并说说你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的理由。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86605" y="1634962"/>
            <a:ext cx="6120680" cy="8717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1" fontAlgn="auto" hangingPunct="1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将上图简化为下图，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DC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相交所成的∠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DON</a:t>
            </a:r>
            <a:r>
              <a:rPr kumimoji="0" lang="zh-CN" altLang="en-US" sz="2400" b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400" b="1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CON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都等于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，且∠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045" y="777052"/>
            <a:ext cx="2316133" cy="14333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06"/>
          <a:stretch>
            <a:fillRect/>
          </a:stretch>
        </p:blipFill>
        <p:spPr>
          <a:xfrm>
            <a:off x="5690200" y="2210421"/>
            <a:ext cx="3114121" cy="259623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57935" y="3457709"/>
            <a:ext cx="5472608" cy="127797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(2)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与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的大小有什么关系？∠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AOC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与∠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BOD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呢？你能说明理由吗？与同伴进行交流。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95536" y="771550"/>
            <a:ext cx="8496944" cy="4654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(1)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在右图中找出互为补角和互为余角的角，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并说说你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的理由。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06"/>
          <a:stretch>
            <a:fillRect/>
          </a:stretch>
        </p:blipFill>
        <p:spPr>
          <a:xfrm>
            <a:off x="5940152" y="1851670"/>
            <a:ext cx="2763898" cy="23042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76073" y="2096194"/>
            <a:ext cx="2031731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互为补角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6073" y="3597217"/>
            <a:ext cx="1725960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互为余角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7"/>
          <p:cNvSpPr/>
          <p:nvPr/>
        </p:nvSpPr>
        <p:spPr>
          <a:xfrm>
            <a:off x="611560" y="1419622"/>
            <a:ext cx="4536504" cy="650875"/>
          </a:xfrm>
          <a:prstGeom prst="roundRect">
            <a:avLst/>
          </a:prstGeom>
          <a:noFill/>
          <a:ln w="28575" cmpd="sng">
            <a:solidFill>
              <a:srgbClr val="FF3399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根据补角和余角的</a:t>
            </a:r>
            <a:r>
              <a:rPr lang="zh-CN" altLang="en-US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定义知：</a:t>
            </a:r>
            <a:endParaRPr lang="en-US" altLang="zh-CN" sz="28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4928" y="4209803"/>
            <a:ext cx="309411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4928" y="2552974"/>
            <a:ext cx="5805626" cy="10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COA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CON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COB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/>
          <p:cNvSpPr/>
          <p:nvPr/>
        </p:nvSpPr>
        <p:spPr>
          <a:xfrm>
            <a:off x="387593" y="2916497"/>
            <a:ext cx="4011571" cy="1899208"/>
          </a:xfrm>
          <a:prstGeom prst="roundRect">
            <a:avLst>
              <a:gd name="adj" fmla="val 9198"/>
            </a:avLst>
          </a:prstGeom>
          <a:solidFill>
            <a:schemeClr val="accent1">
              <a:lumMod val="20000"/>
              <a:lumOff val="8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387594" y="1385769"/>
            <a:ext cx="4999676" cy="1396166"/>
          </a:xfrm>
          <a:prstGeom prst="roundRect">
            <a:avLst>
              <a:gd name="adj" fmla="val 9198"/>
            </a:avLst>
          </a:prstGeom>
          <a:solidFill>
            <a:schemeClr val="accent3">
              <a:lumMod val="20000"/>
              <a:lumOff val="80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95536" y="449422"/>
            <a:ext cx="7539608" cy="9363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(2) </a:t>
            </a:r>
            <a:r>
              <a:rPr kumimoji="0" lang="zh-CN" altLang="en-US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与</a:t>
            </a:r>
            <a:r>
              <a:rPr kumimoji="0" lang="zh-CN" altLang="en-US" sz="2400" b="1" i="0" u="none" strike="noStrike" kern="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400" b="1" i="0" u="none" strike="noStrike" kern="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400" b="1" i="0" u="none" strike="noStrike" kern="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的大小有什么关系？∠</a:t>
            </a:r>
            <a:r>
              <a:rPr kumimoji="0" lang="en-US" altLang="zh-CN" sz="2400" b="1" i="1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AOC</a:t>
            </a:r>
            <a:r>
              <a:rPr kumimoji="0" lang="zh-CN" altLang="en-US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与∠</a:t>
            </a:r>
            <a:r>
              <a:rPr kumimoji="0" lang="en-US" altLang="zh-CN" sz="2400" b="1" i="1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BOD</a:t>
            </a:r>
            <a:r>
              <a:rPr kumimoji="0" lang="zh-CN" altLang="en-US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呢？</a:t>
            </a:r>
            <a:endParaRPr kumimoji="0" lang="en-US" altLang="zh-CN" sz="24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zh-CN" altLang="en-US" sz="2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你能说明理由吗？与同伴进行交流。</a:t>
            </a:r>
            <a:endParaRPr kumimoji="0" lang="zh-CN" altLang="en-US" sz="24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06"/>
          <a:stretch>
            <a:fillRect/>
          </a:stretch>
        </p:blipFill>
        <p:spPr>
          <a:xfrm>
            <a:off x="5629610" y="1275849"/>
            <a:ext cx="2547874" cy="212415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87594" y="1334863"/>
            <a:ext cx="5402049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3=90°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4=90°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594" y="1771463"/>
            <a:ext cx="259228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536" y="2226415"/>
            <a:ext cx="266429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   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0150" y="2817118"/>
            <a:ext cx="4320480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AOB+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0150" y="3738826"/>
            <a:ext cx="3670141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AOD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1034" y="4294857"/>
            <a:ext cx="3348372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4810" y="3272070"/>
            <a:ext cx="3947503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AOB+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427984" y="3172781"/>
            <a:ext cx="4320480" cy="1631217"/>
            <a:chOff x="3085464" y="3696580"/>
            <a:chExt cx="7581044" cy="840345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3" name="AutoShape 31" descr="kwjyf_1024_768_f163e67a88a2c9ac"/>
            <p:cNvSpPr>
              <a:spLocks noChangeArrowheads="1"/>
            </p:cNvSpPr>
            <p:nvPr/>
          </p:nvSpPr>
          <p:spPr bwMode="auto">
            <a:xfrm>
              <a:off x="3085464" y="3696580"/>
              <a:ext cx="7581044" cy="840345"/>
            </a:xfrm>
            <a:prstGeom prst="horizontalScroll">
              <a:avLst>
                <a:gd name="adj" fmla="val 12500"/>
              </a:avLst>
            </a:pr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 wrap="none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Text Box 32"/>
            <p:cNvSpPr txBox="1">
              <a:spLocks noChangeArrowheads="1"/>
            </p:cNvSpPr>
            <p:nvPr/>
          </p:nvSpPr>
          <p:spPr bwMode="auto">
            <a:xfrm>
              <a:off x="3591139" y="3870991"/>
              <a:ext cx="7010865" cy="4915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同角</a:t>
              </a:r>
              <a:r>
                <a:rPr kumimoji="0" lang="en-US" altLang="zh-CN" sz="28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或等角</a:t>
              </a:r>
              <a:r>
                <a:rPr kumimoji="0" lang="en-US" altLang="zh-CN" sz="28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的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补角相等</a:t>
              </a:r>
              <a:r>
                <a:rPr lang="zh-CN" altLang="en-US" sz="2800" b="1" kern="0" dirty="0"/>
                <a:t>，</a:t>
              </a: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同角</a:t>
              </a:r>
              <a:r>
                <a:rPr lang="en-US" altLang="zh-CN" sz="2800" b="1" kern="0"/>
                <a:t>(</a:t>
              </a: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或等角</a:t>
              </a:r>
              <a:r>
                <a:rPr kumimoji="0" lang="en-US" altLang="zh-CN" sz="28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zh-CN" altLang="en-US" sz="28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的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余角相等。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0"/>
          <p:cNvSpPr txBox="1">
            <a:spLocks noChangeArrowheads="1"/>
          </p:cNvSpPr>
          <p:nvPr/>
        </p:nvSpPr>
        <p:spPr bwMode="auto">
          <a:xfrm>
            <a:off x="463526" y="842529"/>
            <a:ext cx="8041610" cy="14689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如图所示，有一个破损的扇形零件，利用图中的量角器可以量出这个扇形零件的圆心角的度数。请指出所量角</a:t>
            </a:r>
            <a:r>
              <a:rPr kumimoji="0" lang="zh-CN" altLang="en-US" sz="2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的度数，</a:t>
            </a:r>
            <a:r>
              <a:rPr kumimoji="0" lang="zh-CN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并说明理由</a:t>
            </a:r>
            <a:r>
              <a:rPr lang="zh-CN" altLang="en-US" sz="2600" b="1" kern="0" dirty="0">
                <a:latin typeface="黑体" panose="02010609060101010101" pitchFamily="49" charset="-122"/>
              </a:rPr>
              <a:t>。</a:t>
            </a:r>
            <a:endParaRPr kumimoji="0" lang="en-US" altLang="zh-CN" sz="2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" name="Picture 7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6822" y="2197813"/>
            <a:ext cx="3095625" cy="2619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543620" y="138345"/>
            <a:ext cx="4377140" cy="764991"/>
            <a:chOff x="251520" y="138345"/>
            <a:chExt cx="4377140" cy="76499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04732" y="2993606"/>
            <a:ext cx="4408042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解：根据对顶角的性质可知所量角的度数是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0837" y="2210304"/>
            <a:ext cx="3456384" cy="449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P36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弧形 10"/>
          <p:cNvSpPr/>
          <p:nvPr/>
        </p:nvSpPr>
        <p:spPr>
          <a:xfrm rot="15093322" flipH="1" flipV="1">
            <a:off x="7254933" y="3431685"/>
            <a:ext cx="330924" cy="277767"/>
          </a:xfrm>
          <a:prstGeom prst="arc">
            <a:avLst>
              <a:gd name="adj1" fmla="val 11690166"/>
              <a:gd name="adj2" fmla="val 20826098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43495" y="3169815"/>
            <a:ext cx="96983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504707" y="3723878"/>
            <a:ext cx="30311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-2400000">
            <a:off x="5504707" y="3723878"/>
            <a:ext cx="30311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99592" y="1446213"/>
            <a:ext cx="7642225" cy="2111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.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①因为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1+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∠2=90°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2+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∠3=90°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1=____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，理由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是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______________________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。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②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因为∠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1+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∠2=180°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2+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∠3=180°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1=____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，理由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是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______________________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Text Box 8"/>
          <p:cNvSpPr txBox="1"/>
          <p:nvPr/>
        </p:nvSpPr>
        <p:spPr>
          <a:xfrm>
            <a:off x="1763688" y="1951719"/>
            <a:ext cx="7239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∠3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4427984" y="1962150"/>
            <a:ext cx="30241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同角的余角相等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1763688" y="3007406"/>
            <a:ext cx="7239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∠3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Text Box 11"/>
          <p:cNvSpPr txBox="1"/>
          <p:nvPr/>
        </p:nvSpPr>
        <p:spPr>
          <a:xfrm>
            <a:off x="4415284" y="2976563"/>
            <a:ext cx="27352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同角的补角相等</a:t>
            </a:r>
            <a:endParaRPr kumimoji="0" lang="en-US" altLang="zh-CN" sz="1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23850" y="714375"/>
            <a:ext cx="8496300" cy="10769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如图，点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O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在直线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上，∠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DOC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和∠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BOE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都等于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90°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Group 48"/>
          <p:cNvGrpSpPr/>
          <p:nvPr/>
        </p:nvGrpSpPr>
        <p:grpSpPr>
          <a:xfrm>
            <a:off x="323850" y="1928813"/>
            <a:ext cx="3787775" cy="2538412"/>
            <a:chOff x="2521" y="2167"/>
            <a:chExt cx="2386" cy="1365"/>
          </a:xfrm>
        </p:grpSpPr>
        <p:sp>
          <p:nvSpPr>
            <p:cNvPr id="4" name="Line 38"/>
            <p:cNvSpPr>
              <a:spLocks noChangeShapeType="1"/>
            </p:cNvSpPr>
            <p:nvPr/>
          </p:nvSpPr>
          <p:spPr bwMode="auto">
            <a:xfrm>
              <a:off x="2653" y="3249"/>
              <a:ext cx="20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7A77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Line 39"/>
            <p:cNvSpPr>
              <a:spLocks noChangeShapeType="1"/>
            </p:cNvSpPr>
            <p:nvPr/>
          </p:nvSpPr>
          <p:spPr bwMode="auto">
            <a:xfrm flipV="1">
              <a:off x="3651" y="2341"/>
              <a:ext cx="0" cy="9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7A77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40"/>
            <p:cNvSpPr/>
            <p:nvPr/>
          </p:nvSpPr>
          <p:spPr bwMode="auto">
            <a:xfrm>
              <a:off x="3288" y="2432"/>
              <a:ext cx="1225" cy="817"/>
            </a:xfrm>
            <a:custGeom>
              <a:avLst/>
              <a:gdLst>
                <a:gd name="T0" fmla="*/ 0 w 1225"/>
                <a:gd name="T1" fmla="*/ 0 h 817"/>
                <a:gd name="T2" fmla="*/ 363 w 1225"/>
                <a:gd name="T3" fmla="*/ 817 h 817"/>
                <a:gd name="T4" fmla="*/ 1225 w 1225"/>
                <a:gd name="T5" fmla="*/ 454 h 817"/>
                <a:gd name="T6" fmla="*/ 0 60000 65536"/>
                <a:gd name="T7" fmla="*/ 0 60000 65536"/>
                <a:gd name="T8" fmla="*/ 0 60000 65536"/>
                <a:gd name="T9" fmla="*/ 0 w 1225"/>
                <a:gd name="T10" fmla="*/ 0 h 817"/>
                <a:gd name="T11" fmla="*/ 1225 w 1225"/>
                <a:gd name="T12" fmla="*/ 817 h 8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5" h="817">
                  <a:moveTo>
                    <a:pt x="0" y="0"/>
                  </a:moveTo>
                  <a:lnTo>
                    <a:pt x="363" y="817"/>
                  </a:lnTo>
                  <a:lnTo>
                    <a:pt x="1225" y="45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0" i="0" u="none" strike="noStrike" kern="0" cap="none" spc="0" normalizeH="0" baseline="0" noProof="0">
                <a:ln>
                  <a:noFill/>
                </a:ln>
                <a:solidFill>
                  <a:srgbClr val="007A77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Text Box 41"/>
            <p:cNvSpPr txBox="1"/>
            <p:nvPr/>
          </p:nvSpPr>
          <p:spPr>
            <a:xfrm>
              <a:off x="2521" y="3220"/>
              <a:ext cx="318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A</a:t>
              </a:r>
              <a:endPara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Text Box 42"/>
            <p:cNvSpPr txBox="1"/>
            <p:nvPr/>
          </p:nvSpPr>
          <p:spPr>
            <a:xfrm>
              <a:off x="3492" y="3217"/>
              <a:ext cx="318" cy="3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O</a:t>
              </a:r>
              <a:endPara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Text Box 43"/>
            <p:cNvSpPr txBox="1"/>
            <p:nvPr/>
          </p:nvSpPr>
          <p:spPr>
            <a:xfrm>
              <a:off x="4589" y="3217"/>
              <a:ext cx="318" cy="3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B</a:t>
              </a:r>
              <a:endPara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Text Box 44"/>
            <p:cNvSpPr txBox="1"/>
            <p:nvPr/>
          </p:nvSpPr>
          <p:spPr>
            <a:xfrm>
              <a:off x="2970" y="2313"/>
              <a:ext cx="318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D</a:t>
              </a:r>
              <a:endPara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Text Box 45"/>
            <p:cNvSpPr txBox="1"/>
            <p:nvPr/>
          </p:nvSpPr>
          <p:spPr>
            <a:xfrm>
              <a:off x="4513" y="2657"/>
              <a:ext cx="318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C</a:t>
              </a:r>
              <a:endPara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Text Box 46"/>
            <p:cNvSpPr txBox="1">
              <a:spLocks noChangeArrowheads="1"/>
            </p:cNvSpPr>
            <p:nvPr/>
          </p:nvSpPr>
          <p:spPr bwMode="auto">
            <a:xfrm>
              <a:off x="3696" y="2167"/>
              <a:ext cx="318" cy="31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E</a:t>
              </a:r>
              <a:endPara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3" name="Group 54"/>
          <p:cNvGrpSpPr/>
          <p:nvPr/>
        </p:nvGrpSpPr>
        <p:grpSpPr>
          <a:xfrm>
            <a:off x="4283075" y="1471613"/>
            <a:ext cx="4572000" cy="2617787"/>
            <a:chOff x="2789" y="383"/>
            <a:chExt cx="2880" cy="1649"/>
          </a:xfrm>
          <a:solidFill>
            <a:srgbClr val="92D050"/>
          </a:solidFill>
        </p:grpSpPr>
        <p:sp>
          <p:nvSpPr>
            <p:cNvPr id="14" name="AutoShape 50" descr="510da442e9e7ca1788348268e18b8cc2"/>
            <p:cNvSpPr/>
            <p:nvPr/>
          </p:nvSpPr>
          <p:spPr>
            <a:xfrm>
              <a:off x="2789" y="383"/>
              <a:ext cx="2880" cy="1649"/>
            </a:xfrm>
            <a:prstGeom prst="cloudCallout">
              <a:avLst>
                <a:gd name="adj1" fmla="val -62120"/>
                <a:gd name="adj2" fmla="val 32972"/>
              </a:avLst>
            </a:prstGeom>
            <a:grpFill/>
            <a:ln w="19050" cap="flat" cmpd="sng">
              <a:noFill/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Text Box 53"/>
            <p:cNvSpPr txBox="1"/>
            <p:nvPr/>
          </p:nvSpPr>
          <p:spPr>
            <a:xfrm>
              <a:off x="3170" y="592"/>
              <a:ext cx="2223" cy="11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请找出图中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互余的角、互补的角、相等的角，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并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说明理由。先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独立探究，再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小组交流。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" name="半闭框 15"/>
          <p:cNvSpPr/>
          <p:nvPr/>
        </p:nvSpPr>
        <p:spPr>
          <a:xfrm rot="5400000">
            <a:off x="2122374" y="3760066"/>
            <a:ext cx="168152" cy="163688"/>
          </a:xfrm>
          <a:prstGeom prst="halfFrame">
            <a:avLst>
              <a:gd name="adj1" fmla="val 0"/>
              <a:gd name="adj2" fmla="val 0"/>
            </a:avLst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 rot="3867999">
            <a:off x="2091352" y="3728472"/>
            <a:ext cx="168152" cy="163688"/>
          </a:xfrm>
          <a:prstGeom prst="halfFrame">
            <a:avLst>
              <a:gd name="adj1" fmla="val 0"/>
              <a:gd name="adj2" fmla="val 0"/>
            </a:avLst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inIdea"/>
          <p:cNvSpPr/>
          <p:nvPr/>
        </p:nvSpPr>
        <p:spPr>
          <a:xfrm>
            <a:off x="718131" y="2838548"/>
            <a:ext cx="625216" cy="613604"/>
          </a:xfrm>
          <a:custGeom>
            <a:avLst/>
            <a:gdLst>
              <a:gd name="rtl" fmla="*/ 202650 w 651000"/>
              <a:gd name="rtt" fmla="*/ 166950 h 546000"/>
              <a:gd name="rtr" fmla="*/ 444150 w 651000"/>
              <a:gd name="rtb" fmla="*/ 397950 h 546000"/>
            </a:gdLst>
            <a:ahLst/>
            <a:cxnLst/>
            <a:rect l="rtl" t="rtt" r="rtr" b="rtb"/>
            <a:pathLst>
              <a:path w="651000" h="546000">
                <a:moveTo>
                  <a:pt x="42000" y="0"/>
                </a:moveTo>
                <a:lnTo>
                  <a:pt x="609000" y="0"/>
                </a:lnTo>
                <a:cubicBezTo>
                  <a:pt x="637224" y="0"/>
                  <a:pt x="651000" y="13776"/>
                  <a:pt x="651000" y="42000"/>
                </a:cubicBezTo>
                <a:lnTo>
                  <a:pt x="651000" y="504000"/>
                </a:lnTo>
                <a:cubicBezTo>
                  <a:pt x="651000" y="532224"/>
                  <a:pt x="637224" y="546000"/>
                  <a:pt x="609000" y="546000"/>
                </a:cubicBezTo>
                <a:lnTo>
                  <a:pt x="42000" y="546000"/>
                </a:lnTo>
                <a:cubicBezTo>
                  <a:pt x="13776" y="546000"/>
                  <a:pt x="0" y="532224"/>
                  <a:pt x="0" y="504000"/>
                </a:cubicBezTo>
                <a:lnTo>
                  <a:pt x="0" y="42000"/>
                </a:lnTo>
                <a:cubicBezTo>
                  <a:pt x="0" y="13776"/>
                  <a:pt x="13776" y="0"/>
                  <a:pt x="42000" y="0"/>
                </a:cubicBezTo>
                <a:close/>
              </a:path>
            </a:pathLst>
          </a:custGeom>
          <a:solidFill>
            <a:srgbClr val="F26157"/>
          </a:solidFill>
          <a:ln w="10500" cap="flat">
            <a:solidFill>
              <a:srgbClr val="F26157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24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SubTopic"/>
          <p:cNvSpPr/>
          <p:nvPr/>
        </p:nvSpPr>
        <p:spPr>
          <a:xfrm>
            <a:off x="2199819" y="3723878"/>
            <a:ext cx="413511" cy="904138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2184553" y="1688453"/>
            <a:ext cx="429555" cy="753976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SubTopic"/>
          <p:cNvSpPr/>
          <p:nvPr/>
        </p:nvSpPr>
        <p:spPr>
          <a:xfrm>
            <a:off x="2859386" y="1073178"/>
            <a:ext cx="593797" cy="753976"/>
          </a:xfrm>
          <a:custGeom>
            <a:avLst/>
            <a:gdLst>
              <a:gd name="rtl" fmla="*/ 87150 w 493500"/>
              <a:gd name="rtt" fmla="*/ 40950 h 535500"/>
              <a:gd name="rtr" fmla="*/ 402150 w 493500"/>
              <a:gd name="rtb" fmla="*/ 513450 h 535500"/>
            </a:gdLst>
            <a:ahLst/>
            <a:cxnLst/>
            <a:rect l="rtl" t="rtt" r="rtr" b="rtb"/>
            <a:pathLst>
              <a:path w="493500" h="535500">
                <a:moveTo>
                  <a:pt x="0" y="0"/>
                </a:moveTo>
                <a:lnTo>
                  <a:pt x="493500" y="0"/>
                </a:lnTo>
                <a:lnTo>
                  <a:pt x="4935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l">
              <a:lnSpc>
                <a:spcPct val="100000"/>
              </a:lnSpc>
            </a:pPr>
            <a:r>
              <a:rPr sz="1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sz="1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sz="1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SubTopic"/>
          <p:cNvSpPr/>
          <p:nvPr/>
        </p:nvSpPr>
        <p:spPr>
          <a:xfrm>
            <a:off x="3669484" y="902639"/>
            <a:ext cx="1086522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lang="zh-CN" altLang="en-US" sz="1400" b="1" dirty="0" err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SubTopic"/>
          <p:cNvSpPr/>
          <p:nvPr/>
        </p:nvSpPr>
        <p:spPr>
          <a:xfrm>
            <a:off x="4934771" y="946075"/>
            <a:ext cx="614393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SubTopic"/>
          <p:cNvSpPr/>
          <p:nvPr/>
        </p:nvSpPr>
        <p:spPr>
          <a:xfrm>
            <a:off x="4934772" y="382551"/>
            <a:ext cx="614393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SubTopic"/>
          <p:cNvSpPr/>
          <p:nvPr/>
        </p:nvSpPr>
        <p:spPr>
          <a:xfrm>
            <a:off x="3653989" y="2089908"/>
            <a:ext cx="1086522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相交成直角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SubTopic"/>
          <p:cNvSpPr/>
          <p:nvPr/>
        </p:nvSpPr>
        <p:spPr>
          <a:xfrm>
            <a:off x="4933897" y="1992476"/>
            <a:ext cx="593797" cy="252662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MainTopic"/>
          <p:cNvSpPr/>
          <p:nvPr/>
        </p:nvSpPr>
        <p:spPr>
          <a:xfrm>
            <a:off x="1343347" y="2717048"/>
            <a:ext cx="609292" cy="450907"/>
          </a:xfrm>
          <a:custGeom>
            <a:avLst/>
            <a:gdLst>
              <a:gd name="rtl" fmla="*/ 168000 w 1050000"/>
              <a:gd name="rtt" fmla="*/ 76650 h 320250"/>
              <a:gd name="rtr" fmla="*/ 882000 w 1050000"/>
              <a:gd name="rtb" fmla="*/ 265650 h 320250"/>
            </a:gdLst>
            <a:ahLst/>
            <a:cxnLst/>
            <a:rect l="rtl" t="rtt" r="rtr" b="rtb"/>
            <a:pathLst>
              <a:path w="1050000" h="320250" stroke="0">
                <a:moveTo>
                  <a:pt x="0" y="0"/>
                </a:moveTo>
                <a:lnTo>
                  <a:pt x="1050000" y="0"/>
                </a:lnTo>
                <a:lnTo>
                  <a:pt x="1050000" y="320250"/>
                </a:lnTo>
                <a:lnTo>
                  <a:pt x="0" y="320250"/>
                </a:lnTo>
                <a:lnTo>
                  <a:pt x="0" y="0"/>
                </a:lnTo>
                <a:close/>
              </a:path>
              <a:path w="1050000" h="320250" fill="none">
                <a:moveTo>
                  <a:pt x="0" y="320250"/>
                </a:moveTo>
                <a:lnTo>
                  <a:pt x="1050000" y="320250"/>
                </a:lnTo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400" b="1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endParaRPr lang="en-US" sz="1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sz="1400" b="1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关系</a:t>
            </a:r>
            <a:endParaRPr sz="1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44936" y="164395"/>
            <a:ext cx="2671508" cy="764991"/>
            <a:chOff x="251520" y="138345"/>
            <a:chExt cx="4377140" cy="764991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小单纯体" panose="02010601030101010101" pitchFamily="2" charset="-122"/>
                  <a:ea typeface="小单纯体" panose="02010601030101010101" pitchFamily="2" charset="-122"/>
                </a:rPr>
                <a:t>新知一览</a:t>
              </a:r>
              <a:endParaRPr lang="zh-CN" altLang="en-US" sz="2800" b="1" dirty="0">
                <a:latin typeface="小单纯体" panose="02010601030101010101" pitchFamily="2" charset="-122"/>
                <a:ea typeface="小单纯体" panose="02010601030101010101" pitchFamily="2" charset="-122"/>
              </a:endParaRPr>
            </a:p>
          </p:txBody>
        </p:sp>
      </p:grpSp>
      <p:sp>
        <p:nvSpPr>
          <p:cNvPr id="68" name="左大括号 67"/>
          <p:cNvSpPr/>
          <p:nvPr/>
        </p:nvSpPr>
        <p:spPr>
          <a:xfrm>
            <a:off x="4779557" y="470646"/>
            <a:ext cx="142394" cy="1234295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SubTopic"/>
          <p:cNvSpPr/>
          <p:nvPr/>
        </p:nvSpPr>
        <p:spPr>
          <a:xfrm>
            <a:off x="4938224" y="1476770"/>
            <a:ext cx="589470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左大括号 69"/>
          <p:cNvSpPr/>
          <p:nvPr/>
        </p:nvSpPr>
        <p:spPr>
          <a:xfrm>
            <a:off x="3494666" y="973562"/>
            <a:ext cx="115428" cy="127157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左大括号 70"/>
          <p:cNvSpPr/>
          <p:nvPr/>
        </p:nvSpPr>
        <p:spPr>
          <a:xfrm>
            <a:off x="2648941" y="1301266"/>
            <a:ext cx="130961" cy="172885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左大括号 77"/>
          <p:cNvSpPr/>
          <p:nvPr/>
        </p:nvSpPr>
        <p:spPr>
          <a:xfrm>
            <a:off x="1998864" y="1972252"/>
            <a:ext cx="184911" cy="239939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左大括号 103"/>
          <p:cNvSpPr/>
          <p:nvPr/>
        </p:nvSpPr>
        <p:spPr>
          <a:xfrm>
            <a:off x="4765263" y="2027999"/>
            <a:ext cx="126993" cy="66869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SubTopic"/>
          <p:cNvSpPr/>
          <p:nvPr/>
        </p:nvSpPr>
        <p:spPr>
          <a:xfrm>
            <a:off x="4917008" y="2544771"/>
            <a:ext cx="1364536" cy="252662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839292" y="2879246"/>
            <a:ext cx="2065067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eaLnBrk="1" hangingPunct="1"/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lang="zh-CN" altLang="en-US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5077689" y="2859782"/>
            <a:ext cx="2406771" cy="310461"/>
            <a:chOff x="3366125" y="2697273"/>
            <a:chExt cx="2406771" cy="310461"/>
          </a:xfrm>
        </p:grpSpPr>
        <p:sp>
          <p:nvSpPr>
            <p:cNvPr id="110" name="MMConnector"/>
            <p:cNvSpPr/>
            <p:nvPr/>
          </p:nvSpPr>
          <p:spPr>
            <a:xfrm>
              <a:off x="3366125" y="2852503"/>
              <a:ext cx="341117" cy="14784"/>
            </a:xfrm>
            <a:custGeom>
              <a:avLst/>
              <a:gdLst/>
              <a:ahLst/>
              <a:cxnLst/>
              <a:rect l="0" t="0" r="0" b="0"/>
              <a:pathLst>
                <a:path w="283500" h="10500" fill="none">
                  <a:moveTo>
                    <a:pt x="-141750" y="0"/>
                  </a:moveTo>
                  <a:lnTo>
                    <a:pt x="-18480" y="0"/>
                  </a:lnTo>
                  <a:cubicBezTo>
                    <a:pt x="-18480" y="0"/>
                    <a:pt x="9744" y="0"/>
                    <a:pt x="44520" y="0"/>
                  </a:cubicBezTo>
                  <a:lnTo>
                    <a:pt x="141750" y="0"/>
                  </a:lnTo>
                </a:path>
              </a:pathLst>
            </a:custGeom>
            <a:noFill/>
            <a:ln w="10500" cap="rnd">
              <a:solidFill>
                <a:srgbClr val="424F58"/>
              </a:solidFill>
              <a:round/>
            </a:ln>
          </p:spPr>
        </p:sp>
        <p:sp>
          <p:nvSpPr>
            <p:cNvPr id="111" name="SubTopic"/>
            <p:cNvSpPr/>
            <p:nvPr/>
          </p:nvSpPr>
          <p:spPr>
            <a:xfrm>
              <a:off x="3536683" y="2697273"/>
              <a:ext cx="2236213" cy="310461"/>
            </a:xfrm>
            <a:custGeom>
              <a:avLst/>
              <a:gdLst>
                <a:gd name="rtl" fmla="*/ 87150 w 1858500"/>
                <a:gd name="rtt" fmla="*/ 40950 h 220500"/>
                <a:gd name="rtr" fmla="*/ 1767150 w 1858500"/>
                <a:gd name="rtb" fmla="*/ 198450 h 220500"/>
              </a:gdLst>
              <a:ahLst/>
              <a:cxnLst/>
              <a:rect l="rtl" t="rtt" r="rtr" b="rtb"/>
              <a:pathLst>
                <a:path w="1858500" h="220500">
                  <a:moveTo>
                    <a:pt x="0" y="0"/>
                  </a:moveTo>
                  <a:lnTo>
                    <a:pt x="1858500" y="0"/>
                  </a:lnTo>
                  <a:lnTo>
                    <a:pt x="1858500" y="220500"/>
                  </a:lnTo>
                  <a:lnTo>
                    <a:pt x="0" y="2205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500" cap="flat">
              <a:solidFill>
                <a:srgbClr val="424F58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1400" b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同位角、内错角、同旁内角</a:t>
              </a:r>
              <a:endParaRPr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2" name="左大括号 111"/>
          <p:cNvSpPr/>
          <p:nvPr/>
        </p:nvSpPr>
        <p:spPr>
          <a:xfrm>
            <a:off x="2736958" y="3352949"/>
            <a:ext cx="130962" cy="134332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SubTopic"/>
          <p:cNvSpPr/>
          <p:nvPr/>
        </p:nvSpPr>
        <p:spPr>
          <a:xfrm>
            <a:off x="2963891" y="3276119"/>
            <a:ext cx="485547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" name="SubTopic"/>
          <p:cNvSpPr/>
          <p:nvPr/>
        </p:nvSpPr>
        <p:spPr>
          <a:xfrm>
            <a:off x="2963891" y="3869378"/>
            <a:ext cx="1465726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两直线平行的条件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5" name="SubTopic"/>
          <p:cNvSpPr/>
          <p:nvPr/>
        </p:nvSpPr>
        <p:spPr>
          <a:xfrm>
            <a:off x="2921126" y="4472785"/>
            <a:ext cx="1465726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31800" y="630693"/>
            <a:ext cx="8280400" cy="10769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如图，直线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CD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相交于点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O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OE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平分∠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AOB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OB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平分∠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DOF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，若∠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DOE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=50°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，求∠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DOF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的度数。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5733" y="1976729"/>
            <a:ext cx="2460625" cy="198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9"/>
          <p:cNvSpPr txBox="1"/>
          <p:nvPr/>
        </p:nvSpPr>
        <p:spPr>
          <a:xfrm>
            <a:off x="527199" y="1707654"/>
            <a:ext cx="6372225" cy="31085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解：因为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为直线，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OE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平分∠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AOB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AOE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BOE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=90°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因为∠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DOE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=50°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DOB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40°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因为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OB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平分∠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DOF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DOB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FOB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40°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DOF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80°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弧形 5"/>
          <p:cNvSpPr/>
          <p:nvPr/>
        </p:nvSpPr>
        <p:spPr>
          <a:xfrm rot="12504923" flipV="1">
            <a:off x="7381034" y="2777771"/>
            <a:ext cx="330924" cy="277767"/>
          </a:xfrm>
          <a:prstGeom prst="arc">
            <a:avLst>
              <a:gd name="adj1" fmla="val 11690166"/>
              <a:gd name="adj2" fmla="val 93285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940152" y="1169173"/>
            <a:ext cx="23762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27199" y="1707654"/>
            <a:ext cx="23762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429552" y="2371695"/>
            <a:ext cx="7286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50°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05526" y="1923678"/>
            <a:ext cx="6227763" cy="10769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(1)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图中∠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AOC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的对顶角是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，∠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EOB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的补角是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4377" y="2568613"/>
            <a:ext cx="2592288" cy="20355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8"/>
          <p:cNvSpPr txBox="1"/>
          <p:nvPr/>
        </p:nvSpPr>
        <p:spPr>
          <a:xfrm>
            <a:off x="4681990" y="1940067"/>
            <a:ext cx="132238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BOD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3153043" y="2460416"/>
            <a:ext cx="13223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AOE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05526" y="699542"/>
            <a:ext cx="8167708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如图，直线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相交于点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O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OE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把∠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BOD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分成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两部分。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弧形 7"/>
          <p:cNvSpPr/>
          <p:nvPr/>
        </p:nvSpPr>
        <p:spPr>
          <a:xfrm rot="5400000" flipV="1">
            <a:off x="6852615" y="3442369"/>
            <a:ext cx="330924" cy="288033"/>
          </a:xfrm>
          <a:prstGeom prst="arc">
            <a:avLst>
              <a:gd name="adj1" fmla="val 13188154"/>
              <a:gd name="adj2" fmla="val 20721099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弧形 9"/>
          <p:cNvSpPr/>
          <p:nvPr/>
        </p:nvSpPr>
        <p:spPr>
          <a:xfrm rot="16200000" flipH="1" flipV="1">
            <a:off x="7207499" y="3486727"/>
            <a:ext cx="409454" cy="353923"/>
          </a:xfrm>
          <a:prstGeom prst="arc">
            <a:avLst>
              <a:gd name="adj1" fmla="val 15646898"/>
              <a:gd name="adj2" fmla="val 20146268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弧形 10"/>
          <p:cNvSpPr/>
          <p:nvPr/>
        </p:nvSpPr>
        <p:spPr>
          <a:xfrm rot="12010190" flipH="1" flipV="1">
            <a:off x="6863287" y="3321108"/>
            <a:ext cx="606469" cy="603751"/>
          </a:xfrm>
          <a:prstGeom prst="arc">
            <a:avLst>
              <a:gd name="adj1" fmla="val 11735559"/>
              <a:gd name="adj2" fmla="val 20440023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弧形 8"/>
          <p:cNvSpPr/>
          <p:nvPr/>
        </p:nvSpPr>
        <p:spPr>
          <a:xfrm rot="16200000" flipH="1" flipV="1">
            <a:off x="7043775" y="3443026"/>
            <a:ext cx="288033" cy="277768"/>
          </a:xfrm>
          <a:prstGeom prst="arc">
            <a:avLst>
              <a:gd name="adj1" fmla="val 12093946"/>
              <a:gd name="adj2" fmla="val 19327271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  <p:bldP spid="8" grpId="1" animBg="1"/>
      <p:bldP spid="10" grpId="0" animBg="1"/>
      <p:bldP spid="11" grpId="0" animBg="1"/>
      <p:bldP spid="9" grpId="0" animBg="1"/>
      <p:bldP spid="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/>
          <p:nvPr/>
        </p:nvSpPr>
        <p:spPr>
          <a:xfrm>
            <a:off x="539552" y="1419622"/>
            <a:ext cx="5400600" cy="33242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解：因为∠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AOC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=70°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BOD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AOC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=70°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因为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BOE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∶∠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EOD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=2∶3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BOE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=28°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AOE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=180°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－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28°=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152°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。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0152" y="1851670"/>
            <a:ext cx="2343150" cy="1839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63608" y="439860"/>
            <a:ext cx="7200800" cy="10066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）若∠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AOC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=70°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，且∠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BOE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∶∠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EOD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∶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，求∠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AOE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的度数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弧形 5"/>
          <p:cNvSpPr/>
          <p:nvPr/>
        </p:nvSpPr>
        <p:spPr>
          <a:xfrm rot="5400000" flipV="1">
            <a:off x="6536682" y="2612528"/>
            <a:ext cx="391118" cy="288033"/>
          </a:xfrm>
          <a:prstGeom prst="arc">
            <a:avLst>
              <a:gd name="adj1" fmla="val 12466719"/>
              <a:gd name="adj2" fmla="val 426228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6019658" y="2468420"/>
            <a:ext cx="832622" cy="5762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70°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06772" y="650071"/>
            <a:ext cx="560251" cy="2535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71365" y="1523511"/>
            <a:ext cx="602209" cy="2535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7439" y="2361164"/>
            <a:ext cx="602209" cy="2535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6062" y="1596095"/>
            <a:ext cx="1090492" cy="3077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9412" y="1869420"/>
            <a:ext cx="680832" cy="79232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5803" y="2279117"/>
            <a:ext cx="422161" cy="7649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108454" y="0"/>
            <a:ext cx="2444204" cy="764991"/>
            <a:chOff x="251520" y="138345"/>
            <a:chExt cx="4377140" cy="76499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小单纯体" panose="02010601030101010101" pitchFamily="2" charset="-122"/>
                  <a:ea typeface="小单纯体" panose="02010601030101010101" pitchFamily="2" charset="-122"/>
                </a:rPr>
                <a:t>课堂小结</a:t>
              </a:r>
              <a:endParaRPr lang="zh-CN" altLang="en-US" sz="2800" b="1" dirty="0">
                <a:latin typeface="小单纯体" panose="02010601030101010101" pitchFamily="2" charset="-122"/>
                <a:ea typeface="小单纯体" panose="02010601030101010101" pitchFamily="2" charset="-122"/>
              </a:endParaRPr>
            </a:p>
          </p:txBody>
        </p:sp>
      </p:grpSp>
      <p:sp>
        <p:nvSpPr>
          <p:cNvPr id="11" name="MainIdea"/>
          <p:cNvSpPr/>
          <p:nvPr/>
        </p:nvSpPr>
        <p:spPr>
          <a:xfrm>
            <a:off x="36292" y="2978301"/>
            <a:ext cx="625216" cy="613604"/>
          </a:xfrm>
          <a:custGeom>
            <a:avLst/>
            <a:gdLst>
              <a:gd name="rtl" fmla="*/ 202650 w 651000"/>
              <a:gd name="rtt" fmla="*/ 166950 h 546000"/>
              <a:gd name="rtr" fmla="*/ 444150 w 651000"/>
              <a:gd name="rtb" fmla="*/ 397950 h 546000"/>
            </a:gdLst>
            <a:ahLst/>
            <a:cxnLst/>
            <a:rect l="rtl" t="rtt" r="rtr" b="rtb"/>
            <a:pathLst>
              <a:path w="651000" h="546000">
                <a:moveTo>
                  <a:pt x="42000" y="0"/>
                </a:moveTo>
                <a:lnTo>
                  <a:pt x="609000" y="0"/>
                </a:lnTo>
                <a:cubicBezTo>
                  <a:pt x="637224" y="0"/>
                  <a:pt x="651000" y="13776"/>
                  <a:pt x="651000" y="42000"/>
                </a:cubicBezTo>
                <a:lnTo>
                  <a:pt x="651000" y="504000"/>
                </a:lnTo>
                <a:cubicBezTo>
                  <a:pt x="651000" y="532224"/>
                  <a:pt x="637224" y="546000"/>
                  <a:pt x="609000" y="546000"/>
                </a:cubicBezTo>
                <a:lnTo>
                  <a:pt x="42000" y="546000"/>
                </a:lnTo>
                <a:cubicBezTo>
                  <a:pt x="13776" y="546000"/>
                  <a:pt x="0" y="532224"/>
                  <a:pt x="0" y="504000"/>
                </a:cubicBezTo>
                <a:lnTo>
                  <a:pt x="0" y="42000"/>
                </a:lnTo>
                <a:cubicBezTo>
                  <a:pt x="0" y="13776"/>
                  <a:pt x="13776" y="0"/>
                  <a:pt x="42000" y="0"/>
                </a:cubicBezTo>
                <a:close/>
              </a:path>
            </a:pathLst>
          </a:custGeom>
          <a:solidFill>
            <a:srgbClr val="F26157"/>
          </a:solidFill>
          <a:ln w="10500" cap="flat">
            <a:solidFill>
              <a:srgbClr val="F26157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24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SubTopic"/>
          <p:cNvSpPr/>
          <p:nvPr/>
        </p:nvSpPr>
        <p:spPr>
          <a:xfrm>
            <a:off x="1507527" y="3990170"/>
            <a:ext cx="413511" cy="622749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ctr"/>
            <a:r>
              <a:rPr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</a:t>
            </a:r>
            <a:endParaRPr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endParaRPr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1491621" y="2277644"/>
            <a:ext cx="429555" cy="753976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1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endParaRPr sz="1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SubTopic"/>
          <p:cNvSpPr/>
          <p:nvPr/>
        </p:nvSpPr>
        <p:spPr>
          <a:xfrm>
            <a:off x="2093635" y="1867685"/>
            <a:ext cx="676609" cy="794063"/>
          </a:xfrm>
          <a:custGeom>
            <a:avLst/>
            <a:gdLst>
              <a:gd name="rtl" fmla="*/ 87150 w 493500"/>
              <a:gd name="rtt" fmla="*/ 40950 h 535500"/>
              <a:gd name="rtr" fmla="*/ 402150 w 493500"/>
              <a:gd name="rtb" fmla="*/ 513450 h 535500"/>
            </a:gdLst>
            <a:ahLst/>
            <a:cxnLst/>
            <a:rect l="rtl" t="rtt" r="rtr" b="rtb"/>
            <a:pathLst>
              <a:path w="493500" h="535500">
                <a:moveTo>
                  <a:pt x="0" y="0"/>
                </a:moveTo>
                <a:lnTo>
                  <a:pt x="493500" y="0"/>
                </a:lnTo>
                <a:lnTo>
                  <a:pt x="4935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algn="l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SubTopic"/>
          <p:cNvSpPr/>
          <p:nvPr/>
        </p:nvSpPr>
        <p:spPr>
          <a:xfrm>
            <a:off x="2938347" y="1587028"/>
            <a:ext cx="1086522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lang="zh-CN" altLang="en-US" sz="1600" b="1" dirty="0" err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SubTopic"/>
          <p:cNvSpPr/>
          <p:nvPr/>
        </p:nvSpPr>
        <p:spPr>
          <a:xfrm>
            <a:off x="4267621" y="1524690"/>
            <a:ext cx="614393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SubTopic"/>
          <p:cNvSpPr/>
          <p:nvPr/>
        </p:nvSpPr>
        <p:spPr>
          <a:xfrm>
            <a:off x="4280916" y="642937"/>
            <a:ext cx="614393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SubTopic"/>
          <p:cNvSpPr/>
          <p:nvPr/>
        </p:nvSpPr>
        <p:spPr>
          <a:xfrm>
            <a:off x="3042570" y="2949766"/>
            <a:ext cx="857456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2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相交成直角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SubTopic"/>
          <p:cNvSpPr/>
          <p:nvPr/>
        </p:nvSpPr>
        <p:spPr>
          <a:xfrm>
            <a:off x="4113790" y="2824608"/>
            <a:ext cx="593797" cy="252662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MainTopic"/>
          <p:cNvSpPr/>
          <p:nvPr/>
        </p:nvSpPr>
        <p:spPr>
          <a:xfrm>
            <a:off x="661508" y="2856801"/>
            <a:ext cx="609292" cy="450907"/>
          </a:xfrm>
          <a:custGeom>
            <a:avLst/>
            <a:gdLst>
              <a:gd name="rtl" fmla="*/ 168000 w 1050000"/>
              <a:gd name="rtt" fmla="*/ 76650 h 320250"/>
              <a:gd name="rtr" fmla="*/ 882000 w 1050000"/>
              <a:gd name="rtb" fmla="*/ 265650 h 320250"/>
            </a:gdLst>
            <a:ahLst/>
            <a:cxnLst/>
            <a:rect l="rtl" t="rtt" r="rtr" b="rtb"/>
            <a:pathLst>
              <a:path w="1050000" h="320250" stroke="0">
                <a:moveTo>
                  <a:pt x="0" y="0"/>
                </a:moveTo>
                <a:lnTo>
                  <a:pt x="1050000" y="0"/>
                </a:lnTo>
                <a:lnTo>
                  <a:pt x="1050000" y="320250"/>
                </a:lnTo>
                <a:lnTo>
                  <a:pt x="0" y="320250"/>
                </a:lnTo>
                <a:lnTo>
                  <a:pt x="0" y="0"/>
                </a:lnTo>
                <a:close/>
              </a:path>
              <a:path w="1050000" h="320250" fill="none">
                <a:moveTo>
                  <a:pt x="0" y="320250"/>
                </a:moveTo>
                <a:lnTo>
                  <a:pt x="1050000" y="320250"/>
                </a:lnTo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1400" b="1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endParaRPr lang="en-US" sz="1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sz="1400" b="1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关系</a:t>
            </a:r>
            <a:endParaRPr sz="1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4086861" y="608233"/>
            <a:ext cx="167468" cy="202030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SubTopic"/>
          <p:cNvSpPr/>
          <p:nvPr/>
        </p:nvSpPr>
        <p:spPr>
          <a:xfrm>
            <a:off x="4334196" y="2373995"/>
            <a:ext cx="589470" cy="25266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2806611" y="1708085"/>
            <a:ext cx="109290" cy="146600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1964331" y="1903873"/>
            <a:ext cx="108324" cy="164542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左大括号 24"/>
          <p:cNvSpPr/>
          <p:nvPr/>
        </p:nvSpPr>
        <p:spPr>
          <a:xfrm>
            <a:off x="1306572" y="2248364"/>
            <a:ext cx="157209" cy="210818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左大括号 25"/>
          <p:cNvSpPr/>
          <p:nvPr/>
        </p:nvSpPr>
        <p:spPr>
          <a:xfrm>
            <a:off x="3984384" y="2799614"/>
            <a:ext cx="102477" cy="56818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7" name="SubTopic"/>
          <p:cNvSpPr/>
          <p:nvPr/>
        </p:nvSpPr>
        <p:spPr>
          <a:xfrm>
            <a:off x="4086861" y="3147005"/>
            <a:ext cx="1335124" cy="252662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74764" y="3435826"/>
            <a:ext cx="1722762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eaLnBrk="1" hangingPunct="1"/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lang="zh-CN" altLang="en-US"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029547" y="3440829"/>
            <a:ext cx="2406771" cy="310461"/>
            <a:chOff x="3366125" y="2697273"/>
            <a:chExt cx="2406771" cy="310461"/>
          </a:xfrm>
        </p:grpSpPr>
        <p:sp>
          <p:nvSpPr>
            <p:cNvPr id="30" name="MMConnector"/>
            <p:cNvSpPr/>
            <p:nvPr/>
          </p:nvSpPr>
          <p:spPr>
            <a:xfrm>
              <a:off x="3366125" y="2852503"/>
              <a:ext cx="341117" cy="14784"/>
            </a:xfrm>
            <a:custGeom>
              <a:avLst/>
              <a:gdLst/>
              <a:ahLst/>
              <a:cxnLst/>
              <a:rect l="0" t="0" r="0" b="0"/>
              <a:pathLst>
                <a:path w="283500" h="10500" fill="none">
                  <a:moveTo>
                    <a:pt x="-141750" y="0"/>
                  </a:moveTo>
                  <a:lnTo>
                    <a:pt x="-18480" y="0"/>
                  </a:lnTo>
                  <a:cubicBezTo>
                    <a:pt x="-18480" y="0"/>
                    <a:pt x="9744" y="0"/>
                    <a:pt x="44520" y="0"/>
                  </a:cubicBezTo>
                  <a:lnTo>
                    <a:pt x="141750" y="0"/>
                  </a:lnTo>
                </a:path>
              </a:pathLst>
            </a:custGeom>
            <a:noFill/>
            <a:ln w="10500" cap="rnd">
              <a:solidFill>
                <a:srgbClr val="424F58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3536683" y="2697273"/>
              <a:ext cx="2236213" cy="310461"/>
            </a:xfrm>
            <a:custGeom>
              <a:avLst/>
              <a:gdLst>
                <a:gd name="rtl" fmla="*/ 87150 w 1858500"/>
                <a:gd name="rtt" fmla="*/ 40950 h 220500"/>
                <a:gd name="rtr" fmla="*/ 1767150 w 1858500"/>
                <a:gd name="rtb" fmla="*/ 198450 h 220500"/>
              </a:gdLst>
              <a:ahLst/>
              <a:cxnLst/>
              <a:rect l="rtl" t="rtt" r="rtr" b="rtb"/>
              <a:pathLst>
                <a:path w="1858500" h="220500">
                  <a:moveTo>
                    <a:pt x="0" y="0"/>
                  </a:moveTo>
                  <a:lnTo>
                    <a:pt x="1858500" y="0"/>
                  </a:lnTo>
                  <a:lnTo>
                    <a:pt x="1858500" y="220500"/>
                  </a:lnTo>
                  <a:lnTo>
                    <a:pt x="0" y="2205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500" cap="flat">
              <a:solidFill>
                <a:srgbClr val="424F58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1200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同位角、内错角、同旁内角</a:t>
              </a:r>
              <a:endParaRPr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左大括号 31"/>
          <p:cNvSpPr/>
          <p:nvPr/>
        </p:nvSpPr>
        <p:spPr>
          <a:xfrm>
            <a:off x="1955020" y="3909561"/>
            <a:ext cx="111646" cy="85717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3" name="SubTopic"/>
          <p:cNvSpPr/>
          <p:nvPr/>
        </p:nvSpPr>
        <p:spPr>
          <a:xfrm>
            <a:off x="2101084" y="3754330"/>
            <a:ext cx="485547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SubTopic"/>
          <p:cNvSpPr/>
          <p:nvPr/>
        </p:nvSpPr>
        <p:spPr>
          <a:xfrm>
            <a:off x="2091336" y="4147800"/>
            <a:ext cx="1465726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两直线平行的条件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SubTopic"/>
          <p:cNvSpPr/>
          <p:nvPr/>
        </p:nvSpPr>
        <p:spPr>
          <a:xfrm>
            <a:off x="2079807" y="4508360"/>
            <a:ext cx="1465726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sz="1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4934658" y="487366"/>
            <a:ext cx="100399" cy="57898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SubTopic"/>
          <p:cNvSpPr/>
          <p:nvPr/>
        </p:nvSpPr>
        <p:spPr>
          <a:xfrm>
            <a:off x="4972092" y="324655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概念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SubTopic"/>
          <p:cNvSpPr/>
          <p:nvPr/>
        </p:nvSpPr>
        <p:spPr>
          <a:xfrm>
            <a:off x="4962944" y="785921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SubTopic"/>
          <p:cNvSpPr/>
          <p:nvPr/>
        </p:nvSpPr>
        <p:spPr>
          <a:xfrm>
            <a:off x="4973782" y="1188886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概念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SubTopic"/>
          <p:cNvSpPr/>
          <p:nvPr/>
        </p:nvSpPr>
        <p:spPr>
          <a:xfrm>
            <a:off x="4973781" y="1642032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SubTopic"/>
          <p:cNvSpPr/>
          <p:nvPr/>
        </p:nvSpPr>
        <p:spPr>
          <a:xfrm>
            <a:off x="5046320" y="2086378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概念</a:t>
            </a:r>
            <a:endParaRPr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2" name="SubTopic"/>
          <p:cNvSpPr/>
          <p:nvPr/>
        </p:nvSpPr>
        <p:spPr>
          <a:xfrm>
            <a:off x="5035731" y="2564353"/>
            <a:ext cx="584563" cy="41394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4923583" y="1358127"/>
            <a:ext cx="100399" cy="57898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左大括号 43"/>
          <p:cNvSpPr/>
          <p:nvPr/>
        </p:nvSpPr>
        <p:spPr>
          <a:xfrm>
            <a:off x="4980334" y="2275782"/>
            <a:ext cx="100399" cy="57898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文本框 45"/>
          <p:cNvSpPr txBox="1"/>
          <p:nvPr/>
        </p:nvSpPr>
        <p:spPr>
          <a:xfrm>
            <a:off x="5556655" y="307263"/>
            <a:ext cx="2734293" cy="579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两个角有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公共点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，它们的两边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互为反向延长线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5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581242" y="863348"/>
            <a:ext cx="1240603" cy="325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对顶角相等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545239" y="1241483"/>
            <a:ext cx="3346165" cy="325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lang="en-US" altLang="zh-CN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5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541313" y="1696813"/>
            <a:ext cx="2443721" cy="325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lang="en-US" altLang="zh-CN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lang="en-US" altLang="zh-CN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的补角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577013" y="2143072"/>
            <a:ext cx="3346165" cy="325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lang="en-US" altLang="zh-CN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互余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5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568566" y="2647283"/>
            <a:ext cx="2443721" cy="325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lang="en-US" altLang="zh-CN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lang="en-US" altLang="zh-CN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1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的余角</a:t>
            </a: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38345"/>
            <a:ext cx="2671508" cy="764991"/>
            <a:chOff x="251520" y="138345"/>
            <a:chExt cx="4377140" cy="7649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小单纯体" panose="02010601030101010101" pitchFamily="2" charset="-122"/>
                  <a:ea typeface="小单纯体" panose="02010601030101010101" pitchFamily="2" charset="-122"/>
                </a:rPr>
                <a:t>课后作业</a:t>
              </a:r>
              <a:endParaRPr lang="zh-CN" altLang="en-US" sz="2800" b="1" dirty="0">
                <a:latin typeface="小单纯体" panose="02010601030101010101" pitchFamily="2" charset="-122"/>
                <a:ea typeface="小单纯体" panose="02010601030101010101" pitchFamily="2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1707654"/>
            <a:ext cx="4752528" cy="14401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从课后习题中选取；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完成练习册本课时的习题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622168" y="3163141"/>
            <a:ext cx="2332469" cy="1763355"/>
            <a:chOff x="804819" y="2993818"/>
            <a:chExt cx="2332469" cy="176335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4819" y="2993818"/>
              <a:ext cx="2332469" cy="13120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" name="文本框 71"/>
            <p:cNvSpPr txBox="1"/>
            <p:nvPr/>
          </p:nvSpPr>
          <p:spPr>
            <a:xfrm>
              <a:off x="1306032" y="4295508"/>
              <a:ext cx="9153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i="0" u="none" strike="noStrike" dirty="0">
                  <a:effectLst/>
                  <a:latin typeface="Times New Roman" panose="02020603050405020304" pitchFamily="18" charset="0"/>
                  <a:ea typeface="楷体" panose="02010609060101010101" pitchFamily="49" charset="-122"/>
                </a:rPr>
                <a:t>铁轨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07880" y="3269936"/>
            <a:ext cx="2179942" cy="1650299"/>
            <a:chOff x="4190531" y="3100613"/>
            <a:chExt cx="2179942" cy="1650299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8304" b="89619" l="7663" r="89847">
                          <a14:foregroundMark x1="9579" y1="29758" x2="7663" y2="29758"/>
                          <a14:foregroundMark x1="73755" y1="88581" x2="83142" y2="88581"/>
                          <a14:foregroundMark x1="72222" y1="10035" x2="85132" y2="8500"/>
                          <a14:foregroundMark x1="52682" y1="49827" x2="52874" y2="50865"/>
                          <a14:foregroundMark x1="51916" y1="48097" x2="54215" y2="52249"/>
                          <a14:backgroundMark x1="86207" y1="8304" x2="86207" y2="8304"/>
                          <a14:backgroundMark x1="85632" y1="7612" x2="86782" y2="8997"/>
                          <a14:backgroundMark x1="37165" y1="50865" x2="37548" y2="50865"/>
                          <a14:backgroundMark x1="36782" y1="51903" x2="37356" y2="51211"/>
                          <a14:backgroundMark x1="36590" y1="50173" x2="37356" y2="5086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90531" y="3100613"/>
              <a:ext cx="2179942" cy="1206903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4714546" y="4289247"/>
              <a:ext cx="11742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剪刀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10913" y="1232659"/>
            <a:ext cx="2410141" cy="1905645"/>
            <a:chOff x="793564" y="1063336"/>
            <a:chExt cx="2410141" cy="19056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490" t="22489" r="2685" b="22194"/>
            <a:stretch>
              <a:fillRect/>
            </a:stretch>
          </p:blipFill>
          <p:spPr>
            <a:xfrm rot="60000">
              <a:off x="793564" y="1063336"/>
              <a:ext cx="2393913" cy="1410141"/>
            </a:xfrm>
            <a:custGeom>
              <a:avLst/>
              <a:gdLst>
                <a:gd name="connsiteX0" fmla="*/ 0 w 3864241"/>
                <a:gd name="connsiteY0" fmla="*/ 66777 h 2276241"/>
                <a:gd name="connsiteX1" fmla="*/ 3825675 w 3864241"/>
                <a:gd name="connsiteY1" fmla="*/ 0 h 2276241"/>
                <a:gd name="connsiteX2" fmla="*/ 3864241 w 3864241"/>
                <a:gd name="connsiteY2" fmla="*/ 2209463 h 2276241"/>
                <a:gd name="connsiteX3" fmla="*/ 38567 w 3864241"/>
                <a:gd name="connsiteY3" fmla="*/ 2276241 h 227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4241" h="2276241">
                  <a:moveTo>
                    <a:pt x="0" y="66777"/>
                  </a:moveTo>
                  <a:lnTo>
                    <a:pt x="3825675" y="0"/>
                  </a:lnTo>
                  <a:lnTo>
                    <a:pt x="3864241" y="2209463"/>
                  </a:lnTo>
                  <a:lnTo>
                    <a:pt x="38567" y="2276241"/>
                  </a:lnTo>
                  <a:close/>
                </a:path>
              </a:pathLst>
            </a:custGeom>
          </p:spPr>
        </p:pic>
        <p:sp>
          <p:nvSpPr>
            <p:cNvPr id="3" name="文本框 2"/>
            <p:cNvSpPr txBox="1"/>
            <p:nvPr/>
          </p:nvSpPr>
          <p:spPr>
            <a:xfrm>
              <a:off x="834029" y="2507316"/>
              <a:ext cx="23696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武汉杨泗港桥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838066" y="1254673"/>
            <a:ext cx="2456051" cy="1935343"/>
            <a:chOff x="4020717" y="1085350"/>
            <a:chExt cx="2456051" cy="193534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0717" y="1085350"/>
              <a:ext cx="2456051" cy="138152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594077" y="2559028"/>
              <a:ext cx="15688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乡村农田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70476" y="1366533"/>
            <a:ext cx="1179157" cy="812663"/>
            <a:chOff x="4853127" y="1197210"/>
            <a:chExt cx="1179157" cy="812663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5505123" y="1197210"/>
              <a:ext cx="106402" cy="81266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4853127" y="1480643"/>
              <a:ext cx="1179157" cy="12289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4113748" y="3533634"/>
            <a:ext cx="2099694" cy="653011"/>
            <a:chOff x="4296399" y="3364311"/>
            <a:chExt cx="2099694" cy="653011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4296399" y="3364311"/>
              <a:ext cx="2099694" cy="65301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486454" y="3436788"/>
              <a:ext cx="1591434" cy="51041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7629709" y="1649966"/>
            <a:ext cx="810305" cy="393041"/>
            <a:chOff x="7812360" y="1480643"/>
            <a:chExt cx="810305" cy="393041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7812360" y="1480643"/>
              <a:ext cx="81030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7812360" y="1873684"/>
              <a:ext cx="81030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6587883" y="3282484"/>
            <a:ext cx="1041826" cy="1099700"/>
            <a:chOff x="6770534" y="3113161"/>
            <a:chExt cx="1041826" cy="1099700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274590" y="3113161"/>
              <a:ext cx="0" cy="10997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6770534" y="3579862"/>
              <a:ext cx="1041826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7710636" y="3505136"/>
            <a:ext cx="847191" cy="526069"/>
            <a:chOff x="7893287" y="3335813"/>
            <a:chExt cx="847191" cy="526069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7911434" y="3364311"/>
              <a:ext cx="829044" cy="49757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7893287" y="3335813"/>
              <a:ext cx="676984" cy="45683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1017840" y="1400076"/>
            <a:ext cx="563197" cy="1239405"/>
            <a:chOff x="1200491" y="1230753"/>
            <a:chExt cx="563197" cy="123940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200491" y="1230753"/>
              <a:ext cx="0" cy="123426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763688" y="1251244"/>
              <a:ext cx="0" cy="121891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397901" y="276988"/>
            <a:ext cx="4377140" cy="764991"/>
            <a:chOff x="251520" y="138345"/>
            <a:chExt cx="4377140" cy="764991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创设情境，新课导入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65613" y="1420567"/>
            <a:ext cx="324579" cy="810305"/>
            <a:chOff x="6948264" y="1251244"/>
            <a:chExt cx="324579" cy="810305"/>
          </a:xfrm>
        </p:grpSpPr>
        <p:cxnSp>
          <p:nvCxnSpPr>
            <p:cNvPr id="40" name="直接连接符 39"/>
            <p:cNvCxnSpPr/>
            <p:nvPr/>
          </p:nvCxnSpPr>
          <p:spPr>
            <a:xfrm rot="16200000" flipV="1">
              <a:off x="6867690" y="1656397"/>
              <a:ext cx="81030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16200000" flipV="1">
              <a:off x="6543111" y="1656397"/>
              <a:ext cx="81030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828566" y="4116522"/>
            <a:ext cx="2064173" cy="252079"/>
            <a:chOff x="1011217" y="3947199"/>
            <a:chExt cx="2064173" cy="252079"/>
          </a:xfrm>
        </p:grpSpPr>
        <p:sp>
          <p:nvSpPr>
            <p:cNvPr id="53" name="Line 11"/>
            <p:cNvSpPr>
              <a:spLocks noChangeShapeType="1"/>
            </p:cNvSpPr>
            <p:nvPr/>
          </p:nvSpPr>
          <p:spPr bwMode="auto">
            <a:xfrm flipH="1">
              <a:off x="1300291" y="3947199"/>
              <a:ext cx="1437152" cy="0"/>
            </a:xfrm>
            <a:prstGeom prst="line">
              <a:avLst/>
            </a:prstGeom>
            <a:noFill/>
            <a:ln w="57150" cap="sq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Line 11"/>
            <p:cNvSpPr>
              <a:spLocks noChangeShapeType="1"/>
            </p:cNvSpPr>
            <p:nvPr/>
          </p:nvSpPr>
          <p:spPr bwMode="auto">
            <a:xfrm flipH="1" flipV="1">
              <a:off x="1011217" y="4199278"/>
              <a:ext cx="2064173" cy="0"/>
            </a:xfrm>
            <a:prstGeom prst="line">
              <a:avLst/>
            </a:prstGeom>
            <a:noFill/>
            <a:ln w="57150" cap="sq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aphicFrame>
        <p:nvGraphicFramePr>
          <p:cNvPr id="73" name="表格 6"/>
          <p:cNvGraphicFramePr>
            <a:graphicFrameLocks noGrp="1"/>
          </p:cNvGraphicFramePr>
          <p:nvPr/>
        </p:nvGraphicFramePr>
        <p:xfrm>
          <a:off x="552492" y="1099962"/>
          <a:ext cx="8039016" cy="3358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4775"/>
                <a:gridCol w="2304241"/>
              </a:tblGrid>
              <a:tr h="167930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930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4" name="文本框 73"/>
          <p:cNvSpPr txBox="1"/>
          <p:nvPr/>
        </p:nvSpPr>
        <p:spPr>
          <a:xfrm>
            <a:off x="808295" y="1428344"/>
            <a:ext cx="5060692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400"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在同一平面内，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不相交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的两条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直线叫作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平行线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40973" y="3067640"/>
            <a:ext cx="5395337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若两条直线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只有一个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公共点，我们称这两条直线为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相交线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226454" y="1919827"/>
            <a:ext cx="3898244" cy="923330"/>
            <a:chOff x="5159674" y="476746"/>
            <a:chExt cx="3898244" cy="923330"/>
          </a:xfrm>
        </p:grpSpPr>
        <p:sp>
          <p:nvSpPr>
            <p:cNvPr id="78" name="对话气泡: 圆角矩形 77"/>
            <p:cNvSpPr/>
            <p:nvPr/>
          </p:nvSpPr>
          <p:spPr>
            <a:xfrm>
              <a:off x="5159674" y="502335"/>
              <a:ext cx="3898244" cy="856774"/>
            </a:xfrm>
            <a:prstGeom prst="wedgeRoundRectCallout">
              <a:avLst>
                <a:gd name="adj1" fmla="val -58487"/>
                <a:gd name="adj2" fmla="val -21757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243388" y="476746"/>
              <a:ext cx="376717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注意：平行线是指“</a:t>
              </a:r>
              <a:r>
                <a: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两条直线</a:t>
              </a:r>
              <a:r>
                <a:rPr lang="zh-CN" altLang="en-US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”而不是两条线段或射线。线段或射线平行是指它们所在的直线平行。</a:t>
              </a:r>
              <a:endPara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0.63455 -0.0376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19" y="-188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455 0.03765 L 1.11111E-6 1.7284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19" y="-188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251" y="65378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  <p:from x="66555" y="15295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35802E-6 L 0.67518 -0.4657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50" y="-2330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518 0.46574 L 4.16667E-6 -6.17284E-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50" y="-2330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39256" y="15592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  <p:from x="254740" y="64136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08642E-6 L 0.20226 0.4003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4" y="200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226 -0.40031 L -5.55556E-7 -1.7284E-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4" y="200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88353" y="135321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  <p:from x="113182" y="7389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xit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35802E-6 L 0.32483 -0.0179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3" y="-89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82 0.0179 L -3.33333E-6 2.59259E-6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3" y="-895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40348" y="80561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  <p:from x="247842" y="12413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2588730" y="3645450"/>
            <a:ext cx="5961554" cy="1144083"/>
          </a:xfrm>
          <a:prstGeom prst="rect">
            <a:avLst/>
          </a:prstGeom>
          <a:solidFill>
            <a:schemeClr val="accent3">
              <a:lumMod val="40000"/>
              <a:lumOff val="6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588730" y="2491423"/>
            <a:ext cx="5961554" cy="1144083"/>
          </a:xfrm>
          <a:prstGeom prst="rect">
            <a:avLst/>
          </a:prstGeom>
          <a:solidFill>
            <a:schemeClr val="accent4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6" name="表格 36"/>
          <p:cNvGraphicFramePr>
            <a:graphicFrameLocks noGrp="1"/>
          </p:cNvGraphicFramePr>
          <p:nvPr/>
        </p:nvGraphicFramePr>
        <p:xfrm>
          <a:off x="588862" y="1923678"/>
          <a:ext cx="7966276" cy="2871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569"/>
                <a:gridCol w="1991569"/>
                <a:gridCol w="1682263"/>
                <a:gridCol w="2300875"/>
              </a:tblGrid>
              <a:tr h="574257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两直线相交</a:t>
                      </a:r>
                      <a:endParaRPr lang="zh-CN" altLang="en-US" sz="24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所成的角</a:t>
                      </a:r>
                      <a:endParaRPr lang="zh-CN" altLang="en-US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顶点</a:t>
                      </a:r>
                      <a:endParaRPr lang="zh-CN" altLang="en-US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边</a:t>
                      </a:r>
                      <a:endParaRPr lang="zh-CN" altLang="en-US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74257">
                <a:tc rowSpan="4">
                  <a:txBody>
                    <a:bodyPr/>
                    <a:lstStyle/>
                    <a:p>
                      <a:pPr algn="ctr"/>
                      <a:endParaRPr lang="zh-CN" altLang="en-US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4257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4257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4257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574309" y="1303806"/>
            <a:ext cx="7344816" cy="520848"/>
            <a:chOff x="538450" y="1662741"/>
            <a:chExt cx="4794907" cy="520848"/>
          </a:xfrm>
        </p:grpSpPr>
        <p:sp>
          <p:nvSpPr>
            <p:cNvPr id="2" name="矩形 1"/>
            <p:cNvSpPr/>
            <p:nvPr/>
          </p:nvSpPr>
          <p:spPr>
            <a:xfrm>
              <a:off x="538450" y="1676719"/>
              <a:ext cx="4794907" cy="506868"/>
            </a:xfrm>
            <a:prstGeom prst="rect">
              <a:avLst/>
            </a:prstGeom>
            <a:solidFill>
              <a:srgbClr val="FEEFD6"/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23621" y="1662741"/>
              <a:ext cx="4669946" cy="520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观察图形，填写下表并说说你有什么发现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6609" y="130045"/>
            <a:ext cx="4377140" cy="764991"/>
            <a:chOff x="251520" y="138345"/>
            <a:chExt cx="4377140" cy="76499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小单纯体" panose="02010601030101010101" pitchFamily="2" charset="-122"/>
                  <a:ea typeface="小单纯体" panose="02010601030101010101" pitchFamily="2" charset="-122"/>
                </a:rPr>
                <a:t>问题引入，自主探究</a:t>
              </a:r>
              <a:endParaRPr lang="zh-CN" altLang="en-US" sz="2800" b="1" dirty="0">
                <a:latin typeface="小单纯体" panose="02010601030101010101" pitchFamily="2" charset="-122"/>
                <a:ea typeface="小单纯体" panose="02010601030101010101" pitchFamily="2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1057758" y="1241371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653402" y="2482333"/>
            <a:ext cx="1723563" cy="2350577"/>
            <a:chOff x="5838516" y="1427412"/>
            <a:chExt cx="2448272" cy="333892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054540" y="2014270"/>
              <a:ext cx="2232248" cy="22549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990644" y="1703389"/>
              <a:ext cx="180020" cy="27098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5838516" y="1427412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056549" y="1499891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797685" y="4021206"/>
              <a:ext cx="432046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30034" y="402131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08606" y="3115951"/>
              <a:ext cx="406974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212837">
              <a:off x="6990257" y="2877305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119847" y="327147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 rot="18256773" flipH="1">
              <a:off x="6935364" y="2914794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94558" y="2781099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 rot="1166454" flipH="1">
              <a:off x="6843106" y="2695009"/>
              <a:ext cx="237950" cy="312131"/>
            </a:xfrm>
            <a:prstGeom prst="arc">
              <a:avLst>
                <a:gd name="adj1" fmla="val 15355270"/>
                <a:gd name="adj2" fmla="val 2145004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69645" y="2477424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 rot="18600546" flipH="1" flipV="1">
              <a:off x="7048360" y="3125303"/>
              <a:ext cx="237950" cy="312131"/>
            </a:xfrm>
            <a:prstGeom prst="arc">
              <a:avLst>
                <a:gd name="adj1" fmla="val 14107545"/>
                <a:gd name="adj2" fmla="val 2082609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613915" y="2077006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216797" y="726955"/>
            <a:ext cx="605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对顶角、补角的概念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181496" y="2528654"/>
            <a:ext cx="100811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48064" y="2505354"/>
            <a:ext cx="100811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zh-CN" altLang="en-US" sz="26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715472" y="2505354"/>
            <a:ext cx="1775126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OD</a:t>
            </a:r>
            <a:endParaRPr lang="zh-CN" altLang="en-US" sz="26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181496" y="3117173"/>
            <a:ext cx="100811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46612" y="3100574"/>
            <a:ext cx="100811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zh-CN" altLang="en-US" sz="26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715472" y="3066749"/>
            <a:ext cx="1775126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OC</a:t>
            </a:r>
            <a:endParaRPr lang="zh-CN" altLang="en-US" sz="26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155942" y="3655052"/>
            <a:ext cx="100811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103564" y="3682250"/>
            <a:ext cx="100811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zh-CN" altLang="en-US" sz="26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700989" y="3671051"/>
            <a:ext cx="1775126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OC</a:t>
            </a:r>
            <a:endParaRPr lang="zh-CN" altLang="en-US" sz="26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162869" y="4217230"/>
            <a:ext cx="100811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88602" y="4251007"/>
            <a:ext cx="1008112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zh-CN" altLang="en-US" sz="26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675435" y="4217230"/>
            <a:ext cx="1775126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OD</a:t>
            </a:r>
            <a:endParaRPr lang="zh-CN" altLang="en-US" sz="26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805480" y="2900063"/>
            <a:ext cx="1571484" cy="15874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1464489" y="2680281"/>
            <a:ext cx="126733" cy="19076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464488" y="2668961"/>
            <a:ext cx="126733" cy="1907693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16106" y="2903206"/>
            <a:ext cx="1571484" cy="1587449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45"/>
          <p:cNvGrpSpPr/>
          <p:nvPr/>
        </p:nvGrpSpPr>
        <p:grpSpPr>
          <a:xfrm>
            <a:off x="2996273" y="2077155"/>
            <a:ext cx="4958953" cy="2066330"/>
            <a:chOff x="2238" y="1586"/>
            <a:chExt cx="3286" cy="1544"/>
          </a:xfrm>
          <a:solidFill>
            <a:schemeClr val="accent3">
              <a:lumMod val="75000"/>
            </a:schemeClr>
          </a:solidFill>
        </p:grpSpPr>
        <p:sp>
          <p:nvSpPr>
            <p:cNvPr id="62" name="AutoShape 43" descr="kwjyf_1024_768_f163e67a88a2c9ac"/>
            <p:cNvSpPr/>
            <p:nvPr/>
          </p:nvSpPr>
          <p:spPr>
            <a:xfrm>
              <a:off x="2238" y="1586"/>
              <a:ext cx="3286" cy="1544"/>
            </a:xfrm>
            <a:prstGeom prst="cloudCallout">
              <a:avLst>
                <a:gd name="adj1" fmla="val -68726"/>
                <a:gd name="adj2" fmla="val 2401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</a:ln>
          </p:spPr>
          <p:txBody>
            <a:bodyPr/>
            <a:lstStyle/>
            <a:p>
              <a:pPr algn="just" eaLnBrk="1" hangingPunct="1"/>
              <a:endPara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3" name="Text Box 44"/>
            <p:cNvSpPr txBox="1"/>
            <p:nvPr/>
          </p:nvSpPr>
          <p:spPr>
            <a:xfrm>
              <a:off x="2693" y="1975"/>
              <a:ext cx="2603" cy="7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1.</a:t>
              </a: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有公共</a:t>
              </a:r>
              <a:r>
                <a:rPr lang="zh-CN" altLang="en-US" sz="28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顶点</a:t>
              </a:r>
              <a:endPara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2.</a:t>
              </a: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两边互为</a:t>
              </a:r>
              <a:r>
                <a:rPr lang="zh-CN" altLang="en-US" sz="28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反向延长线</a:t>
              </a:r>
              <a:r>
                <a:rPr lang="zh-CN" altLang="en-US" sz="28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2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3581" y="2571750"/>
            <a:ext cx="1723563" cy="2350577"/>
            <a:chOff x="5838516" y="1427412"/>
            <a:chExt cx="2448272" cy="333892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6054540" y="2014270"/>
              <a:ext cx="2232248" cy="22549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6990644" y="1703389"/>
              <a:ext cx="180020" cy="27098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5838516" y="1427412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056549" y="1499891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797685" y="4021206"/>
              <a:ext cx="432046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30034" y="402131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608606" y="3115951"/>
              <a:ext cx="406974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212837">
              <a:off x="6990257" y="2877305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19847" y="327147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18256773" flipH="1">
              <a:off x="6935364" y="2914794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94558" y="2781099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1166454" flipH="1">
              <a:off x="6843106" y="2695009"/>
              <a:ext cx="237950" cy="312131"/>
            </a:xfrm>
            <a:prstGeom prst="arc">
              <a:avLst>
                <a:gd name="adj1" fmla="val 15355270"/>
                <a:gd name="adj2" fmla="val 2145004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269645" y="2477424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18600546" flipH="1" flipV="1">
              <a:off x="7048360" y="3125304"/>
              <a:ext cx="237950" cy="312132"/>
            </a:xfrm>
            <a:prstGeom prst="arc">
              <a:avLst>
                <a:gd name="adj1" fmla="val 14107545"/>
                <a:gd name="adj2" fmla="val 2082609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13915" y="2077006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7358" y="929938"/>
            <a:ext cx="8209284" cy="1649173"/>
            <a:chOff x="547615" y="960647"/>
            <a:chExt cx="8209284" cy="1649173"/>
          </a:xfrm>
        </p:grpSpPr>
        <p:sp>
          <p:nvSpPr>
            <p:cNvPr id="19" name="对角圆角矩形 25"/>
            <p:cNvSpPr/>
            <p:nvPr/>
          </p:nvSpPr>
          <p:spPr>
            <a:xfrm>
              <a:off x="547615" y="960647"/>
              <a:ext cx="8209284" cy="1649173"/>
            </a:xfrm>
            <a:prstGeom prst="round2DiagRect">
              <a:avLst/>
            </a:prstGeom>
            <a:solidFill>
              <a:srgbClr val="CCECFF"/>
            </a:solidFill>
            <a:ln w="254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 Box 39"/>
            <p:cNvSpPr txBox="1"/>
            <p:nvPr/>
          </p:nvSpPr>
          <p:spPr>
            <a:xfrm>
              <a:off x="700869" y="1017431"/>
              <a:ext cx="7715599" cy="1481111"/>
            </a:xfrm>
            <a:prstGeom prst="rect">
              <a:avLst/>
            </a:prstGeom>
            <a:noFill/>
            <a:ln w="28575">
              <a:noFill/>
              <a:prstDash val="dashDot"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直线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与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CD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相交于点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O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，∠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与∠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有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公共顶点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O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，它们的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两边互为反向延长线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，具有这种位置关系的两个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角叫作</a:t>
              </a: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对顶角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6609" y="352134"/>
            <a:ext cx="2011667" cy="532731"/>
            <a:chOff x="436673" y="421775"/>
            <a:chExt cx="2011667" cy="532731"/>
          </a:xfrm>
        </p:grpSpPr>
        <p:sp>
          <p:nvSpPr>
            <p:cNvPr id="21" name="箭头: 五边形 20"/>
            <p:cNvSpPr/>
            <p:nvPr/>
          </p:nvSpPr>
          <p:spPr>
            <a:xfrm>
              <a:off x="436673" y="426571"/>
              <a:ext cx="2011667" cy="527935"/>
            </a:xfrm>
            <a:prstGeom prst="homePlat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13645" y="421775"/>
              <a:ext cx="1754099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小单纯体" panose="02010601030101010101" pitchFamily="2" charset="-122"/>
                  <a:ea typeface="小单纯体" panose="02010601030101010101" pitchFamily="2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概念引入</a:t>
              </a:r>
              <a:endParaRPr lang="zh-CN" altLang="en-US" sz="2800" b="1" dirty="0">
                <a:solidFill>
                  <a:schemeClr val="bg1"/>
                </a:solidFill>
                <a:latin typeface="小单纯体" panose="02010601030101010101" pitchFamily="2" charset="-122"/>
                <a:ea typeface="小单纯体" panose="02010601030101010101" pitchFamily="2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111147" y="3029059"/>
            <a:ext cx="4064049" cy="535596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的对顶角是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endParaRPr lang="zh-CN" altLang="en-US" sz="2800" b="1" dirty="0"/>
          </a:p>
        </p:txBody>
      </p:sp>
      <p:sp>
        <p:nvSpPr>
          <p:cNvPr id="26" name="Text Box 38"/>
          <p:cNvSpPr txBox="1"/>
          <p:nvPr/>
        </p:nvSpPr>
        <p:spPr>
          <a:xfrm>
            <a:off x="6814342" y="3020169"/>
            <a:ext cx="87064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11147" y="3759990"/>
            <a:ext cx="4064049" cy="535596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的对顶角是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/>
          </a:p>
        </p:txBody>
      </p:sp>
      <p:sp>
        <p:nvSpPr>
          <p:cNvPr id="28" name="Text Box 38"/>
          <p:cNvSpPr txBox="1"/>
          <p:nvPr/>
        </p:nvSpPr>
        <p:spPr>
          <a:xfrm>
            <a:off x="6795312" y="3787015"/>
            <a:ext cx="907276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" name="弧形 30"/>
          <p:cNvSpPr/>
          <p:nvPr/>
        </p:nvSpPr>
        <p:spPr>
          <a:xfrm rot="16924590" flipH="1" flipV="1">
            <a:off x="1431611" y="3516796"/>
            <a:ext cx="480826" cy="460025"/>
          </a:xfrm>
          <a:prstGeom prst="arc">
            <a:avLst>
              <a:gd name="adj1" fmla="val 18158792"/>
              <a:gd name="adj2" fmla="val 20653541"/>
            </a:avLst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弧形 31"/>
          <p:cNvSpPr/>
          <p:nvPr/>
        </p:nvSpPr>
        <p:spPr>
          <a:xfrm rot="6399372" flipH="1" flipV="1">
            <a:off x="1382044" y="3437326"/>
            <a:ext cx="539697" cy="519453"/>
          </a:xfrm>
          <a:prstGeom prst="arc">
            <a:avLst>
              <a:gd name="adj1" fmla="val 17973042"/>
              <a:gd name="adj2" fmla="val 20430547"/>
            </a:avLst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弧形 32"/>
          <p:cNvSpPr/>
          <p:nvPr/>
        </p:nvSpPr>
        <p:spPr>
          <a:xfrm rot="212837">
            <a:off x="1461174" y="3499671"/>
            <a:ext cx="416678" cy="419417"/>
          </a:xfrm>
          <a:prstGeom prst="arc">
            <a:avLst>
              <a:gd name="adj1" fmla="val 15722095"/>
              <a:gd name="adj2" fmla="val 2506786"/>
            </a:avLst>
          </a:prstGeom>
          <a:solidFill>
            <a:srgbClr val="0000FF"/>
          </a:solidFill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4" name="弧形 33"/>
          <p:cNvSpPr/>
          <p:nvPr/>
        </p:nvSpPr>
        <p:spPr>
          <a:xfrm rot="18759028" flipH="1">
            <a:off x="1440586" y="3501861"/>
            <a:ext cx="416678" cy="430745"/>
          </a:xfrm>
          <a:prstGeom prst="arc">
            <a:avLst>
              <a:gd name="adj1" fmla="val 15975932"/>
              <a:gd name="adj2" fmla="val 2739339"/>
            </a:avLst>
          </a:prstGeom>
          <a:solidFill>
            <a:srgbClr val="0000FF"/>
          </a:solidFill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/>
      <p:bldP spid="27" grpId="0" bldLvl="0" animBg="1"/>
      <p:bldP spid="28" grpId="0"/>
      <p:bldP spid="31" grpId="0" animBg="1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1909" y="1025029"/>
            <a:ext cx="83470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lang="en-US" altLang="zh-CN" sz="28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.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下列各图中，∠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与∠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是对顶角的是（        ）</a:t>
            </a: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1707654"/>
            <a:ext cx="1963738" cy="188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1221" y="2247404"/>
            <a:ext cx="1836738" cy="134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7334" y="1991817"/>
            <a:ext cx="2028825" cy="1598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7121" y="1831479"/>
            <a:ext cx="2120900" cy="175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47"/>
          <p:cNvSpPr txBox="1">
            <a:spLocks noChangeArrowheads="1"/>
          </p:cNvSpPr>
          <p:nvPr/>
        </p:nvSpPr>
        <p:spPr bwMode="auto">
          <a:xfrm>
            <a:off x="6826645" y="994072"/>
            <a:ext cx="719138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D</a:t>
            </a:r>
            <a:endParaRPr kumimoji="0" lang="en-US" altLang="zh-CN" sz="3200" b="1" i="0" u="none" strike="noStrike" kern="1200" cap="none" spc="0" normalizeH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56251" y="3639218"/>
            <a:ext cx="8065268" cy="650875"/>
          </a:xfrm>
          <a:prstGeom prst="roundRect">
            <a:avLst/>
          </a:prstGeom>
          <a:noFill/>
          <a:ln w="28575" cmpd="sng">
            <a:solidFill>
              <a:srgbClr val="FF3399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思路点拨：遇到角的辨析，需抓住定义</a:t>
            </a:r>
            <a:r>
              <a:rPr lang="zh-CN" altLang="en-US" sz="28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做题。</a:t>
            </a:r>
            <a:endParaRPr lang="en-US" altLang="zh-CN" sz="28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7985" y="186374"/>
            <a:ext cx="2372196" cy="764991"/>
            <a:chOff x="251520" y="138345"/>
            <a:chExt cx="4377140" cy="76499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87949" y="212009"/>
              <a:ext cx="35042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针对练习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555526"/>
            <a:ext cx="2981062" cy="3599392"/>
            <a:chOff x="5867400" y="1735137"/>
            <a:chExt cx="3038475" cy="3668713"/>
          </a:xfrm>
        </p:grpSpPr>
        <p:grpSp>
          <p:nvGrpSpPr>
            <p:cNvPr id="3" name="Group 9"/>
            <p:cNvGrpSpPr/>
            <p:nvPr/>
          </p:nvGrpSpPr>
          <p:grpSpPr>
            <a:xfrm>
              <a:off x="5867400" y="1735137"/>
              <a:ext cx="3038475" cy="3668713"/>
              <a:chOff x="3696" y="1093"/>
              <a:chExt cx="1914" cy="2311"/>
            </a:xfrm>
          </p:grpSpPr>
          <p:sp>
            <p:nvSpPr>
              <p:cNvPr id="8" name="Text Box 10"/>
              <p:cNvSpPr txBox="1">
                <a:spLocks noChangeArrowheads="1"/>
              </p:cNvSpPr>
              <p:nvPr/>
            </p:nvSpPr>
            <p:spPr bwMode="auto">
              <a:xfrm>
                <a:off x="4454" y="2196"/>
                <a:ext cx="432" cy="3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spcBef>
                    <a:spcPct val="5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None/>
                  <a:defRPr kumimoji="1" i="1">
                    <a:solidFill>
                      <a:schemeClr val="tx2"/>
                    </a:solidFill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99CC00"/>
                  </a:buClr>
                  <a:buSzPct val="60000"/>
                  <a:buFont typeface="Wingdings" panose="05000000000000000000" pitchFamily="2" charset="2"/>
                  <a:buNone/>
                  <a:defRPr/>
                </a:pPr>
                <a:r>
                  <a:rPr kumimoji="1" lang="en-US" altLang="zh-CN" sz="28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endParaRPr kumimoji="1" lang="en-US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Line 11"/>
              <p:cNvSpPr>
                <a:spLocks noChangeShapeType="1"/>
              </p:cNvSpPr>
              <p:nvPr/>
            </p:nvSpPr>
            <p:spPr bwMode="auto">
              <a:xfrm flipH="1">
                <a:off x="4434" y="1392"/>
                <a:ext cx="798" cy="159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 wrap="none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Text Box 12"/>
              <p:cNvSpPr txBox="1">
                <a:spLocks noChangeArrowheads="1"/>
              </p:cNvSpPr>
              <p:nvPr/>
            </p:nvSpPr>
            <p:spPr bwMode="auto">
              <a:xfrm>
                <a:off x="4416" y="1872"/>
                <a:ext cx="192" cy="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spcBef>
                    <a:spcPct val="5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None/>
                  <a:defRPr kumimoji="1" sz="2400">
                    <a:solidFill>
                      <a:srgbClr val="FF0000"/>
                    </a:solidFill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99CC00"/>
                  </a:buClr>
                  <a:buSzPct val="60000"/>
                  <a:buFont typeface="Wingdings" panose="05000000000000000000" pitchFamily="2" charset="2"/>
                  <a:buNone/>
                  <a:defRPr/>
                </a:pPr>
                <a:r>
                  <a:rPr kumimoji="1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kumimoji="1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Line 13"/>
              <p:cNvSpPr>
                <a:spLocks noChangeShapeType="1"/>
              </p:cNvSpPr>
              <p:nvPr/>
            </p:nvSpPr>
            <p:spPr bwMode="auto">
              <a:xfrm>
                <a:off x="4368" y="1392"/>
                <a:ext cx="864" cy="1649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 wrap="none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Text Box 14"/>
              <p:cNvSpPr txBox="1">
                <a:spLocks noChangeArrowheads="1"/>
              </p:cNvSpPr>
              <p:nvPr/>
            </p:nvSpPr>
            <p:spPr bwMode="auto">
              <a:xfrm>
                <a:off x="4704" y="1704"/>
                <a:ext cx="480" cy="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spcBef>
                    <a:spcPct val="5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None/>
                  <a:defRPr kumimoji="1" sz="2400">
                    <a:solidFill>
                      <a:srgbClr val="FF0000"/>
                    </a:solidFill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99CC00"/>
                  </a:buClr>
                  <a:buSzPct val="60000"/>
                  <a:buFont typeface="Wingdings" panose="05000000000000000000" pitchFamily="2" charset="2"/>
                  <a:buNone/>
                  <a:defRPr/>
                </a:pPr>
                <a:r>
                  <a:rPr kumimoji="1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kumimoji="1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Text Box 15"/>
              <p:cNvSpPr txBox="1">
                <a:spLocks noChangeArrowheads="1"/>
              </p:cNvSpPr>
              <p:nvPr/>
            </p:nvSpPr>
            <p:spPr bwMode="auto">
              <a:xfrm>
                <a:off x="4704" y="2400"/>
                <a:ext cx="192" cy="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99CC00"/>
                  </a:buClr>
                  <a:buSzPct val="60000"/>
                  <a:buFont typeface="Wingdings" panose="05000000000000000000" pitchFamily="2" charset="2"/>
                  <a:buNone/>
                  <a:defRPr/>
                </a:pPr>
                <a:r>
                  <a:rPr kumimoji="1" lang="en-US" altLang="zh-CN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kumimoji="1" lang="en-US" altLang="zh-CN" sz="2400" b="1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 Box 16"/>
              <p:cNvSpPr txBox="1">
                <a:spLocks noChangeArrowheads="1"/>
              </p:cNvSpPr>
              <p:nvPr/>
            </p:nvSpPr>
            <p:spPr bwMode="auto">
              <a:xfrm>
                <a:off x="5010" y="2070"/>
                <a:ext cx="384" cy="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spcBef>
                    <a:spcPct val="5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None/>
                  <a:defRPr kumimoji="1" sz="2400">
                    <a:solidFill>
                      <a:srgbClr val="FF0000"/>
                    </a:solidFill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99CC00"/>
                  </a:buClr>
                  <a:buSzPct val="60000"/>
                  <a:buFont typeface="Wingdings" panose="05000000000000000000" pitchFamily="2" charset="2"/>
                  <a:buNone/>
                  <a:defRPr/>
                </a:pPr>
                <a:r>
                  <a:rPr kumimoji="1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endParaRPr kumimoji="1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Text Box 17"/>
              <p:cNvSpPr txBox="1">
                <a:spLocks noChangeArrowheads="1"/>
              </p:cNvSpPr>
              <p:nvPr/>
            </p:nvSpPr>
            <p:spPr bwMode="auto">
              <a:xfrm>
                <a:off x="3696" y="1920"/>
                <a:ext cx="432" cy="3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spcBef>
                    <a:spcPct val="5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None/>
                  <a:defRPr kumimoji="1">
                    <a:solidFill>
                      <a:schemeClr val="tx2"/>
                    </a:solidFill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99CC00"/>
                  </a:buClr>
                  <a:buSzPct val="60000"/>
                  <a:buFont typeface="Wingdings" panose="05000000000000000000" pitchFamily="2" charset="2"/>
                  <a:buNone/>
                  <a:defRPr/>
                </a:pPr>
                <a:r>
                  <a:rPr kumimoji="1" lang="en-US" altLang="zh-CN" sz="28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endParaRPr kumimoji="1" lang="en-US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 Box 18"/>
              <p:cNvSpPr txBox="1">
                <a:spLocks noChangeArrowheads="1"/>
              </p:cNvSpPr>
              <p:nvPr/>
            </p:nvSpPr>
            <p:spPr bwMode="auto">
              <a:xfrm>
                <a:off x="5178" y="1093"/>
                <a:ext cx="432" cy="3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spcBef>
                    <a:spcPct val="5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None/>
                  <a:defRPr kumimoji="1">
                    <a:solidFill>
                      <a:schemeClr val="tx2"/>
                    </a:solidFill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99CC00"/>
                  </a:buClr>
                  <a:buSzPct val="60000"/>
                  <a:buFont typeface="Wingdings" panose="05000000000000000000" pitchFamily="2" charset="2"/>
                  <a:buNone/>
                  <a:defRPr/>
                </a:pPr>
                <a:r>
                  <a:rPr kumimoji="1" lang="en-US" altLang="zh-CN" sz="28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endParaRPr kumimoji="1" lang="en-US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 Box 19"/>
              <p:cNvSpPr txBox="1">
                <a:spLocks noChangeArrowheads="1"/>
              </p:cNvSpPr>
              <p:nvPr/>
            </p:nvSpPr>
            <p:spPr bwMode="auto">
              <a:xfrm>
                <a:off x="4148" y="3008"/>
                <a:ext cx="432" cy="3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99CC00"/>
                  </a:buClr>
                  <a:buSzPct val="60000"/>
                  <a:buFont typeface="Wingdings" panose="05000000000000000000" pitchFamily="2" charset="2"/>
                  <a:buNone/>
                  <a:defRPr/>
                </a:pPr>
                <a:r>
                  <a:rPr kumimoji="1" lang="en-US" altLang="zh-CN" sz="2800" b="1" i="1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endParaRPr kumimoji="1" lang="en-US" altLang="zh-CN" sz="2800" b="1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Text Box 20"/>
              <p:cNvSpPr txBox="1">
                <a:spLocks noChangeArrowheads="1"/>
              </p:cNvSpPr>
              <p:nvPr/>
            </p:nvSpPr>
            <p:spPr bwMode="auto">
              <a:xfrm>
                <a:off x="5161" y="3077"/>
                <a:ext cx="432" cy="3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spcBef>
                    <a:spcPct val="5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None/>
                  <a:defRPr kumimoji="1">
                    <a:solidFill>
                      <a:schemeClr val="tx2"/>
                    </a:solidFill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99CC00"/>
                  </a:buClr>
                  <a:buSzPct val="60000"/>
                  <a:buFont typeface="Wingdings" panose="05000000000000000000" pitchFamily="2" charset="2"/>
                  <a:buNone/>
                  <a:defRPr/>
                </a:pPr>
                <a:r>
                  <a:rPr kumimoji="1" lang="en-US" altLang="zh-CN" sz="28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endParaRPr kumimoji="1" lang="en-US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Text Box 21"/>
              <p:cNvSpPr txBox="1">
                <a:spLocks noChangeArrowheads="1"/>
              </p:cNvSpPr>
              <p:nvPr/>
            </p:nvSpPr>
            <p:spPr bwMode="auto">
              <a:xfrm>
                <a:off x="4152" y="1106"/>
                <a:ext cx="432" cy="3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spcBef>
                    <a:spcPct val="5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None/>
                  <a:defRPr kumimoji="1">
                    <a:solidFill>
                      <a:schemeClr val="tx2"/>
                    </a:solidFill>
                    <a:cs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>
                    <a:srgbClr val="99CC00"/>
                  </a:buClr>
                  <a:buSzPct val="60000"/>
                  <a:buFont typeface="Wingdings" panose="05000000000000000000" pitchFamily="2" charset="2"/>
                  <a:buNone/>
                  <a:defRPr/>
                </a:pPr>
                <a:r>
                  <a:rPr kumimoji="1" lang="en-US" altLang="zh-CN" sz="28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endParaRPr kumimoji="1" lang="en-US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Line 22"/>
              <p:cNvSpPr>
                <a:spLocks noChangeShapeType="1"/>
              </p:cNvSpPr>
              <p:nvPr/>
            </p:nvSpPr>
            <p:spPr bwMode="auto">
              <a:xfrm flipH="1" flipV="1">
                <a:off x="3737" y="1902"/>
                <a:ext cx="1056" cy="33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 wrap="none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4" name="Picture 2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6307115">
              <a:off x="7394575" y="3355975"/>
              <a:ext cx="152400" cy="146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Picture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8402537">
              <a:off x="7532688" y="3182938"/>
              <a:ext cx="163512" cy="1571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Picture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2274221">
              <a:off x="7543800" y="3692525"/>
              <a:ext cx="152400" cy="146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7687754">
              <a:off x="7562734" y="3318576"/>
              <a:ext cx="454025" cy="4349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" name="Text Box 2"/>
          <p:cNvSpPr txBox="1"/>
          <p:nvPr/>
        </p:nvSpPr>
        <p:spPr>
          <a:xfrm>
            <a:off x="3120134" y="1369891"/>
            <a:ext cx="5268913" cy="2333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如图所示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，直线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相交于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O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点，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OE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是射线，则∠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的对顶角是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的对顶角是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 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120133" y="3061414"/>
            <a:ext cx="192722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954F72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∠</a:t>
            </a:r>
            <a:r>
              <a:rPr kumimoji="1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AOD</a:t>
            </a:r>
            <a:endParaRPr kumimoji="1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4572000" y="2520863"/>
            <a:ext cx="914400" cy="5794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954F72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∠3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/>
          <p:cNvSpPr/>
          <p:nvPr/>
        </p:nvSpPr>
        <p:spPr>
          <a:xfrm>
            <a:off x="2560298" y="2786460"/>
            <a:ext cx="6200397" cy="2017538"/>
          </a:xfrm>
          <a:prstGeom prst="roundRect">
            <a:avLst>
              <a:gd name="adj" fmla="val 7602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23791" y="772104"/>
            <a:ext cx="8136904" cy="520848"/>
            <a:chOff x="538450" y="1676719"/>
            <a:chExt cx="4794907" cy="520848"/>
          </a:xfrm>
        </p:grpSpPr>
        <p:sp>
          <p:nvSpPr>
            <p:cNvPr id="3" name="矩形 2"/>
            <p:cNvSpPr/>
            <p:nvPr/>
          </p:nvSpPr>
          <p:spPr>
            <a:xfrm>
              <a:off x="538450" y="1676719"/>
              <a:ext cx="4794907" cy="506868"/>
            </a:xfrm>
            <a:prstGeom prst="rect">
              <a:avLst/>
            </a:prstGeom>
            <a:solidFill>
              <a:srgbClr val="FEEFD6"/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38450" y="1676719"/>
              <a:ext cx="4669946" cy="520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用量角器测量每个角的度数，说说你有什么发现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1521" y="1677969"/>
            <a:ext cx="1723563" cy="2350577"/>
            <a:chOff x="5838516" y="1427412"/>
            <a:chExt cx="2448272" cy="333892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054540" y="2014270"/>
              <a:ext cx="2232248" cy="22549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990644" y="1703389"/>
              <a:ext cx="180020" cy="27098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5838516" y="1427412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056549" y="1499891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797685" y="4021206"/>
              <a:ext cx="432046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30034" y="402131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608606" y="3115951"/>
              <a:ext cx="406974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212837">
              <a:off x="6990257" y="2877305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119847" y="327147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18256773" flipH="1">
              <a:off x="6935364" y="2914794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394558" y="2781099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弧形 16"/>
            <p:cNvSpPr/>
            <p:nvPr/>
          </p:nvSpPr>
          <p:spPr>
            <a:xfrm rot="1166454" flipH="1">
              <a:off x="6843106" y="2695009"/>
              <a:ext cx="237950" cy="312131"/>
            </a:xfrm>
            <a:prstGeom prst="arc">
              <a:avLst>
                <a:gd name="adj1" fmla="val 15355270"/>
                <a:gd name="adj2" fmla="val 2145004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269645" y="2477424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 rot="18600546" flipH="1" flipV="1">
              <a:off x="7048360" y="3125304"/>
              <a:ext cx="237950" cy="312132"/>
            </a:xfrm>
            <a:prstGeom prst="arc">
              <a:avLst>
                <a:gd name="adj1" fmla="val 14107545"/>
                <a:gd name="adj2" fmla="val 2082609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13915" y="2077006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025757" y="2821823"/>
            <a:ext cx="1911028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14391" y="2814317"/>
            <a:ext cx="2232248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=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06105" y="3426929"/>
            <a:ext cx="300967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= 180°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06105" y="3991237"/>
            <a:ext cx="300967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= 180°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5" name="表格 25"/>
          <p:cNvGraphicFramePr>
            <a:graphicFrameLocks noGrp="1"/>
          </p:cNvGraphicFramePr>
          <p:nvPr/>
        </p:nvGraphicFramePr>
        <p:xfrm>
          <a:off x="2537192" y="1671242"/>
          <a:ext cx="6249216" cy="996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2304"/>
                <a:gridCol w="1562304"/>
                <a:gridCol w="1562304"/>
                <a:gridCol w="1562304"/>
              </a:tblGrid>
              <a:tr h="4982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</a:t>
                      </a:r>
                      <a:r>
                        <a:rPr lang="en-US" altLang="zh-CN" sz="2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endParaRPr lang="zh-CN" altLang="en-US" sz="26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</a:t>
                      </a:r>
                      <a:r>
                        <a:rPr lang="en-US" altLang="zh-CN" sz="2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endParaRPr lang="zh-CN" altLang="en-US" sz="26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</a:t>
                      </a:r>
                      <a:r>
                        <a:rPr lang="en-US" altLang="zh-CN" sz="2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  <a:endParaRPr lang="zh-CN" altLang="en-US" sz="26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</a:t>
                      </a:r>
                      <a:r>
                        <a:rPr lang="en-US" altLang="zh-CN" sz="2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</a:t>
                      </a:r>
                      <a:endParaRPr lang="zh-CN" altLang="en-US" sz="26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8287">
                <a:tc>
                  <a:txBody>
                    <a:bodyPr/>
                    <a:lstStyle/>
                    <a:p>
                      <a:pPr algn="ctr"/>
                      <a:endParaRPr lang="zh-CN" altLang="en-US" sz="2600" b="1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3030995" y="2104064"/>
            <a:ext cx="936104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32051" y="2104063"/>
            <a:ext cx="936104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18647" y="2082718"/>
            <a:ext cx="1124481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36214" y="2082718"/>
            <a:ext cx="1124481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543509" y="3985320"/>
            <a:ext cx="300967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= 180°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64607" y="3427656"/>
            <a:ext cx="300967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= 180°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3030152" y="2862621"/>
            <a:ext cx="5290315" cy="592213"/>
          </a:xfrm>
          <a:prstGeom prst="round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/>
          <p:cNvSpPr/>
          <p:nvPr/>
        </p:nvSpPr>
        <p:spPr>
          <a:xfrm>
            <a:off x="3015338" y="3513532"/>
            <a:ext cx="5290315" cy="1135997"/>
          </a:xfrm>
          <a:prstGeom prst="roundRect">
            <a:avLst>
              <a:gd name="adj" fmla="val 8618"/>
            </a:avLst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2571" y="1570425"/>
            <a:ext cx="1723563" cy="2350577"/>
            <a:chOff x="5838516" y="1427412"/>
            <a:chExt cx="2448272" cy="333892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6054540" y="2014270"/>
              <a:ext cx="2232248" cy="22549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6990644" y="1703389"/>
              <a:ext cx="180020" cy="27098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5838516" y="1427412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056549" y="1499891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797685" y="4021206"/>
              <a:ext cx="432046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30034" y="402131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608606" y="3115951"/>
              <a:ext cx="406974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212837">
              <a:off x="6990257" y="2877305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19847" y="327147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18256773" flipH="1">
              <a:off x="6935364" y="2914794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94558" y="2781099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1166454" flipH="1">
              <a:off x="6843106" y="2695009"/>
              <a:ext cx="237950" cy="312131"/>
            </a:xfrm>
            <a:prstGeom prst="arc">
              <a:avLst>
                <a:gd name="adj1" fmla="val 15355270"/>
                <a:gd name="adj2" fmla="val 2145004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269645" y="2477424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18600546" flipH="1" flipV="1">
              <a:off x="7048360" y="3125304"/>
              <a:ext cx="237950" cy="312132"/>
            </a:xfrm>
            <a:prstGeom prst="arc">
              <a:avLst>
                <a:gd name="adj1" fmla="val 14107545"/>
                <a:gd name="adj2" fmla="val 2082609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13915" y="2077006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787915" y="985040"/>
            <a:ext cx="300967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= 180°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87915" y="1549348"/>
            <a:ext cx="300967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= 180°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25319" y="1543431"/>
            <a:ext cx="300967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= 180°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46417" y="985767"/>
            <a:ext cx="300967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= 180°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37385" y="2596308"/>
            <a:ext cx="6206764" cy="1612574"/>
            <a:chOff x="2547096" y="2497382"/>
            <a:chExt cx="6206764" cy="1612574"/>
          </a:xfrm>
        </p:grpSpPr>
        <p:grpSp>
          <p:nvGrpSpPr>
            <p:cNvPr id="23" name="组合 22"/>
            <p:cNvGrpSpPr/>
            <p:nvPr/>
          </p:nvGrpSpPr>
          <p:grpSpPr>
            <a:xfrm>
              <a:off x="2547096" y="2498094"/>
              <a:ext cx="5985301" cy="1611862"/>
              <a:chOff x="660401" y="2313470"/>
              <a:chExt cx="3349035" cy="108000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96918" y="2349470"/>
                <a:ext cx="3276000" cy="100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50"/>
              <p:cNvSpPr>
                <a:spLocks noChangeAspect="1"/>
              </p:cNvSpPr>
              <p:nvPr/>
            </p:nvSpPr>
            <p:spPr>
              <a:xfrm>
                <a:off x="660401" y="2313470"/>
                <a:ext cx="3349035" cy="1080000"/>
              </a:xfrm>
              <a:custGeom>
                <a:avLst/>
                <a:gdLst>
                  <a:gd name="connsiteX0" fmla="*/ 5228273 w 5228272"/>
                  <a:gd name="connsiteY0" fmla="*/ 1473994 h 1686020"/>
                  <a:gd name="connsiteX1" fmla="*/ 5228273 w 5228272"/>
                  <a:gd name="connsiteY1" fmla="*/ 211931 h 1686020"/>
                  <a:gd name="connsiteX2" fmla="*/ 5019294 w 5228272"/>
                  <a:gd name="connsiteY2" fmla="*/ 0 h 1686020"/>
                  <a:gd name="connsiteX3" fmla="*/ 212027 w 5228272"/>
                  <a:gd name="connsiteY3" fmla="*/ 0 h 1686020"/>
                  <a:gd name="connsiteX4" fmla="*/ 0 w 5228272"/>
                  <a:gd name="connsiteY4" fmla="*/ 212027 h 1686020"/>
                  <a:gd name="connsiteX5" fmla="*/ 0 w 5228272"/>
                  <a:gd name="connsiteY5" fmla="*/ 1473994 h 1686020"/>
                  <a:gd name="connsiteX6" fmla="*/ 212027 w 5228272"/>
                  <a:gd name="connsiteY6" fmla="*/ 1686020 h 1686020"/>
                  <a:gd name="connsiteX7" fmla="*/ 5019389 w 5228272"/>
                  <a:gd name="connsiteY7" fmla="*/ 1686020 h 1686020"/>
                  <a:gd name="connsiteX8" fmla="*/ 5228273 w 5228272"/>
                  <a:gd name="connsiteY8" fmla="*/ 1473994 h 16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28272" h="1686020">
                    <a:moveTo>
                      <a:pt x="5228273" y="1473994"/>
                    </a:moveTo>
                    <a:lnTo>
                      <a:pt x="5228273" y="211931"/>
                    </a:lnTo>
                    <a:cubicBezTo>
                      <a:pt x="5112639" y="210312"/>
                      <a:pt x="5019294" y="116015"/>
                      <a:pt x="5019294" y="0"/>
                    </a:cubicBezTo>
                    <a:lnTo>
                      <a:pt x="212027" y="0"/>
                    </a:lnTo>
                    <a:cubicBezTo>
                      <a:pt x="212027" y="117062"/>
                      <a:pt x="117158" y="212027"/>
                      <a:pt x="0" y="212027"/>
                    </a:cubicBezTo>
                    <a:lnTo>
                      <a:pt x="0" y="1473994"/>
                    </a:lnTo>
                    <a:cubicBezTo>
                      <a:pt x="117062" y="1473994"/>
                      <a:pt x="212027" y="1568863"/>
                      <a:pt x="212027" y="1686020"/>
                    </a:cubicBezTo>
                    <a:lnTo>
                      <a:pt x="5019389" y="1686020"/>
                    </a:lnTo>
                    <a:cubicBezTo>
                      <a:pt x="5019294" y="1569911"/>
                      <a:pt x="5112639" y="1475613"/>
                      <a:pt x="5228273" y="1473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2703297" y="2497382"/>
              <a:ext cx="6050563" cy="16020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 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一般地，如果两个角的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和是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180°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，那么称这两个角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互</a:t>
              </a:r>
              <a:r>
                <a:rPr kumimoji="0" lang="zh-CN" altLang="en-US" sz="2800" b="1" i="0" u="none" strike="noStrike" kern="1200" cap="none" spc="0" normalizeH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为补角</a:t>
              </a:r>
              <a:r>
                <a:rPr kumimoji="0" lang="zh-CN" altLang="en-US" sz="2800" b="1" i="0" u="none" strike="noStrike" kern="1200" cap="none" spc="0" normalizeH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。简称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这两个</a:t>
              </a:r>
              <a:r>
                <a:rPr kumimoji="0" lang="zh-CN" altLang="en-US" sz="2800" b="1" i="0" u="none" strike="noStrike" kern="1200" cap="none" spc="0" normalizeH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角</a:t>
              </a:r>
              <a:r>
                <a:rPr kumimoji="0" lang="zh-CN" altLang="en-US" sz="2800" b="1" i="0" u="none" strike="noStrike" kern="1200" cap="none" spc="0" normalizeH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互补</a:t>
              </a:r>
              <a:r>
                <a:rPr kumimoji="0" lang="zh-CN" altLang="en-US" sz="2800" b="1" i="0" u="none" strike="noStrike" kern="1200" cap="none" spc="0" normalizeH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。</a:t>
              </a:r>
              <a:endParaRPr lang="zh-CN" altLang="en-US" sz="2800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1630" y="463070"/>
            <a:ext cx="2011667" cy="532731"/>
            <a:chOff x="436673" y="421775"/>
            <a:chExt cx="2011667" cy="532731"/>
          </a:xfrm>
        </p:grpSpPr>
        <p:sp>
          <p:nvSpPr>
            <p:cNvPr id="33" name="箭头: 五边形 32"/>
            <p:cNvSpPr/>
            <p:nvPr/>
          </p:nvSpPr>
          <p:spPr>
            <a:xfrm>
              <a:off x="436673" y="426571"/>
              <a:ext cx="2011667" cy="527935"/>
            </a:xfrm>
            <a:prstGeom prst="homePlat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13645" y="421775"/>
              <a:ext cx="1754099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小单纯体" panose="02010601030101010101" pitchFamily="2" charset="-122"/>
                  <a:ea typeface="小单纯体" panose="02010601030101010101" pitchFamily="2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概念引入</a:t>
              </a:r>
              <a:endParaRPr lang="zh-CN" altLang="en-US" sz="2800" b="1" dirty="0">
                <a:solidFill>
                  <a:schemeClr val="bg1"/>
                </a:solidFill>
                <a:latin typeface="小单纯体" panose="02010601030101010101" pitchFamily="2" charset="-122"/>
                <a:ea typeface="小单纯体" panose="02010601030101010101" pitchFamily="2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36" name="矩形: 圆角 35"/>
          <p:cNvSpPr/>
          <p:nvPr/>
        </p:nvSpPr>
        <p:spPr>
          <a:xfrm>
            <a:off x="2780161" y="1062983"/>
            <a:ext cx="5290315" cy="1135997"/>
          </a:xfrm>
          <a:prstGeom prst="roundRect">
            <a:avLst>
              <a:gd name="adj" fmla="val 8618"/>
            </a:avLst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UNIT_TABLE_BEAUTIFY" val="smartTable{1c5f5f1e-af35-476b-b490-be7e2166a29e}"/>
</p:tagLst>
</file>

<file path=ppt/tags/tag4.xml><?xml version="1.0" encoding="utf-8"?>
<p:tagLst xmlns:p="http://schemas.openxmlformats.org/presentationml/2006/main">
  <p:tag name="KSO_DOCER_TEMPLATE_OPEN_ONCE_MARK" val="1"/>
  <p:tag name="COMMONDATA" val="eyJoZGlkIjoiMjE3MGZlOWM0YjUxY2M3MWI4YzI3MDMxNTIyMDU2NmQifQ=="/>
  <p:tag name="KSO_WPP_MARK_KEY" val="8ce77a4d-9853-4a3c-abba-0f5fea08bc5c"/>
</p:tagLst>
</file>

<file path=ppt/theme/theme1.xml><?xml version="1.0" encoding="utf-8"?>
<a:theme xmlns:a="http://schemas.openxmlformats.org/drawingml/2006/main" name="4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2610</Words>
  <Application>WPS 演示</Application>
  <PresentationFormat>全屏显示(16:9)</PresentationFormat>
  <Paragraphs>561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Times New Roman</vt:lpstr>
      <vt:lpstr>黑体</vt:lpstr>
      <vt:lpstr>Wingdings</vt:lpstr>
      <vt:lpstr>等线</vt:lpstr>
      <vt:lpstr>小单纯体</vt:lpstr>
      <vt:lpstr>楷体</vt:lpstr>
      <vt:lpstr>有爱魔兽圆体 CN Medium</vt:lpstr>
      <vt:lpstr>思源黑体</vt:lpstr>
      <vt:lpstr>Times New Roman</vt:lpstr>
      <vt:lpstr>微软雅黑</vt:lpstr>
      <vt:lpstr>Arial Unicode MS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697</cp:revision>
  <dcterms:created xsi:type="dcterms:W3CDTF">2015-07-09T08:14:00Z</dcterms:created>
  <dcterms:modified xsi:type="dcterms:W3CDTF">2025-01-20T00:12:42Z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62D58412F8444092A92FF5CB7B63EDC1</vt:lpwstr>
  </property>
</Properties>
</file>