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3"/>
    <p:sldId id="299" r:id="rId4"/>
    <p:sldId id="309" r:id="rId5"/>
    <p:sldId id="373" r:id="rId6"/>
    <p:sldId id="374" r:id="rId7"/>
    <p:sldId id="375" r:id="rId8"/>
    <p:sldId id="300" r:id="rId9"/>
    <p:sldId id="310" r:id="rId10"/>
    <p:sldId id="301" r:id="rId11"/>
    <p:sldId id="311" r:id="rId12"/>
    <p:sldId id="312" r:id="rId13"/>
    <p:sldId id="314" r:id="rId14"/>
    <p:sldId id="316" r:id="rId15"/>
    <p:sldId id="368" r:id="rId16"/>
    <p:sldId id="369" r:id="rId17"/>
    <p:sldId id="276" r:id="rId18"/>
    <p:sldId id="277" r:id="rId19"/>
    <p:sldId id="295" r:id="rId20"/>
    <p:sldId id="371" r:id="rId21"/>
    <p:sldId id="372" r:id="rId22"/>
    <p:sldId id="279" r:id="rId23"/>
    <p:sldId id="366" r:id="rId24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FF"/>
    <a:srgbClr val="58D2B4"/>
    <a:srgbClr val="66CCFF"/>
    <a:srgbClr val="CCFF99"/>
    <a:srgbClr val="93DBFF"/>
    <a:srgbClr val="DDFFFF"/>
    <a:srgbClr val="F263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0"/>
    <p:restoredTop sz="96370"/>
  </p:normalViewPr>
  <p:slideViewPr>
    <p:cSldViewPr snapToGrid="0" showGuides="1">
      <p:cViewPr varScale="1">
        <p:scale>
          <a:sx n="137" d="100"/>
          <a:sy n="137" d="100"/>
        </p:scale>
        <p:origin x="120" y="2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F6B54CBE-F779-40AC-89D6-D7507FB7CC3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C7534799-6BBF-4B06-81D3-F8E0DB37B4BB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20875" y="1746250"/>
            <a:ext cx="53609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latin typeface="+mj-lt"/>
                <a:ea typeface="+mj-ea"/>
                <a:cs typeface="+mn-cs"/>
              </a:rPr>
              <a:t>4  </a:t>
            </a:r>
            <a:r>
              <a:rPr kumimoji="0" lang="zh-CN" altLang="en-US" sz="3600" b="1" kern="1200" cap="none" spc="0" normalizeH="0" baseline="0" noProof="0" dirty="0">
                <a:latin typeface="+mj-lt"/>
                <a:ea typeface="+mj-ea"/>
                <a:cs typeface="+mn-cs"/>
              </a:rPr>
              <a:t>利用三角形全等测距离</a:t>
            </a:r>
            <a:endParaRPr kumimoji="0" lang="zh-CN" altLang="en-US" sz="3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062163" y="2635250"/>
            <a:ext cx="52197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160713" y="2803525"/>
            <a:ext cx="30226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ea"/>
                <a:ea typeface="+mj-ea"/>
                <a:cs typeface="+mn-cs"/>
              </a:rPr>
              <a:t>北师大版七年级数学下册</a:t>
            </a:r>
            <a:endParaRPr kumimoji="0" lang="zh-CN" altLang="en-US" sz="20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10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/>
          <p:nvPr/>
        </p:nvGrpSpPr>
        <p:grpSpPr>
          <a:xfrm>
            <a:off x="5511800" y="1412875"/>
            <a:ext cx="1166813" cy="2990850"/>
            <a:chOff x="2478598" y="2147449"/>
            <a:chExt cx="1166648" cy="2991453"/>
          </a:xfrm>
        </p:grpSpPr>
        <p:sp>
          <p:nvSpPr>
            <p:cNvPr id="3" name="任意多边形 2"/>
            <p:cNvSpPr/>
            <p:nvPr/>
          </p:nvSpPr>
          <p:spPr bwMode="auto">
            <a:xfrm>
              <a:off x="2478598" y="2652376"/>
              <a:ext cx="1166648" cy="2064166"/>
            </a:xfrm>
            <a:custGeom>
              <a:avLst/>
              <a:gdLst>
                <a:gd name="connsiteX0" fmla="*/ 283780 w 1343222"/>
                <a:gd name="connsiteY0" fmla="*/ 321616 h 2377440"/>
                <a:gd name="connsiteX1" fmla="*/ 334229 w 1343222"/>
                <a:gd name="connsiteY1" fmla="*/ 252248 h 2377440"/>
                <a:gd name="connsiteX2" fmla="*/ 353148 w 1343222"/>
                <a:gd name="connsiteY2" fmla="*/ 233330 h 2377440"/>
                <a:gd name="connsiteX3" fmla="*/ 390985 w 1343222"/>
                <a:gd name="connsiteY3" fmla="*/ 220717 h 2377440"/>
                <a:gd name="connsiteX4" fmla="*/ 403597 w 1343222"/>
                <a:gd name="connsiteY4" fmla="*/ 201799 h 2377440"/>
                <a:gd name="connsiteX5" fmla="*/ 441435 w 1343222"/>
                <a:gd name="connsiteY5" fmla="*/ 176574 h 2377440"/>
                <a:gd name="connsiteX6" fmla="*/ 460353 w 1343222"/>
                <a:gd name="connsiteY6" fmla="*/ 163961 h 2377440"/>
                <a:gd name="connsiteX7" fmla="*/ 472966 w 1343222"/>
                <a:gd name="connsiteY7" fmla="*/ 151349 h 2377440"/>
                <a:gd name="connsiteX8" fmla="*/ 504497 w 1343222"/>
                <a:gd name="connsiteY8" fmla="*/ 107205 h 2377440"/>
                <a:gd name="connsiteX9" fmla="*/ 523415 w 1343222"/>
                <a:gd name="connsiteY9" fmla="*/ 63062 h 2377440"/>
                <a:gd name="connsiteX10" fmla="*/ 536028 w 1343222"/>
                <a:gd name="connsiteY10" fmla="*/ 44143 h 2377440"/>
                <a:gd name="connsiteX11" fmla="*/ 573865 w 1343222"/>
                <a:gd name="connsiteY11" fmla="*/ 25225 h 2377440"/>
                <a:gd name="connsiteX12" fmla="*/ 592784 w 1343222"/>
                <a:gd name="connsiteY12" fmla="*/ 12612 h 2377440"/>
                <a:gd name="connsiteX13" fmla="*/ 636927 w 1343222"/>
                <a:gd name="connsiteY13" fmla="*/ 6306 h 2377440"/>
                <a:gd name="connsiteX14" fmla="*/ 655846 w 1343222"/>
                <a:gd name="connsiteY14" fmla="*/ 0 h 2377440"/>
                <a:gd name="connsiteX15" fmla="*/ 826113 w 1343222"/>
                <a:gd name="connsiteY15" fmla="*/ 6306 h 2377440"/>
                <a:gd name="connsiteX16" fmla="*/ 863951 w 1343222"/>
                <a:gd name="connsiteY16" fmla="*/ 25225 h 2377440"/>
                <a:gd name="connsiteX17" fmla="*/ 882869 w 1343222"/>
                <a:gd name="connsiteY17" fmla="*/ 31531 h 2377440"/>
                <a:gd name="connsiteX18" fmla="*/ 908094 w 1343222"/>
                <a:gd name="connsiteY18" fmla="*/ 50450 h 2377440"/>
                <a:gd name="connsiteX19" fmla="*/ 933319 w 1343222"/>
                <a:gd name="connsiteY19" fmla="*/ 63062 h 2377440"/>
                <a:gd name="connsiteX20" fmla="*/ 952237 w 1343222"/>
                <a:gd name="connsiteY20" fmla="*/ 81981 h 2377440"/>
                <a:gd name="connsiteX21" fmla="*/ 964850 w 1343222"/>
                <a:gd name="connsiteY21" fmla="*/ 132430 h 2377440"/>
                <a:gd name="connsiteX22" fmla="*/ 977462 w 1343222"/>
                <a:gd name="connsiteY22" fmla="*/ 145043 h 2377440"/>
                <a:gd name="connsiteX23" fmla="*/ 983768 w 1343222"/>
                <a:gd name="connsiteY23" fmla="*/ 182880 h 2377440"/>
                <a:gd name="connsiteX24" fmla="*/ 996381 w 1343222"/>
                <a:gd name="connsiteY24" fmla="*/ 220717 h 2377440"/>
                <a:gd name="connsiteX25" fmla="*/ 1002687 w 1343222"/>
                <a:gd name="connsiteY25" fmla="*/ 264861 h 2377440"/>
                <a:gd name="connsiteX26" fmla="*/ 1008993 w 1343222"/>
                <a:gd name="connsiteY26" fmla="*/ 283779 h 2377440"/>
                <a:gd name="connsiteX27" fmla="*/ 1015300 w 1343222"/>
                <a:gd name="connsiteY27" fmla="*/ 403597 h 2377440"/>
                <a:gd name="connsiteX28" fmla="*/ 1021606 w 1343222"/>
                <a:gd name="connsiteY28" fmla="*/ 422516 h 2377440"/>
                <a:gd name="connsiteX29" fmla="*/ 1027912 w 1343222"/>
                <a:gd name="connsiteY29" fmla="*/ 447741 h 2377440"/>
                <a:gd name="connsiteX30" fmla="*/ 1021606 w 1343222"/>
                <a:gd name="connsiteY30" fmla="*/ 618008 h 2377440"/>
                <a:gd name="connsiteX31" fmla="*/ 1046831 w 1343222"/>
                <a:gd name="connsiteY31" fmla="*/ 643233 h 2377440"/>
                <a:gd name="connsiteX32" fmla="*/ 1097280 w 1343222"/>
                <a:gd name="connsiteY32" fmla="*/ 699989 h 2377440"/>
                <a:gd name="connsiteX33" fmla="*/ 1109893 w 1343222"/>
                <a:gd name="connsiteY33" fmla="*/ 712601 h 2377440"/>
                <a:gd name="connsiteX34" fmla="*/ 1135117 w 1343222"/>
                <a:gd name="connsiteY34" fmla="*/ 718907 h 2377440"/>
                <a:gd name="connsiteX35" fmla="*/ 1147730 w 1343222"/>
                <a:gd name="connsiteY35" fmla="*/ 737826 h 2377440"/>
                <a:gd name="connsiteX36" fmla="*/ 1204486 w 1343222"/>
                <a:gd name="connsiteY36" fmla="*/ 769357 h 2377440"/>
                <a:gd name="connsiteX37" fmla="*/ 1242323 w 1343222"/>
                <a:gd name="connsiteY37" fmla="*/ 794582 h 2377440"/>
                <a:gd name="connsiteX38" fmla="*/ 1261242 w 1343222"/>
                <a:gd name="connsiteY38" fmla="*/ 826113 h 2377440"/>
                <a:gd name="connsiteX39" fmla="*/ 1267548 w 1343222"/>
                <a:gd name="connsiteY39" fmla="*/ 845032 h 2377440"/>
                <a:gd name="connsiteX40" fmla="*/ 1242323 w 1343222"/>
                <a:gd name="connsiteY40" fmla="*/ 920706 h 2377440"/>
                <a:gd name="connsiteX41" fmla="*/ 1229711 w 1343222"/>
                <a:gd name="connsiteY41" fmla="*/ 933319 h 2377440"/>
                <a:gd name="connsiteX42" fmla="*/ 1242323 w 1343222"/>
                <a:gd name="connsiteY42" fmla="*/ 977462 h 2377440"/>
                <a:gd name="connsiteX43" fmla="*/ 1280160 w 1343222"/>
                <a:gd name="connsiteY43" fmla="*/ 1015299 h 2377440"/>
                <a:gd name="connsiteX44" fmla="*/ 1317997 w 1343222"/>
                <a:gd name="connsiteY44" fmla="*/ 1059443 h 2377440"/>
                <a:gd name="connsiteX45" fmla="*/ 1336916 w 1343222"/>
                <a:gd name="connsiteY45" fmla="*/ 1078361 h 2377440"/>
                <a:gd name="connsiteX46" fmla="*/ 1343222 w 1343222"/>
                <a:gd name="connsiteY46" fmla="*/ 1097280 h 2377440"/>
                <a:gd name="connsiteX47" fmla="*/ 1330610 w 1343222"/>
                <a:gd name="connsiteY47" fmla="*/ 1166648 h 2377440"/>
                <a:gd name="connsiteX48" fmla="*/ 1292773 w 1343222"/>
                <a:gd name="connsiteY48" fmla="*/ 1198179 h 2377440"/>
                <a:gd name="connsiteX49" fmla="*/ 1273854 w 1343222"/>
                <a:gd name="connsiteY49" fmla="*/ 1204485 h 2377440"/>
                <a:gd name="connsiteX50" fmla="*/ 1261242 w 1343222"/>
                <a:gd name="connsiteY50" fmla="*/ 1217098 h 2377440"/>
                <a:gd name="connsiteX51" fmla="*/ 1223404 w 1343222"/>
                <a:gd name="connsiteY51" fmla="*/ 1242323 h 2377440"/>
                <a:gd name="connsiteX52" fmla="*/ 1210792 w 1343222"/>
                <a:gd name="connsiteY52" fmla="*/ 1267547 h 2377440"/>
                <a:gd name="connsiteX53" fmla="*/ 1185567 w 1343222"/>
                <a:gd name="connsiteY53" fmla="*/ 1299079 h 2377440"/>
                <a:gd name="connsiteX54" fmla="*/ 1160342 w 1343222"/>
                <a:gd name="connsiteY54" fmla="*/ 1330610 h 2377440"/>
                <a:gd name="connsiteX55" fmla="*/ 1116199 w 1343222"/>
                <a:gd name="connsiteY55" fmla="*/ 1349528 h 2377440"/>
                <a:gd name="connsiteX56" fmla="*/ 1097280 w 1343222"/>
                <a:gd name="connsiteY56" fmla="*/ 1362141 h 2377440"/>
                <a:gd name="connsiteX57" fmla="*/ 1078362 w 1343222"/>
                <a:gd name="connsiteY57" fmla="*/ 1399978 h 2377440"/>
                <a:gd name="connsiteX58" fmla="*/ 1065749 w 1343222"/>
                <a:gd name="connsiteY58" fmla="*/ 1412590 h 2377440"/>
                <a:gd name="connsiteX59" fmla="*/ 1059443 w 1343222"/>
                <a:gd name="connsiteY59" fmla="*/ 1444121 h 2377440"/>
                <a:gd name="connsiteX60" fmla="*/ 1053137 w 1343222"/>
                <a:gd name="connsiteY60" fmla="*/ 1481959 h 2377440"/>
                <a:gd name="connsiteX61" fmla="*/ 1034218 w 1343222"/>
                <a:gd name="connsiteY61" fmla="*/ 1538714 h 2377440"/>
                <a:gd name="connsiteX62" fmla="*/ 1021606 w 1343222"/>
                <a:gd name="connsiteY62" fmla="*/ 1582858 h 2377440"/>
                <a:gd name="connsiteX63" fmla="*/ 1008993 w 1343222"/>
                <a:gd name="connsiteY63" fmla="*/ 1601776 h 2377440"/>
                <a:gd name="connsiteX64" fmla="*/ 996381 w 1343222"/>
                <a:gd name="connsiteY64" fmla="*/ 1627001 h 2377440"/>
                <a:gd name="connsiteX65" fmla="*/ 983768 w 1343222"/>
                <a:gd name="connsiteY65" fmla="*/ 1671145 h 2377440"/>
                <a:gd name="connsiteX66" fmla="*/ 977462 w 1343222"/>
                <a:gd name="connsiteY66" fmla="*/ 1828800 h 2377440"/>
                <a:gd name="connsiteX67" fmla="*/ 971156 w 1343222"/>
                <a:gd name="connsiteY67" fmla="*/ 1866637 h 2377440"/>
                <a:gd name="connsiteX68" fmla="*/ 958544 w 1343222"/>
                <a:gd name="connsiteY68" fmla="*/ 2081048 h 2377440"/>
                <a:gd name="connsiteX69" fmla="*/ 945931 w 1343222"/>
                <a:gd name="connsiteY69" fmla="*/ 2181947 h 2377440"/>
                <a:gd name="connsiteX70" fmla="*/ 933319 w 1343222"/>
                <a:gd name="connsiteY70" fmla="*/ 2226091 h 2377440"/>
                <a:gd name="connsiteX71" fmla="*/ 920706 w 1343222"/>
                <a:gd name="connsiteY71" fmla="*/ 2238703 h 2377440"/>
                <a:gd name="connsiteX72" fmla="*/ 908094 w 1343222"/>
                <a:gd name="connsiteY72" fmla="*/ 2301765 h 2377440"/>
                <a:gd name="connsiteX73" fmla="*/ 889175 w 1343222"/>
                <a:gd name="connsiteY73" fmla="*/ 2333296 h 2377440"/>
                <a:gd name="connsiteX74" fmla="*/ 863951 w 1343222"/>
                <a:gd name="connsiteY74" fmla="*/ 2339603 h 2377440"/>
                <a:gd name="connsiteX75" fmla="*/ 845032 w 1343222"/>
                <a:gd name="connsiteY75" fmla="*/ 2352215 h 2377440"/>
                <a:gd name="connsiteX76" fmla="*/ 756745 w 1343222"/>
                <a:gd name="connsiteY76" fmla="*/ 2371134 h 2377440"/>
                <a:gd name="connsiteX77" fmla="*/ 731520 w 1343222"/>
                <a:gd name="connsiteY77" fmla="*/ 2377440 h 2377440"/>
                <a:gd name="connsiteX78" fmla="*/ 479272 w 1343222"/>
                <a:gd name="connsiteY78" fmla="*/ 2364827 h 2377440"/>
                <a:gd name="connsiteX79" fmla="*/ 428822 w 1343222"/>
                <a:gd name="connsiteY79" fmla="*/ 2345909 h 2377440"/>
                <a:gd name="connsiteX80" fmla="*/ 384679 w 1343222"/>
                <a:gd name="connsiteY80" fmla="*/ 2333296 h 2377440"/>
                <a:gd name="connsiteX81" fmla="*/ 340535 w 1343222"/>
                <a:gd name="connsiteY81" fmla="*/ 2308072 h 2377440"/>
                <a:gd name="connsiteX82" fmla="*/ 327923 w 1343222"/>
                <a:gd name="connsiteY82" fmla="*/ 2295459 h 2377440"/>
                <a:gd name="connsiteX83" fmla="*/ 309004 w 1343222"/>
                <a:gd name="connsiteY83" fmla="*/ 2282847 h 2377440"/>
                <a:gd name="connsiteX84" fmla="*/ 296392 w 1343222"/>
                <a:gd name="connsiteY84" fmla="*/ 2263928 h 2377440"/>
                <a:gd name="connsiteX85" fmla="*/ 264861 w 1343222"/>
                <a:gd name="connsiteY85" fmla="*/ 2219785 h 2377440"/>
                <a:gd name="connsiteX86" fmla="*/ 239636 w 1343222"/>
                <a:gd name="connsiteY86" fmla="*/ 2156723 h 2377440"/>
                <a:gd name="connsiteX87" fmla="*/ 214411 w 1343222"/>
                <a:gd name="connsiteY87" fmla="*/ 2068436 h 2377440"/>
                <a:gd name="connsiteX88" fmla="*/ 208105 w 1343222"/>
                <a:gd name="connsiteY88" fmla="*/ 2030599 h 2377440"/>
                <a:gd name="connsiteX89" fmla="*/ 201799 w 1343222"/>
                <a:gd name="connsiteY89" fmla="*/ 1116199 h 2377440"/>
                <a:gd name="connsiteX90" fmla="*/ 163962 w 1343222"/>
                <a:gd name="connsiteY90" fmla="*/ 1097280 h 2377440"/>
                <a:gd name="connsiteX91" fmla="*/ 81981 w 1343222"/>
                <a:gd name="connsiteY91" fmla="*/ 1059443 h 2377440"/>
                <a:gd name="connsiteX92" fmla="*/ 50450 w 1343222"/>
                <a:gd name="connsiteY92" fmla="*/ 1053136 h 2377440"/>
                <a:gd name="connsiteX93" fmla="*/ 25225 w 1343222"/>
                <a:gd name="connsiteY93" fmla="*/ 1046830 h 2377440"/>
                <a:gd name="connsiteX94" fmla="*/ 6306 w 1343222"/>
                <a:gd name="connsiteY94" fmla="*/ 1034218 h 2377440"/>
                <a:gd name="connsiteX95" fmla="*/ 0 w 1343222"/>
                <a:gd name="connsiteY95" fmla="*/ 1015299 h 2377440"/>
                <a:gd name="connsiteX96" fmla="*/ 6306 w 1343222"/>
                <a:gd name="connsiteY96" fmla="*/ 920706 h 2377440"/>
                <a:gd name="connsiteX97" fmla="*/ 18919 w 1343222"/>
                <a:gd name="connsiteY97" fmla="*/ 882869 h 2377440"/>
                <a:gd name="connsiteX98" fmla="*/ 44144 w 1343222"/>
                <a:gd name="connsiteY98" fmla="*/ 851338 h 2377440"/>
                <a:gd name="connsiteX99" fmla="*/ 50450 w 1343222"/>
                <a:gd name="connsiteY99" fmla="*/ 832419 h 2377440"/>
                <a:gd name="connsiteX100" fmla="*/ 81981 w 1343222"/>
                <a:gd name="connsiteY100" fmla="*/ 794582 h 2377440"/>
                <a:gd name="connsiteX101" fmla="*/ 94593 w 1343222"/>
                <a:gd name="connsiteY101" fmla="*/ 775663 h 2377440"/>
                <a:gd name="connsiteX102" fmla="*/ 100900 w 1343222"/>
                <a:gd name="connsiteY102" fmla="*/ 624314 h 2377440"/>
                <a:gd name="connsiteX103" fmla="*/ 107206 w 1343222"/>
                <a:gd name="connsiteY103" fmla="*/ 599090 h 2377440"/>
                <a:gd name="connsiteX104" fmla="*/ 132431 w 1343222"/>
                <a:gd name="connsiteY104" fmla="*/ 561252 h 2377440"/>
                <a:gd name="connsiteX105" fmla="*/ 176574 w 1343222"/>
                <a:gd name="connsiteY105" fmla="*/ 498190 h 2377440"/>
                <a:gd name="connsiteX106" fmla="*/ 201799 w 1343222"/>
                <a:gd name="connsiteY106" fmla="*/ 460353 h 2377440"/>
                <a:gd name="connsiteX107" fmla="*/ 214411 w 1343222"/>
                <a:gd name="connsiteY107" fmla="*/ 441434 h 2377440"/>
                <a:gd name="connsiteX108" fmla="*/ 227024 w 1343222"/>
                <a:gd name="connsiteY108" fmla="*/ 428822 h 2377440"/>
                <a:gd name="connsiteX109" fmla="*/ 271167 w 1343222"/>
                <a:gd name="connsiteY109" fmla="*/ 378372 h 2377440"/>
                <a:gd name="connsiteX110" fmla="*/ 290086 w 1343222"/>
                <a:gd name="connsiteY110" fmla="*/ 372066 h 2377440"/>
                <a:gd name="connsiteX111" fmla="*/ 315311 w 1343222"/>
                <a:gd name="connsiteY111" fmla="*/ 334229 h 2377440"/>
                <a:gd name="connsiteX112" fmla="*/ 327923 w 1343222"/>
                <a:gd name="connsiteY112" fmla="*/ 296392 h 2377440"/>
                <a:gd name="connsiteX113" fmla="*/ 315311 w 1343222"/>
                <a:gd name="connsiteY113" fmla="*/ 264861 h 2377440"/>
                <a:gd name="connsiteX114" fmla="*/ 283780 w 1343222"/>
                <a:gd name="connsiteY114" fmla="*/ 271167 h 2377440"/>
                <a:gd name="connsiteX115" fmla="*/ 283780 w 1343222"/>
                <a:gd name="connsiteY115" fmla="*/ 321616 h 237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343222" h="2377440">
                  <a:moveTo>
                    <a:pt x="283780" y="321616"/>
                  </a:moveTo>
                  <a:cubicBezTo>
                    <a:pt x="292188" y="318463"/>
                    <a:pt x="288388" y="298088"/>
                    <a:pt x="334229" y="252248"/>
                  </a:cubicBezTo>
                  <a:cubicBezTo>
                    <a:pt x="340535" y="245942"/>
                    <a:pt x="344687" y="236150"/>
                    <a:pt x="353148" y="233330"/>
                  </a:cubicBezTo>
                  <a:lnTo>
                    <a:pt x="390985" y="220717"/>
                  </a:lnTo>
                  <a:cubicBezTo>
                    <a:pt x="395189" y="214411"/>
                    <a:pt x="397893" y="206790"/>
                    <a:pt x="403597" y="201799"/>
                  </a:cubicBezTo>
                  <a:cubicBezTo>
                    <a:pt x="415005" y="191817"/>
                    <a:pt x="428822" y="184983"/>
                    <a:pt x="441435" y="176574"/>
                  </a:cubicBezTo>
                  <a:cubicBezTo>
                    <a:pt x="447741" y="172370"/>
                    <a:pt x="454994" y="169320"/>
                    <a:pt x="460353" y="163961"/>
                  </a:cubicBezTo>
                  <a:lnTo>
                    <a:pt x="472966" y="151349"/>
                  </a:lnTo>
                  <a:cubicBezTo>
                    <a:pt x="485720" y="100329"/>
                    <a:pt x="467610" y="150240"/>
                    <a:pt x="504497" y="107205"/>
                  </a:cubicBezTo>
                  <a:cubicBezTo>
                    <a:pt x="520245" y="88833"/>
                    <a:pt x="514021" y="81850"/>
                    <a:pt x="523415" y="63062"/>
                  </a:cubicBezTo>
                  <a:cubicBezTo>
                    <a:pt x="526805" y="56283"/>
                    <a:pt x="530669" y="49502"/>
                    <a:pt x="536028" y="44143"/>
                  </a:cubicBezTo>
                  <a:cubicBezTo>
                    <a:pt x="548253" y="31918"/>
                    <a:pt x="558478" y="30354"/>
                    <a:pt x="573865" y="25225"/>
                  </a:cubicBezTo>
                  <a:cubicBezTo>
                    <a:pt x="580171" y="21021"/>
                    <a:pt x="585524" y="14790"/>
                    <a:pt x="592784" y="12612"/>
                  </a:cubicBezTo>
                  <a:cubicBezTo>
                    <a:pt x="607021" y="8341"/>
                    <a:pt x="622352" y="9221"/>
                    <a:pt x="636927" y="6306"/>
                  </a:cubicBezTo>
                  <a:cubicBezTo>
                    <a:pt x="643445" y="5002"/>
                    <a:pt x="649540" y="2102"/>
                    <a:pt x="655846" y="0"/>
                  </a:cubicBezTo>
                  <a:cubicBezTo>
                    <a:pt x="712602" y="2102"/>
                    <a:pt x="769444" y="2528"/>
                    <a:pt x="826113" y="6306"/>
                  </a:cubicBezTo>
                  <a:cubicBezTo>
                    <a:pt x="844404" y="7525"/>
                    <a:pt x="848415" y="17457"/>
                    <a:pt x="863951" y="25225"/>
                  </a:cubicBezTo>
                  <a:cubicBezTo>
                    <a:pt x="869896" y="28198"/>
                    <a:pt x="876563" y="29429"/>
                    <a:pt x="882869" y="31531"/>
                  </a:cubicBezTo>
                  <a:cubicBezTo>
                    <a:pt x="891277" y="37837"/>
                    <a:pt x="899181" y="44879"/>
                    <a:pt x="908094" y="50450"/>
                  </a:cubicBezTo>
                  <a:cubicBezTo>
                    <a:pt x="916066" y="55432"/>
                    <a:pt x="925669" y="57598"/>
                    <a:pt x="933319" y="63062"/>
                  </a:cubicBezTo>
                  <a:cubicBezTo>
                    <a:pt x="940576" y="68246"/>
                    <a:pt x="945931" y="75675"/>
                    <a:pt x="952237" y="81981"/>
                  </a:cubicBezTo>
                  <a:cubicBezTo>
                    <a:pt x="953593" y="88761"/>
                    <a:pt x="959033" y="122735"/>
                    <a:pt x="964850" y="132430"/>
                  </a:cubicBezTo>
                  <a:cubicBezTo>
                    <a:pt x="967909" y="137528"/>
                    <a:pt x="973258" y="140839"/>
                    <a:pt x="977462" y="145043"/>
                  </a:cubicBezTo>
                  <a:cubicBezTo>
                    <a:pt x="979564" y="157655"/>
                    <a:pt x="980667" y="170475"/>
                    <a:pt x="983768" y="182880"/>
                  </a:cubicBezTo>
                  <a:cubicBezTo>
                    <a:pt x="986993" y="195778"/>
                    <a:pt x="996381" y="220717"/>
                    <a:pt x="996381" y="220717"/>
                  </a:cubicBezTo>
                  <a:cubicBezTo>
                    <a:pt x="998483" y="235432"/>
                    <a:pt x="999772" y="250286"/>
                    <a:pt x="1002687" y="264861"/>
                  </a:cubicBezTo>
                  <a:cubicBezTo>
                    <a:pt x="1003991" y="271379"/>
                    <a:pt x="1008391" y="277159"/>
                    <a:pt x="1008993" y="283779"/>
                  </a:cubicBezTo>
                  <a:cubicBezTo>
                    <a:pt x="1012614" y="323609"/>
                    <a:pt x="1011679" y="363767"/>
                    <a:pt x="1015300" y="403597"/>
                  </a:cubicBezTo>
                  <a:cubicBezTo>
                    <a:pt x="1015902" y="410217"/>
                    <a:pt x="1019780" y="416124"/>
                    <a:pt x="1021606" y="422516"/>
                  </a:cubicBezTo>
                  <a:cubicBezTo>
                    <a:pt x="1023987" y="430850"/>
                    <a:pt x="1025810" y="439333"/>
                    <a:pt x="1027912" y="447741"/>
                  </a:cubicBezTo>
                  <a:cubicBezTo>
                    <a:pt x="1022373" y="492050"/>
                    <a:pt x="1005413" y="569430"/>
                    <a:pt x="1021606" y="618008"/>
                  </a:cubicBezTo>
                  <a:cubicBezTo>
                    <a:pt x="1025366" y="629289"/>
                    <a:pt x="1040235" y="633339"/>
                    <a:pt x="1046831" y="643233"/>
                  </a:cubicBezTo>
                  <a:cubicBezTo>
                    <a:pt x="1069336" y="676992"/>
                    <a:pt x="1054085" y="656795"/>
                    <a:pt x="1097280" y="699989"/>
                  </a:cubicBezTo>
                  <a:cubicBezTo>
                    <a:pt x="1101484" y="704193"/>
                    <a:pt x="1104125" y="711159"/>
                    <a:pt x="1109893" y="712601"/>
                  </a:cubicBezTo>
                  <a:lnTo>
                    <a:pt x="1135117" y="718907"/>
                  </a:lnTo>
                  <a:cubicBezTo>
                    <a:pt x="1139321" y="725213"/>
                    <a:pt x="1142026" y="732835"/>
                    <a:pt x="1147730" y="737826"/>
                  </a:cubicBezTo>
                  <a:cubicBezTo>
                    <a:pt x="1174419" y="761179"/>
                    <a:pt x="1178501" y="760696"/>
                    <a:pt x="1204486" y="769357"/>
                  </a:cubicBezTo>
                  <a:cubicBezTo>
                    <a:pt x="1217098" y="777765"/>
                    <a:pt x="1237530" y="780202"/>
                    <a:pt x="1242323" y="794582"/>
                  </a:cubicBezTo>
                  <a:cubicBezTo>
                    <a:pt x="1250509" y="819142"/>
                    <a:pt x="1243928" y="808801"/>
                    <a:pt x="1261242" y="826113"/>
                  </a:cubicBezTo>
                  <a:cubicBezTo>
                    <a:pt x="1263344" y="832419"/>
                    <a:pt x="1268100" y="838408"/>
                    <a:pt x="1267548" y="845032"/>
                  </a:cubicBezTo>
                  <a:cubicBezTo>
                    <a:pt x="1264627" y="880081"/>
                    <a:pt x="1261251" y="897044"/>
                    <a:pt x="1242323" y="920706"/>
                  </a:cubicBezTo>
                  <a:cubicBezTo>
                    <a:pt x="1238609" y="925349"/>
                    <a:pt x="1233915" y="929115"/>
                    <a:pt x="1229711" y="933319"/>
                  </a:cubicBezTo>
                  <a:cubicBezTo>
                    <a:pt x="1233915" y="948033"/>
                    <a:pt x="1234303" y="964429"/>
                    <a:pt x="1242323" y="977462"/>
                  </a:cubicBezTo>
                  <a:cubicBezTo>
                    <a:pt x="1251671" y="992653"/>
                    <a:pt x="1267548" y="1002687"/>
                    <a:pt x="1280160" y="1015299"/>
                  </a:cubicBezTo>
                  <a:cubicBezTo>
                    <a:pt x="1327112" y="1062251"/>
                    <a:pt x="1269450" y="1002805"/>
                    <a:pt x="1317997" y="1059443"/>
                  </a:cubicBezTo>
                  <a:cubicBezTo>
                    <a:pt x="1323801" y="1066214"/>
                    <a:pt x="1330610" y="1072055"/>
                    <a:pt x="1336916" y="1078361"/>
                  </a:cubicBezTo>
                  <a:cubicBezTo>
                    <a:pt x="1339018" y="1084667"/>
                    <a:pt x="1343222" y="1090633"/>
                    <a:pt x="1343222" y="1097280"/>
                  </a:cubicBezTo>
                  <a:cubicBezTo>
                    <a:pt x="1343222" y="1102785"/>
                    <a:pt x="1339479" y="1151867"/>
                    <a:pt x="1330610" y="1166648"/>
                  </a:cubicBezTo>
                  <a:cubicBezTo>
                    <a:pt x="1325532" y="1175112"/>
                    <a:pt x="1296299" y="1196164"/>
                    <a:pt x="1292773" y="1198179"/>
                  </a:cubicBezTo>
                  <a:cubicBezTo>
                    <a:pt x="1287001" y="1201477"/>
                    <a:pt x="1280160" y="1202383"/>
                    <a:pt x="1273854" y="1204485"/>
                  </a:cubicBezTo>
                  <a:cubicBezTo>
                    <a:pt x="1269650" y="1208689"/>
                    <a:pt x="1266189" y="1213800"/>
                    <a:pt x="1261242" y="1217098"/>
                  </a:cubicBezTo>
                  <a:cubicBezTo>
                    <a:pt x="1242860" y="1229353"/>
                    <a:pt x="1234973" y="1224970"/>
                    <a:pt x="1223404" y="1242323"/>
                  </a:cubicBezTo>
                  <a:cubicBezTo>
                    <a:pt x="1218190" y="1250145"/>
                    <a:pt x="1215456" y="1259385"/>
                    <a:pt x="1210792" y="1267547"/>
                  </a:cubicBezTo>
                  <a:cubicBezTo>
                    <a:pt x="1191382" y="1301515"/>
                    <a:pt x="1206285" y="1273182"/>
                    <a:pt x="1185567" y="1299079"/>
                  </a:cubicBezTo>
                  <a:cubicBezTo>
                    <a:pt x="1175929" y="1311127"/>
                    <a:pt x="1173394" y="1321909"/>
                    <a:pt x="1160342" y="1330610"/>
                  </a:cubicBezTo>
                  <a:cubicBezTo>
                    <a:pt x="1144758" y="1340999"/>
                    <a:pt x="1133014" y="1343923"/>
                    <a:pt x="1116199" y="1349528"/>
                  </a:cubicBezTo>
                  <a:cubicBezTo>
                    <a:pt x="1109893" y="1353732"/>
                    <a:pt x="1102639" y="1356782"/>
                    <a:pt x="1097280" y="1362141"/>
                  </a:cubicBezTo>
                  <a:cubicBezTo>
                    <a:pt x="1073358" y="1386063"/>
                    <a:pt x="1093750" y="1374331"/>
                    <a:pt x="1078362" y="1399978"/>
                  </a:cubicBezTo>
                  <a:cubicBezTo>
                    <a:pt x="1075303" y="1405076"/>
                    <a:pt x="1069953" y="1408386"/>
                    <a:pt x="1065749" y="1412590"/>
                  </a:cubicBezTo>
                  <a:cubicBezTo>
                    <a:pt x="1063647" y="1423100"/>
                    <a:pt x="1061360" y="1433575"/>
                    <a:pt x="1059443" y="1444121"/>
                  </a:cubicBezTo>
                  <a:cubicBezTo>
                    <a:pt x="1057156" y="1456701"/>
                    <a:pt x="1056432" y="1469604"/>
                    <a:pt x="1053137" y="1481959"/>
                  </a:cubicBezTo>
                  <a:cubicBezTo>
                    <a:pt x="1047999" y="1501227"/>
                    <a:pt x="1040166" y="1519680"/>
                    <a:pt x="1034218" y="1538714"/>
                  </a:cubicBezTo>
                  <a:cubicBezTo>
                    <a:pt x="1029653" y="1553321"/>
                    <a:pt x="1027290" y="1568649"/>
                    <a:pt x="1021606" y="1582858"/>
                  </a:cubicBezTo>
                  <a:cubicBezTo>
                    <a:pt x="1018791" y="1589895"/>
                    <a:pt x="1012753" y="1595196"/>
                    <a:pt x="1008993" y="1601776"/>
                  </a:cubicBezTo>
                  <a:cubicBezTo>
                    <a:pt x="1004329" y="1609938"/>
                    <a:pt x="999594" y="1618166"/>
                    <a:pt x="996381" y="1627001"/>
                  </a:cubicBezTo>
                  <a:cubicBezTo>
                    <a:pt x="991151" y="1641383"/>
                    <a:pt x="987972" y="1656430"/>
                    <a:pt x="983768" y="1671145"/>
                  </a:cubicBezTo>
                  <a:cubicBezTo>
                    <a:pt x="981666" y="1723697"/>
                    <a:pt x="980848" y="1776315"/>
                    <a:pt x="977462" y="1828800"/>
                  </a:cubicBezTo>
                  <a:cubicBezTo>
                    <a:pt x="976639" y="1841560"/>
                    <a:pt x="972112" y="1853887"/>
                    <a:pt x="971156" y="1866637"/>
                  </a:cubicBezTo>
                  <a:cubicBezTo>
                    <a:pt x="965802" y="1938030"/>
                    <a:pt x="963105" y="2009600"/>
                    <a:pt x="958544" y="2081048"/>
                  </a:cubicBezTo>
                  <a:cubicBezTo>
                    <a:pt x="950684" y="2204180"/>
                    <a:pt x="961157" y="2128655"/>
                    <a:pt x="945931" y="2181947"/>
                  </a:cubicBezTo>
                  <a:cubicBezTo>
                    <a:pt x="944432" y="2187193"/>
                    <a:pt x="937442" y="2219219"/>
                    <a:pt x="933319" y="2226091"/>
                  </a:cubicBezTo>
                  <a:cubicBezTo>
                    <a:pt x="930260" y="2231189"/>
                    <a:pt x="924910" y="2234499"/>
                    <a:pt x="920706" y="2238703"/>
                  </a:cubicBezTo>
                  <a:cubicBezTo>
                    <a:pt x="915750" y="2268438"/>
                    <a:pt x="915620" y="2275423"/>
                    <a:pt x="908094" y="2301765"/>
                  </a:cubicBezTo>
                  <a:cubicBezTo>
                    <a:pt x="904498" y="2314353"/>
                    <a:pt x="902384" y="2326692"/>
                    <a:pt x="889175" y="2333296"/>
                  </a:cubicBezTo>
                  <a:cubicBezTo>
                    <a:pt x="881423" y="2337172"/>
                    <a:pt x="872359" y="2337501"/>
                    <a:pt x="863951" y="2339603"/>
                  </a:cubicBezTo>
                  <a:cubicBezTo>
                    <a:pt x="857645" y="2343807"/>
                    <a:pt x="851958" y="2349137"/>
                    <a:pt x="845032" y="2352215"/>
                  </a:cubicBezTo>
                  <a:cubicBezTo>
                    <a:pt x="805196" y="2369919"/>
                    <a:pt x="802440" y="2363518"/>
                    <a:pt x="756745" y="2371134"/>
                  </a:cubicBezTo>
                  <a:cubicBezTo>
                    <a:pt x="748196" y="2372559"/>
                    <a:pt x="739928" y="2375338"/>
                    <a:pt x="731520" y="2377440"/>
                  </a:cubicBezTo>
                  <a:lnTo>
                    <a:pt x="479272" y="2364827"/>
                  </a:lnTo>
                  <a:cubicBezTo>
                    <a:pt x="456228" y="2363256"/>
                    <a:pt x="449541" y="2354788"/>
                    <a:pt x="428822" y="2345909"/>
                  </a:cubicBezTo>
                  <a:cubicBezTo>
                    <a:pt x="416158" y="2340482"/>
                    <a:pt x="397477" y="2336496"/>
                    <a:pt x="384679" y="2333296"/>
                  </a:cubicBezTo>
                  <a:cubicBezTo>
                    <a:pt x="356274" y="2304894"/>
                    <a:pt x="392412" y="2337716"/>
                    <a:pt x="340535" y="2308072"/>
                  </a:cubicBezTo>
                  <a:cubicBezTo>
                    <a:pt x="335373" y="2305122"/>
                    <a:pt x="332566" y="2299173"/>
                    <a:pt x="327923" y="2295459"/>
                  </a:cubicBezTo>
                  <a:cubicBezTo>
                    <a:pt x="322005" y="2290724"/>
                    <a:pt x="315310" y="2287051"/>
                    <a:pt x="309004" y="2282847"/>
                  </a:cubicBezTo>
                  <a:cubicBezTo>
                    <a:pt x="304800" y="2276541"/>
                    <a:pt x="300797" y="2270095"/>
                    <a:pt x="296392" y="2263928"/>
                  </a:cubicBezTo>
                  <a:cubicBezTo>
                    <a:pt x="286722" y="2250389"/>
                    <a:pt x="273355" y="2234650"/>
                    <a:pt x="264861" y="2219785"/>
                  </a:cubicBezTo>
                  <a:cubicBezTo>
                    <a:pt x="250013" y="2193802"/>
                    <a:pt x="249973" y="2187735"/>
                    <a:pt x="239636" y="2156723"/>
                  </a:cubicBezTo>
                  <a:cubicBezTo>
                    <a:pt x="229919" y="2127572"/>
                    <a:pt x="219504" y="2098996"/>
                    <a:pt x="214411" y="2068436"/>
                  </a:cubicBezTo>
                  <a:lnTo>
                    <a:pt x="208105" y="2030599"/>
                  </a:lnTo>
                  <a:cubicBezTo>
                    <a:pt x="206003" y="1725799"/>
                    <a:pt x="210090" y="1420893"/>
                    <a:pt x="201799" y="1116199"/>
                  </a:cubicBezTo>
                  <a:cubicBezTo>
                    <a:pt x="201575" y="1107974"/>
                    <a:pt x="168824" y="1098901"/>
                    <a:pt x="163962" y="1097280"/>
                  </a:cubicBezTo>
                  <a:cubicBezTo>
                    <a:pt x="130898" y="1075237"/>
                    <a:pt x="138064" y="1078137"/>
                    <a:pt x="81981" y="1059443"/>
                  </a:cubicBezTo>
                  <a:cubicBezTo>
                    <a:pt x="71813" y="1056054"/>
                    <a:pt x="60913" y="1055461"/>
                    <a:pt x="50450" y="1053136"/>
                  </a:cubicBezTo>
                  <a:cubicBezTo>
                    <a:pt x="41989" y="1051256"/>
                    <a:pt x="33633" y="1048932"/>
                    <a:pt x="25225" y="1046830"/>
                  </a:cubicBezTo>
                  <a:cubicBezTo>
                    <a:pt x="18919" y="1042626"/>
                    <a:pt x="11041" y="1040136"/>
                    <a:pt x="6306" y="1034218"/>
                  </a:cubicBezTo>
                  <a:cubicBezTo>
                    <a:pt x="2153" y="1029027"/>
                    <a:pt x="0" y="1021946"/>
                    <a:pt x="0" y="1015299"/>
                  </a:cubicBezTo>
                  <a:cubicBezTo>
                    <a:pt x="0" y="983698"/>
                    <a:pt x="1837" y="951989"/>
                    <a:pt x="6306" y="920706"/>
                  </a:cubicBezTo>
                  <a:cubicBezTo>
                    <a:pt x="8186" y="907545"/>
                    <a:pt x="9519" y="892270"/>
                    <a:pt x="18919" y="882869"/>
                  </a:cubicBezTo>
                  <a:cubicBezTo>
                    <a:pt x="36890" y="864897"/>
                    <a:pt x="28233" y="875203"/>
                    <a:pt x="44144" y="851338"/>
                  </a:cubicBezTo>
                  <a:cubicBezTo>
                    <a:pt x="46246" y="845032"/>
                    <a:pt x="47152" y="838191"/>
                    <a:pt x="50450" y="832419"/>
                  </a:cubicBezTo>
                  <a:cubicBezTo>
                    <a:pt x="71919" y="794847"/>
                    <a:pt x="62511" y="818920"/>
                    <a:pt x="81981" y="794582"/>
                  </a:cubicBezTo>
                  <a:cubicBezTo>
                    <a:pt x="86716" y="788664"/>
                    <a:pt x="90389" y="781969"/>
                    <a:pt x="94593" y="775663"/>
                  </a:cubicBezTo>
                  <a:cubicBezTo>
                    <a:pt x="96695" y="725213"/>
                    <a:pt x="97302" y="674679"/>
                    <a:pt x="100900" y="624314"/>
                  </a:cubicBezTo>
                  <a:cubicBezTo>
                    <a:pt x="101518" y="615669"/>
                    <a:pt x="103330" y="606842"/>
                    <a:pt x="107206" y="599090"/>
                  </a:cubicBezTo>
                  <a:cubicBezTo>
                    <a:pt x="113985" y="585532"/>
                    <a:pt x="132431" y="561252"/>
                    <a:pt x="132431" y="561252"/>
                  </a:cubicBezTo>
                  <a:cubicBezTo>
                    <a:pt x="147335" y="501633"/>
                    <a:pt x="123816" y="577325"/>
                    <a:pt x="176574" y="498190"/>
                  </a:cubicBezTo>
                  <a:lnTo>
                    <a:pt x="201799" y="460353"/>
                  </a:lnTo>
                  <a:cubicBezTo>
                    <a:pt x="206003" y="454047"/>
                    <a:pt x="209052" y="446793"/>
                    <a:pt x="214411" y="441434"/>
                  </a:cubicBezTo>
                  <a:cubicBezTo>
                    <a:pt x="218615" y="437230"/>
                    <a:pt x="223310" y="433465"/>
                    <a:pt x="227024" y="428822"/>
                  </a:cubicBezTo>
                  <a:cubicBezTo>
                    <a:pt x="239890" y="412739"/>
                    <a:pt x="249947" y="385445"/>
                    <a:pt x="271167" y="378372"/>
                  </a:cubicBezTo>
                  <a:lnTo>
                    <a:pt x="290086" y="372066"/>
                  </a:lnTo>
                  <a:cubicBezTo>
                    <a:pt x="310948" y="309478"/>
                    <a:pt x="275947" y="405083"/>
                    <a:pt x="315311" y="334229"/>
                  </a:cubicBezTo>
                  <a:cubicBezTo>
                    <a:pt x="321767" y="322608"/>
                    <a:pt x="327923" y="296392"/>
                    <a:pt x="327923" y="296392"/>
                  </a:cubicBezTo>
                  <a:cubicBezTo>
                    <a:pt x="323719" y="285882"/>
                    <a:pt x="322558" y="273557"/>
                    <a:pt x="315311" y="264861"/>
                  </a:cubicBezTo>
                  <a:cubicBezTo>
                    <a:pt x="304351" y="251709"/>
                    <a:pt x="288929" y="258294"/>
                    <a:pt x="283780" y="271167"/>
                  </a:cubicBezTo>
                  <a:cubicBezTo>
                    <a:pt x="281438" y="277022"/>
                    <a:pt x="275372" y="324769"/>
                    <a:pt x="283780" y="321616"/>
                  </a:cubicBezTo>
                  <a:close/>
                </a:path>
              </a:pathLst>
            </a:custGeom>
            <a:solidFill>
              <a:srgbClr val="66CCFF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086525" y="2652376"/>
              <a:ext cx="0" cy="2051464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矩形 4"/>
            <p:cNvSpPr/>
            <p:nvPr/>
          </p:nvSpPr>
          <p:spPr>
            <a:xfrm>
              <a:off x="2877005" y="2147449"/>
              <a:ext cx="444437" cy="5636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840497" y="4575226"/>
              <a:ext cx="442850" cy="5636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Text Box 6"/>
          <p:cNvSpPr txBox="1"/>
          <p:nvPr/>
        </p:nvSpPr>
        <p:spPr>
          <a:xfrm>
            <a:off x="499270" y="1050925"/>
            <a:ext cx="4548187" cy="1125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algn="just">
              <a:lnSpc>
                <a:spcPct val="120000"/>
              </a:lnSpc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先在地上取一个可以直接到达 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 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 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点的点 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;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422276" y="1050924"/>
            <a:ext cx="4719638" cy="3867151"/>
          </a:xfrm>
          <a:prstGeom prst="rect">
            <a:avLst/>
          </a:prstGeom>
          <a:noFill/>
          <a:ln w="19050">
            <a:solidFill>
              <a:srgbClr val="58D2B4"/>
            </a:solidFill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7183438" y="2968625"/>
            <a:ext cx="80963" cy="82550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132513" y="1919288"/>
            <a:ext cx="1098550" cy="1096963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119813" y="3008313"/>
            <a:ext cx="1131888" cy="960438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064375" y="2379663"/>
            <a:ext cx="444500" cy="563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C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224713" y="3013075"/>
            <a:ext cx="1096963" cy="109855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7234238" y="2062163"/>
            <a:ext cx="1130300" cy="96202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8221663" y="1498600"/>
            <a:ext cx="444500" cy="563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E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099425" y="3987800"/>
            <a:ext cx="444500" cy="565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D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8318500" y="2062163"/>
            <a:ext cx="44450" cy="20494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6"/>
          <p:cNvSpPr txBox="1"/>
          <p:nvPr/>
        </p:nvSpPr>
        <p:spPr>
          <a:xfrm>
            <a:off x="499270" y="2173288"/>
            <a:ext cx="4498975" cy="1643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algn="just">
              <a:lnSpc>
                <a:spcPct val="120000"/>
              </a:lnSpc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连接 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并延长到 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，使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 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CA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；连接 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并延长到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，使 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CE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 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CB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" name="Text Box 6"/>
          <p:cNvSpPr txBox="1"/>
          <p:nvPr/>
        </p:nvSpPr>
        <p:spPr>
          <a:xfrm>
            <a:off x="499270" y="3840163"/>
            <a:ext cx="4548187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algn="just">
              <a:lnSpc>
                <a:spcPct val="120000"/>
              </a:lnSpc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连接 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DE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并测量出它的长度即为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之间的距离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22276" y="354011"/>
            <a:ext cx="2032000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方案一：</a:t>
            </a:r>
            <a:endParaRPr kumimoji="0" lang="zh-CN" altLang="en-US" sz="3600" b="0" i="0" u="none" strike="noStrike" kern="1200" cap="none" spc="0" normalizeH="0" baseline="0" noProof="0" dirty="0">
              <a:ln w="0"/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  <p:bldP spid="14" grpId="0" animBg="1"/>
      <p:bldP spid="22" grpId="0"/>
      <p:bldP spid="25" grpId="0"/>
      <p:bldP spid="26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5"/>
          <p:cNvSpPr>
            <a:spLocks noChangeArrowheads="1"/>
          </p:cNvSpPr>
          <p:nvPr/>
        </p:nvSpPr>
        <p:spPr bwMode="auto">
          <a:xfrm>
            <a:off x="147859" y="1220484"/>
            <a:ext cx="4913525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理由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:  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在△</a:t>
            </a:r>
            <a:r>
              <a:rPr kumimoji="0" lang="en-US" altLang="zh-CN" sz="28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ACB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与△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DCE 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中，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Rectangle 32"/>
          <p:cNvSpPr>
            <a:spLocks noChangeArrowheads="1"/>
          </p:cNvSpPr>
          <p:nvPr/>
        </p:nvSpPr>
        <p:spPr bwMode="auto">
          <a:xfrm>
            <a:off x="216468" y="3503196"/>
            <a:ext cx="5003293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所以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△</a:t>
            </a:r>
            <a:r>
              <a:rPr kumimoji="0" lang="en-US" altLang="zh-CN" sz="28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ACB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≌ △</a:t>
            </a:r>
            <a:r>
              <a:rPr kumimoji="0" lang="en-US" altLang="zh-CN" sz="28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DCE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SAS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）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Rectangle 34"/>
          <p:cNvSpPr>
            <a:spLocks noChangeArrowheads="1"/>
          </p:cNvSpPr>
          <p:nvPr/>
        </p:nvSpPr>
        <p:spPr bwMode="auto">
          <a:xfrm>
            <a:off x="246028" y="4216362"/>
            <a:ext cx="3114301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所以</a:t>
            </a:r>
            <a:r>
              <a:rPr kumimoji="0" lang="zh-CN" altLang="en-US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AB 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DE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                                              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Text Box 38"/>
          <p:cNvSpPr txBox="1"/>
          <p:nvPr/>
        </p:nvSpPr>
        <p:spPr>
          <a:xfrm>
            <a:off x="2484223" y="4185240"/>
            <a:ext cx="4392549" cy="5598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全等三角形的对应边相等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08396" y="1917700"/>
            <a:ext cx="3863474" cy="1585496"/>
            <a:chOff x="834510" y="1546890"/>
            <a:chExt cx="3862377" cy="1584982"/>
          </a:xfrm>
        </p:grpSpPr>
        <p:sp>
          <p:nvSpPr>
            <p:cNvPr id="9" name="Rectangle 26"/>
            <p:cNvSpPr>
              <a:spLocks noChangeArrowheads="1"/>
            </p:cNvSpPr>
            <p:nvPr/>
          </p:nvSpPr>
          <p:spPr bwMode="auto">
            <a:xfrm>
              <a:off x="1522495" y="2089714"/>
              <a:ext cx="3174392" cy="5597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∠</a:t>
              </a:r>
              <a:r>
                <a:rPr kumimoji="0" lang="en-US" altLang="zh-CN" sz="2800" b="1" i="1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BCA </a:t>
              </a:r>
              <a:r>
                <a: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= ∠</a:t>
              </a:r>
              <a:r>
                <a:rPr kumimoji="0" lang="en-US" altLang="zh-CN" sz="2800" b="1" i="1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ECD</a:t>
              </a:r>
              <a:r>
                <a:rPr kumimoji="0" lang="zh-CN" altLang="en-US" sz="2800" b="1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 ，</a:t>
              </a:r>
              <a:endPara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0" name="Rectangle 27"/>
            <p:cNvSpPr>
              <a:spLocks noChangeArrowheads="1"/>
            </p:cNvSpPr>
            <p:nvPr/>
          </p:nvSpPr>
          <p:spPr bwMode="auto">
            <a:xfrm>
              <a:off x="1616130" y="1562835"/>
              <a:ext cx="1995493" cy="5597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AC </a:t>
              </a:r>
              <a:r>
                <a: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= </a:t>
              </a:r>
              <a:r>
                <a:rPr kumimoji="0" lang="en-US" altLang="zh-CN" sz="2800" b="1" i="1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CD</a:t>
              </a:r>
              <a:r>
                <a:rPr kumimoji="0" lang="zh-CN" altLang="en-US" sz="2800" b="1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 ，</a:t>
              </a:r>
              <a:endPara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1" name="Rectangle 28"/>
            <p:cNvSpPr>
              <a:spLocks noChangeArrowheads="1"/>
            </p:cNvSpPr>
            <p:nvPr/>
          </p:nvSpPr>
          <p:spPr bwMode="auto">
            <a:xfrm>
              <a:off x="1657393" y="2572157"/>
              <a:ext cx="1974660" cy="5597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BC </a:t>
              </a:r>
              <a:r>
                <a: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= </a:t>
              </a:r>
              <a:r>
                <a:rPr kumimoji="0" lang="en-US" altLang="zh-CN" sz="2800" b="1" i="1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CE</a:t>
              </a:r>
              <a:r>
                <a:rPr kumimoji="0" lang="zh-CN" altLang="en-US" sz="2800" b="1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 ，</a:t>
              </a:r>
              <a:endPara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834510" y="1546890"/>
              <a:ext cx="906206" cy="5602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因为</a:t>
              </a:r>
              <a:endPara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36" name="组合 1"/>
          <p:cNvGrpSpPr/>
          <p:nvPr/>
        </p:nvGrpSpPr>
        <p:grpSpPr>
          <a:xfrm>
            <a:off x="5511800" y="1412875"/>
            <a:ext cx="1166813" cy="2990850"/>
            <a:chOff x="2478598" y="2147449"/>
            <a:chExt cx="1166648" cy="2991453"/>
          </a:xfrm>
        </p:grpSpPr>
        <p:sp>
          <p:nvSpPr>
            <p:cNvPr id="38" name="任意多边形 2"/>
            <p:cNvSpPr/>
            <p:nvPr/>
          </p:nvSpPr>
          <p:spPr bwMode="auto">
            <a:xfrm>
              <a:off x="2478598" y="2652376"/>
              <a:ext cx="1166648" cy="2064166"/>
            </a:xfrm>
            <a:custGeom>
              <a:avLst/>
              <a:gdLst>
                <a:gd name="connsiteX0" fmla="*/ 283780 w 1343222"/>
                <a:gd name="connsiteY0" fmla="*/ 321616 h 2377440"/>
                <a:gd name="connsiteX1" fmla="*/ 334229 w 1343222"/>
                <a:gd name="connsiteY1" fmla="*/ 252248 h 2377440"/>
                <a:gd name="connsiteX2" fmla="*/ 353148 w 1343222"/>
                <a:gd name="connsiteY2" fmla="*/ 233330 h 2377440"/>
                <a:gd name="connsiteX3" fmla="*/ 390985 w 1343222"/>
                <a:gd name="connsiteY3" fmla="*/ 220717 h 2377440"/>
                <a:gd name="connsiteX4" fmla="*/ 403597 w 1343222"/>
                <a:gd name="connsiteY4" fmla="*/ 201799 h 2377440"/>
                <a:gd name="connsiteX5" fmla="*/ 441435 w 1343222"/>
                <a:gd name="connsiteY5" fmla="*/ 176574 h 2377440"/>
                <a:gd name="connsiteX6" fmla="*/ 460353 w 1343222"/>
                <a:gd name="connsiteY6" fmla="*/ 163961 h 2377440"/>
                <a:gd name="connsiteX7" fmla="*/ 472966 w 1343222"/>
                <a:gd name="connsiteY7" fmla="*/ 151349 h 2377440"/>
                <a:gd name="connsiteX8" fmla="*/ 504497 w 1343222"/>
                <a:gd name="connsiteY8" fmla="*/ 107205 h 2377440"/>
                <a:gd name="connsiteX9" fmla="*/ 523415 w 1343222"/>
                <a:gd name="connsiteY9" fmla="*/ 63062 h 2377440"/>
                <a:gd name="connsiteX10" fmla="*/ 536028 w 1343222"/>
                <a:gd name="connsiteY10" fmla="*/ 44143 h 2377440"/>
                <a:gd name="connsiteX11" fmla="*/ 573865 w 1343222"/>
                <a:gd name="connsiteY11" fmla="*/ 25225 h 2377440"/>
                <a:gd name="connsiteX12" fmla="*/ 592784 w 1343222"/>
                <a:gd name="connsiteY12" fmla="*/ 12612 h 2377440"/>
                <a:gd name="connsiteX13" fmla="*/ 636927 w 1343222"/>
                <a:gd name="connsiteY13" fmla="*/ 6306 h 2377440"/>
                <a:gd name="connsiteX14" fmla="*/ 655846 w 1343222"/>
                <a:gd name="connsiteY14" fmla="*/ 0 h 2377440"/>
                <a:gd name="connsiteX15" fmla="*/ 826113 w 1343222"/>
                <a:gd name="connsiteY15" fmla="*/ 6306 h 2377440"/>
                <a:gd name="connsiteX16" fmla="*/ 863951 w 1343222"/>
                <a:gd name="connsiteY16" fmla="*/ 25225 h 2377440"/>
                <a:gd name="connsiteX17" fmla="*/ 882869 w 1343222"/>
                <a:gd name="connsiteY17" fmla="*/ 31531 h 2377440"/>
                <a:gd name="connsiteX18" fmla="*/ 908094 w 1343222"/>
                <a:gd name="connsiteY18" fmla="*/ 50450 h 2377440"/>
                <a:gd name="connsiteX19" fmla="*/ 933319 w 1343222"/>
                <a:gd name="connsiteY19" fmla="*/ 63062 h 2377440"/>
                <a:gd name="connsiteX20" fmla="*/ 952237 w 1343222"/>
                <a:gd name="connsiteY20" fmla="*/ 81981 h 2377440"/>
                <a:gd name="connsiteX21" fmla="*/ 964850 w 1343222"/>
                <a:gd name="connsiteY21" fmla="*/ 132430 h 2377440"/>
                <a:gd name="connsiteX22" fmla="*/ 977462 w 1343222"/>
                <a:gd name="connsiteY22" fmla="*/ 145043 h 2377440"/>
                <a:gd name="connsiteX23" fmla="*/ 983768 w 1343222"/>
                <a:gd name="connsiteY23" fmla="*/ 182880 h 2377440"/>
                <a:gd name="connsiteX24" fmla="*/ 996381 w 1343222"/>
                <a:gd name="connsiteY24" fmla="*/ 220717 h 2377440"/>
                <a:gd name="connsiteX25" fmla="*/ 1002687 w 1343222"/>
                <a:gd name="connsiteY25" fmla="*/ 264861 h 2377440"/>
                <a:gd name="connsiteX26" fmla="*/ 1008993 w 1343222"/>
                <a:gd name="connsiteY26" fmla="*/ 283779 h 2377440"/>
                <a:gd name="connsiteX27" fmla="*/ 1015300 w 1343222"/>
                <a:gd name="connsiteY27" fmla="*/ 403597 h 2377440"/>
                <a:gd name="connsiteX28" fmla="*/ 1021606 w 1343222"/>
                <a:gd name="connsiteY28" fmla="*/ 422516 h 2377440"/>
                <a:gd name="connsiteX29" fmla="*/ 1027912 w 1343222"/>
                <a:gd name="connsiteY29" fmla="*/ 447741 h 2377440"/>
                <a:gd name="connsiteX30" fmla="*/ 1021606 w 1343222"/>
                <a:gd name="connsiteY30" fmla="*/ 618008 h 2377440"/>
                <a:gd name="connsiteX31" fmla="*/ 1046831 w 1343222"/>
                <a:gd name="connsiteY31" fmla="*/ 643233 h 2377440"/>
                <a:gd name="connsiteX32" fmla="*/ 1097280 w 1343222"/>
                <a:gd name="connsiteY32" fmla="*/ 699989 h 2377440"/>
                <a:gd name="connsiteX33" fmla="*/ 1109893 w 1343222"/>
                <a:gd name="connsiteY33" fmla="*/ 712601 h 2377440"/>
                <a:gd name="connsiteX34" fmla="*/ 1135117 w 1343222"/>
                <a:gd name="connsiteY34" fmla="*/ 718907 h 2377440"/>
                <a:gd name="connsiteX35" fmla="*/ 1147730 w 1343222"/>
                <a:gd name="connsiteY35" fmla="*/ 737826 h 2377440"/>
                <a:gd name="connsiteX36" fmla="*/ 1204486 w 1343222"/>
                <a:gd name="connsiteY36" fmla="*/ 769357 h 2377440"/>
                <a:gd name="connsiteX37" fmla="*/ 1242323 w 1343222"/>
                <a:gd name="connsiteY37" fmla="*/ 794582 h 2377440"/>
                <a:gd name="connsiteX38" fmla="*/ 1261242 w 1343222"/>
                <a:gd name="connsiteY38" fmla="*/ 826113 h 2377440"/>
                <a:gd name="connsiteX39" fmla="*/ 1267548 w 1343222"/>
                <a:gd name="connsiteY39" fmla="*/ 845032 h 2377440"/>
                <a:gd name="connsiteX40" fmla="*/ 1242323 w 1343222"/>
                <a:gd name="connsiteY40" fmla="*/ 920706 h 2377440"/>
                <a:gd name="connsiteX41" fmla="*/ 1229711 w 1343222"/>
                <a:gd name="connsiteY41" fmla="*/ 933319 h 2377440"/>
                <a:gd name="connsiteX42" fmla="*/ 1242323 w 1343222"/>
                <a:gd name="connsiteY42" fmla="*/ 977462 h 2377440"/>
                <a:gd name="connsiteX43" fmla="*/ 1280160 w 1343222"/>
                <a:gd name="connsiteY43" fmla="*/ 1015299 h 2377440"/>
                <a:gd name="connsiteX44" fmla="*/ 1317997 w 1343222"/>
                <a:gd name="connsiteY44" fmla="*/ 1059443 h 2377440"/>
                <a:gd name="connsiteX45" fmla="*/ 1336916 w 1343222"/>
                <a:gd name="connsiteY45" fmla="*/ 1078361 h 2377440"/>
                <a:gd name="connsiteX46" fmla="*/ 1343222 w 1343222"/>
                <a:gd name="connsiteY46" fmla="*/ 1097280 h 2377440"/>
                <a:gd name="connsiteX47" fmla="*/ 1330610 w 1343222"/>
                <a:gd name="connsiteY47" fmla="*/ 1166648 h 2377440"/>
                <a:gd name="connsiteX48" fmla="*/ 1292773 w 1343222"/>
                <a:gd name="connsiteY48" fmla="*/ 1198179 h 2377440"/>
                <a:gd name="connsiteX49" fmla="*/ 1273854 w 1343222"/>
                <a:gd name="connsiteY49" fmla="*/ 1204485 h 2377440"/>
                <a:gd name="connsiteX50" fmla="*/ 1261242 w 1343222"/>
                <a:gd name="connsiteY50" fmla="*/ 1217098 h 2377440"/>
                <a:gd name="connsiteX51" fmla="*/ 1223404 w 1343222"/>
                <a:gd name="connsiteY51" fmla="*/ 1242323 h 2377440"/>
                <a:gd name="connsiteX52" fmla="*/ 1210792 w 1343222"/>
                <a:gd name="connsiteY52" fmla="*/ 1267547 h 2377440"/>
                <a:gd name="connsiteX53" fmla="*/ 1185567 w 1343222"/>
                <a:gd name="connsiteY53" fmla="*/ 1299079 h 2377440"/>
                <a:gd name="connsiteX54" fmla="*/ 1160342 w 1343222"/>
                <a:gd name="connsiteY54" fmla="*/ 1330610 h 2377440"/>
                <a:gd name="connsiteX55" fmla="*/ 1116199 w 1343222"/>
                <a:gd name="connsiteY55" fmla="*/ 1349528 h 2377440"/>
                <a:gd name="connsiteX56" fmla="*/ 1097280 w 1343222"/>
                <a:gd name="connsiteY56" fmla="*/ 1362141 h 2377440"/>
                <a:gd name="connsiteX57" fmla="*/ 1078362 w 1343222"/>
                <a:gd name="connsiteY57" fmla="*/ 1399978 h 2377440"/>
                <a:gd name="connsiteX58" fmla="*/ 1065749 w 1343222"/>
                <a:gd name="connsiteY58" fmla="*/ 1412590 h 2377440"/>
                <a:gd name="connsiteX59" fmla="*/ 1059443 w 1343222"/>
                <a:gd name="connsiteY59" fmla="*/ 1444121 h 2377440"/>
                <a:gd name="connsiteX60" fmla="*/ 1053137 w 1343222"/>
                <a:gd name="connsiteY60" fmla="*/ 1481959 h 2377440"/>
                <a:gd name="connsiteX61" fmla="*/ 1034218 w 1343222"/>
                <a:gd name="connsiteY61" fmla="*/ 1538714 h 2377440"/>
                <a:gd name="connsiteX62" fmla="*/ 1021606 w 1343222"/>
                <a:gd name="connsiteY62" fmla="*/ 1582858 h 2377440"/>
                <a:gd name="connsiteX63" fmla="*/ 1008993 w 1343222"/>
                <a:gd name="connsiteY63" fmla="*/ 1601776 h 2377440"/>
                <a:gd name="connsiteX64" fmla="*/ 996381 w 1343222"/>
                <a:gd name="connsiteY64" fmla="*/ 1627001 h 2377440"/>
                <a:gd name="connsiteX65" fmla="*/ 983768 w 1343222"/>
                <a:gd name="connsiteY65" fmla="*/ 1671145 h 2377440"/>
                <a:gd name="connsiteX66" fmla="*/ 977462 w 1343222"/>
                <a:gd name="connsiteY66" fmla="*/ 1828800 h 2377440"/>
                <a:gd name="connsiteX67" fmla="*/ 971156 w 1343222"/>
                <a:gd name="connsiteY67" fmla="*/ 1866637 h 2377440"/>
                <a:gd name="connsiteX68" fmla="*/ 958544 w 1343222"/>
                <a:gd name="connsiteY68" fmla="*/ 2081048 h 2377440"/>
                <a:gd name="connsiteX69" fmla="*/ 945931 w 1343222"/>
                <a:gd name="connsiteY69" fmla="*/ 2181947 h 2377440"/>
                <a:gd name="connsiteX70" fmla="*/ 933319 w 1343222"/>
                <a:gd name="connsiteY70" fmla="*/ 2226091 h 2377440"/>
                <a:gd name="connsiteX71" fmla="*/ 920706 w 1343222"/>
                <a:gd name="connsiteY71" fmla="*/ 2238703 h 2377440"/>
                <a:gd name="connsiteX72" fmla="*/ 908094 w 1343222"/>
                <a:gd name="connsiteY72" fmla="*/ 2301765 h 2377440"/>
                <a:gd name="connsiteX73" fmla="*/ 889175 w 1343222"/>
                <a:gd name="connsiteY73" fmla="*/ 2333296 h 2377440"/>
                <a:gd name="connsiteX74" fmla="*/ 863951 w 1343222"/>
                <a:gd name="connsiteY74" fmla="*/ 2339603 h 2377440"/>
                <a:gd name="connsiteX75" fmla="*/ 845032 w 1343222"/>
                <a:gd name="connsiteY75" fmla="*/ 2352215 h 2377440"/>
                <a:gd name="connsiteX76" fmla="*/ 756745 w 1343222"/>
                <a:gd name="connsiteY76" fmla="*/ 2371134 h 2377440"/>
                <a:gd name="connsiteX77" fmla="*/ 731520 w 1343222"/>
                <a:gd name="connsiteY77" fmla="*/ 2377440 h 2377440"/>
                <a:gd name="connsiteX78" fmla="*/ 479272 w 1343222"/>
                <a:gd name="connsiteY78" fmla="*/ 2364827 h 2377440"/>
                <a:gd name="connsiteX79" fmla="*/ 428822 w 1343222"/>
                <a:gd name="connsiteY79" fmla="*/ 2345909 h 2377440"/>
                <a:gd name="connsiteX80" fmla="*/ 384679 w 1343222"/>
                <a:gd name="connsiteY80" fmla="*/ 2333296 h 2377440"/>
                <a:gd name="connsiteX81" fmla="*/ 340535 w 1343222"/>
                <a:gd name="connsiteY81" fmla="*/ 2308072 h 2377440"/>
                <a:gd name="connsiteX82" fmla="*/ 327923 w 1343222"/>
                <a:gd name="connsiteY82" fmla="*/ 2295459 h 2377440"/>
                <a:gd name="connsiteX83" fmla="*/ 309004 w 1343222"/>
                <a:gd name="connsiteY83" fmla="*/ 2282847 h 2377440"/>
                <a:gd name="connsiteX84" fmla="*/ 296392 w 1343222"/>
                <a:gd name="connsiteY84" fmla="*/ 2263928 h 2377440"/>
                <a:gd name="connsiteX85" fmla="*/ 264861 w 1343222"/>
                <a:gd name="connsiteY85" fmla="*/ 2219785 h 2377440"/>
                <a:gd name="connsiteX86" fmla="*/ 239636 w 1343222"/>
                <a:gd name="connsiteY86" fmla="*/ 2156723 h 2377440"/>
                <a:gd name="connsiteX87" fmla="*/ 214411 w 1343222"/>
                <a:gd name="connsiteY87" fmla="*/ 2068436 h 2377440"/>
                <a:gd name="connsiteX88" fmla="*/ 208105 w 1343222"/>
                <a:gd name="connsiteY88" fmla="*/ 2030599 h 2377440"/>
                <a:gd name="connsiteX89" fmla="*/ 201799 w 1343222"/>
                <a:gd name="connsiteY89" fmla="*/ 1116199 h 2377440"/>
                <a:gd name="connsiteX90" fmla="*/ 163962 w 1343222"/>
                <a:gd name="connsiteY90" fmla="*/ 1097280 h 2377440"/>
                <a:gd name="connsiteX91" fmla="*/ 81981 w 1343222"/>
                <a:gd name="connsiteY91" fmla="*/ 1059443 h 2377440"/>
                <a:gd name="connsiteX92" fmla="*/ 50450 w 1343222"/>
                <a:gd name="connsiteY92" fmla="*/ 1053136 h 2377440"/>
                <a:gd name="connsiteX93" fmla="*/ 25225 w 1343222"/>
                <a:gd name="connsiteY93" fmla="*/ 1046830 h 2377440"/>
                <a:gd name="connsiteX94" fmla="*/ 6306 w 1343222"/>
                <a:gd name="connsiteY94" fmla="*/ 1034218 h 2377440"/>
                <a:gd name="connsiteX95" fmla="*/ 0 w 1343222"/>
                <a:gd name="connsiteY95" fmla="*/ 1015299 h 2377440"/>
                <a:gd name="connsiteX96" fmla="*/ 6306 w 1343222"/>
                <a:gd name="connsiteY96" fmla="*/ 920706 h 2377440"/>
                <a:gd name="connsiteX97" fmla="*/ 18919 w 1343222"/>
                <a:gd name="connsiteY97" fmla="*/ 882869 h 2377440"/>
                <a:gd name="connsiteX98" fmla="*/ 44144 w 1343222"/>
                <a:gd name="connsiteY98" fmla="*/ 851338 h 2377440"/>
                <a:gd name="connsiteX99" fmla="*/ 50450 w 1343222"/>
                <a:gd name="connsiteY99" fmla="*/ 832419 h 2377440"/>
                <a:gd name="connsiteX100" fmla="*/ 81981 w 1343222"/>
                <a:gd name="connsiteY100" fmla="*/ 794582 h 2377440"/>
                <a:gd name="connsiteX101" fmla="*/ 94593 w 1343222"/>
                <a:gd name="connsiteY101" fmla="*/ 775663 h 2377440"/>
                <a:gd name="connsiteX102" fmla="*/ 100900 w 1343222"/>
                <a:gd name="connsiteY102" fmla="*/ 624314 h 2377440"/>
                <a:gd name="connsiteX103" fmla="*/ 107206 w 1343222"/>
                <a:gd name="connsiteY103" fmla="*/ 599090 h 2377440"/>
                <a:gd name="connsiteX104" fmla="*/ 132431 w 1343222"/>
                <a:gd name="connsiteY104" fmla="*/ 561252 h 2377440"/>
                <a:gd name="connsiteX105" fmla="*/ 176574 w 1343222"/>
                <a:gd name="connsiteY105" fmla="*/ 498190 h 2377440"/>
                <a:gd name="connsiteX106" fmla="*/ 201799 w 1343222"/>
                <a:gd name="connsiteY106" fmla="*/ 460353 h 2377440"/>
                <a:gd name="connsiteX107" fmla="*/ 214411 w 1343222"/>
                <a:gd name="connsiteY107" fmla="*/ 441434 h 2377440"/>
                <a:gd name="connsiteX108" fmla="*/ 227024 w 1343222"/>
                <a:gd name="connsiteY108" fmla="*/ 428822 h 2377440"/>
                <a:gd name="connsiteX109" fmla="*/ 271167 w 1343222"/>
                <a:gd name="connsiteY109" fmla="*/ 378372 h 2377440"/>
                <a:gd name="connsiteX110" fmla="*/ 290086 w 1343222"/>
                <a:gd name="connsiteY110" fmla="*/ 372066 h 2377440"/>
                <a:gd name="connsiteX111" fmla="*/ 315311 w 1343222"/>
                <a:gd name="connsiteY111" fmla="*/ 334229 h 2377440"/>
                <a:gd name="connsiteX112" fmla="*/ 327923 w 1343222"/>
                <a:gd name="connsiteY112" fmla="*/ 296392 h 2377440"/>
                <a:gd name="connsiteX113" fmla="*/ 315311 w 1343222"/>
                <a:gd name="connsiteY113" fmla="*/ 264861 h 2377440"/>
                <a:gd name="connsiteX114" fmla="*/ 283780 w 1343222"/>
                <a:gd name="connsiteY114" fmla="*/ 271167 h 2377440"/>
                <a:gd name="connsiteX115" fmla="*/ 283780 w 1343222"/>
                <a:gd name="connsiteY115" fmla="*/ 321616 h 237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343222" h="2377440">
                  <a:moveTo>
                    <a:pt x="283780" y="321616"/>
                  </a:moveTo>
                  <a:cubicBezTo>
                    <a:pt x="292188" y="318463"/>
                    <a:pt x="288388" y="298088"/>
                    <a:pt x="334229" y="252248"/>
                  </a:cubicBezTo>
                  <a:cubicBezTo>
                    <a:pt x="340535" y="245942"/>
                    <a:pt x="344687" y="236150"/>
                    <a:pt x="353148" y="233330"/>
                  </a:cubicBezTo>
                  <a:lnTo>
                    <a:pt x="390985" y="220717"/>
                  </a:lnTo>
                  <a:cubicBezTo>
                    <a:pt x="395189" y="214411"/>
                    <a:pt x="397893" y="206790"/>
                    <a:pt x="403597" y="201799"/>
                  </a:cubicBezTo>
                  <a:cubicBezTo>
                    <a:pt x="415005" y="191817"/>
                    <a:pt x="428822" y="184983"/>
                    <a:pt x="441435" y="176574"/>
                  </a:cubicBezTo>
                  <a:cubicBezTo>
                    <a:pt x="447741" y="172370"/>
                    <a:pt x="454994" y="169320"/>
                    <a:pt x="460353" y="163961"/>
                  </a:cubicBezTo>
                  <a:lnTo>
                    <a:pt x="472966" y="151349"/>
                  </a:lnTo>
                  <a:cubicBezTo>
                    <a:pt x="485720" y="100329"/>
                    <a:pt x="467610" y="150240"/>
                    <a:pt x="504497" y="107205"/>
                  </a:cubicBezTo>
                  <a:cubicBezTo>
                    <a:pt x="520245" y="88833"/>
                    <a:pt x="514021" y="81850"/>
                    <a:pt x="523415" y="63062"/>
                  </a:cubicBezTo>
                  <a:cubicBezTo>
                    <a:pt x="526805" y="56283"/>
                    <a:pt x="530669" y="49502"/>
                    <a:pt x="536028" y="44143"/>
                  </a:cubicBezTo>
                  <a:cubicBezTo>
                    <a:pt x="548253" y="31918"/>
                    <a:pt x="558478" y="30354"/>
                    <a:pt x="573865" y="25225"/>
                  </a:cubicBezTo>
                  <a:cubicBezTo>
                    <a:pt x="580171" y="21021"/>
                    <a:pt x="585524" y="14790"/>
                    <a:pt x="592784" y="12612"/>
                  </a:cubicBezTo>
                  <a:cubicBezTo>
                    <a:pt x="607021" y="8341"/>
                    <a:pt x="622352" y="9221"/>
                    <a:pt x="636927" y="6306"/>
                  </a:cubicBezTo>
                  <a:cubicBezTo>
                    <a:pt x="643445" y="5002"/>
                    <a:pt x="649540" y="2102"/>
                    <a:pt x="655846" y="0"/>
                  </a:cubicBezTo>
                  <a:cubicBezTo>
                    <a:pt x="712602" y="2102"/>
                    <a:pt x="769444" y="2528"/>
                    <a:pt x="826113" y="6306"/>
                  </a:cubicBezTo>
                  <a:cubicBezTo>
                    <a:pt x="844404" y="7525"/>
                    <a:pt x="848415" y="17457"/>
                    <a:pt x="863951" y="25225"/>
                  </a:cubicBezTo>
                  <a:cubicBezTo>
                    <a:pt x="869896" y="28198"/>
                    <a:pt x="876563" y="29429"/>
                    <a:pt x="882869" y="31531"/>
                  </a:cubicBezTo>
                  <a:cubicBezTo>
                    <a:pt x="891277" y="37837"/>
                    <a:pt x="899181" y="44879"/>
                    <a:pt x="908094" y="50450"/>
                  </a:cubicBezTo>
                  <a:cubicBezTo>
                    <a:pt x="916066" y="55432"/>
                    <a:pt x="925669" y="57598"/>
                    <a:pt x="933319" y="63062"/>
                  </a:cubicBezTo>
                  <a:cubicBezTo>
                    <a:pt x="940576" y="68246"/>
                    <a:pt x="945931" y="75675"/>
                    <a:pt x="952237" y="81981"/>
                  </a:cubicBezTo>
                  <a:cubicBezTo>
                    <a:pt x="953593" y="88761"/>
                    <a:pt x="959033" y="122735"/>
                    <a:pt x="964850" y="132430"/>
                  </a:cubicBezTo>
                  <a:cubicBezTo>
                    <a:pt x="967909" y="137528"/>
                    <a:pt x="973258" y="140839"/>
                    <a:pt x="977462" y="145043"/>
                  </a:cubicBezTo>
                  <a:cubicBezTo>
                    <a:pt x="979564" y="157655"/>
                    <a:pt x="980667" y="170475"/>
                    <a:pt x="983768" y="182880"/>
                  </a:cubicBezTo>
                  <a:cubicBezTo>
                    <a:pt x="986993" y="195778"/>
                    <a:pt x="996381" y="220717"/>
                    <a:pt x="996381" y="220717"/>
                  </a:cubicBezTo>
                  <a:cubicBezTo>
                    <a:pt x="998483" y="235432"/>
                    <a:pt x="999772" y="250286"/>
                    <a:pt x="1002687" y="264861"/>
                  </a:cubicBezTo>
                  <a:cubicBezTo>
                    <a:pt x="1003991" y="271379"/>
                    <a:pt x="1008391" y="277159"/>
                    <a:pt x="1008993" y="283779"/>
                  </a:cubicBezTo>
                  <a:cubicBezTo>
                    <a:pt x="1012614" y="323609"/>
                    <a:pt x="1011679" y="363767"/>
                    <a:pt x="1015300" y="403597"/>
                  </a:cubicBezTo>
                  <a:cubicBezTo>
                    <a:pt x="1015902" y="410217"/>
                    <a:pt x="1019780" y="416124"/>
                    <a:pt x="1021606" y="422516"/>
                  </a:cubicBezTo>
                  <a:cubicBezTo>
                    <a:pt x="1023987" y="430850"/>
                    <a:pt x="1025810" y="439333"/>
                    <a:pt x="1027912" y="447741"/>
                  </a:cubicBezTo>
                  <a:cubicBezTo>
                    <a:pt x="1022373" y="492050"/>
                    <a:pt x="1005413" y="569430"/>
                    <a:pt x="1021606" y="618008"/>
                  </a:cubicBezTo>
                  <a:cubicBezTo>
                    <a:pt x="1025366" y="629289"/>
                    <a:pt x="1040235" y="633339"/>
                    <a:pt x="1046831" y="643233"/>
                  </a:cubicBezTo>
                  <a:cubicBezTo>
                    <a:pt x="1069336" y="676992"/>
                    <a:pt x="1054085" y="656795"/>
                    <a:pt x="1097280" y="699989"/>
                  </a:cubicBezTo>
                  <a:cubicBezTo>
                    <a:pt x="1101484" y="704193"/>
                    <a:pt x="1104125" y="711159"/>
                    <a:pt x="1109893" y="712601"/>
                  </a:cubicBezTo>
                  <a:lnTo>
                    <a:pt x="1135117" y="718907"/>
                  </a:lnTo>
                  <a:cubicBezTo>
                    <a:pt x="1139321" y="725213"/>
                    <a:pt x="1142026" y="732835"/>
                    <a:pt x="1147730" y="737826"/>
                  </a:cubicBezTo>
                  <a:cubicBezTo>
                    <a:pt x="1174419" y="761179"/>
                    <a:pt x="1178501" y="760696"/>
                    <a:pt x="1204486" y="769357"/>
                  </a:cubicBezTo>
                  <a:cubicBezTo>
                    <a:pt x="1217098" y="777765"/>
                    <a:pt x="1237530" y="780202"/>
                    <a:pt x="1242323" y="794582"/>
                  </a:cubicBezTo>
                  <a:cubicBezTo>
                    <a:pt x="1250509" y="819142"/>
                    <a:pt x="1243928" y="808801"/>
                    <a:pt x="1261242" y="826113"/>
                  </a:cubicBezTo>
                  <a:cubicBezTo>
                    <a:pt x="1263344" y="832419"/>
                    <a:pt x="1268100" y="838408"/>
                    <a:pt x="1267548" y="845032"/>
                  </a:cubicBezTo>
                  <a:cubicBezTo>
                    <a:pt x="1264627" y="880081"/>
                    <a:pt x="1261251" y="897044"/>
                    <a:pt x="1242323" y="920706"/>
                  </a:cubicBezTo>
                  <a:cubicBezTo>
                    <a:pt x="1238609" y="925349"/>
                    <a:pt x="1233915" y="929115"/>
                    <a:pt x="1229711" y="933319"/>
                  </a:cubicBezTo>
                  <a:cubicBezTo>
                    <a:pt x="1233915" y="948033"/>
                    <a:pt x="1234303" y="964429"/>
                    <a:pt x="1242323" y="977462"/>
                  </a:cubicBezTo>
                  <a:cubicBezTo>
                    <a:pt x="1251671" y="992653"/>
                    <a:pt x="1267548" y="1002687"/>
                    <a:pt x="1280160" y="1015299"/>
                  </a:cubicBezTo>
                  <a:cubicBezTo>
                    <a:pt x="1327112" y="1062251"/>
                    <a:pt x="1269450" y="1002805"/>
                    <a:pt x="1317997" y="1059443"/>
                  </a:cubicBezTo>
                  <a:cubicBezTo>
                    <a:pt x="1323801" y="1066214"/>
                    <a:pt x="1330610" y="1072055"/>
                    <a:pt x="1336916" y="1078361"/>
                  </a:cubicBezTo>
                  <a:cubicBezTo>
                    <a:pt x="1339018" y="1084667"/>
                    <a:pt x="1343222" y="1090633"/>
                    <a:pt x="1343222" y="1097280"/>
                  </a:cubicBezTo>
                  <a:cubicBezTo>
                    <a:pt x="1343222" y="1102785"/>
                    <a:pt x="1339479" y="1151867"/>
                    <a:pt x="1330610" y="1166648"/>
                  </a:cubicBezTo>
                  <a:cubicBezTo>
                    <a:pt x="1325532" y="1175112"/>
                    <a:pt x="1296299" y="1196164"/>
                    <a:pt x="1292773" y="1198179"/>
                  </a:cubicBezTo>
                  <a:cubicBezTo>
                    <a:pt x="1287001" y="1201477"/>
                    <a:pt x="1280160" y="1202383"/>
                    <a:pt x="1273854" y="1204485"/>
                  </a:cubicBezTo>
                  <a:cubicBezTo>
                    <a:pt x="1269650" y="1208689"/>
                    <a:pt x="1266189" y="1213800"/>
                    <a:pt x="1261242" y="1217098"/>
                  </a:cubicBezTo>
                  <a:cubicBezTo>
                    <a:pt x="1242860" y="1229353"/>
                    <a:pt x="1234973" y="1224970"/>
                    <a:pt x="1223404" y="1242323"/>
                  </a:cubicBezTo>
                  <a:cubicBezTo>
                    <a:pt x="1218190" y="1250145"/>
                    <a:pt x="1215456" y="1259385"/>
                    <a:pt x="1210792" y="1267547"/>
                  </a:cubicBezTo>
                  <a:cubicBezTo>
                    <a:pt x="1191382" y="1301515"/>
                    <a:pt x="1206285" y="1273182"/>
                    <a:pt x="1185567" y="1299079"/>
                  </a:cubicBezTo>
                  <a:cubicBezTo>
                    <a:pt x="1175929" y="1311127"/>
                    <a:pt x="1173394" y="1321909"/>
                    <a:pt x="1160342" y="1330610"/>
                  </a:cubicBezTo>
                  <a:cubicBezTo>
                    <a:pt x="1144758" y="1340999"/>
                    <a:pt x="1133014" y="1343923"/>
                    <a:pt x="1116199" y="1349528"/>
                  </a:cubicBezTo>
                  <a:cubicBezTo>
                    <a:pt x="1109893" y="1353732"/>
                    <a:pt x="1102639" y="1356782"/>
                    <a:pt x="1097280" y="1362141"/>
                  </a:cubicBezTo>
                  <a:cubicBezTo>
                    <a:pt x="1073358" y="1386063"/>
                    <a:pt x="1093750" y="1374331"/>
                    <a:pt x="1078362" y="1399978"/>
                  </a:cubicBezTo>
                  <a:cubicBezTo>
                    <a:pt x="1075303" y="1405076"/>
                    <a:pt x="1069953" y="1408386"/>
                    <a:pt x="1065749" y="1412590"/>
                  </a:cubicBezTo>
                  <a:cubicBezTo>
                    <a:pt x="1063647" y="1423100"/>
                    <a:pt x="1061360" y="1433575"/>
                    <a:pt x="1059443" y="1444121"/>
                  </a:cubicBezTo>
                  <a:cubicBezTo>
                    <a:pt x="1057156" y="1456701"/>
                    <a:pt x="1056432" y="1469604"/>
                    <a:pt x="1053137" y="1481959"/>
                  </a:cubicBezTo>
                  <a:cubicBezTo>
                    <a:pt x="1047999" y="1501227"/>
                    <a:pt x="1040166" y="1519680"/>
                    <a:pt x="1034218" y="1538714"/>
                  </a:cubicBezTo>
                  <a:cubicBezTo>
                    <a:pt x="1029653" y="1553321"/>
                    <a:pt x="1027290" y="1568649"/>
                    <a:pt x="1021606" y="1582858"/>
                  </a:cubicBezTo>
                  <a:cubicBezTo>
                    <a:pt x="1018791" y="1589895"/>
                    <a:pt x="1012753" y="1595196"/>
                    <a:pt x="1008993" y="1601776"/>
                  </a:cubicBezTo>
                  <a:cubicBezTo>
                    <a:pt x="1004329" y="1609938"/>
                    <a:pt x="999594" y="1618166"/>
                    <a:pt x="996381" y="1627001"/>
                  </a:cubicBezTo>
                  <a:cubicBezTo>
                    <a:pt x="991151" y="1641383"/>
                    <a:pt x="987972" y="1656430"/>
                    <a:pt x="983768" y="1671145"/>
                  </a:cubicBezTo>
                  <a:cubicBezTo>
                    <a:pt x="981666" y="1723697"/>
                    <a:pt x="980848" y="1776315"/>
                    <a:pt x="977462" y="1828800"/>
                  </a:cubicBezTo>
                  <a:cubicBezTo>
                    <a:pt x="976639" y="1841560"/>
                    <a:pt x="972112" y="1853887"/>
                    <a:pt x="971156" y="1866637"/>
                  </a:cubicBezTo>
                  <a:cubicBezTo>
                    <a:pt x="965802" y="1938030"/>
                    <a:pt x="963105" y="2009600"/>
                    <a:pt x="958544" y="2081048"/>
                  </a:cubicBezTo>
                  <a:cubicBezTo>
                    <a:pt x="950684" y="2204180"/>
                    <a:pt x="961157" y="2128655"/>
                    <a:pt x="945931" y="2181947"/>
                  </a:cubicBezTo>
                  <a:cubicBezTo>
                    <a:pt x="944432" y="2187193"/>
                    <a:pt x="937442" y="2219219"/>
                    <a:pt x="933319" y="2226091"/>
                  </a:cubicBezTo>
                  <a:cubicBezTo>
                    <a:pt x="930260" y="2231189"/>
                    <a:pt x="924910" y="2234499"/>
                    <a:pt x="920706" y="2238703"/>
                  </a:cubicBezTo>
                  <a:cubicBezTo>
                    <a:pt x="915750" y="2268438"/>
                    <a:pt x="915620" y="2275423"/>
                    <a:pt x="908094" y="2301765"/>
                  </a:cubicBezTo>
                  <a:cubicBezTo>
                    <a:pt x="904498" y="2314353"/>
                    <a:pt x="902384" y="2326692"/>
                    <a:pt x="889175" y="2333296"/>
                  </a:cubicBezTo>
                  <a:cubicBezTo>
                    <a:pt x="881423" y="2337172"/>
                    <a:pt x="872359" y="2337501"/>
                    <a:pt x="863951" y="2339603"/>
                  </a:cubicBezTo>
                  <a:cubicBezTo>
                    <a:pt x="857645" y="2343807"/>
                    <a:pt x="851958" y="2349137"/>
                    <a:pt x="845032" y="2352215"/>
                  </a:cubicBezTo>
                  <a:cubicBezTo>
                    <a:pt x="805196" y="2369919"/>
                    <a:pt x="802440" y="2363518"/>
                    <a:pt x="756745" y="2371134"/>
                  </a:cubicBezTo>
                  <a:cubicBezTo>
                    <a:pt x="748196" y="2372559"/>
                    <a:pt x="739928" y="2375338"/>
                    <a:pt x="731520" y="2377440"/>
                  </a:cubicBezTo>
                  <a:lnTo>
                    <a:pt x="479272" y="2364827"/>
                  </a:lnTo>
                  <a:cubicBezTo>
                    <a:pt x="456228" y="2363256"/>
                    <a:pt x="449541" y="2354788"/>
                    <a:pt x="428822" y="2345909"/>
                  </a:cubicBezTo>
                  <a:cubicBezTo>
                    <a:pt x="416158" y="2340482"/>
                    <a:pt x="397477" y="2336496"/>
                    <a:pt x="384679" y="2333296"/>
                  </a:cubicBezTo>
                  <a:cubicBezTo>
                    <a:pt x="356274" y="2304894"/>
                    <a:pt x="392412" y="2337716"/>
                    <a:pt x="340535" y="2308072"/>
                  </a:cubicBezTo>
                  <a:cubicBezTo>
                    <a:pt x="335373" y="2305122"/>
                    <a:pt x="332566" y="2299173"/>
                    <a:pt x="327923" y="2295459"/>
                  </a:cubicBezTo>
                  <a:cubicBezTo>
                    <a:pt x="322005" y="2290724"/>
                    <a:pt x="315310" y="2287051"/>
                    <a:pt x="309004" y="2282847"/>
                  </a:cubicBezTo>
                  <a:cubicBezTo>
                    <a:pt x="304800" y="2276541"/>
                    <a:pt x="300797" y="2270095"/>
                    <a:pt x="296392" y="2263928"/>
                  </a:cubicBezTo>
                  <a:cubicBezTo>
                    <a:pt x="286722" y="2250389"/>
                    <a:pt x="273355" y="2234650"/>
                    <a:pt x="264861" y="2219785"/>
                  </a:cubicBezTo>
                  <a:cubicBezTo>
                    <a:pt x="250013" y="2193802"/>
                    <a:pt x="249973" y="2187735"/>
                    <a:pt x="239636" y="2156723"/>
                  </a:cubicBezTo>
                  <a:cubicBezTo>
                    <a:pt x="229919" y="2127572"/>
                    <a:pt x="219504" y="2098996"/>
                    <a:pt x="214411" y="2068436"/>
                  </a:cubicBezTo>
                  <a:lnTo>
                    <a:pt x="208105" y="2030599"/>
                  </a:lnTo>
                  <a:cubicBezTo>
                    <a:pt x="206003" y="1725799"/>
                    <a:pt x="210090" y="1420893"/>
                    <a:pt x="201799" y="1116199"/>
                  </a:cubicBezTo>
                  <a:cubicBezTo>
                    <a:pt x="201575" y="1107974"/>
                    <a:pt x="168824" y="1098901"/>
                    <a:pt x="163962" y="1097280"/>
                  </a:cubicBezTo>
                  <a:cubicBezTo>
                    <a:pt x="130898" y="1075237"/>
                    <a:pt x="138064" y="1078137"/>
                    <a:pt x="81981" y="1059443"/>
                  </a:cubicBezTo>
                  <a:cubicBezTo>
                    <a:pt x="71813" y="1056054"/>
                    <a:pt x="60913" y="1055461"/>
                    <a:pt x="50450" y="1053136"/>
                  </a:cubicBezTo>
                  <a:cubicBezTo>
                    <a:pt x="41989" y="1051256"/>
                    <a:pt x="33633" y="1048932"/>
                    <a:pt x="25225" y="1046830"/>
                  </a:cubicBezTo>
                  <a:cubicBezTo>
                    <a:pt x="18919" y="1042626"/>
                    <a:pt x="11041" y="1040136"/>
                    <a:pt x="6306" y="1034218"/>
                  </a:cubicBezTo>
                  <a:cubicBezTo>
                    <a:pt x="2153" y="1029027"/>
                    <a:pt x="0" y="1021946"/>
                    <a:pt x="0" y="1015299"/>
                  </a:cubicBezTo>
                  <a:cubicBezTo>
                    <a:pt x="0" y="983698"/>
                    <a:pt x="1837" y="951989"/>
                    <a:pt x="6306" y="920706"/>
                  </a:cubicBezTo>
                  <a:cubicBezTo>
                    <a:pt x="8186" y="907545"/>
                    <a:pt x="9519" y="892270"/>
                    <a:pt x="18919" y="882869"/>
                  </a:cubicBezTo>
                  <a:cubicBezTo>
                    <a:pt x="36890" y="864897"/>
                    <a:pt x="28233" y="875203"/>
                    <a:pt x="44144" y="851338"/>
                  </a:cubicBezTo>
                  <a:cubicBezTo>
                    <a:pt x="46246" y="845032"/>
                    <a:pt x="47152" y="838191"/>
                    <a:pt x="50450" y="832419"/>
                  </a:cubicBezTo>
                  <a:cubicBezTo>
                    <a:pt x="71919" y="794847"/>
                    <a:pt x="62511" y="818920"/>
                    <a:pt x="81981" y="794582"/>
                  </a:cubicBezTo>
                  <a:cubicBezTo>
                    <a:pt x="86716" y="788664"/>
                    <a:pt x="90389" y="781969"/>
                    <a:pt x="94593" y="775663"/>
                  </a:cubicBezTo>
                  <a:cubicBezTo>
                    <a:pt x="96695" y="725213"/>
                    <a:pt x="97302" y="674679"/>
                    <a:pt x="100900" y="624314"/>
                  </a:cubicBezTo>
                  <a:cubicBezTo>
                    <a:pt x="101518" y="615669"/>
                    <a:pt x="103330" y="606842"/>
                    <a:pt x="107206" y="599090"/>
                  </a:cubicBezTo>
                  <a:cubicBezTo>
                    <a:pt x="113985" y="585532"/>
                    <a:pt x="132431" y="561252"/>
                    <a:pt x="132431" y="561252"/>
                  </a:cubicBezTo>
                  <a:cubicBezTo>
                    <a:pt x="147335" y="501633"/>
                    <a:pt x="123816" y="577325"/>
                    <a:pt x="176574" y="498190"/>
                  </a:cubicBezTo>
                  <a:lnTo>
                    <a:pt x="201799" y="460353"/>
                  </a:lnTo>
                  <a:cubicBezTo>
                    <a:pt x="206003" y="454047"/>
                    <a:pt x="209052" y="446793"/>
                    <a:pt x="214411" y="441434"/>
                  </a:cubicBezTo>
                  <a:cubicBezTo>
                    <a:pt x="218615" y="437230"/>
                    <a:pt x="223310" y="433465"/>
                    <a:pt x="227024" y="428822"/>
                  </a:cubicBezTo>
                  <a:cubicBezTo>
                    <a:pt x="239890" y="412739"/>
                    <a:pt x="249947" y="385445"/>
                    <a:pt x="271167" y="378372"/>
                  </a:cubicBezTo>
                  <a:lnTo>
                    <a:pt x="290086" y="372066"/>
                  </a:lnTo>
                  <a:cubicBezTo>
                    <a:pt x="310948" y="309478"/>
                    <a:pt x="275947" y="405083"/>
                    <a:pt x="315311" y="334229"/>
                  </a:cubicBezTo>
                  <a:cubicBezTo>
                    <a:pt x="321767" y="322608"/>
                    <a:pt x="327923" y="296392"/>
                    <a:pt x="327923" y="296392"/>
                  </a:cubicBezTo>
                  <a:cubicBezTo>
                    <a:pt x="323719" y="285882"/>
                    <a:pt x="322558" y="273557"/>
                    <a:pt x="315311" y="264861"/>
                  </a:cubicBezTo>
                  <a:cubicBezTo>
                    <a:pt x="304351" y="251709"/>
                    <a:pt x="288929" y="258294"/>
                    <a:pt x="283780" y="271167"/>
                  </a:cubicBezTo>
                  <a:cubicBezTo>
                    <a:pt x="281438" y="277022"/>
                    <a:pt x="275372" y="324769"/>
                    <a:pt x="283780" y="321616"/>
                  </a:cubicBezTo>
                  <a:close/>
                </a:path>
              </a:pathLst>
            </a:custGeom>
            <a:solidFill>
              <a:srgbClr val="66CCFF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3086525" y="2652376"/>
              <a:ext cx="0" cy="2051464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2877005" y="2147449"/>
              <a:ext cx="444437" cy="5636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840497" y="4575226"/>
              <a:ext cx="442850" cy="5636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2" name="椭圆 41"/>
          <p:cNvSpPr/>
          <p:nvPr/>
        </p:nvSpPr>
        <p:spPr bwMode="auto">
          <a:xfrm>
            <a:off x="7183438" y="2968625"/>
            <a:ext cx="80963" cy="82550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6132513" y="1919288"/>
            <a:ext cx="1098550" cy="1096963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6119813" y="3008313"/>
            <a:ext cx="1131888" cy="960438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7064375" y="2379663"/>
            <a:ext cx="444500" cy="563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C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224713" y="3013075"/>
            <a:ext cx="1096963" cy="109855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7234238" y="2062163"/>
            <a:ext cx="1130300" cy="96202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8221663" y="1498600"/>
            <a:ext cx="444500" cy="563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E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099425" y="3987800"/>
            <a:ext cx="444500" cy="565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D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8318500" y="2062163"/>
            <a:ext cx="44450" cy="20494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>
          <a:xfrm>
            <a:off x="5467350" y="1323975"/>
            <a:ext cx="1166813" cy="2992438"/>
            <a:chOff x="2478598" y="2147449"/>
            <a:chExt cx="1166648" cy="2991453"/>
          </a:xfrm>
        </p:grpSpPr>
        <p:sp>
          <p:nvSpPr>
            <p:cNvPr id="3" name="任意多边形 2"/>
            <p:cNvSpPr/>
            <p:nvPr/>
          </p:nvSpPr>
          <p:spPr bwMode="auto">
            <a:xfrm>
              <a:off x="2478598" y="2652108"/>
              <a:ext cx="1166648" cy="2064658"/>
            </a:xfrm>
            <a:custGeom>
              <a:avLst/>
              <a:gdLst>
                <a:gd name="connsiteX0" fmla="*/ 283780 w 1343222"/>
                <a:gd name="connsiteY0" fmla="*/ 321616 h 2377440"/>
                <a:gd name="connsiteX1" fmla="*/ 334229 w 1343222"/>
                <a:gd name="connsiteY1" fmla="*/ 252248 h 2377440"/>
                <a:gd name="connsiteX2" fmla="*/ 353148 w 1343222"/>
                <a:gd name="connsiteY2" fmla="*/ 233330 h 2377440"/>
                <a:gd name="connsiteX3" fmla="*/ 390985 w 1343222"/>
                <a:gd name="connsiteY3" fmla="*/ 220717 h 2377440"/>
                <a:gd name="connsiteX4" fmla="*/ 403597 w 1343222"/>
                <a:gd name="connsiteY4" fmla="*/ 201799 h 2377440"/>
                <a:gd name="connsiteX5" fmla="*/ 441435 w 1343222"/>
                <a:gd name="connsiteY5" fmla="*/ 176574 h 2377440"/>
                <a:gd name="connsiteX6" fmla="*/ 460353 w 1343222"/>
                <a:gd name="connsiteY6" fmla="*/ 163961 h 2377440"/>
                <a:gd name="connsiteX7" fmla="*/ 472966 w 1343222"/>
                <a:gd name="connsiteY7" fmla="*/ 151349 h 2377440"/>
                <a:gd name="connsiteX8" fmla="*/ 504497 w 1343222"/>
                <a:gd name="connsiteY8" fmla="*/ 107205 h 2377440"/>
                <a:gd name="connsiteX9" fmla="*/ 523415 w 1343222"/>
                <a:gd name="connsiteY9" fmla="*/ 63062 h 2377440"/>
                <a:gd name="connsiteX10" fmla="*/ 536028 w 1343222"/>
                <a:gd name="connsiteY10" fmla="*/ 44143 h 2377440"/>
                <a:gd name="connsiteX11" fmla="*/ 573865 w 1343222"/>
                <a:gd name="connsiteY11" fmla="*/ 25225 h 2377440"/>
                <a:gd name="connsiteX12" fmla="*/ 592784 w 1343222"/>
                <a:gd name="connsiteY12" fmla="*/ 12612 h 2377440"/>
                <a:gd name="connsiteX13" fmla="*/ 636927 w 1343222"/>
                <a:gd name="connsiteY13" fmla="*/ 6306 h 2377440"/>
                <a:gd name="connsiteX14" fmla="*/ 655846 w 1343222"/>
                <a:gd name="connsiteY14" fmla="*/ 0 h 2377440"/>
                <a:gd name="connsiteX15" fmla="*/ 826113 w 1343222"/>
                <a:gd name="connsiteY15" fmla="*/ 6306 h 2377440"/>
                <a:gd name="connsiteX16" fmla="*/ 863951 w 1343222"/>
                <a:gd name="connsiteY16" fmla="*/ 25225 h 2377440"/>
                <a:gd name="connsiteX17" fmla="*/ 882869 w 1343222"/>
                <a:gd name="connsiteY17" fmla="*/ 31531 h 2377440"/>
                <a:gd name="connsiteX18" fmla="*/ 908094 w 1343222"/>
                <a:gd name="connsiteY18" fmla="*/ 50450 h 2377440"/>
                <a:gd name="connsiteX19" fmla="*/ 933319 w 1343222"/>
                <a:gd name="connsiteY19" fmla="*/ 63062 h 2377440"/>
                <a:gd name="connsiteX20" fmla="*/ 952237 w 1343222"/>
                <a:gd name="connsiteY20" fmla="*/ 81981 h 2377440"/>
                <a:gd name="connsiteX21" fmla="*/ 964850 w 1343222"/>
                <a:gd name="connsiteY21" fmla="*/ 132430 h 2377440"/>
                <a:gd name="connsiteX22" fmla="*/ 977462 w 1343222"/>
                <a:gd name="connsiteY22" fmla="*/ 145043 h 2377440"/>
                <a:gd name="connsiteX23" fmla="*/ 983768 w 1343222"/>
                <a:gd name="connsiteY23" fmla="*/ 182880 h 2377440"/>
                <a:gd name="connsiteX24" fmla="*/ 996381 w 1343222"/>
                <a:gd name="connsiteY24" fmla="*/ 220717 h 2377440"/>
                <a:gd name="connsiteX25" fmla="*/ 1002687 w 1343222"/>
                <a:gd name="connsiteY25" fmla="*/ 264861 h 2377440"/>
                <a:gd name="connsiteX26" fmla="*/ 1008993 w 1343222"/>
                <a:gd name="connsiteY26" fmla="*/ 283779 h 2377440"/>
                <a:gd name="connsiteX27" fmla="*/ 1015300 w 1343222"/>
                <a:gd name="connsiteY27" fmla="*/ 403597 h 2377440"/>
                <a:gd name="connsiteX28" fmla="*/ 1021606 w 1343222"/>
                <a:gd name="connsiteY28" fmla="*/ 422516 h 2377440"/>
                <a:gd name="connsiteX29" fmla="*/ 1027912 w 1343222"/>
                <a:gd name="connsiteY29" fmla="*/ 447741 h 2377440"/>
                <a:gd name="connsiteX30" fmla="*/ 1021606 w 1343222"/>
                <a:gd name="connsiteY30" fmla="*/ 618008 h 2377440"/>
                <a:gd name="connsiteX31" fmla="*/ 1046831 w 1343222"/>
                <a:gd name="connsiteY31" fmla="*/ 643233 h 2377440"/>
                <a:gd name="connsiteX32" fmla="*/ 1097280 w 1343222"/>
                <a:gd name="connsiteY32" fmla="*/ 699989 h 2377440"/>
                <a:gd name="connsiteX33" fmla="*/ 1109893 w 1343222"/>
                <a:gd name="connsiteY33" fmla="*/ 712601 h 2377440"/>
                <a:gd name="connsiteX34" fmla="*/ 1135117 w 1343222"/>
                <a:gd name="connsiteY34" fmla="*/ 718907 h 2377440"/>
                <a:gd name="connsiteX35" fmla="*/ 1147730 w 1343222"/>
                <a:gd name="connsiteY35" fmla="*/ 737826 h 2377440"/>
                <a:gd name="connsiteX36" fmla="*/ 1204486 w 1343222"/>
                <a:gd name="connsiteY36" fmla="*/ 769357 h 2377440"/>
                <a:gd name="connsiteX37" fmla="*/ 1242323 w 1343222"/>
                <a:gd name="connsiteY37" fmla="*/ 794582 h 2377440"/>
                <a:gd name="connsiteX38" fmla="*/ 1261242 w 1343222"/>
                <a:gd name="connsiteY38" fmla="*/ 826113 h 2377440"/>
                <a:gd name="connsiteX39" fmla="*/ 1267548 w 1343222"/>
                <a:gd name="connsiteY39" fmla="*/ 845032 h 2377440"/>
                <a:gd name="connsiteX40" fmla="*/ 1242323 w 1343222"/>
                <a:gd name="connsiteY40" fmla="*/ 920706 h 2377440"/>
                <a:gd name="connsiteX41" fmla="*/ 1229711 w 1343222"/>
                <a:gd name="connsiteY41" fmla="*/ 933319 h 2377440"/>
                <a:gd name="connsiteX42" fmla="*/ 1242323 w 1343222"/>
                <a:gd name="connsiteY42" fmla="*/ 977462 h 2377440"/>
                <a:gd name="connsiteX43" fmla="*/ 1280160 w 1343222"/>
                <a:gd name="connsiteY43" fmla="*/ 1015299 h 2377440"/>
                <a:gd name="connsiteX44" fmla="*/ 1317997 w 1343222"/>
                <a:gd name="connsiteY44" fmla="*/ 1059443 h 2377440"/>
                <a:gd name="connsiteX45" fmla="*/ 1336916 w 1343222"/>
                <a:gd name="connsiteY45" fmla="*/ 1078361 h 2377440"/>
                <a:gd name="connsiteX46" fmla="*/ 1343222 w 1343222"/>
                <a:gd name="connsiteY46" fmla="*/ 1097280 h 2377440"/>
                <a:gd name="connsiteX47" fmla="*/ 1330610 w 1343222"/>
                <a:gd name="connsiteY47" fmla="*/ 1166648 h 2377440"/>
                <a:gd name="connsiteX48" fmla="*/ 1292773 w 1343222"/>
                <a:gd name="connsiteY48" fmla="*/ 1198179 h 2377440"/>
                <a:gd name="connsiteX49" fmla="*/ 1273854 w 1343222"/>
                <a:gd name="connsiteY49" fmla="*/ 1204485 h 2377440"/>
                <a:gd name="connsiteX50" fmla="*/ 1261242 w 1343222"/>
                <a:gd name="connsiteY50" fmla="*/ 1217098 h 2377440"/>
                <a:gd name="connsiteX51" fmla="*/ 1223404 w 1343222"/>
                <a:gd name="connsiteY51" fmla="*/ 1242323 h 2377440"/>
                <a:gd name="connsiteX52" fmla="*/ 1210792 w 1343222"/>
                <a:gd name="connsiteY52" fmla="*/ 1267547 h 2377440"/>
                <a:gd name="connsiteX53" fmla="*/ 1185567 w 1343222"/>
                <a:gd name="connsiteY53" fmla="*/ 1299079 h 2377440"/>
                <a:gd name="connsiteX54" fmla="*/ 1160342 w 1343222"/>
                <a:gd name="connsiteY54" fmla="*/ 1330610 h 2377440"/>
                <a:gd name="connsiteX55" fmla="*/ 1116199 w 1343222"/>
                <a:gd name="connsiteY55" fmla="*/ 1349528 h 2377440"/>
                <a:gd name="connsiteX56" fmla="*/ 1097280 w 1343222"/>
                <a:gd name="connsiteY56" fmla="*/ 1362141 h 2377440"/>
                <a:gd name="connsiteX57" fmla="*/ 1078362 w 1343222"/>
                <a:gd name="connsiteY57" fmla="*/ 1399978 h 2377440"/>
                <a:gd name="connsiteX58" fmla="*/ 1065749 w 1343222"/>
                <a:gd name="connsiteY58" fmla="*/ 1412590 h 2377440"/>
                <a:gd name="connsiteX59" fmla="*/ 1059443 w 1343222"/>
                <a:gd name="connsiteY59" fmla="*/ 1444121 h 2377440"/>
                <a:gd name="connsiteX60" fmla="*/ 1053137 w 1343222"/>
                <a:gd name="connsiteY60" fmla="*/ 1481959 h 2377440"/>
                <a:gd name="connsiteX61" fmla="*/ 1034218 w 1343222"/>
                <a:gd name="connsiteY61" fmla="*/ 1538714 h 2377440"/>
                <a:gd name="connsiteX62" fmla="*/ 1021606 w 1343222"/>
                <a:gd name="connsiteY62" fmla="*/ 1582858 h 2377440"/>
                <a:gd name="connsiteX63" fmla="*/ 1008993 w 1343222"/>
                <a:gd name="connsiteY63" fmla="*/ 1601776 h 2377440"/>
                <a:gd name="connsiteX64" fmla="*/ 996381 w 1343222"/>
                <a:gd name="connsiteY64" fmla="*/ 1627001 h 2377440"/>
                <a:gd name="connsiteX65" fmla="*/ 983768 w 1343222"/>
                <a:gd name="connsiteY65" fmla="*/ 1671145 h 2377440"/>
                <a:gd name="connsiteX66" fmla="*/ 977462 w 1343222"/>
                <a:gd name="connsiteY66" fmla="*/ 1828800 h 2377440"/>
                <a:gd name="connsiteX67" fmla="*/ 971156 w 1343222"/>
                <a:gd name="connsiteY67" fmla="*/ 1866637 h 2377440"/>
                <a:gd name="connsiteX68" fmla="*/ 958544 w 1343222"/>
                <a:gd name="connsiteY68" fmla="*/ 2081048 h 2377440"/>
                <a:gd name="connsiteX69" fmla="*/ 945931 w 1343222"/>
                <a:gd name="connsiteY69" fmla="*/ 2181947 h 2377440"/>
                <a:gd name="connsiteX70" fmla="*/ 933319 w 1343222"/>
                <a:gd name="connsiteY70" fmla="*/ 2226091 h 2377440"/>
                <a:gd name="connsiteX71" fmla="*/ 920706 w 1343222"/>
                <a:gd name="connsiteY71" fmla="*/ 2238703 h 2377440"/>
                <a:gd name="connsiteX72" fmla="*/ 908094 w 1343222"/>
                <a:gd name="connsiteY72" fmla="*/ 2301765 h 2377440"/>
                <a:gd name="connsiteX73" fmla="*/ 889175 w 1343222"/>
                <a:gd name="connsiteY73" fmla="*/ 2333296 h 2377440"/>
                <a:gd name="connsiteX74" fmla="*/ 863951 w 1343222"/>
                <a:gd name="connsiteY74" fmla="*/ 2339603 h 2377440"/>
                <a:gd name="connsiteX75" fmla="*/ 845032 w 1343222"/>
                <a:gd name="connsiteY75" fmla="*/ 2352215 h 2377440"/>
                <a:gd name="connsiteX76" fmla="*/ 756745 w 1343222"/>
                <a:gd name="connsiteY76" fmla="*/ 2371134 h 2377440"/>
                <a:gd name="connsiteX77" fmla="*/ 731520 w 1343222"/>
                <a:gd name="connsiteY77" fmla="*/ 2377440 h 2377440"/>
                <a:gd name="connsiteX78" fmla="*/ 479272 w 1343222"/>
                <a:gd name="connsiteY78" fmla="*/ 2364827 h 2377440"/>
                <a:gd name="connsiteX79" fmla="*/ 428822 w 1343222"/>
                <a:gd name="connsiteY79" fmla="*/ 2345909 h 2377440"/>
                <a:gd name="connsiteX80" fmla="*/ 384679 w 1343222"/>
                <a:gd name="connsiteY80" fmla="*/ 2333296 h 2377440"/>
                <a:gd name="connsiteX81" fmla="*/ 340535 w 1343222"/>
                <a:gd name="connsiteY81" fmla="*/ 2308072 h 2377440"/>
                <a:gd name="connsiteX82" fmla="*/ 327923 w 1343222"/>
                <a:gd name="connsiteY82" fmla="*/ 2295459 h 2377440"/>
                <a:gd name="connsiteX83" fmla="*/ 309004 w 1343222"/>
                <a:gd name="connsiteY83" fmla="*/ 2282847 h 2377440"/>
                <a:gd name="connsiteX84" fmla="*/ 296392 w 1343222"/>
                <a:gd name="connsiteY84" fmla="*/ 2263928 h 2377440"/>
                <a:gd name="connsiteX85" fmla="*/ 264861 w 1343222"/>
                <a:gd name="connsiteY85" fmla="*/ 2219785 h 2377440"/>
                <a:gd name="connsiteX86" fmla="*/ 239636 w 1343222"/>
                <a:gd name="connsiteY86" fmla="*/ 2156723 h 2377440"/>
                <a:gd name="connsiteX87" fmla="*/ 214411 w 1343222"/>
                <a:gd name="connsiteY87" fmla="*/ 2068436 h 2377440"/>
                <a:gd name="connsiteX88" fmla="*/ 208105 w 1343222"/>
                <a:gd name="connsiteY88" fmla="*/ 2030599 h 2377440"/>
                <a:gd name="connsiteX89" fmla="*/ 201799 w 1343222"/>
                <a:gd name="connsiteY89" fmla="*/ 1116199 h 2377440"/>
                <a:gd name="connsiteX90" fmla="*/ 163962 w 1343222"/>
                <a:gd name="connsiteY90" fmla="*/ 1097280 h 2377440"/>
                <a:gd name="connsiteX91" fmla="*/ 81981 w 1343222"/>
                <a:gd name="connsiteY91" fmla="*/ 1059443 h 2377440"/>
                <a:gd name="connsiteX92" fmla="*/ 50450 w 1343222"/>
                <a:gd name="connsiteY92" fmla="*/ 1053136 h 2377440"/>
                <a:gd name="connsiteX93" fmla="*/ 25225 w 1343222"/>
                <a:gd name="connsiteY93" fmla="*/ 1046830 h 2377440"/>
                <a:gd name="connsiteX94" fmla="*/ 6306 w 1343222"/>
                <a:gd name="connsiteY94" fmla="*/ 1034218 h 2377440"/>
                <a:gd name="connsiteX95" fmla="*/ 0 w 1343222"/>
                <a:gd name="connsiteY95" fmla="*/ 1015299 h 2377440"/>
                <a:gd name="connsiteX96" fmla="*/ 6306 w 1343222"/>
                <a:gd name="connsiteY96" fmla="*/ 920706 h 2377440"/>
                <a:gd name="connsiteX97" fmla="*/ 18919 w 1343222"/>
                <a:gd name="connsiteY97" fmla="*/ 882869 h 2377440"/>
                <a:gd name="connsiteX98" fmla="*/ 44144 w 1343222"/>
                <a:gd name="connsiteY98" fmla="*/ 851338 h 2377440"/>
                <a:gd name="connsiteX99" fmla="*/ 50450 w 1343222"/>
                <a:gd name="connsiteY99" fmla="*/ 832419 h 2377440"/>
                <a:gd name="connsiteX100" fmla="*/ 81981 w 1343222"/>
                <a:gd name="connsiteY100" fmla="*/ 794582 h 2377440"/>
                <a:gd name="connsiteX101" fmla="*/ 94593 w 1343222"/>
                <a:gd name="connsiteY101" fmla="*/ 775663 h 2377440"/>
                <a:gd name="connsiteX102" fmla="*/ 100900 w 1343222"/>
                <a:gd name="connsiteY102" fmla="*/ 624314 h 2377440"/>
                <a:gd name="connsiteX103" fmla="*/ 107206 w 1343222"/>
                <a:gd name="connsiteY103" fmla="*/ 599090 h 2377440"/>
                <a:gd name="connsiteX104" fmla="*/ 132431 w 1343222"/>
                <a:gd name="connsiteY104" fmla="*/ 561252 h 2377440"/>
                <a:gd name="connsiteX105" fmla="*/ 176574 w 1343222"/>
                <a:gd name="connsiteY105" fmla="*/ 498190 h 2377440"/>
                <a:gd name="connsiteX106" fmla="*/ 201799 w 1343222"/>
                <a:gd name="connsiteY106" fmla="*/ 460353 h 2377440"/>
                <a:gd name="connsiteX107" fmla="*/ 214411 w 1343222"/>
                <a:gd name="connsiteY107" fmla="*/ 441434 h 2377440"/>
                <a:gd name="connsiteX108" fmla="*/ 227024 w 1343222"/>
                <a:gd name="connsiteY108" fmla="*/ 428822 h 2377440"/>
                <a:gd name="connsiteX109" fmla="*/ 271167 w 1343222"/>
                <a:gd name="connsiteY109" fmla="*/ 378372 h 2377440"/>
                <a:gd name="connsiteX110" fmla="*/ 290086 w 1343222"/>
                <a:gd name="connsiteY110" fmla="*/ 372066 h 2377440"/>
                <a:gd name="connsiteX111" fmla="*/ 315311 w 1343222"/>
                <a:gd name="connsiteY111" fmla="*/ 334229 h 2377440"/>
                <a:gd name="connsiteX112" fmla="*/ 327923 w 1343222"/>
                <a:gd name="connsiteY112" fmla="*/ 296392 h 2377440"/>
                <a:gd name="connsiteX113" fmla="*/ 315311 w 1343222"/>
                <a:gd name="connsiteY113" fmla="*/ 264861 h 2377440"/>
                <a:gd name="connsiteX114" fmla="*/ 283780 w 1343222"/>
                <a:gd name="connsiteY114" fmla="*/ 271167 h 2377440"/>
                <a:gd name="connsiteX115" fmla="*/ 283780 w 1343222"/>
                <a:gd name="connsiteY115" fmla="*/ 321616 h 237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343222" h="2377440">
                  <a:moveTo>
                    <a:pt x="283780" y="321616"/>
                  </a:moveTo>
                  <a:cubicBezTo>
                    <a:pt x="292188" y="318463"/>
                    <a:pt x="288388" y="298088"/>
                    <a:pt x="334229" y="252248"/>
                  </a:cubicBezTo>
                  <a:cubicBezTo>
                    <a:pt x="340535" y="245942"/>
                    <a:pt x="344687" y="236150"/>
                    <a:pt x="353148" y="233330"/>
                  </a:cubicBezTo>
                  <a:lnTo>
                    <a:pt x="390985" y="220717"/>
                  </a:lnTo>
                  <a:cubicBezTo>
                    <a:pt x="395189" y="214411"/>
                    <a:pt x="397893" y="206790"/>
                    <a:pt x="403597" y="201799"/>
                  </a:cubicBezTo>
                  <a:cubicBezTo>
                    <a:pt x="415005" y="191817"/>
                    <a:pt x="428822" y="184983"/>
                    <a:pt x="441435" y="176574"/>
                  </a:cubicBezTo>
                  <a:cubicBezTo>
                    <a:pt x="447741" y="172370"/>
                    <a:pt x="454994" y="169320"/>
                    <a:pt x="460353" y="163961"/>
                  </a:cubicBezTo>
                  <a:lnTo>
                    <a:pt x="472966" y="151349"/>
                  </a:lnTo>
                  <a:cubicBezTo>
                    <a:pt x="485720" y="100329"/>
                    <a:pt x="467610" y="150240"/>
                    <a:pt x="504497" y="107205"/>
                  </a:cubicBezTo>
                  <a:cubicBezTo>
                    <a:pt x="520245" y="88833"/>
                    <a:pt x="514021" y="81850"/>
                    <a:pt x="523415" y="63062"/>
                  </a:cubicBezTo>
                  <a:cubicBezTo>
                    <a:pt x="526805" y="56283"/>
                    <a:pt x="530669" y="49502"/>
                    <a:pt x="536028" y="44143"/>
                  </a:cubicBezTo>
                  <a:cubicBezTo>
                    <a:pt x="548253" y="31918"/>
                    <a:pt x="558478" y="30354"/>
                    <a:pt x="573865" y="25225"/>
                  </a:cubicBezTo>
                  <a:cubicBezTo>
                    <a:pt x="580171" y="21021"/>
                    <a:pt x="585524" y="14790"/>
                    <a:pt x="592784" y="12612"/>
                  </a:cubicBezTo>
                  <a:cubicBezTo>
                    <a:pt x="607021" y="8341"/>
                    <a:pt x="622352" y="9221"/>
                    <a:pt x="636927" y="6306"/>
                  </a:cubicBezTo>
                  <a:cubicBezTo>
                    <a:pt x="643445" y="5002"/>
                    <a:pt x="649540" y="2102"/>
                    <a:pt x="655846" y="0"/>
                  </a:cubicBezTo>
                  <a:cubicBezTo>
                    <a:pt x="712602" y="2102"/>
                    <a:pt x="769444" y="2528"/>
                    <a:pt x="826113" y="6306"/>
                  </a:cubicBezTo>
                  <a:cubicBezTo>
                    <a:pt x="844404" y="7525"/>
                    <a:pt x="848415" y="17457"/>
                    <a:pt x="863951" y="25225"/>
                  </a:cubicBezTo>
                  <a:cubicBezTo>
                    <a:pt x="869896" y="28198"/>
                    <a:pt x="876563" y="29429"/>
                    <a:pt x="882869" y="31531"/>
                  </a:cubicBezTo>
                  <a:cubicBezTo>
                    <a:pt x="891277" y="37837"/>
                    <a:pt x="899181" y="44879"/>
                    <a:pt x="908094" y="50450"/>
                  </a:cubicBezTo>
                  <a:cubicBezTo>
                    <a:pt x="916066" y="55432"/>
                    <a:pt x="925669" y="57598"/>
                    <a:pt x="933319" y="63062"/>
                  </a:cubicBezTo>
                  <a:cubicBezTo>
                    <a:pt x="940576" y="68246"/>
                    <a:pt x="945931" y="75675"/>
                    <a:pt x="952237" y="81981"/>
                  </a:cubicBezTo>
                  <a:cubicBezTo>
                    <a:pt x="953593" y="88761"/>
                    <a:pt x="959033" y="122735"/>
                    <a:pt x="964850" y="132430"/>
                  </a:cubicBezTo>
                  <a:cubicBezTo>
                    <a:pt x="967909" y="137528"/>
                    <a:pt x="973258" y="140839"/>
                    <a:pt x="977462" y="145043"/>
                  </a:cubicBezTo>
                  <a:cubicBezTo>
                    <a:pt x="979564" y="157655"/>
                    <a:pt x="980667" y="170475"/>
                    <a:pt x="983768" y="182880"/>
                  </a:cubicBezTo>
                  <a:cubicBezTo>
                    <a:pt x="986993" y="195778"/>
                    <a:pt x="996381" y="220717"/>
                    <a:pt x="996381" y="220717"/>
                  </a:cubicBezTo>
                  <a:cubicBezTo>
                    <a:pt x="998483" y="235432"/>
                    <a:pt x="999772" y="250286"/>
                    <a:pt x="1002687" y="264861"/>
                  </a:cubicBezTo>
                  <a:cubicBezTo>
                    <a:pt x="1003991" y="271379"/>
                    <a:pt x="1008391" y="277159"/>
                    <a:pt x="1008993" y="283779"/>
                  </a:cubicBezTo>
                  <a:cubicBezTo>
                    <a:pt x="1012614" y="323609"/>
                    <a:pt x="1011679" y="363767"/>
                    <a:pt x="1015300" y="403597"/>
                  </a:cubicBezTo>
                  <a:cubicBezTo>
                    <a:pt x="1015902" y="410217"/>
                    <a:pt x="1019780" y="416124"/>
                    <a:pt x="1021606" y="422516"/>
                  </a:cubicBezTo>
                  <a:cubicBezTo>
                    <a:pt x="1023987" y="430850"/>
                    <a:pt x="1025810" y="439333"/>
                    <a:pt x="1027912" y="447741"/>
                  </a:cubicBezTo>
                  <a:cubicBezTo>
                    <a:pt x="1022373" y="492050"/>
                    <a:pt x="1005413" y="569430"/>
                    <a:pt x="1021606" y="618008"/>
                  </a:cubicBezTo>
                  <a:cubicBezTo>
                    <a:pt x="1025366" y="629289"/>
                    <a:pt x="1040235" y="633339"/>
                    <a:pt x="1046831" y="643233"/>
                  </a:cubicBezTo>
                  <a:cubicBezTo>
                    <a:pt x="1069336" y="676992"/>
                    <a:pt x="1054085" y="656795"/>
                    <a:pt x="1097280" y="699989"/>
                  </a:cubicBezTo>
                  <a:cubicBezTo>
                    <a:pt x="1101484" y="704193"/>
                    <a:pt x="1104125" y="711159"/>
                    <a:pt x="1109893" y="712601"/>
                  </a:cubicBezTo>
                  <a:lnTo>
                    <a:pt x="1135117" y="718907"/>
                  </a:lnTo>
                  <a:cubicBezTo>
                    <a:pt x="1139321" y="725213"/>
                    <a:pt x="1142026" y="732835"/>
                    <a:pt x="1147730" y="737826"/>
                  </a:cubicBezTo>
                  <a:cubicBezTo>
                    <a:pt x="1174419" y="761179"/>
                    <a:pt x="1178501" y="760696"/>
                    <a:pt x="1204486" y="769357"/>
                  </a:cubicBezTo>
                  <a:cubicBezTo>
                    <a:pt x="1217098" y="777765"/>
                    <a:pt x="1237530" y="780202"/>
                    <a:pt x="1242323" y="794582"/>
                  </a:cubicBezTo>
                  <a:cubicBezTo>
                    <a:pt x="1250509" y="819142"/>
                    <a:pt x="1243928" y="808801"/>
                    <a:pt x="1261242" y="826113"/>
                  </a:cubicBezTo>
                  <a:cubicBezTo>
                    <a:pt x="1263344" y="832419"/>
                    <a:pt x="1268100" y="838408"/>
                    <a:pt x="1267548" y="845032"/>
                  </a:cubicBezTo>
                  <a:cubicBezTo>
                    <a:pt x="1264627" y="880081"/>
                    <a:pt x="1261251" y="897044"/>
                    <a:pt x="1242323" y="920706"/>
                  </a:cubicBezTo>
                  <a:cubicBezTo>
                    <a:pt x="1238609" y="925349"/>
                    <a:pt x="1233915" y="929115"/>
                    <a:pt x="1229711" y="933319"/>
                  </a:cubicBezTo>
                  <a:cubicBezTo>
                    <a:pt x="1233915" y="948033"/>
                    <a:pt x="1234303" y="964429"/>
                    <a:pt x="1242323" y="977462"/>
                  </a:cubicBezTo>
                  <a:cubicBezTo>
                    <a:pt x="1251671" y="992653"/>
                    <a:pt x="1267548" y="1002687"/>
                    <a:pt x="1280160" y="1015299"/>
                  </a:cubicBezTo>
                  <a:cubicBezTo>
                    <a:pt x="1327112" y="1062251"/>
                    <a:pt x="1269450" y="1002805"/>
                    <a:pt x="1317997" y="1059443"/>
                  </a:cubicBezTo>
                  <a:cubicBezTo>
                    <a:pt x="1323801" y="1066214"/>
                    <a:pt x="1330610" y="1072055"/>
                    <a:pt x="1336916" y="1078361"/>
                  </a:cubicBezTo>
                  <a:cubicBezTo>
                    <a:pt x="1339018" y="1084667"/>
                    <a:pt x="1343222" y="1090633"/>
                    <a:pt x="1343222" y="1097280"/>
                  </a:cubicBezTo>
                  <a:cubicBezTo>
                    <a:pt x="1343222" y="1102785"/>
                    <a:pt x="1339479" y="1151867"/>
                    <a:pt x="1330610" y="1166648"/>
                  </a:cubicBezTo>
                  <a:cubicBezTo>
                    <a:pt x="1325532" y="1175112"/>
                    <a:pt x="1296299" y="1196164"/>
                    <a:pt x="1292773" y="1198179"/>
                  </a:cubicBezTo>
                  <a:cubicBezTo>
                    <a:pt x="1287001" y="1201477"/>
                    <a:pt x="1280160" y="1202383"/>
                    <a:pt x="1273854" y="1204485"/>
                  </a:cubicBezTo>
                  <a:cubicBezTo>
                    <a:pt x="1269650" y="1208689"/>
                    <a:pt x="1266189" y="1213800"/>
                    <a:pt x="1261242" y="1217098"/>
                  </a:cubicBezTo>
                  <a:cubicBezTo>
                    <a:pt x="1242860" y="1229353"/>
                    <a:pt x="1234973" y="1224970"/>
                    <a:pt x="1223404" y="1242323"/>
                  </a:cubicBezTo>
                  <a:cubicBezTo>
                    <a:pt x="1218190" y="1250145"/>
                    <a:pt x="1215456" y="1259385"/>
                    <a:pt x="1210792" y="1267547"/>
                  </a:cubicBezTo>
                  <a:cubicBezTo>
                    <a:pt x="1191382" y="1301515"/>
                    <a:pt x="1206285" y="1273182"/>
                    <a:pt x="1185567" y="1299079"/>
                  </a:cubicBezTo>
                  <a:cubicBezTo>
                    <a:pt x="1175929" y="1311127"/>
                    <a:pt x="1173394" y="1321909"/>
                    <a:pt x="1160342" y="1330610"/>
                  </a:cubicBezTo>
                  <a:cubicBezTo>
                    <a:pt x="1144758" y="1340999"/>
                    <a:pt x="1133014" y="1343923"/>
                    <a:pt x="1116199" y="1349528"/>
                  </a:cubicBezTo>
                  <a:cubicBezTo>
                    <a:pt x="1109893" y="1353732"/>
                    <a:pt x="1102639" y="1356782"/>
                    <a:pt x="1097280" y="1362141"/>
                  </a:cubicBezTo>
                  <a:cubicBezTo>
                    <a:pt x="1073358" y="1386063"/>
                    <a:pt x="1093750" y="1374331"/>
                    <a:pt x="1078362" y="1399978"/>
                  </a:cubicBezTo>
                  <a:cubicBezTo>
                    <a:pt x="1075303" y="1405076"/>
                    <a:pt x="1069953" y="1408386"/>
                    <a:pt x="1065749" y="1412590"/>
                  </a:cubicBezTo>
                  <a:cubicBezTo>
                    <a:pt x="1063647" y="1423100"/>
                    <a:pt x="1061360" y="1433575"/>
                    <a:pt x="1059443" y="1444121"/>
                  </a:cubicBezTo>
                  <a:cubicBezTo>
                    <a:pt x="1057156" y="1456701"/>
                    <a:pt x="1056432" y="1469604"/>
                    <a:pt x="1053137" y="1481959"/>
                  </a:cubicBezTo>
                  <a:cubicBezTo>
                    <a:pt x="1047999" y="1501227"/>
                    <a:pt x="1040166" y="1519680"/>
                    <a:pt x="1034218" y="1538714"/>
                  </a:cubicBezTo>
                  <a:cubicBezTo>
                    <a:pt x="1029653" y="1553321"/>
                    <a:pt x="1027290" y="1568649"/>
                    <a:pt x="1021606" y="1582858"/>
                  </a:cubicBezTo>
                  <a:cubicBezTo>
                    <a:pt x="1018791" y="1589895"/>
                    <a:pt x="1012753" y="1595196"/>
                    <a:pt x="1008993" y="1601776"/>
                  </a:cubicBezTo>
                  <a:cubicBezTo>
                    <a:pt x="1004329" y="1609938"/>
                    <a:pt x="999594" y="1618166"/>
                    <a:pt x="996381" y="1627001"/>
                  </a:cubicBezTo>
                  <a:cubicBezTo>
                    <a:pt x="991151" y="1641383"/>
                    <a:pt x="987972" y="1656430"/>
                    <a:pt x="983768" y="1671145"/>
                  </a:cubicBezTo>
                  <a:cubicBezTo>
                    <a:pt x="981666" y="1723697"/>
                    <a:pt x="980848" y="1776315"/>
                    <a:pt x="977462" y="1828800"/>
                  </a:cubicBezTo>
                  <a:cubicBezTo>
                    <a:pt x="976639" y="1841560"/>
                    <a:pt x="972112" y="1853887"/>
                    <a:pt x="971156" y="1866637"/>
                  </a:cubicBezTo>
                  <a:cubicBezTo>
                    <a:pt x="965802" y="1938030"/>
                    <a:pt x="963105" y="2009600"/>
                    <a:pt x="958544" y="2081048"/>
                  </a:cubicBezTo>
                  <a:cubicBezTo>
                    <a:pt x="950684" y="2204180"/>
                    <a:pt x="961157" y="2128655"/>
                    <a:pt x="945931" y="2181947"/>
                  </a:cubicBezTo>
                  <a:cubicBezTo>
                    <a:pt x="944432" y="2187193"/>
                    <a:pt x="937442" y="2219219"/>
                    <a:pt x="933319" y="2226091"/>
                  </a:cubicBezTo>
                  <a:cubicBezTo>
                    <a:pt x="930260" y="2231189"/>
                    <a:pt x="924910" y="2234499"/>
                    <a:pt x="920706" y="2238703"/>
                  </a:cubicBezTo>
                  <a:cubicBezTo>
                    <a:pt x="915750" y="2268438"/>
                    <a:pt x="915620" y="2275423"/>
                    <a:pt x="908094" y="2301765"/>
                  </a:cubicBezTo>
                  <a:cubicBezTo>
                    <a:pt x="904498" y="2314353"/>
                    <a:pt x="902384" y="2326692"/>
                    <a:pt x="889175" y="2333296"/>
                  </a:cubicBezTo>
                  <a:cubicBezTo>
                    <a:pt x="881423" y="2337172"/>
                    <a:pt x="872359" y="2337501"/>
                    <a:pt x="863951" y="2339603"/>
                  </a:cubicBezTo>
                  <a:cubicBezTo>
                    <a:pt x="857645" y="2343807"/>
                    <a:pt x="851958" y="2349137"/>
                    <a:pt x="845032" y="2352215"/>
                  </a:cubicBezTo>
                  <a:cubicBezTo>
                    <a:pt x="805196" y="2369919"/>
                    <a:pt x="802440" y="2363518"/>
                    <a:pt x="756745" y="2371134"/>
                  </a:cubicBezTo>
                  <a:cubicBezTo>
                    <a:pt x="748196" y="2372559"/>
                    <a:pt x="739928" y="2375338"/>
                    <a:pt x="731520" y="2377440"/>
                  </a:cubicBezTo>
                  <a:lnTo>
                    <a:pt x="479272" y="2364827"/>
                  </a:lnTo>
                  <a:cubicBezTo>
                    <a:pt x="456228" y="2363256"/>
                    <a:pt x="449541" y="2354788"/>
                    <a:pt x="428822" y="2345909"/>
                  </a:cubicBezTo>
                  <a:cubicBezTo>
                    <a:pt x="416158" y="2340482"/>
                    <a:pt x="397477" y="2336496"/>
                    <a:pt x="384679" y="2333296"/>
                  </a:cubicBezTo>
                  <a:cubicBezTo>
                    <a:pt x="356274" y="2304894"/>
                    <a:pt x="392412" y="2337716"/>
                    <a:pt x="340535" y="2308072"/>
                  </a:cubicBezTo>
                  <a:cubicBezTo>
                    <a:pt x="335373" y="2305122"/>
                    <a:pt x="332566" y="2299173"/>
                    <a:pt x="327923" y="2295459"/>
                  </a:cubicBezTo>
                  <a:cubicBezTo>
                    <a:pt x="322005" y="2290724"/>
                    <a:pt x="315310" y="2287051"/>
                    <a:pt x="309004" y="2282847"/>
                  </a:cubicBezTo>
                  <a:cubicBezTo>
                    <a:pt x="304800" y="2276541"/>
                    <a:pt x="300797" y="2270095"/>
                    <a:pt x="296392" y="2263928"/>
                  </a:cubicBezTo>
                  <a:cubicBezTo>
                    <a:pt x="286722" y="2250389"/>
                    <a:pt x="273355" y="2234650"/>
                    <a:pt x="264861" y="2219785"/>
                  </a:cubicBezTo>
                  <a:cubicBezTo>
                    <a:pt x="250013" y="2193802"/>
                    <a:pt x="249973" y="2187735"/>
                    <a:pt x="239636" y="2156723"/>
                  </a:cubicBezTo>
                  <a:cubicBezTo>
                    <a:pt x="229919" y="2127572"/>
                    <a:pt x="219504" y="2098996"/>
                    <a:pt x="214411" y="2068436"/>
                  </a:cubicBezTo>
                  <a:lnTo>
                    <a:pt x="208105" y="2030599"/>
                  </a:lnTo>
                  <a:cubicBezTo>
                    <a:pt x="206003" y="1725799"/>
                    <a:pt x="210090" y="1420893"/>
                    <a:pt x="201799" y="1116199"/>
                  </a:cubicBezTo>
                  <a:cubicBezTo>
                    <a:pt x="201575" y="1107974"/>
                    <a:pt x="168824" y="1098901"/>
                    <a:pt x="163962" y="1097280"/>
                  </a:cubicBezTo>
                  <a:cubicBezTo>
                    <a:pt x="130898" y="1075237"/>
                    <a:pt x="138064" y="1078137"/>
                    <a:pt x="81981" y="1059443"/>
                  </a:cubicBezTo>
                  <a:cubicBezTo>
                    <a:pt x="71813" y="1056054"/>
                    <a:pt x="60913" y="1055461"/>
                    <a:pt x="50450" y="1053136"/>
                  </a:cubicBezTo>
                  <a:cubicBezTo>
                    <a:pt x="41989" y="1051256"/>
                    <a:pt x="33633" y="1048932"/>
                    <a:pt x="25225" y="1046830"/>
                  </a:cubicBezTo>
                  <a:cubicBezTo>
                    <a:pt x="18919" y="1042626"/>
                    <a:pt x="11041" y="1040136"/>
                    <a:pt x="6306" y="1034218"/>
                  </a:cubicBezTo>
                  <a:cubicBezTo>
                    <a:pt x="2153" y="1029027"/>
                    <a:pt x="0" y="1021946"/>
                    <a:pt x="0" y="1015299"/>
                  </a:cubicBezTo>
                  <a:cubicBezTo>
                    <a:pt x="0" y="983698"/>
                    <a:pt x="1837" y="951989"/>
                    <a:pt x="6306" y="920706"/>
                  </a:cubicBezTo>
                  <a:cubicBezTo>
                    <a:pt x="8186" y="907545"/>
                    <a:pt x="9519" y="892270"/>
                    <a:pt x="18919" y="882869"/>
                  </a:cubicBezTo>
                  <a:cubicBezTo>
                    <a:pt x="36890" y="864897"/>
                    <a:pt x="28233" y="875203"/>
                    <a:pt x="44144" y="851338"/>
                  </a:cubicBezTo>
                  <a:cubicBezTo>
                    <a:pt x="46246" y="845032"/>
                    <a:pt x="47152" y="838191"/>
                    <a:pt x="50450" y="832419"/>
                  </a:cubicBezTo>
                  <a:cubicBezTo>
                    <a:pt x="71919" y="794847"/>
                    <a:pt x="62511" y="818920"/>
                    <a:pt x="81981" y="794582"/>
                  </a:cubicBezTo>
                  <a:cubicBezTo>
                    <a:pt x="86716" y="788664"/>
                    <a:pt x="90389" y="781969"/>
                    <a:pt x="94593" y="775663"/>
                  </a:cubicBezTo>
                  <a:cubicBezTo>
                    <a:pt x="96695" y="725213"/>
                    <a:pt x="97302" y="674679"/>
                    <a:pt x="100900" y="624314"/>
                  </a:cubicBezTo>
                  <a:cubicBezTo>
                    <a:pt x="101518" y="615669"/>
                    <a:pt x="103330" y="606842"/>
                    <a:pt x="107206" y="599090"/>
                  </a:cubicBezTo>
                  <a:cubicBezTo>
                    <a:pt x="113985" y="585532"/>
                    <a:pt x="132431" y="561252"/>
                    <a:pt x="132431" y="561252"/>
                  </a:cubicBezTo>
                  <a:cubicBezTo>
                    <a:pt x="147335" y="501633"/>
                    <a:pt x="123816" y="577325"/>
                    <a:pt x="176574" y="498190"/>
                  </a:cubicBezTo>
                  <a:lnTo>
                    <a:pt x="201799" y="460353"/>
                  </a:lnTo>
                  <a:cubicBezTo>
                    <a:pt x="206003" y="454047"/>
                    <a:pt x="209052" y="446793"/>
                    <a:pt x="214411" y="441434"/>
                  </a:cubicBezTo>
                  <a:cubicBezTo>
                    <a:pt x="218615" y="437230"/>
                    <a:pt x="223310" y="433465"/>
                    <a:pt x="227024" y="428822"/>
                  </a:cubicBezTo>
                  <a:cubicBezTo>
                    <a:pt x="239890" y="412739"/>
                    <a:pt x="249947" y="385445"/>
                    <a:pt x="271167" y="378372"/>
                  </a:cubicBezTo>
                  <a:lnTo>
                    <a:pt x="290086" y="372066"/>
                  </a:lnTo>
                  <a:cubicBezTo>
                    <a:pt x="310948" y="309478"/>
                    <a:pt x="275947" y="405083"/>
                    <a:pt x="315311" y="334229"/>
                  </a:cubicBezTo>
                  <a:cubicBezTo>
                    <a:pt x="321767" y="322608"/>
                    <a:pt x="327923" y="296392"/>
                    <a:pt x="327923" y="296392"/>
                  </a:cubicBezTo>
                  <a:cubicBezTo>
                    <a:pt x="323719" y="285882"/>
                    <a:pt x="322558" y="273557"/>
                    <a:pt x="315311" y="264861"/>
                  </a:cubicBezTo>
                  <a:cubicBezTo>
                    <a:pt x="304351" y="251709"/>
                    <a:pt x="288929" y="258294"/>
                    <a:pt x="283780" y="271167"/>
                  </a:cubicBezTo>
                  <a:cubicBezTo>
                    <a:pt x="281438" y="277022"/>
                    <a:pt x="275372" y="324769"/>
                    <a:pt x="283780" y="321616"/>
                  </a:cubicBezTo>
                  <a:close/>
                </a:path>
              </a:pathLst>
            </a:custGeom>
            <a:solidFill>
              <a:srgbClr val="66CCFF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086525" y="2652108"/>
              <a:ext cx="0" cy="2051962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矩形 4"/>
            <p:cNvSpPr/>
            <p:nvPr/>
          </p:nvSpPr>
          <p:spPr>
            <a:xfrm>
              <a:off x="2877005" y="2147449"/>
              <a:ext cx="444437" cy="5649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840497" y="4573938"/>
              <a:ext cx="442850" cy="5649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/>
        </p:nvSpPr>
        <p:spPr bwMode="auto">
          <a:xfrm>
            <a:off x="8045450" y="1489075"/>
            <a:ext cx="63500" cy="63500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6076950" y="3568700"/>
            <a:ext cx="2000250" cy="312738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064500" y="3275013"/>
            <a:ext cx="444500" cy="563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C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26413" y="1114425"/>
            <a:ext cx="444500" cy="565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D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22275" y="454609"/>
            <a:ext cx="20320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方案二：</a:t>
            </a:r>
            <a:endParaRPr kumimoji="0" lang="zh-CN" altLang="en-US" sz="3600" b="0" i="0" u="none" strike="noStrike" kern="1200" cap="none" spc="0" normalizeH="0" baseline="0" noProof="0" dirty="0">
              <a:ln w="0"/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9575" y="1303619"/>
            <a:ext cx="4625975" cy="3385272"/>
            <a:chOff x="409575" y="1324841"/>
            <a:chExt cx="4625975" cy="3385272"/>
          </a:xfrm>
        </p:grpSpPr>
        <p:sp>
          <p:nvSpPr>
            <p:cNvPr id="13" name="矩形 12"/>
            <p:cNvSpPr/>
            <p:nvPr/>
          </p:nvSpPr>
          <p:spPr bwMode="auto">
            <a:xfrm>
              <a:off x="422275" y="1385888"/>
              <a:ext cx="4613275" cy="3324225"/>
            </a:xfrm>
            <a:prstGeom prst="rect">
              <a:avLst/>
            </a:prstGeom>
            <a:noFill/>
            <a:ln w="19050">
              <a:solidFill>
                <a:srgbClr val="58D2B4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09575" y="1324841"/>
              <a:ext cx="4529137" cy="33242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457200" indent="-457200" eaLnBrk="1" hangingPunct="1">
                <a:lnSpc>
                  <a:spcPct val="150000"/>
                </a:lnSpc>
                <a:buClr>
                  <a:srgbClr val="00B050"/>
                </a:buClr>
                <a:buFont typeface="Wingdings" panose="05000000000000000000" pitchFamily="2" charset="2"/>
                <a:buChar char="Ø"/>
              </a:pP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如图，先作三角形 </a:t>
              </a:r>
              <a:r>
                <a:rPr lang="en-US" altLang="zh-CN" sz="2800" b="1" i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ABC </a:t>
              </a: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，再找一点 </a:t>
              </a:r>
              <a:r>
                <a:rPr lang="en-US" altLang="zh-CN" sz="2800" b="1" i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D</a:t>
              </a: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，使</a:t>
              </a:r>
              <a:r>
                <a:rPr lang="en-US" altLang="zh-CN" sz="2800" b="1" i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AD</a:t>
              </a:r>
              <a:r>
                <a:rPr lang="en-US" altLang="zh-CN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∥</a:t>
              </a:r>
              <a:r>
                <a:rPr lang="en-US" altLang="zh-CN" sz="2800" b="1" i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BC</a:t>
              </a: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，并使</a:t>
              </a:r>
              <a:r>
                <a:rPr lang="en-US" altLang="zh-CN" sz="2800" b="1" i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AD </a:t>
              </a:r>
              <a:r>
                <a:rPr lang="en-US" altLang="zh-CN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</a:t>
              </a:r>
              <a:r>
                <a:rPr lang="en-US" altLang="zh-CN" sz="2800" b="1" i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BC</a:t>
              </a: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，连结 </a:t>
              </a:r>
              <a:r>
                <a:rPr lang="en-US" altLang="zh-CN" sz="2800" b="1" i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CD</a:t>
              </a: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，量</a:t>
              </a:r>
              <a:r>
                <a:rPr lang="en-US" altLang="zh-CN" sz="2800" b="1" i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CD </a:t>
              </a: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的长即得 </a:t>
              </a:r>
              <a:r>
                <a:rPr lang="en-US" altLang="zh-CN" sz="2800" b="1" i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AB </a:t>
              </a:r>
              <a:r>
                <a:rPr lang="zh-CN" altLang="en-US" sz="2800" b="1" dirty="0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之间的距离。</a:t>
              </a:r>
              <a:endPara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6064250" y="1816100"/>
            <a:ext cx="2012950" cy="175260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6078538" y="1512888"/>
            <a:ext cx="2001838" cy="31115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8064500" y="1512888"/>
            <a:ext cx="25400" cy="20431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 bwMode="auto">
          <a:xfrm>
            <a:off x="8026400" y="3519488"/>
            <a:ext cx="63500" cy="63500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" grpId="0"/>
      <p:bldP spid="26" grpId="0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5"/>
          <p:cNvSpPr>
            <a:spLocks noChangeArrowheads="1"/>
          </p:cNvSpPr>
          <p:nvPr/>
        </p:nvSpPr>
        <p:spPr bwMode="auto">
          <a:xfrm>
            <a:off x="276776" y="1259378"/>
            <a:ext cx="4893712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理由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: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在△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DAC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与△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BCA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中，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Rectangle 32"/>
          <p:cNvSpPr>
            <a:spLocks noChangeArrowheads="1"/>
          </p:cNvSpPr>
          <p:nvPr/>
        </p:nvSpPr>
        <p:spPr bwMode="auto">
          <a:xfrm>
            <a:off x="341025" y="3595630"/>
            <a:ext cx="5003293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所以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DAC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≌ 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BCA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SAS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Rectangle 34"/>
          <p:cNvSpPr>
            <a:spLocks noChangeArrowheads="1"/>
          </p:cNvSpPr>
          <p:nvPr/>
        </p:nvSpPr>
        <p:spPr bwMode="auto">
          <a:xfrm>
            <a:off x="276776" y="4167129"/>
            <a:ext cx="2442336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所以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CD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                                            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Text Box 38"/>
          <p:cNvSpPr txBox="1"/>
          <p:nvPr/>
        </p:nvSpPr>
        <p:spPr>
          <a:xfrm>
            <a:off x="2572780" y="4128294"/>
            <a:ext cx="4392613" cy="5603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全等三角形的对应边相等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37849" y="1965816"/>
            <a:ext cx="4069441" cy="1602884"/>
            <a:chOff x="751223" y="1529508"/>
            <a:chExt cx="3590657" cy="1602364"/>
          </a:xfrm>
        </p:grpSpPr>
        <p:sp>
          <p:nvSpPr>
            <p:cNvPr id="9" name="Rectangle 26"/>
            <p:cNvSpPr>
              <a:spLocks noChangeArrowheads="1"/>
            </p:cNvSpPr>
            <p:nvPr/>
          </p:nvSpPr>
          <p:spPr bwMode="auto">
            <a:xfrm>
              <a:off x="1522691" y="2089714"/>
              <a:ext cx="2819189" cy="5597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∠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DAC 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= ∠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BCA</a:t>
              </a:r>
              <a:r>
                <a:rPr kumimoji="0" lang="zh-CN" altLang="en-US" sz="2800" b="1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 ，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0" name="Rectangle 27"/>
            <p:cNvSpPr>
              <a:spLocks noChangeArrowheads="1"/>
            </p:cNvSpPr>
            <p:nvPr/>
          </p:nvSpPr>
          <p:spPr bwMode="auto">
            <a:xfrm>
              <a:off x="1616346" y="1562835"/>
              <a:ext cx="1664527" cy="5597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DA 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= 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BC</a:t>
              </a:r>
              <a:r>
                <a:rPr kumimoji="0" lang="zh-CN" altLang="en-US" sz="2800" b="1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，</a:t>
              </a:r>
              <a:endParaRPr kumimoji="0" lang="en-US" altLang="zh-CN" sz="2800" b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1" name="Rectangle 28"/>
            <p:cNvSpPr>
              <a:spLocks noChangeArrowheads="1"/>
            </p:cNvSpPr>
            <p:nvPr/>
          </p:nvSpPr>
          <p:spPr bwMode="auto">
            <a:xfrm>
              <a:off x="1657618" y="2572157"/>
              <a:ext cx="1742829" cy="5597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AC 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= 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CA</a:t>
              </a:r>
              <a:r>
                <a:rPr kumimoji="0" lang="zh-CN" altLang="en-US" sz="2800" b="1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 ，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751223" y="1529508"/>
              <a:ext cx="799421" cy="5597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因为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467350" y="1114425"/>
            <a:ext cx="3103563" cy="3201988"/>
            <a:chOff x="5467350" y="1114425"/>
            <a:chExt cx="3103563" cy="3201988"/>
          </a:xfrm>
        </p:grpSpPr>
        <p:grpSp>
          <p:nvGrpSpPr>
            <p:cNvPr id="25" name="组合 1"/>
            <p:cNvGrpSpPr/>
            <p:nvPr/>
          </p:nvGrpSpPr>
          <p:grpSpPr>
            <a:xfrm>
              <a:off x="5467350" y="1323975"/>
              <a:ext cx="1166813" cy="2992438"/>
              <a:chOff x="2478598" y="2147449"/>
              <a:chExt cx="1166648" cy="2991453"/>
            </a:xfrm>
          </p:grpSpPr>
          <p:sp>
            <p:nvSpPr>
              <p:cNvPr id="26" name="任意多边形 2"/>
              <p:cNvSpPr/>
              <p:nvPr/>
            </p:nvSpPr>
            <p:spPr bwMode="auto">
              <a:xfrm>
                <a:off x="2478598" y="2652108"/>
                <a:ext cx="1166648" cy="2064658"/>
              </a:xfrm>
              <a:custGeom>
                <a:avLst/>
                <a:gdLst>
                  <a:gd name="connsiteX0" fmla="*/ 283780 w 1343222"/>
                  <a:gd name="connsiteY0" fmla="*/ 321616 h 2377440"/>
                  <a:gd name="connsiteX1" fmla="*/ 334229 w 1343222"/>
                  <a:gd name="connsiteY1" fmla="*/ 252248 h 2377440"/>
                  <a:gd name="connsiteX2" fmla="*/ 353148 w 1343222"/>
                  <a:gd name="connsiteY2" fmla="*/ 233330 h 2377440"/>
                  <a:gd name="connsiteX3" fmla="*/ 390985 w 1343222"/>
                  <a:gd name="connsiteY3" fmla="*/ 220717 h 2377440"/>
                  <a:gd name="connsiteX4" fmla="*/ 403597 w 1343222"/>
                  <a:gd name="connsiteY4" fmla="*/ 201799 h 2377440"/>
                  <a:gd name="connsiteX5" fmla="*/ 441435 w 1343222"/>
                  <a:gd name="connsiteY5" fmla="*/ 176574 h 2377440"/>
                  <a:gd name="connsiteX6" fmla="*/ 460353 w 1343222"/>
                  <a:gd name="connsiteY6" fmla="*/ 163961 h 2377440"/>
                  <a:gd name="connsiteX7" fmla="*/ 472966 w 1343222"/>
                  <a:gd name="connsiteY7" fmla="*/ 151349 h 2377440"/>
                  <a:gd name="connsiteX8" fmla="*/ 504497 w 1343222"/>
                  <a:gd name="connsiteY8" fmla="*/ 107205 h 2377440"/>
                  <a:gd name="connsiteX9" fmla="*/ 523415 w 1343222"/>
                  <a:gd name="connsiteY9" fmla="*/ 63062 h 2377440"/>
                  <a:gd name="connsiteX10" fmla="*/ 536028 w 1343222"/>
                  <a:gd name="connsiteY10" fmla="*/ 44143 h 2377440"/>
                  <a:gd name="connsiteX11" fmla="*/ 573865 w 1343222"/>
                  <a:gd name="connsiteY11" fmla="*/ 25225 h 2377440"/>
                  <a:gd name="connsiteX12" fmla="*/ 592784 w 1343222"/>
                  <a:gd name="connsiteY12" fmla="*/ 12612 h 2377440"/>
                  <a:gd name="connsiteX13" fmla="*/ 636927 w 1343222"/>
                  <a:gd name="connsiteY13" fmla="*/ 6306 h 2377440"/>
                  <a:gd name="connsiteX14" fmla="*/ 655846 w 1343222"/>
                  <a:gd name="connsiteY14" fmla="*/ 0 h 2377440"/>
                  <a:gd name="connsiteX15" fmla="*/ 826113 w 1343222"/>
                  <a:gd name="connsiteY15" fmla="*/ 6306 h 2377440"/>
                  <a:gd name="connsiteX16" fmla="*/ 863951 w 1343222"/>
                  <a:gd name="connsiteY16" fmla="*/ 25225 h 2377440"/>
                  <a:gd name="connsiteX17" fmla="*/ 882869 w 1343222"/>
                  <a:gd name="connsiteY17" fmla="*/ 31531 h 2377440"/>
                  <a:gd name="connsiteX18" fmla="*/ 908094 w 1343222"/>
                  <a:gd name="connsiteY18" fmla="*/ 50450 h 2377440"/>
                  <a:gd name="connsiteX19" fmla="*/ 933319 w 1343222"/>
                  <a:gd name="connsiteY19" fmla="*/ 63062 h 2377440"/>
                  <a:gd name="connsiteX20" fmla="*/ 952237 w 1343222"/>
                  <a:gd name="connsiteY20" fmla="*/ 81981 h 2377440"/>
                  <a:gd name="connsiteX21" fmla="*/ 964850 w 1343222"/>
                  <a:gd name="connsiteY21" fmla="*/ 132430 h 2377440"/>
                  <a:gd name="connsiteX22" fmla="*/ 977462 w 1343222"/>
                  <a:gd name="connsiteY22" fmla="*/ 145043 h 2377440"/>
                  <a:gd name="connsiteX23" fmla="*/ 983768 w 1343222"/>
                  <a:gd name="connsiteY23" fmla="*/ 182880 h 2377440"/>
                  <a:gd name="connsiteX24" fmla="*/ 996381 w 1343222"/>
                  <a:gd name="connsiteY24" fmla="*/ 220717 h 2377440"/>
                  <a:gd name="connsiteX25" fmla="*/ 1002687 w 1343222"/>
                  <a:gd name="connsiteY25" fmla="*/ 264861 h 2377440"/>
                  <a:gd name="connsiteX26" fmla="*/ 1008993 w 1343222"/>
                  <a:gd name="connsiteY26" fmla="*/ 283779 h 2377440"/>
                  <a:gd name="connsiteX27" fmla="*/ 1015300 w 1343222"/>
                  <a:gd name="connsiteY27" fmla="*/ 403597 h 2377440"/>
                  <a:gd name="connsiteX28" fmla="*/ 1021606 w 1343222"/>
                  <a:gd name="connsiteY28" fmla="*/ 422516 h 2377440"/>
                  <a:gd name="connsiteX29" fmla="*/ 1027912 w 1343222"/>
                  <a:gd name="connsiteY29" fmla="*/ 447741 h 2377440"/>
                  <a:gd name="connsiteX30" fmla="*/ 1021606 w 1343222"/>
                  <a:gd name="connsiteY30" fmla="*/ 618008 h 2377440"/>
                  <a:gd name="connsiteX31" fmla="*/ 1046831 w 1343222"/>
                  <a:gd name="connsiteY31" fmla="*/ 643233 h 2377440"/>
                  <a:gd name="connsiteX32" fmla="*/ 1097280 w 1343222"/>
                  <a:gd name="connsiteY32" fmla="*/ 699989 h 2377440"/>
                  <a:gd name="connsiteX33" fmla="*/ 1109893 w 1343222"/>
                  <a:gd name="connsiteY33" fmla="*/ 712601 h 2377440"/>
                  <a:gd name="connsiteX34" fmla="*/ 1135117 w 1343222"/>
                  <a:gd name="connsiteY34" fmla="*/ 718907 h 2377440"/>
                  <a:gd name="connsiteX35" fmla="*/ 1147730 w 1343222"/>
                  <a:gd name="connsiteY35" fmla="*/ 737826 h 2377440"/>
                  <a:gd name="connsiteX36" fmla="*/ 1204486 w 1343222"/>
                  <a:gd name="connsiteY36" fmla="*/ 769357 h 2377440"/>
                  <a:gd name="connsiteX37" fmla="*/ 1242323 w 1343222"/>
                  <a:gd name="connsiteY37" fmla="*/ 794582 h 2377440"/>
                  <a:gd name="connsiteX38" fmla="*/ 1261242 w 1343222"/>
                  <a:gd name="connsiteY38" fmla="*/ 826113 h 2377440"/>
                  <a:gd name="connsiteX39" fmla="*/ 1267548 w 1343222"/>
                  <a:gd name="connsiteY39" fmla="*/ 845032 h 2377440"/>
                  <a:gd name="connsiteX40" fmla="*/ 1242323 w 1343222"/>
                  <a:gd name="connsiteY40" fmla="*/ 920706 h 2377440"/>
                  <a:gd name="connsiteX41" fmla="*/ 1229711 w 1343222"/>
                  <a:gd name="connsiteY41" fmla="*/ 933319 h 2377440"/>
                  <a:gd name="connsiteX42" fmla="*/ 1242323 w 1343222"/>
                  <a:gd name="connsiteY42" fmla="*/ 977462 h 2377440"/>
                  <a:gd name="connsiteX43" fmla="*/ 1280160 w 1343222"/>
                  <a:gd name="connsiteY43" fmla="*/ 1015299 h 2377440"/>
                  <a:gd name="connsiteX44" fmla="*/ 1317997 w 1343222"/>
                  <a:gd name="connsiteY44" fmla="*/ 1059443 h 2377440"/>
                  <a:gd name="connsiteX45" fmla="*/ 1336916 w 1343222"/>
                  <a:gd name="connsiteY45" fmla="*/ 1078361 h 2377440"/>
                  <a:gd name="connsiteX46" fmla="*/ 1343222 w 1343222"/>
                  <a:gd name="connsiteY46" fmla="*/ 1097280 h 2377440"/>
                  <a:gd name="connsiteX47" fmla="*/ 1330610 w 1343222"/>
                  <a:gd name="connsiteY47" fmla="*/ 1166648 h 2377440"/>
                  <a:gd name="connsiteX48" fmla="*/ 1292773 w 1343222"/>
                  <a:gd name="connsiteY48" fmla="*/ 1198179 h 2377440"/>
                  <a:gd name="connsiteX49" fmla="*/ 1273854 w 1343222"/>
                  <a:gd name="connsiteY49" fmla="*/ 1204485 h 2377440"/>
                  <a:gd name="connsiteX50" fmla="*/ 1261242 w 1343222"/>
                  <a:gd name="connsiteY50" fmla="*/ 1217098 h 2377440"/>
                  <a:gd name="connsiteX51" fmla="*/ 1223404 w 1343222"/>
                  <a:gd name="connsiteY51" fmla="*/ 1242323 h 2377440"/>
                  <a:gd name="connsiteX52" fmla="*/ 1210792 w 1343222"/>
                  <a:gd name="connsiteY52" fmla="*/ 1267547 h 2377440"/>
                  <a:gd name="connsiteX53" fmla="*/ 1185567 w 1343222"/>
                  <a:gd name="connsiteY53" fmla="*/ 1299079 h 2377440"/>
                  <a:gd name="connsiteX54" fmla="*/ 1160342 w 1343222"/>
                  <a:gd name="connsiteY54" fmla="*/ 1330610 h 2377440"/>
                  <a:gd name="connsiteX55" fmla="*/ 1116199 w 1343222"/>
                  <a:gd name="connsiteY55" fmla="*/ 1349528 h 2377440"/>
                  <a:gd name="connsiteX56" fmla="*/ 1097280 w 1343222"/>
                  <a:gd name="connsiteY56" fmla="*/ 1362141 h 2377440"/>
                  <a:gd name="connsiteX57" fmla="*/ 1078362 w 1343222"/>
                  <a:gd name="connsiteY57" fmla="*/ 1399978 h 2377440"/>
                  <a:gd name="connsiteX58" fmla="*/ 1065749 w 1343222"/>
                  <a:gd name="connsiteY58" fmla="*/ 1412590 h 2377440"/>
                  <a:gd name="connsiteX59" fmla="*/ 1059443 w 1343222"/>
                  <a:gd name="connsiteY59" fmla="*/ 1444121 h 2377440"/>
                  <a:gd name="connsiteX60" fmla="*/ 1053137 w 1343222"/>
                  <a:gd name="connsiteY60" fmla="*/ 1481959 h 2377440"/>
                  <a:gd name="connsiteX61" fmla="*/ 1034218 w 1343222"/>
                  <a:gd name="connsiteY61" fmla="*/ 1538714 h 2377440"/>
                  <a:gd name="connsiteX62" fmla="*/ 1021606 w 1343222"/>
                  <a:gd name="connsiteY62" fmla="*/ 1582858 h 2377440"/>
                  <a:gd name="connsiteX63" fmla="*/ 1008993 w 1343222"/>
                  <a:gd name="connsiteY63" fmla="*/ 1601776 h 2377440"/>
                  <a:gd name="connsiteX64" fmla="*/ 996381 w 1343222"/>
                  <a:gd name="connsiteY64" fmla="*/ 1627001 h 2377440"/>
                  <a:gd name="connsiteX65" fmla="*/ 983768 w 1343222"/>
                  <a:gd name="connsiteY65" fmla="*/ 1671145 h 2377440"/>
                  <a:gd name="connsiteX66" fmla="*/ 977462 w 1343222"/>
                  <a:gd name="connsiteY66" fmla="*/ 1828800 h 2377440"/>
                  <a:gd name="connsiteX67" fmla="*/ 971156 w 1343222"/>
                  <a:gd name="connsiteY67" fmla="*/ 1866637 h 2377440"/>
                  <a:gd name="connsiteX68" fmla="*/ 958544 w 1343222"/>
                  <a:gd name="connsiteY68" fmla="*/ 2081048 h 2377440"/>
                  <a:gd name="connsiteX69" fmla="*/ 945931 w 1343222"/>
                  <a:gd name="connsiteY69" fmla="*/ 2181947 h 2377440"/>
                  <a:gd name="connsiteX70" fmla="*/ 933319 w 1343222"/>
                  <a:gd name="connsiteY70" fmla="*/ 2226091 h 2377440"/>
                  <a:gd name="connsiteX71" fmla="*/ 920706 w 1343222"/>
                  <a:gd name="connsiteY71" fmla="*/ 2238703 h 2377440"/>
                  <a:gd name="connsiteX72" fmla="*/ 908094 w 1343222"/>
                  <a:gd name="connsiteY72" fmla="*/ 2301765 h 2377440"/>
                  <a:gd name="connsiteX73" fmla="*/ 889175 w 1343222"/>
                  <a:gd name="connsiteY73" fmla="*/ 2333296 h 2377440"/>
                  <a:gd name="connsiteX74" fmla="*/ 863951 w 1343222"/>
                  <a:gd name="connsiteY74" fmla="*/ 2339603 h 2377440"/>
                  <a:gd name="connsiteX75" fmla="*/ 845032 w 1343222"/>
                  <a:gd name="connsiteY75" fmla="*/ 2352215 h 2377440"/>
                  <a:gd name="connsiteX76" fmla="*/ 756745 w 1343222"/>
                  <a:gd name="connsiteY76" fmla="*/ 2371134 h 2377440"/>
                  <a:gd name="connsiteX77" fmla="*/ 731520 w 1343222"/>
                  <a:gd name="connsiteY77" fmla="*/ 2377440 h 2377440"/>
                  <a:gd name="connsiteX78" fmla="*/ 479272 w 1343222"/>
                  <a:gd name="connsiteY78" fmla="*/ 2364827 h 2377440"/>
                  <a:gd name="connsiteX79" fmla="*/ 428822 w 1343222"/>
                  <a:gd name="connsiteY79" fmla="*/ 2345909 h 2377440"/>
                  <a:gd name="connsiteX80" fmla="*/ 384679 w 1343222"/>
                  <a:gd name="connsiteY80" fmla="*/ 2333296 h 2377440"/>
                  <a:gd name="connsiteX81" fmla="*/ 340535 w 1343222"/>
                  <a:gd name="connsiteY81" fmla="*/ 2308072 h 2377440"/>
                  <a:gd name="connsiteX82" fmla="*/ 327923 w 1343222"/>
                  <a:gd name="connsiteY82" fmla="*/ 2295459 h 2377440"/>
                  <a:gd name="connsiteX83" fmla="*/ 309004 w 1343222"/>
                  <a:gd name="connsiteY83" fmla="*/ 2282847 h 2377440"/>
                  <a:gd name="connsiteX84" fmla="*/ 296392 w 1343222"/>
                  <a:gd name="connsiteY84" fmla="*/ 2263928 h 2377440"/>
                  <a:gd name="connsiteX85" fmla="*/ 264861 w 1343222"/>
                  <a:gd name="connsiteY85" fmla="*/ 2219785 h 2377440"/>
                  <a:gd name="connsiteX86" fmla="*/ 239636 w 1343222"/>
                  <a:gd name="connsiteY86" fmla="*/ 2156723 h 2377440"/>
                  <a:gd name="connsiteX87" fmla="*/ 214411 w 1343222"/>
                  <a:gd name="connsiteY87" fmla="*/ 2068436 h 2377440"/>
                  <a:gd name="connsiteX88" fmla="*/ 208105 w 1343222"/>
                  <a:gd name="connsiteY88" fmla="*/ 2030599 h 2377440"/>
                  <a:gd name="connsiteX89" fmla="*/ 201799 w 1343222"/>
                  <a:gd name="connsiteY89" fmla="*/ 1116199 h 2377440"/>
                  <a:gd name="connsiteX90" fmla="*/ 163962 w 1343222"/>
                  <a:gd name="connsiteY90" fmla="*/ 1097280 h 2377440"/>
                  <a:gd name="connsiteX91" fmla="*/ 81981 w 1343222"/>
                  <a:gd name="connsiteY91" fmla="*/ 1059443 h 2377440"/>
                  <a:gd name="connsiteX92" fmla="*/ 50450 w 1343222"/>
                  <a:gd name="connsiteY92" fmla="*/ 1053136 h 2377440"/>
                  <a:gd name="connsiteX93" fmla="*/ 25225 w 1343222"/>
                  <a:gd name="connsiteY93" fmla="*/ 1046830 h 2377440"/>
                  <a:gd name="connsiteX94" fmla="*/ 6306 w 1343222"/>
                  <a:gd name="connsiteY94" fmla="*/ 1034218 h 2377440"/>
                  <a:gd name="connsiteX95" fmla="*/ 0 w 1343222"/>
                  <a:gd name="connsiteY95" fmla="*/ 1015299 h 2377440"/>
                  <a:gd name="connsiteX96" fmla="*/ 6306 w 1343222"/>
                  <a:gd name="connsiteY96" fmla="*/ 920706 h 2377440"/>
                  <a:gd name="connsiteX97" fmla="*/ 18919 w 1343222"/>
                  <a:gd name="connsiteY97" fmla="*/ 882869 h 2377440"/>
                  <a:gd name="connsiteX98" fmla="*/ 44144 w 1343222"/>
                  <a:gd name="connsiteY98" fmla="*/ 851338 h 2377440"/>
                  <a:gd name="connsiteX99" fmla="*/ 50450 w 1343222"/>
                  <a:gd name="connsiteY99" fmla="*/ 832419 h 2377440"/>
                  <a:gd name="connsiteX100" fmla="*/ 81981 w 1343222"/>
                  <a:gd name="connsiteY100" fmla="*/ 794582 h 2377440"/>
                  <a:gd name="connsiteX101" fmla="*/ 94593 w 1343222"/>
                  <a:gd name="connsiteY101" fmla="*/ 775663 h 2377440"/>
                  <a:gd name="connsiteX102" fmla="*/ 100900 w 1343222"/>
                  <a:gd name="connsiteY102" fmla="*/ 624314 h 2377440"/>
                  <a:gd name="connsiteX103" fmla="*/ 107206 w 1343222"/>
                  <a:gd name="connsiteY103" fmla="*/ 599090 h 2377440"/>
                  <a:gd name="connsiteX104" fmla="*/ 132431 w 1343222"/>
                  <a:gd name="connsiteY104" fmla="*/ 561252 h 2377440"/>
                  <a:gd name="connsiteX105" fmla="*/ 176574 w 1343222"/>
                  <a:gd name="connsiteY105" fmla="*/ 498190 h 2377440"/>
                  <a:gd name="connsiteX106" fmla="*/ 201799 w 1343222"/>
                  <a:gd name="connsiteY106" fmla="*/ 460353 h 2377440"/>
                  <a:gd name="connsiteX107" fmla="*/ 214411 w 1343222"/>
                  <a:gd name="connsiteY107" fmla="*/ 441434 h 2377440"/>
                  <a:gd name="connsiteX108" fmla="*/ 227024 w 1343222"/>
                  <a:gd name="connsiteY108" fmla="*/ 428822 h 2377440"/>
                  <a:gd name="connsiteX109" fmla="*/ 271167 w 1343222"/>
                  <a:gd name="connsiteY109" fmla="*/ 378372 h 2377440"/>
                  <a:gd name="connsiteX110" fmla="*/ 290086 w 1343222"/>
                  <a:gd name="connsiteY110" fmla="*/ 372066 h 2377440"/>
                  <a:gd name="connsiteX111" fmla="*/ 315311 w 1343222"/>
                  <a:gd name="connsiteY111" fmla="*/ 334229 h 2377440"/>
                  <a:gd name="connsiteX112" fmla="*/ 327923 w 1343222"/>
                  <a:gd name="connsiteY112" fmla="*/ 296392 h 2377440"/>
                  <a:gd name="connsiteX113" fmla="*/ 315311 w 1343222"/>
                  <a:gd name="connsiteY113" fmla="*/ 264861 h 2377440"/>
                  <a:gd name="connsiteX114" fmla="*/ 283780 w 1343222"/>
                  <a:gd name="connsiteY114" fmla="*/ 271167 h 2377440"/>
                  <a:gd name="connsiteX115" fmla="*/ 283780 w 1343222"/>
                  <a:gd name="connsiteY115" fmla="*/ 321616 h 237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1343222" h="2377440">
                    <a:moveTo>
                      <a:pt x="283780" y="321616"/>
                    </a:moveTo>
                    <a:cubicBezTo>
                      <a:pt x="292188" y="318463"/>
                      <a:pt x="288388" y="298088"/>
                      <a:pt x="334229" y="252248"/>
                    </a:cubicBezTo>
                    <a:cubicBezTo>
                      <a:pt x="340535" y="245942"/>
                      <a:pt x="344687" y="236150"/>
                      <a:pt x="353148" y="233330"/>
                    </a:cubicBezTo>
                    <a:lnTo>
                      <a:pt x="390985" y="220717"/>
                    </a:lnTo>
                    <a:cubicBezTo>
                      <a:pt x="395189" y="214411"/>
                      <a:pt x="397893" y="206790"/>
                      <a:pt x="403597" y="201799"/>
                    </a:cubicBezTo>
                    <a:cubicBezTo>
                      <a:pt x="415005" y="191817"/>
                      <a:pt x="428822" y="184983"/>
                      <a:pt x="441435" y="176574"/>
                    </a:cubicBezTo>
                    <a:cubicBezTo>
                      <a:pt x="447741" y="172370"/>
                      <a:pt x="454994" y="169320"/>
                      <a:pt x="460353" y="163961"/>
                    </a:cubicBezTo>
                    <a:lnTo>
                      <a:pt x="472966" y="151349"/>
                    </a:lnTo>
                    <a:cubicBezTo>
                      <a:pt x="485720" y="100329"/>
                      <a:pt x="467610" y="150240"/>
                      <a:pt x="504497" y="107205"/>
                    </a:cubicBezTo>
                    <a:cubicBezTo>
                      <a:pt x="520245" y="88833"/>
                      <a:pt x="514021" y="81850"/>
                      <a:pt x="523415" y="63062"/>
                    </a:cubicBezTo>
                    <a:cubicBezTo>
                      <a:pt x="526805" y="56283"/>
                      <a:pt x="530669" y="49502"/>
                      <a:pt x="536028" y="44143"/>
                    </a:cubicBezTo>
                    <a:cubicBezTo>
                      <a:pt x="548253" y="31918"/>
                      <a:pt x="558478" y="30354"/>
                      <a:pt x="573865" y="25225"/>
                    </a:cubicBezTo>
                    <a:cubicBezTo>
                      <a:pt x="580171" y="21021"/>
                      <a:pt x="585524" y="14790"/>
                      <a:pt x="592784" y="12612"/>
                    </a:cubicBezTo>
                    <a:cubicBezTo>
                      <a:pt x="607021" y="8341"/>
                      <a:pt x="622352" y="9221"/>
                      <a:pt x="636927" y="6306"/>
                    </a:cubicBezTo>
                    <a:cubicBezTo>
                      <a:pt x="643445" y="5002"/>
                      <a:pt x="649540" y="2102"/>
                      <a:pt x="655846" y="0"/>
                    </a:cubicBezTo>
                    <a:cubicBezTo>
                      <a:pt x="712602" y="2102"/>
                      <a:pt x="769444" y="2528"/>
                      <a:pt x="826113" y="6306"/>
                    </a:cubicBezTo>
                    <a:cubicBezTo>
                      <a:pt x="844404" y="7525"/>
                      <a:pt x="848415" y="17457"/>
                      <a:pt x="863951" y="25225"/>
                    </a:cubicBezTo>
                    <a:cubicBezTo>
                      <a:pt x="869896" y="28198"/>
                      <a:pt x="876563" y="29429"/>
                      <a:pt x="882869" y="31531"/>
                    </a:cubicBezTo>
                    <a:cubicBezTo>
                      <a:pt x="891277" y="37837"/>
                      <a:pt x="899181" y="44879"/>
                      <a:pt x="908094" y="50450"/>
                    </a:cubicBezTo>
                    <a:cubicBezTo>
                      <a:pt x="916066" y="55432"/>
                      <a:pt x="925669" y="57598"/>
                      <a:pt x="933319" y="63062"/>
                    </a:cubicBezTo>
                    <a:cubicBezTo>
                      <a:pt x="940576" y="68246"/>
                      <a:pt x="945931" y="75675"/>
                      <a:pt x="952237" y="81981"/>
                    </a:cubicBezTo>
                    <a:cubicBezTo>
                      <a:pt x="953593" y="88761"/>
                      <a:pt x="959033" y="122735"/>
                      <a:pt x="964850" y="132430"/>
                    </a:cubicBezTo>
                    <a:cubicBezTo>
                      <a:pt x="967909" y="137528"/>
                      <a:pt x="973258" y="140839"/>
                      <a:pt x="977462" y="145043"/>
                    </a:cubicBezTo>
                    <a:cubicBezTo>
                      <a:pt x="979564" y="157655"/>
                      <a:pt x="980667" y="170475"/>
                      <a:pt x="983768" y="182880"/>
                    </a:cubicBezTo>
                    <a:cubicBezTo>
                      <a:pt x="986993" y="195778"/>
                      <a:pt x="996381" y="220717"/>
                      <a:pt x="996381" y="220717"/>
                    </a:cubicBezTo>
                    <a:cubicBezTo>
                      <a:pt x="998483" y="235432"/>
                      <a:pt x="999772" y="250286"/>
                      <a:pt x="1002687" y="264861"/>
                    </a:cubicBezTo>
                    <a:cubicBezTo>
                      <a:pt x="1003991" y="271379"/>
                      <a:pt x="1008391" y="277159"/>
                      <a:pt x="1008993" y="283779"/>
                    </a:cubicBezTo>
                    <a:cubicBezTo>
                      <a:pt x="1012614" y="323609"/>
                      <a:pt x="1011679" y="363767"/>
                      <a:pt x="1015300" y="403597"/>
                    </a:cubicBezTo>
                    <a:cubicBezTo>
                      <a:pt x="1015902" y="410217"/>
                      <a:pt x="1019780" y="416124"/>
                      <a:pt x="1021606" y="422516"/>
                    </a:cubicBezTo>
                    <a:cubicBezTo>
                      <a:pt x="1023987" y="430850"/>
                      <a:pt x="1025810" y="439333"/>
                      <a:pt x="1027912" y="447741"/>
                    </a:cubicBezTo>
                    <a:cubicBezTo>
                      <a:pt x="1022373" y="492050"/>
                      <a:pt x="1005413" y="569430"/>
                      <a:pt x="1021606" y="618008"/>
                    </a:cubicBezTo>
                    <a:cubicBezTo>
                      <a:pt x="1025366" y="629289"/>
                      <a:pt x="1040235" y="633339"/>
                      <a:pt x="1046831" y="643233"/>
                    </a:cubicBezTo>
                    <a:cubicBezTo>
                      <a:pt x="1069336" y="676992"/>
                      <a:pt x="1054085" y="656795"/>
                      <a:pt x="1097280" y="699989"/>
                    </a:cubicBezTo>
                    <a:cubicBezTo>
                      <a:pt x="1101484" y="704193"/>
                      <a:pt x="1104125" y="711159"/>
                      <a:pt x="1109893" y="712601"/>
                    </a:cubicBezTo>
                    <a:lnTo>
                      <a:pt x="1135117" y="718907"/>
                    </a:lnTo>
                    <a:cubicBezTo>
                      <a:pt x="1139321" y="725213"/>
                      <a:pt x="1142026" y="732835"/>
                      <a:pt x="1147730" y="737826"/>
                    </a:cubicBezTo>
                    <a:cubicBezTo>
                      <a:pt x="1174419" y="761179"/>
                      <a:pt x="1178501" y="760696"/>
                      <a:pt x="1204486" y="769357"/>
                    </a:cubicBezTo>
                    <a:cubicBezTo>
                      <a:pt x="1217098" y="777765"/>
                      <a:pt x="1237530" y="780202"/>
                      <a:pt x="1242323" y="794582"/>
                    </a:cubicBezTo>
                    <a:cubicBezTo>
                      <a:pt x="1250509" y="819142"/>
                      <a:pt x="1243928" y="808801"/>
                      <a:pt x="1261242" y="826113"/>
                    </a:cubicBezTo>
                    <a:cubicBezTo>
                      <a:pt x="1263344" y="832419"/>
                      <a:pt x="1268100" y="838408"/>
                      <a:pt x="1267548" y="845032"/>
                    </a:cubicBezTo>
                    <a:cubicBezTo>
                      <a:pt x="1264627" y="880081"/>
                      <a:pt x="1261251" y="897044"/>
                      <a:pt x="1242323" y="920706"/>
                    </a:cubicBezTo>
                    <a:cubicBezTo>
                      <a:pt x="1238609" y="925349"/>
                      <a:pt x="1233915" y="929115"/>
                      <a:pt x="1229711" y="933319"/>
                    </a:cubicBezTo>
                    <a:cubicBezTo>
                      <a:pt x="1233915" y="948033"/>
                      <a:pt x="1234303" y="964429"/>
                      <a:pt x="1242323" y="977462"/>
                    </a:cubicBezTo>
                    <a:cubicBezTo>
                      <a:pt x="1251671" y="992653"/>
                      <a:pt x="1267548" y="1002687"/>
                      <a:pt x="1280160" y="1015299"/>
                    </a:cubicBezTo>
                    <a:cubicBezTo>
                      <a:pt x="1327112" y="1062251"/>
                      <a:pt x="1269450" y="1002805"/>
                      <a:pt x="1317997" y="1059443"/>
                    </a:cubicBezTo>
                    <a:cubicBezTo>
                      <a:pt x="1323801" y="1066214"/>
                      <a:pt x="1330610" y="1072055"/>
                      <a:pt x="1336916" y="1078361"/>
                    </a:cubicBezTo>
                    <a:cubicBezTo>
                      <a:pt x="1339018" y="1084667"/>
                      <a:pt x="1343222" y="1090633"/>
                      <a:pt x="1343222" y="1097280"/>
                    </a:cubicBezTo>
                    <a:cubicBezTo>
                      <a:pt x="1343222" y="1102785"/>
                      <a:pt x="1339479" y="1151867"/>
                      <a:pt x="1330610" y="1166648"/>
                    </a:cubicBezTo>
                    <a:cubicBezTo>
                      <a:pt x="1325532" y="1175112"/>
                      <a:pt x="1296299" y="1196164"/>
                      <a:pt x="1292773" y="1198179"/>
                    </a:cubicBezTo>
                    <a:cubicBezTo>
                      <a:pt x="1287001" y="1201477"/>
                      <a:pt x="1280160" y="1202383"/>
                      <a:pt x="1273854" y="1204485"/>
                    </a:cubicBezTo>
                    <a:cubicBezTo>
                      <a:pt x="1269650" y="1208689"/>
                      <a:pt x="1266189" y="1213800"/>
                      <a:pt x="1261242" y="1217098"/>
                    </a:cubicBezTo>
                    <a:cubicBezTo>
                      <a:pt x="1242860" y="1229353"/>
                      <a:pt x="1234973" y="1224970"/>
                      <a:pt x="1223404" y="1242323"/>
                    </a:cubicBezTo>
                    <a:cubicBezTo>
                      <a:pt x="1218190" y="1250145"/>
                      <a:pt x="1215456" y="1259385"/>
                      <a:pt x="1210792" y="1267547"/>
                    </a:cubicBezTo>
                    <a:cubicBezTo>
                      <a:pt x="1191382" y="1301515"/>
                      <a:pt x="1206285" y="1273182"/>
                      <a:pt x="1185567" y="1299079"/>
                    </a:cubicBezTo>
                    <a:cubicBezTo>
                      <a:pt x="1175929" y="1311127"/>
                      <a:pt x="1173394" y="1321909"/>
                      <a:pt x="1160342" y="1330610"/>
                    </a:cubicBezTo>
                    <a:cubicBezTo>
                      <a:pt x="1144758" y="1340999"/>
                      <a:pt x="1133014" y="1343923"/>
                      <a:pt x="1116199" y="1349528"/>
                    </a:cubicBezTo>
                    <a:cubicBezTo>
                      <a:pt x="1109893" y="1353732"/>
                      <a:pt x="1102639" y="1356782"/>
                      <a:pt x="1097280" y="1362141"/>
                    </a:cubicBezTo>
                    <a:cubicBezTo>
                      <a:pt x="1073358" y="1386063"/>
                      <a:pt x="1093750" y="1374331"/>
                      <a:pt x="1078362" y="1399978"/>
                    </a:cubicBezTo>
                    <a:cubicBezTo>
                      <a:pt x="1075303" y="1405076"/>
                      <a:pt x="1069953" y="1408386"/>
                      <a:pt x="1065749" y="1412590"/>
                    </a:cubicBezTo>
                    <a:cubicBezTo>
                      <a:pt x="1063647" y="1423100"/>
                      <a:pt x="1061360" y="1433575"/>
                      <a:pt x="1059443" y="1444121"/>
                    </a:cubicBezTo>
                    <a:cubicBezTo>
                      <a:pt x="1057156" y="1456701"/>
                      <a:pt x="1056432" y="1469604"/>
                      <a:pt x="1053137" y="1481959"/>
                    </a:cubicBezTo>
                    <a:cubicBezTo>
                      <a:pt x="1047999" y="1501227"/>
                      <a:pt x="1040166" y="1519680"/>
                      <a:pt x="1034218" y="1538714"/>
                    </a:cubicBezTo>
                    <a:cubicBezTo>
                      <a:pt x="1029653" y="1553321"/>
                      <a:pt x="1027290" y="1568649"/>
                      <a:pt x="1021606" y="1582858"/>
                    </a:cubicBezTo>
                    <a:cubicBezTo>
                      <a:pt x="1018791" y="1589895"/>
                      <a:pt x="1012753" y="1595196"/>
                      <a:pt x="1008993" y="1601776"/>
                    </a:cubicBezTo>
                    <a:cubicBezTo>
                      <a:pt x="1004329" y="1609938"/>
                      <a:pt x="999594" y="1618166"/>
                      <a:pt x="996381" y="1627001"/>
                    </a:cubicBezTo>
                    <a:cubicBezTo>
                      <a:pt x="991151" y="1641383"/>
                      <a:pt x="987972" y="1656430"/>
                      <a:pt x="983768" y="1671145"/>
                    </a:cubicBezTo>
                    <a:cubicBezTo>
                      <a:pt x="981666" y="1723697"/>
                      <a:pt x="980848" y="1776315"/>
                      <a:pt x="977462" y="1828800"/>
                    </a:cubicBezTo>
                    <a:cubicBezTo>
                      <a:pt x="976639" y="1841560"/>
                      <a:pt x="972112" y="1853887"/>
                      <a:pt x="971156" y="1866637"/>
                    </a:cubicBezTo>
                    <a:cubicBezTo>
                      <a:pt x="965802" y="1938030"/>
                      <a:pt x="963105" y="2009600"/>
                      <a:pt x="958544" y="2081048"/>
                    </a:cubicBezTo>
                    <a:cubicBezTo>
                      <a:pt x="950684" y="2204180"/>
                      <a:pt x="961157" y="2128655"/>
                      <a:pt x="945931" y="2181947"/>
                    </a:cubicBezTo>
                    <a:cubicBezTo>
                      <a:pt x="944432" y="2187193"/>
                      <a:pt x="937442" y="2219219"/>
                      <a:pt x="933319" y="2226091"/>
                    </a:cubicBezTo>
                    <a:cubicBezTo>
                      <a:pt x="930260" y="2231189"/>
                      <a:pt x="924910" y="2234499"/>
                      <a:pt x="920706" y="2238703"/>
                    </a:cubicBezTo>
                    <a:cubicBezTo>
                      <a:pt x="915750" y="2268438"/>
                      <a:pt x="915620" y="2275423"/>
                      <a:pt x="908094" y="2301765"/>
                    </a:cubicBezTo>
                    <a:cubicBezTo>
                      <a:pt x="904498" y="2314353"/>
                      <a:pt x="902384" y="2326692"/>
                      <a:pt x="889175" y="2333296"/>
                    </a:cubicBezTo>
                    <a:cubicBezTo>
                      <a:pt x="881423" y="2337172"/>
                      <a:pt x="872359" y="2337501"/>
                      <a:pt x="863951" y="2339603"/>
                    </a:cubicBezTo>
                    <a:cubicBezTo>
                      <a:pt x="857645" y="2343807"/>
                      <a:pt x="851958" y="2349137"/>
                      <a:pt x="845032" y="2352215"/>
                    </a:cubicBezTo>
                    <a:cubicBezTo>
                      <a:pt x="805196" y="2369919"/>
                      <a:pt x="802440" y="2363518"/>
                      <a:pt x="756745" y="2371134"/>
                    </a:cubicBezTo>
                    <a:cubicBezTo>
                      <a:pt x="748196" y="2372559"/>
                      <a:pt x="739928" y="2375338"/>
                      <a:pt x="731520" y="2377440"/>
                    </a:cubicBezTo>
                    <a:lnTo>
                      <a:pt x="479272" y="2364827"/>
                    </a:lnTo>
                    <a:cubicBezTo>
                      <a:pt x="456228" y="2363256"/>
                      <a:pt x="449541" y="2354788"/>
                      <a:pt x="428822" y="2345909"/>
                    </a:cubicBezTo>
                    <a:cubicBezTo>
                      <a:pt x="416158" y="2340482"/>
                      <a:pt x="397477" y="2336496"/>
                      <a:pt x="384679" y="2333296"/>
                    </a:cubicBezTo>
                    <a:cubicBezTo>
                      <a:pt x="356274" y="2304894"/>
                      <a:pt x="392412" y="2337716"/>
                      <a:pt x="340535" y="2308072"/>
                    </a:cubicBezTo>
                    <a:cubicBezTo>
                      <a:pt x="335373" y="2305122"/>
                      <a:pt x="332566" y="2299173"/>
                      <a:pt x="327923" y="2295459"/>
                    </a:cubicBezTo>
                    <a:cubicBezTo>
                      <a:pt x="322005" y="2290724"/>
                      <a:pt x="315310" y="2287051"/>
                      <a:pt x="309004" y="2282847"/>
                    </a:cubicBezTo>
                    <a:cubicBezTo>
                      <a:pt x="304800" y="2276541"/>
                      <a:pt x="300797" y="2270095"/>
                      <a:pt x="296392" y="2263928"/>
                    </a:cubicBezTo>
                    <a:cubicBezTo>
                      <a:pt x="286722" y="2250389"/>
                      <a:pt x="273355" y="2234650"/>
                      <a:pt x="264861" y="2219785"/>
                    </a:cubicBezTo>
                    <a:cubicBezTo>
                      <a:pt x="250013" y="2193802"/>
                      <a:pt x="249973" y="2187735"/>
                      <a:pt x="239636" y="2156723"/>
                    </a:cubicBezTo>
                    <a:cubicBezTo>
                      <a:pt x="229919" y="2127572"/>
                      <a:pt x="219504" y="2098996"/>
                      <a:pt x="214411" y="2068436"/>
                    </a:cubicBezTo>
                    <a:lnTo>
                      <a:pt x="208105" y="2030599"/>
                    </a:lnTo>
                    <a:cubicBezTo>
                      <a:pt x="206003" y="1725799"/>
                      <a:pt x="210090" y="1420893"/>
                      <a:pt x="201799" y="1116199"/>
                    </a:cubicBezTo>
                    <a:cubicBezTo>
                      <a:pt x="201575" y="1107974"/>
                      <a:pt x="168824" y="1098901"/>
                      <a:pt x="163962" y="1097280"/>
                    </a:cubicBezTo>
                    <a:cubicBezTo>
                      <a:pt x="130898" y="1075237"/>
                      <a:pt x="138064" y="1078137"/>
                      <a:pt x="81981" y="1059443"/>
                    </a:cubicBezTo>
                    <a:cubicBezTo>
                      <a:pt x="71813" y="1056054"/>
                      <a:pt x="60913" y="1055461"/>
                      <a:pt x="50450" y="1053136"/>
                    </a:cubicBezTo>
                    <a:cubicBezTo>
                      <a:pt x="41989" y="1051256"/>
                      <a:pt x="33633" y="1048932"/>
                      <a:pt x="25225" y="1046830"/>
                    </a:cubicBezTo>
                    <a:cubicBezTo>
                      <a:pt x="18919" y="1042626"/>
                      <a:pt x="11041" y="1040136"/>
                      <a:pt x="6306" y="1034218"/>
                    </a:cubicBezTo>
                    <a:cubicBezTo>
                      <a:pt x="2153" y="1029027"/>
                      <a:pt x="0" y="1021946"/>
                      <a:pt x="0" y="1015299"/>
                    </a:cubicBezTo>
                    <a:cubicBezTo>
                      <a:pt x="0" y="983698"/>
                      <a:pt x="1837" y="951989"/>
                      <a:pt x="6306" y="920706"/>
                    </a:cubicBezTo>
                    <a:cubicBezTo>
                      <a:pt x="8186" y="907545"/>
                      <a:pt x="9519" y="892270"/>
                      <a:pt x="18919" y="882869"/>
                    </a:cubicBezTo>
                    <a:cubicBezTo>
                      <a:pt x="36890" y="864897"/>
                      <a:pt x="28233" y="875203"/>
                      <a:pt x="44144" y="851338"/>
                    </a:cubicBezTo>
                    <a:cubicBezTo>
                      <a:pt x="46246" y="845032"/>
                      <a:pt x="47152" y="838191"/>
                      <a:pt x="50450" y="832419"/>
                    </a:cubicBezTo>
                    <a:cubicBezTo>
                      <a:pt x="71919" y="794847"/>
                      <a:pt x="62511" y="818920"/>
                      <a:pt x="81981" y="794582"/>
                    </a:cubicBezTo>
                    <a:cubicBezTo>
                      <a:pt x="86716" y="788664"/>
                      <a:pt x="90389" y="781969"/>
                      <a:pt x="94593" y="775663"/>
                    </a:cubicBezTo>
                    <a:cubicBezTo>
                      <a:pt x="96695" y="725213"/>
                      <a:pt x="97302" y="674679"/>
                      <a:pt x="100900" y="624314"/>
                    </a:cubicBezTo>
                    <a:cubicBezTo>
                      <a:pt x="101518" y="615669"/>
                      <a:pt x="103330" y="606842"/>
                      <a:pt x="107206" y="599090"/>
                    </a:cubicBezTo>
                    <a:cubicBezTo>
                      <a:pt x="113985" y="585532"/>
                      <a:pt x="132431" y="561252"/>
                      <a:pt x="132431" y="561252"/>
                    </a:cubicBezTo>
                    <a:cubicBezTo>
                      <a:pt x="147335" y="501633"/>
                      <a:pt x="123816" y="577325"/>
                      <a:pt x="176574" y="498190"/>
                    </a:cubicBezTo>
                    <a:lnTo>
                      <a:pt x="201799" y="460353"/>
                    </a:lnTo>
                    <a:cubicBezTo>
                      <a:pt x="206003" y="454047"/>
                      <a:pt x="209052" y="446793"/>
                      <a:pt x="214411" y="441434"/>
                    </a:cubicBezTo>
                    <a:cubicBezTo>
                      <a:pt x="218615" y="437230"/>
                      <a:pt x="223310" y="433465"/>
                      <a:pt x="227024" y="428822"/>
                    </a:cubicBezTo>
                    <a:cubicBezTo>
                      <a:pt x="239890" y="412739"/>
                      <a:pt x="249947" y="385445"/>
                      <a:pt x="271167" y="378372"/>
                    </a:cubicBezTo>
                    <a:lnTo>
                      <a:pt x="290086" y="372066"/>
                    </a:lnTo>
                    <a:cubicBezTo>
                      <a:pt x="310948" y="309478"/>
                      <a:pt x="275947" y="405083"/>
                      <a:pt x="315311" y="334229"/>
                    </a:cubicBezTo>
                    <a:cubicBezTo>
                      <a:pt x="321767" y="322608"/>
                      <a:pt x="327923" y="296392"/>
                      <a:pt x="327923" y="296392"/>
                    </a:cubicBezTo>
                    <a:cubicBezTo>
                      <a:pt x="323719" y="285882"/>
                      <a:pt x="322558" y="273557"/>
                      <a:pt x="315311" y="264861"/>
                    </a:cubicBezTo>
                    <a:cubicBezTo>
                      <a:pt x="304351" y="251709"/>
                      <a:pt x="288929" y="258294"/>
                      <a:pt x="283780" y="271167"/>
                    </a:cubicBezTo>
                    <a:cubicBezTo>
                      <a:pt x="281438" y="277022"/>
                      <a:pt x="275372" y="324769"/>
                      <a:pt x="283780" y="321616"/>
                    </a:cubicBezTo>
                    <a:close/>
                  </a:path>
                </a:pathLst>
              </a:custGeom>
              <a:solidFill>
                <a:srgbClr val="66CCFF"/>
              </a:solidFill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3086525" y="2652108"/>
                <a:ext cx="0" cy="2051962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矩形 27"/>
              <p:cNvSpPr/>
              <p:nvPr/>
            </p:nvSpPr>
            <p:spPr>
              <a:xfrm>
                <a:off x="2877005" y="2147449"/>
                <a:ext cx="444437" cy="56496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840497" y="4573938"/>
                <a:ext cx="442850" cy="56496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30" name="椭圆 29"/>
            <p:cNvSpPr/>
            <p:nvPr/>
          </p:nvSpPr>
          <p:spPr bwMode="auto">
            <a:xfrm>
              <a:off x="8045450" y="1489075"/>
              <a:ext cx="63500" cy="63500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 flipV="1">
              <a:off x="6076950" y="3568700"/>
              <a:ext cx="2000250" cy="312738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1"/>
            <p:cNvSpPr/>
            <p:nvPr/>
          </p:nvSpPr>
          <p:spPr>
            <a:xfrm>
              <a:off x="8064500" y="3275013"/>
              <a:ext cx="444500" cy="5635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126413" y="1114425"/>
              <a:ext cx="444500" cy="5651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6064250" y="1816100"/>
              <a:ext cx="2012950" cy="175260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6078538" y="1512888"/>
              <a:ext cx="2001838" cy="31115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8064500" y="1512888"/>
              <a:ext cx="25400" cy="204311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/>
            <p:cNvSpPr/>
            <p:nvPr/>
          </p:nvSpPr>
          <p:spPr bwMode="auto">
            <a:xfrm>
              <a:off x="8026400" y="3519488"/>
              <a:ext cx="63500" cy="63500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7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374919" y="373723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15"/>
          <p:cNvSpPr>
            <a:spLocks noChangeArrowheads="1"/>
          </p:cNvSpPr>
          <p:nvPr/>
        </p:nvSpPr>
        <p:spPr bwMode="auto">
          <a:xfrm>
            <a:off x="451871" y="918236"/>
            <a:ext cx="8138455" cy="216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如图，把两根钢条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的中点连在一起，可以做成一个测量工件内槽宽的工具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卡钳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只要量得</a:t>
            </a:r>
            <a:r>
              <a:rPr lang="zh-CN" altLang="en-US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AC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的长度，就可知工件的内径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BD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是否符合标准。你明白其中的道理吗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与同伴进行交流。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2976" y="2746553"/>
            <a:ext cx="3890410" cy="188014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7009" y="3080238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P111 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1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0533" y="1938204"/>
            <a:ext cx="3890410" cy="188014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314529" y="1821029"/>
            <a:ext cx="3344932" cy="1989039"/>
            <a:chOff x="5359158" y="829488"/>
            <a:chExt cx="3344932" cy="1989039"/>
          </a:xfrm>
        </p:grpSpPr>
        <p:sp>
          <p:nvSpPr>
            <p:cNvPr id="3" name="任意多边形: 形状 2"/>
            <p:cNvSpPr/>
            <p:nvPr/>
          </p:nvSpPr>
          <p:spPr bwMode="auto">
            <a:xfrm>
              <a:off x="5665155" y="1306286"/>
              <a:ext cx="2612571" cy="1113780"/>
            </a:xfrm>
            <a:custGeom>
              <a:avLst/>
              <a:gdLst>
                <a:gd name="connsiteX0" fmla="*/ 6875 w 2612571"/>
                <a:gd name="connsiteY0" fmla="*/ 0 h 1113780"/>
                <a:gd name="connsiteX1" fmla="*/ 0 w 2612571"/>
                <a:gd name="connsiteY1" fmla="*/ 1113780 h 1113780"/>
                <a:gd name="connsiteX2" fmla="*/ 2612571 w 2612571"/>
                <a:gd name="connsiteY2" fmla="*/ 41251 h 1113780"/>
                <a:gd name="connsiteX3" fmla="*/ 2605696 w 2612571"/>
                <a:gd name="connsiteY3" fmla="*/ 1058779 h 1113780"/>
                <a:gd name="connsiteX4" fmla="*/ 6875 w 2612571"/>
                <a:gd name="connsiteY4" fmla="*/ 0 h 11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2571" h="1113780">
                  <a:moveTo>
                    <a:pt x="6875" y="0"/>
                  </a:moveTo>
                  <a:cubicBezTo>
                    <a:pt x="4583" y="371260"/>
                    <a:pt x="2292" y="742520"/>
                    <a:pt x="0" y="1113780"/>
                  </a:cubicBezTo>
                  <a:lnTo>
                    <a:pt x="2612571" y="41251"/>
                  </a:lnTo>
                  <a:cubicBezTo>
                    <a:pt x="2610279" y="380427"/>
                    <a:pt x="2607988" y="719603"/>
                    <a:pt x="2605696" y="1058779"/>
                  </a:cubicBezTo>
                  <a:lnTo>
                    <a:pt x="6875" y="0"/>
                  </a:lnTo>
                  <a:close/>
                </a:path>
              </a:pathLst>
            </a:custGeom>
            <a:noFill/>
            <a:ln w="19050">
              <a:solidFill>
                <a:srgbClr val="0000FF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316234" y="2181009"/>
              <a:ext cx="371260" cy="53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0000FF"/>
                  </a:solidFill>
                  <a:latin typeface="+mj-lt"/>
                  <a:ea typeface="+mj-ea"/>
                </a:rPr>
                <a:t>A</a:t>
              </a:r>
              <a:endParaRPr lang="zh-CN" altLang="en-US" sz="2600" b="1" i="1" dirty="0">
                <a:solidFill>
                  <a:srgbClr val="0000FF"/>
                </a:solidFill>
                <a:latin typeface="+mj-lt"/>
                <a:ea typeface="+mj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424421" y="829488"/>
              <a:ext cx="371260" cy="53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0000FF"/>
                  </a:solidFill>
                  <a:latin typeface="+mj-lt"/>
                  <a:ea typeface="+mj-ea"/>
                </a:rPr>
                <a:t>B</a:t>
              </a:r>
              <a:endParaRPr lang="zh-CN" altLang="en-US" sz="2600" b="1" i="1" dirty="0">
                <a:solidFill>
                  <a:srgbClr val="0000FF"/>
                </a:solidFill>
                <a:latin typeface="+mj-lt"/>
                <a:ea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59158" y="2287933"/>
              <a:ext cx="371260" cy="53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0000FF"/>
                  </a:solidFill>
                  <a:latin typeface="+mj-lt"/>
                  <a:ea typeface="+mj-ea"/>
                </a:rPr>
                <a:t>D</a:t>
              </a:r>
              <a:endParaRPr lang="zh-CN" altLang="en-US" sz="2600" b="1" i="1" dirty="0">
                <a:solidFill>
                  <a:srgbClr val="0000FF"/>
                </a:solidFill>
                <a:latin typeface="+mj-lt"/>
                <a:ea typeface="+mj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332830" y="938379"/>
              <a:ext cx="371260" cy="53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0000FF"/>
                  </a:solidFill>
                  <a:latin typeface="+mj-lt"/>
                  <a:ea typeface="+mj-ea"/>
                </a:rPr>
                <a:t>C</a:t>
              </a:r>
              <a:endParaRPr lang="zh-CN" altLang="en-US" sz="2600" b="1" i="1" dirty="0">
                <a:solidFill>
                  <a:srgbClr val="0000FF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11" name="矩形 15"/>
          <p:cNvSpPr>
            <a:spLocks noChangeArrowheads="1"/>
          </p:cNvSpPr>
          <p:nvPr/>
        </p:nvSpPr>
        <p:spPr bwMode="auto">
          <a:xfrm>
            <a:off x="196966" y="1005302"/>
            <a:ext cx="4993007" cy="569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解：因为点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的中点，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06444" y="2343157"/>
            <a:ext cx="371260" cy="530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O</a:t>
            </a:r>
            <a:endParaRPr lang="zh-CN" altLang="en-US" sz="2600" b="1" i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3" name="矩形 15"/>
          <p:cNvSpPr>
            <a:spLocks noChangeArrowheads="1"/>
          </p:cNvSpPr>
          <p:nvPr/>
        </p:nvSpPr>
        <p:spPr bwMode="auto">
          <a:xfrm>
            <a:off x="235066" y="1574945"/>
            <a:ext cx="4288351" cy="569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所以点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BO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CO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DO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5"/>
          <p:cNvSpPr>
            <a:spLocks noChangeArrowheads="1"/>
          </p:cNvSpPr>
          <p:nvPr/>
        </p:nvSpPr>
        <p:spPr bwMode="auto">
          <a:xfrm>
            <a:off x="196966" y="2089499"/>
            <a:ext cx="4809787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又因为在△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BOD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5"/>
          <p:cNvSpPr>
            <a:spLocks noChangeArrowheads="1"/>
          </p:cNvSpPr>
          <p:nvPr/>
        </p:nvSpPr>
        <p:spPr bwMode="auto">
          <a:xfrm>
            <a:off x="196966" y="3645456"/>
            <a:ext cx="4316801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 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BOD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(SAS)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15"/>
          <p:cNvSpPr>
            <a:spLocks noChangeArrowheads="1"/>
          </p:cNvSpPr>
          <p:nvPr/>
        </p:nvSpPr>
        <p:spPr bwMode="auto">
          <a:xfrm>
            <a:off x="235066" y="4108278"/>
            <a:ext cx="2347678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BD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35066" y="2601300"/>
            <a:ext cx="4426815" cy="1097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BO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AOC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BOC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3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CO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DO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9" grpId="0"/>
      <p:bldP spid="21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矩形 15"/>
          <p:cNvSpPr/>
          <p:nvPr/>
        </p:nvSpPr>
        <p:spPr>
          <a:xfrm>
            <a:off x="244738" y="1071562"/>
            <a:ext cx="8383325" cy="3711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如图所示小明设计了一种测工件内径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的卡钳，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问：在卡钳的设计中，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AO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BO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CO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应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满足下列的哪个条件？（   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AO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CO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     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B.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BO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DO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C.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     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D.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AO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CO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且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BO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DO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30750" y="2158206"/>
            <a:ext cx="4445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434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46" name="Group 4"/>
          <p:cNvGrpSpPr/>
          <p:nvPr/>
        </p:nvGrpSpPr>
        <p:grpSpPr>
          <a:xfrm>
            <a:off x="5514181" y="2306638"/>
            <a:ext cx="2774950" cy="2573337"/>
            <a:chOff x="0" y="-64"/>
            <a:chExt cx="2283" cy="2117"/>
          </a:xfrm>
        </p:grpSpPr>
        <p:grpSp>
          <p:nvGrpSpPr>
            <p:cNvPr id="14347" name="Group 5"/>
            <p:cNvGrpSpPr/>
            <p:nvPr/>
          </p:nvGrpSpPr>
          <p:grpSpPr>
            <a:xfrm>
              <a:off x="0" y="318"/>
              <a:ext cx="467" cy="1369"/>
              <a:chOff x="0" y="0"/>
              <a:chExt cx="467" cy="1369"/>
            </a:xfrm>
          </p:grpSpPr>
          <p:sp>
            <p:nvSpPr>
              <p:cNvPr id="29" name="Rectangle 6" descr="宽上对角线"/>
              <p:cNvSpPr>
                <a:spLocks noChangeArrowheads="1"/>
              </p:cNvSpPr>
              <p:nvPr/>
            </p:nvSpPr>
            <p:spPr bwMode="auto">
              <a:xfrm>
                <a:off x="185" y="-3"/>
                <a:ext cx="279" cy="176"/>
              </a:xfrm>
              <a:prstGeom prst="rect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0" name="Rectangle 7" descr="宽上对角线"/>
              <p:cNvSpPr>
                <a:spLocks noChangeArrowheads="1"/>
              </p:cNvSpPr>
              <p:nvPr/>
            </p:nvSpPr>
            <p:spPr bwMode="auto">
              <a:xfrm>
                <a:off x="185" y="1180"/>
                <a:ext cx="272" cy="170"/>
              </a:xfrm>
              <a:prstGeom prst="rect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1" name="AutoShape 8" descr="宽上对角线"/>
              <p:cNvSpPr>
                <a:spLocks noChangeArrowheads="1"/>
              </p:cNvSpPr>
              <p:nvPr/>
            </p:nvSpPr>
            <p:spPr bwMode="auto">
              <a:xfrm>
                <a:off x="375" y="1086"/>
                <a:ext cx="73" cy="93"/>
              </a:xfrm>
              <a:prstGeom prst="rtTriangl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31750">
                <a:solidFill>
                  <a:schemeClr val="tx2"/>
                </a:solidFill>
                <a:miter lim="800000"/>
              </a:ln>
              <a:effectLst/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2" name="AutoShape 9" descr="宽上对角线"/>
              <p:cNvSpPr>
                <a:spLocks noChangeArrowheads="1"/>
              </p:cNvSpPr>
              <p:nvPr/>
            </p:nvSpPr>
            <p:spPr bwMode="auto">
              <a:xfrm flipV="1">
                <a:off x="375" y="181"/>
                <a:ext cx="73" cy="90"/>
              </a:xfrm>
              <a:prstGeom prst="rtTriangl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31750">
                <a:solidFill>
                  <a:schemeClr val="tx2"/>
                </a:solidFill>
                <a:miter lim="800000"/>
              </a:ln>
              <a:effectLst/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3" name="Rectangle 10" descr="宽上对角线"/>
              <p:cNvSpPr>
                <a:spLocks noChangeArrowheads="1"/>
              </p:cNvSpPr>
              <p:nvPr/>
            </p:nvSpPr>
            <p:spPr bwMode="auto">
              <a:xfrm>
                <a:off x="3" y="-3"/>
                <a:ext cx="218" cy="1366"/>
              </a:xfrm>
              <a:prstGeom prst="rect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4" name="Line 11"/>
              <p:cNvSpPr>
                <a:spLocks noChangeShapeType="1"/>
              </p:cNvSpPr>
              <p:nvPr/>
            </p:nvSpPr>
            <p:spPr bwMode="auto">
              <a:xfrm>
                <a:off x="0" y="-3"/>
                <a:ext cx="470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5" name="Line 12"/>
              <p:cNvSpPr>
                <a:spLocks noChangeShapeType="1"/>
              </p:cNvSpPr>
              <p:nvPr/>
            </p:nvSpPr>
            <p:spPr bwMode="auto">
              <a:xfrm>
                <a:off x="3" y="-3"/>
                <a:ext cx="0" cy="136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6" name="Line 13"/>
              <p:cNvSpPr>
                <a:spLocks noChangeShapeType="1"/>
              </p:cNvSpPr>
              <p:nvPr/>
            </p:nvSpPr>
            <p:spPr bwMode="auto">
              <a:xfrm>
                <a:off x="221" y="181"/>
                <a:ext cx="0" cy="9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7" name="Line 14"/>
              <p:cNvSpPr>
                <a:spLocks noChangeShapeType="1"/>
              </p:cNvSpPr>
              <p:nvPr/>
            </p:nvSpPr>
            <p:spPr bwMode="auto">
              <a:xfrm>
                <a:off x="0" y="1359"/>
                <a:ext cx="45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8" name="Line 15"/>
              <p:cNvSpPr>
                <a:spLocks noChangeShapeType="1"/>
              </p:cNvSpPr>
              <p:nvPr/>
            </p:nvSpPr>
            <p:spPr bwMode="auto">
              <a:xfrm>
                <a:off x="221" y="181"/>
                <a:ext cx="2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9" name="Line 16"/>
              <p:cNvSpPr>
                <a:spLocks noChangeShapeType="1"/>
              </p:cNvSpPr>
              <p:nvPr/>
            </p:nvSpPr>
            <p:spPr bwMode="auto">
              <a:xfrm>
                <a:off x="221" y="1180"/>
                <a:ext cx="15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0" name="Line 17"/>
              <p:cNvSpPr>
                <a:spLocks noChangeShapeType="1"/>
              </p:cNvSpPr>
              <p:nvPr/>
            </p:nvSpPr>
            <p:spPr bwMode="auto">
              <a:xfrm>
                <a:off x="457" y="-3"/>
                <a:ext cx="0" cy="1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1" name="Line 18"/>
              <p:cNvSpPr>
                <a:spLocks noChangeShapeType="1"/>
              </p:cNvSpPr>
              <p:nvPr/>
            </p:nvSpPr>
            <p:spPr bwMode="auto">
              <a:xfrm flipH="1">
                <a:off x="457" y="1176"/>
                <a:ext cx="0" cy="19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6" name="Text Box 19"/>
            <p:cNvSpPr txBox="1">
              <a:spLocks noChangeArrowheads="1"/>
            </p:cNvSpPr>
            <p:nvPr/>
          </p:nvSpPr>
          <p:spPr bwMode="auto">
            <a:xfrm>
              <a:off x="963" y="567"/>
              <a:ext cx="341" cy="4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O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Text Box 20"/>
            <p:cNvSpPr txBox="1">
              <a:spLocks noChangeArrowheads="1"/>
            </p:cNvSpPr>
            <p:nvPr/>
          </p:nvSpPr>
          <p:spPr bwMode="auto">
            <a:xfrm>
              <a:off x="1929" y="76"/>
              <a:ext cx="287" cy="4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Text Box 21"/>
            <p:cNvSpPr txBox="1">
              <a:spLocks noChangeArrowheads="1"/>
            </p:cNvSpPr>
            <p:nvPr/>
          </p:nvSpPr>
          <p:spPr bwMode="auto">
            <a:xfrm>
              <a:off x="1994" y="1471"/>
              <a:ext cx="289" cy="4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14351" name="Group 22"/>
            <p:cNvGrpSpPr/>
            <p:nvPr/>
          </p:nvGrpSpPr>
          <p:grpSpPr>
            <a:xfrm>
              <a:off x="270" y="454"/>
              <a:ext cx="1957" cy="1089"/>
              <a:chOff x="0" y="0"/>
              <a:chExt cx="1957" cy="1089"/>
            </a:xfrm>
          </p:grpSpPr>
          <p:sp>
            <p:nvSpPr>
              <p:cNvPr id="23" name="Line 23"/>
              <p:cNvSpPr>
                <a:spLocks noChangeShapeType="1"/>
              </p:cNvSpPr>
              <p:nvPr/>
            </p:nvSpPr>
            <p:spPr bwMode="auto">
              <a:xfrm rot="21341853" flipH="1">
                <a:off x="0" y="139"/>
                <a:ext cx="1907" cy="759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4" name="Line 24"/>
              <p:cNvSpPr>
                <a:spLocks noChangeShapeType="1"/>
              </p:cNvSpPr>
              <p:nvPr/>
            </p:nvSpPr>
            <p:spPr bwMode="auto">
              <a:xfrm rot="226077">
                <a:off x="3" y="207"/>
                <a:ext cx="1954" cy="739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5" name="Line 25"/>
              <p:cNvSpPr>
                <a:spLocks noChangeShapeType="1"/>
              </p:cNvSpPr>
              <p:nvPr/>
            </p:nvSpPr>
            <p:spPr bwMode="auto">
              <a:xfrm>
                <a:off x="28" y="59"/>
                <a:ext cx="0" cy="91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6" name="Line 26"/>
              <p:cNvSpPr>
                <a:spLocks noChangeShapeType="1"/>
              </p:cNvSpPr>
              <p:nvPr/>
            </p:nvSpPr>
            <p:spPr bwMode="auto">
              <a:xfrm>
                <a:off x="41" y="950"/>
                <a:ext cx="0" cy="9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7" name="Line 27"/>
              <p:cNvSpPr>
                <a:spLocks noChangeShapeType="1"/>
              </p:cNvSpPr>
              <p:nvPr/>
            </p:nvSpPr>
            <p:spPr bwMode="auto">
              <a:xfrm>
                <a:off x="1865" y="0"/>
                <a:ext cx="0" cy="91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8" name="Line 28"/>
              <p:cNvSpPr>
                <a:spLocks noChangeShapeType="1"/>
              </p:cNvSpPr>
              <p:nvPr/>
            </p:nvSpPr>
            <p:spPr bwMode="auto">
              <a:xfrm>
                <a:off x="1919" y="997"/>
                <a:ext cx="0" cy="89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</a:ln>
              <a:effectLst/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21" name="Text Box 29"/>
            <p:cNvSpPr txBox="1">
              <a:spLocks noChangeArrowheads="1"/>
            </p:cNvSpPr>
            <p:nvPr/>
          </p:nvSpPr>
          <p:spPr bwMode="auto">
            <a:xfrm>
              <a:off x="135" y="1622"/>
              <a:ext cx="287" cy="4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" name="Text Box 30"/>
            <p:cNvSpPr txBox="1">
              <a:spLocks noChangeArrowheads="1"/>
            </p:cNvSpPr>
            <p:nvPr/>
          </p:nvSpPr>
          <p:spPr bwMode="auto">
            <a:xfrm>
              <a:off x="121" y="-64"/>
              <a:ext cx="277" cy="4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4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43" name="矩形 4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矩形 1"/>
          <p:cNvSpPr/>
          <p:nvPr/>
        </p:nvSpPr>
        <p:spPr>
          <a:xfrm>
            <a:off x="14431" y="543703"/>
            <a:ext cx="8943976" cy="2451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如图要测量河两岸相对的两点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的距离，先在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endParaRPr lang="en-US" altLang="zh-CN" sz="26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的垂线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BF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上取两点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，使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，再定出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BF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的垂线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DE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，可以证明△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EDC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≌ △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，得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ED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，因此，测得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ED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的长就是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的长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判定 △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EDC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≌ △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的理由是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      )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A. SSS      B. ASA     C. AAS      D. SAS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2752" y="2041525"/>
            <a:ext cx="4238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537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0" y="5183188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3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2440121" y="2927350"/>
            <a:ext cx="3624263" cy="2000250"/>
            <a:chOff x="2401094" y="3011508"/>
            <a:chExt cx="3624263" cy="2000250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2421732" y="3473470"/>
              <a:ext cx="3330575" cy="0"/>
            </a:xfrm>
            <a:prstGeom prst="line">
              <a:avLst/>
            </a:prstGeom>
            <a:ln w="12700">
              <a:solidFill>
                <a:srgbClr val="00B0F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2421732" y="3600470"/>
              <a:ext cx="3330575" cy="0"/>
            </a:xfrm>
            <a:prstGeom prst="line">
              <a:avLst/>
            </a:prstGeom>
            <a:ln w="12700">
              <a:solidFill>
                <a:srgbClr val="00B0F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2421732" y="3725883"/>
              <a:ext cx="3330575" cy="0"/>
            </a:xfrm>
            <a:prstGeom prst="line">
              <a:avLst/>
            </a:prstGeom>
            <a:ln w="12700">
              <a:solidFill>
                <a:srgbClr val="00B0F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2421732" y="3852883"/>
              <a:ext cx="3330575" cy="0"/>
            </a:xfrm>
            <a:prstGeom prst="line">
              <a:avLst/>
            </a:prstGeom>
            <a:ln w="12700">
              <a:solidFill>
                <a:srgbClr val="00B0F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2421732" y="3978295"/>
              <a:ext cx="3330575" cy="0"/>
            </a:xfrm>
            <a:prstGeom prst="line">
              <a:avLst/>
            </a:prstGeom>
            <a:ln w="12700">
              <a:solidFill>
                <a:srgbClr val="00B0F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2421732" y="4103708"/>
              <a:ext cx="3330575" cy="0"/>
            </a:xfrm>
            <a:prstGeom prst="line">
              <a:avLst/>
            </a:prstGeom>
            <a:ln w="12700">
              <a:solidFill>
                <a:srgbClr val="00B0F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3104357" y="3011508"/>
              <a:ext cx="273050" cy="36988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 anchorCtr="1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401094" y="3384570"/>
              <a:ext cx="3328988" cy="0"/>
            </a:xfrm>
            <a:prstGeom prst="line">
              <a:avLst/>
            </a:pr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2401094" y="4129108"/>
              <a:ext cx="3328988" cy="0"/>
            </a:xfrm>
            <a:prstGeom prst="line">
              <a:avLst/>
            </a:pr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3290094" y="3387745"/>
              <a:ext cx="0" cy="741363"/>
            </a:xfrm>
            <a:prstGeom prst="line">
              <a:avLst/>
            </a:pr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 Box 13"/>
            <p:cNvSpPr txBox="1">
              <a:spLocks noChangeArrowheads="1"/>
            </p:cNvSpPr>
            <p:nvPr/>
          </p:nvSpPr>
          <p:spPr bwMode="auto">
            <a:xfrm>
              <a:off x="3104357" y="4186258"/>
              <a:ext cx="273050" cy="36988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 anchorCtr="1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4929982" y="4127520"/>
              <a:ext cx="0" cy="741363"/>
            </a:xfrm>
            <a:prstGeom prst="line">
              <a:avLst/>
            </a:pr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290094" y="3389333"/>
              <a:ext cx="1639888" cy="1473200"/>
            </a:xfrm>
            <a:prstGeom prst="line">
              <a:avLst/>
            </a:pr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 Box 13"/>
            <p:cNvSpPr txBox="1">
              <a:spLocks noChangeArrowheads="1"/>
            </p:cNvSpPr>
            <p:nvPr/>
          </p:nvSpPr>
          <p:spPr bwMode="auto">
            <a:xfrm>
              <a:off x="3925094" y="4132283"/>
              <a:ext cx="273050" cy="36988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 anchorCtr="1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7" name="Text Box 13"/>
            <p:cNvSpPr txBox="1">
              <a:spLocks noChangeArrowheads="1"/>
            </p:cNvSpPr>
            <p:nvPr/>
          </p:nvSpPr>
          <p:spPr bwMode="auto">
            <a:xfrm>
              <a:off x="4979194" y="4084658"/>
              <a:ext cx="273050" cy="36988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 anchorCtr="1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8" name="Text Box 13"/>
            <p:cNvSpPr txBox="1">
              <a:spLocks noChangeArrowheads="1"/>
            </p:cNvSpPr>
            <p:nvPr/>
          </p:nvSpPr>
          <p:spPr bwMode="auto">
            <a:xfrm>
              <a:off x="5752307" y="3964008"/>
              <a:ext cx="273050" cy="36988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 anchorCtr="1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F</a:t>
              </a:r>
              <a:endPara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9" name="Text Box 13"/>
            <p:cNvSpPr txBox="1">
              <a:spLocks noChangeArrowheads="1"/>
            </p:cNvSpPr>
            <p:nvPr/>
          </p:nvSpPr>
          <p:spPr bwMode="auto">
            <a:xfrm>
              <a:off x="4931569" y="4643458"/>
              <a:ext cx="273050" cy="36830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 anchorCtr="1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 bwMode="auto">
            <a:xfrm>
              <a:off x="4839494" y="4133870"/>
              <a:ext cx="80963" cy="80963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74688" y="911225"/>
            <a:ext cx="8008938" cy="324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3.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池塘两边有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B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两点，想知道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B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两点间   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   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的距离，但又无法直接测量，于是有人想出办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   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法，利用三角形全等解决这个问题，但是在三 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   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角形全等的判断方法中，不能采用的是（      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.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    A. SAS        B. </a:t>
            </a:r>
            <a:r>
              <a:rPr kumimoji="0" lang="en-US" altLang="zh-CN" sz="2800" b="1" kern="1200" cap="none" spc="0" normalizeH="0" baseline="0" noProof="0" dirty="0" err="1">
                <a:latin typeface="+mj-lt"/>
                <a:ea typeface="+mj-ea"/>
                <a:cs typeface="+mn-cs"/>
              </a:rPr>
              <a:t>ASA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        C. AAS       D. SSS</a:t>
            </a:r>
            <a:endParaRPr kumimoji="0" lang="zh-CN" altLang="en-US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638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7620000" y="2921000"/>
            <a:ext cx="4445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0911" y="342107"/>
            <a:ext cx="8789408" cy="2637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+mn-cs"/>
              </a:rPr>
              <a:t>4.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如图，在新修的小区中，有一条“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+mn-cs"/>
              </a:rPr>
              <a:t>Z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”字形绿色长廊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ABCD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，其中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AB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+mn-cs"/>
              </a:rPr>
              <a:t>//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CD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，在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AB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BC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CD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三段绿色长廊上各修一小凉亭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E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M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F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，且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BE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+mn-cs"/>
              </a:rPr>
              <a:t>=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CF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M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是 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BC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的中点，在凉亭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M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与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F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之间有一池塘，不能直接到达，如何测出凉亭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M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与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F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之间的距离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+mn-cs"/>
              </a:rPr>
              <a:t>?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请说明理由。</a:t>
            </a:r>
            <a:endParaRPr kumimoji="0" lang="zh-CN" altLang="en-US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638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0554" y="2733591"/>
            <a:ext cx="2436376" cy="16971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256301" y="1001997"/>
            <a:ext cx="5697538" cy="65684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判定三角形全等有哪些方法？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192171" y="1786128"/>
            <a:ext cx="6888162" cy="4931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①“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SSS”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：三边对应相等的两个三角形全等。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192171" y="2348126"/>
            <a:ext cx="8309655" cy="4931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②“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ASA”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：两角和它们的夹边对应相等的两个三角形全等。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Text Box 6"/>
          <p:cNvSpPr txBox="1"/>
          <p:nvPr/>
        </p:nvSpPr>
        <p:spPr>
          <a:xfrm>
            <a:off x="192171" y="2910124"/>
            <a:ext cx="8951829" cy="4931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③“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AAS”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：两角和其中一角的对边对应相等的两个三角形全等。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Text Box 2"/>
          <p:cNvSpPr txBox="1"/>
          <p:nvPr/>
        </p:nvSpPr>
        <p:spPr>
          <a:xfrm>
            <a:off x="192171" y="3472122"/>
            <a:ext cx="8567921" cy="4931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④“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SAS”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：两边和它们的夹角对应相等的两个三角形全等。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5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6" name="矩形 15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104" y="612615"/>
            <a:ext cx="7939881" cy="4197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解：如图，连接 </a:t>
            </a:r>
            <a:r>
              <a:rPr kumimoji="0" lang="en-US" altLang="zh-CN" sz="2600" b="1" i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ME</a:t>
            </a:r>
            <a:r>
              <a:rPr kumimoji="0" lang="zh-CN" altLang="en-US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kumimoji="0" lang="en-US" altLang="zh-CN" sz="2600" b="1" i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MF</a:t>
            </a:r>
            <a:r>
              <a:rPr kumimoji="0" lang="zh-CN" altLang="en-US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kumimoji="0" lang="en-US" altLang="zh-CN" sz="2600" b="1" kern="1200" cap="none" spc="0" normalizeH="0" noProof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kumimoji="0" lang="en-US" altLang="zh-CN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//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kumimoji="0" lang="zh-CN" altLang="en-US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，所以∠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kumimoji="0" lang="en-US" altLang="zh-CN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kumimoji="0" lang="zh-CN" altLang="en-US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kumimoji="0" lang="zh-CN" altLang="en-US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 </a:t>
            </a:r>
            <a:r>
              <a:rPr kumimoji="0" lang="zh-CN" altLang="en-US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的中点，所以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BM</a:t>
            </a:r>
            <a:r>
              <a:rPr kumimoji="0" lang="en-US" altLang="zh-CN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CM</a:t>
            </a:r>
            <a:r>
              <a:rPr kumimoji="0" lang="zh-CN" altLang="en-US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kumimoji="0" lang="en-US" altLang="zh-CN" sz="2600" b="1" kern="1200" cap="none" spc="0" normalizeH="0" noProof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又因为在△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MEB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MFC</a:t>
            </a:r>
            <a:r>
              <a:rPr kumimoji="0" lang="en-US" altLang="zh-CN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kumimoji="0" lang="zh-CN" altLang="en-US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BE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CF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BM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MEB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MFC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(SAS)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，所以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ME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MF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所以测出凉亭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kumimoji="0" lang="zh-CN" altLang="en-US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与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kumimoji="0" lang="zh-CN" altLang="en-US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之间的距离，便可得到凉亭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kumimoji="0" lang="zh-CN" altLang="en-US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与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kumimoji="0" lang="zh-CN" altLang="en-US" sz="2600" b="1" kern="1200" cap="none" spc="0" normalizeH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之间的距离。</a:t>
            </a:r>
            <a:endParaRPr kumimoji="0" lang="zh-CN" altLang="en-US" sz="2600" b="1" kern="1200" cap="none" spc="0" normalizeH="0" noProof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97644" y="1034540"/>
            <a:ext cx="2680014" cy="1866904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6357662" y="1329893"/>
            <a:ext cx="1500562" cy="1320036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741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5" name="矩形 14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9179" y="1309633"/>
            <a:ext cx="2232991" cy="3035953"/>
            <a:chOff x="599179" y="1309633"/>
            <a:chExt cx="2232991" cy="3035953"/>
          </a:xfrm>
        </p:grpSpPr>
        <p:sp>
          <p:nvSpPr>
            <p:cNvPr id="17" name="矩形 16"/>
            <p:cNvSpPr/>
            <p:nvPr/>
          </p:nvSpPr>
          <p:spPr>
            <a:xfrm>
              <a:off x="599179" y="2333211"/>
              <a:ext cx="2014812" cy="9887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利用三角形全等测距离</a:t>
              </a:r>
              <a:endPara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" name="左大括号 1"/>
            <p:cNvSpPr/>
            <p:nvPr/>
          </p:nvSpPr>
          <p:spPr>
            <a:xfrm>
              <a:off x="2554357" y="1309633"/>
              <a:ext cx="277813" cy="3035953"/>
            </a:xfrm>
            <a:prstGeom prst="leftBrace">
              <a:avLst>
                <a:gd name="adj1" fmla="val 83693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2848737" y="1416951"/>
            <a:ext cx="951187" cy="508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原理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20437" y="2564848"/>
            <a:ext cx="951187" cy="508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方法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84284" y="3715067"/>
            <a:ext cx="1598265" cy="508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数学思想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90702" y="1464363"/>
            <a:ext cx="3586983" cy="4766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全等三角形的对应边相等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90702" y="2614903"/>
            <a:ext cx="2387117" cy="4766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构造全等三角形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02300" y="3714813"/>
            <a:ext cx="3906078" cy="9198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用三角形全等构建数学模型解决实际问题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 animBg="1"/>
      <p:bldP spid="22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完成练习册本课时的习题。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51506" y="1152299"/>
            <a:ext cx="8759825" cy="3430587"/>
            <a:chOff x="227023" y="1217099"/>
            <a:chExt cx="8759322" cy="3430576"/>
          </a:xfrm>
        </p:grpSpPr>
        <p:sp>
          <p:nvSpPr>
            <p:cNvPr id="5" name="文本框 4"/>
            <p:cNvSpPr txBox="1"/>
            <p:nvPr/>
          </p:nvSpPr>
          <p:spPr>
            <a:xfrm>
              <a:off x="365127" y="1310761"/>
              <a:ext cx="3419279" cy="324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lnSpc>
                  <a:spcPct val="15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        阅读课本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+mj-ea"/>
                  <a:cs typeface="+mn-cs"/>
                </a:rPr>
                <a:t>P110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 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页的材料，你知道我军战士运用了什么知识测出我军阵地与敌军碉堡距离的吗？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pic>
          <p:nvPicPr>
            <p:cNvPr id="6" name="Picture 2" descr="未定标题7"/>
            <p:cNvPicPr>
              <a:picLocks noChangeAspect="1" noChangeArrowheads="1"/>
            </p:cNvPicPr>
            <p:nvPr/>
          </p:nvPicPr>
          <p:blipFill>
            <a:blip r:embed="rId1">
              <a:lum bright="-12000" contrast="18000"/>
            </a:blip>
            <a:srcRect/>
            <a:stretch>
              <a:fillRect/>
            </a:stretch>
          </p:blipFill>
          <p:spPr bwMode="auto">
            <a:xfrm>
              <a:off x="3954259" y="1433791"/>
              <a:ext cx="4824135" cy="299560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矩形 7"/>
            <p:cNvSpPr/>
            <p:nvPr/>
          </p:nvSpPr>
          <p:spPr bwMode="auto">
            <a:xfrm>
              <a:off x="227023" y="1217099"/>
              <a:ext cx="8759322" cy="3430576"/>
            </a:xfrm>
            <a:prstGeom prst="rect">
              <a:avLst/>
            </a:prstGeom>
            <a:noFill/>
            <a:ln w="19050">
              <a:solidFill>
                <a:srgbClr val="66CC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1" name="矩形 10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9525" y="1130818"/>
            <a:ext cx="8722055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i="0" u="none" strike="noStrike" baseline="0" dirty="0">
                <a:latin typeface="+mj-lt"/>
                <a:ea typeface="+mj-ea"/>
              </a:rPr>
              <a:t>“调整帽子”“保持刚才的姿态”的数学意义是什么</a:t>
            </a:r>
            <a:r>
              <a:rPr lang="en-US" altLang="zh-CN" sz="2800" b="1" i="0" u="none" strike="noStrike" baseline="0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3160" y="1823623"/>
            <a:ext cx="8349080" cy="1596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600" b="1" i="0" u="none" strike="noStrike" dirty="0">
                <a:latin typeface="Times New Roman" panose="02020603050405020304" pitchFamily="18" charset="0"/>
                <a:ea typeface="楷体" panose="02010609060101010101" pitchFamily="49" charset="-122"/>
              </a:rPr>
              <a:t>“</a:t>
            </a:r>
            <a:r>
              <a:rPr lang="zh-CN" altLang="en-US" sz="2600" b="1" i="0" u="none" strike="noStrike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调整帽子</a:t>
            </a:r>
            <a:r>
              <a:rPr lang="zh-CN" altLang="en-US" sz="2600" b="1" i="0" u="none" strike="noStrike" dirty="0">
                <a:latin typeface="Times New Roman" panose="02020603050405020304" pitchFamily="18" charset="0"/>
                <a:ea typeface="楷体" panose="02010609060101010101" pitchFamily="49" charset="-122"/>
              </a:rPr>
              <a:t>”即可</a:t>
            </a:r>
            <a:r>
              <a:rPr lang="zh-CN" altLang="en-US" sz="2600" b="1" i="0" u="none" strike="noStrike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改变视角的大小</a:t>
            </a:r>
            <a:r>
              <a:rPr lang="zh-CN" altLang="en-US" sz="2600" b="1" i="0" u="none" strike="noStrike" dirty="0">
                <a:latin typeface="Times New Roman" panose="02020603050405020304" pitchFamily="18" charset="0"/>
                <a:ea typeface="楷体" panose="02010609060101010101" pitchFamily="49" charset="-122"/>
              </a:rPr>
              <a:t>。帽檐向上移动，视角变大，观察到的范围变大；帽檐向下移动，视角变小，观察到的范围变小。</a:t>
            </a:r>
            <a:endParaRPr lang="zh-CN" altLang="en-US" sz="26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0840" y="3521062"/>
            <a:ext cx="8120480" cy="55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i="0" u="none" strike="noStrike" baseline="0" dirty="0">
                <a:latin typeface="+mj-lt"/>
                <a:ea typeface="+mj-ea"/>
              </a:rPr>
              <a:t>“</a:t>
            </a:r>
            <a:r>
              <a:rPr lang="zh-CN" altLang="en-US" sz="2600" b="1" i="0" u="none" strike="noStrike" baseline="0" dirty="0">
                <a:solidFill>
                  <a:srgbClr val="FF0000"/>
                </a:solidFill>
                <a:latin typeface="+mj-lt"/>
                <a:ea typeface="+mj-ea"/>
              </a:rPr>
              <a:t>保持刚才的姿态</a:t>
            </a:r>
            <a:r>
              <a:rPr lang="zh-CN" altLang="en-US" sz="2600" b="1" i="0" u="none" strike="noStrike" baseline="0" dirty="0">
                <a:latin typeface="+mj-lt"/>
                <a:ea typeface="+mj-ea"/>
              </a:rPr>
              <a:t>”即保持视角不变。</a:t>
            </a:r>
            <a:endParaRPr lang="zh-CN" altLang="en-US" sz="2600" b="1" i="0" u="none" strike="noStrike" baseline="0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8344" y="2202803"/>
            <a:ext cx="8805656" cy="55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i="0" u="none" strike="noStrike" baseline="0" dirty="0">
                <a:latin typeface="+mj-lt"/>
                <a:ea typeface="+mj-ea"/>
              </a:rPr>
              <a:t> 战士所讲述的方法中，已知条件是什么</a:t>
            </a:r>
            <a:r>
              <a:rPr lang="en-US" altLang="zh-CN" sz="2600" b="1" i="0" u="none" strike="noStrike" baseline="0" dirty="0">
                <a:latin typeface="+mj-lt"/>
                <a:ea typeface="+mj-ea"/>
              </a:rPr>
              <a:t>? </a:t>
            </a:r>
            <a:r>
              <a:rPr lang="zh-CN" altLang="en-US" sz="2600" b="1" i="0" u="none" strike="noStrike" baseline="0" dirty="0">
                <a:latin typeface="+mj-lt"/>
                <a:ea typeface="+mj-ea"/>
              </a:rPr>
              <a:t>要求的是什么</a:t>
            </a:r>
            <a:r>
              <a:rPr lang="en-US" altLang="zh-CN" sz="2600" b="1" i="0" u="none" strike="noStrike" baseline="0" dirty="0">
                <a:latin typeface="+mj-lt"/>
                <a:ea typeface="+mj-ea"/>
              </a:rPr>
              <a:t>? </a:t>
            </a:r>
            <a:endParaRPr lang="zh-CN" altLang="en-US" sz="2600" b="1" dirty="0">
              <a:latin typeface="+mj-lt"/>
              <a:ea typeface="+mj-ea"/>
            </a:endParaRPr>
          </a:p>
        </p:txBody>
      </p:sp>
      <p:pic>
        <p:nvPicPr>
          <p:cNvPr id="3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309" y="595801"/>
            <a:ext cx="1249362" cy="1133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510321" y="689464"/>
            <a:ext cx="344488" cy="1033462"/>
            <a:chOff x="2819931" y="863245"/>
            <a:chExt cx="345303" cy="1033876"/>
          </a:xfrm>
        </p:grpSpPr>
        <p:sp>
          <p:nvSpPr>
            <p:cNvPr id="5" name="椭圆 4"/>
            <p:cNvSpPr/>
            <p:nvPr/>
          </p:nvSpPr>
          <p:spPr bwMode="auto">
            <a:xfrm>
              <a:off x="2839026" y="863245"/>
              <a:ext cx="307113" cy="306510"/>
            </a:xfrm>
            <a:prstGeom prst="ellipse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2991787" y="1176107"/>
              <a:ext cx="0" cy="5224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2999743" y="1279337"/>
              <a:ext cx="165491" cy="17469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2819931" y="1279337"/>
              <a:ext cx="165491" cy="17469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915406" y="1689076"/>
              <a:ext cx="76380" cy="20804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2999743" y="1682723"/>
              <a:ext cx="76380" cy="20804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直接连接符 10"/>
          <p:cNvCxnSpPr/>
          <p:nvPr/>
        </p:nvCxnSpPr>
        <p:spPr>
          <a:xfrm>
            <a:off x="1022584" y="1738801"/>
            <a:ext cx="7334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22584" y="1618151"/>
            <a:ext cx="0" cy="127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356834" y="1618151"/>
            <a:ext cx="0" cy="127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323231" y="189004"/>
            <a:ext cx="423514" cy="5642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</a:t>
            </a:r>
            <a:endParaRPr kumimoji="0" lang="zh-CN" altLang="en-US" sz="2800" b="1" i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05559" y="1738801"/>
            <a:ext cx="423514" cy="5642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C</a:t>
            </a:r>
            <a:endParaRPr kumimoji="0" lang="zh-CN" altLang="en-US" sz="2800" b="1" i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4784" y="1722926"/>
            <a:ext cx="423863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B</a:t>
            </a:r>
            <a:endParaRPr kumimoji="0" lang="zh-CN" altLang="en-US" sz="2800" b="1" i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28234" y="1767376"/>
            <a:ext cx="444500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D</a:t>
            </a:r>
            <a:endParaRPr kumimoji="0" lang="zh-CN" altLang="en-US" sz="2800" b="1" i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1055921" y="659301"/>
            <a:ext cx="3633788" cy="106362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689709" y="659301"/>
            <a:ext cx="3665538" cy="1065213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689709" y="665651"/>
            <a:ext cx="0" cy="107950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097990" y="2841121"/>
            <a:ext cx="682737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i="0" u="none" strike="noStrike" baseline="0" dirty="0">
                <a:solidFill>
                  <a:srgbClr val="FF0000"/>
                </a:solidFill>
                <a:latin typeface="+mj-lt"/>
                <a:ea typeface="+mj-ea"/>
              </a:rPr>
              <a:t>已知条件</a:t>
            </a:r>
            <a:r>
              <a:rPr lang="en-US" altLang="zh-CN" sz="2400" b="1" i="0" u="none" strike="noStrike" baseline="0" dirty="0">
                <a:solidFill>
                  <a:srgbClr val="FF0000"/>
                </a:solidFill>
                <a:latin typeface="+mj-lt"/>
                <a:ea typeface="+mj-ea"/>
              </a:rPr>
              <a:t>: 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①战士的身高不变，</a:t>
            </a:r>
            <a:r>
              <a:rPr lang="en-US" altLang="zh-CN" sz="2400" b="1" i="1" dirty="0">
                <a:solidFill>
                  <a:srgbClr val="0070C0"/>
                </a:solidFill>
                <a:latin typeface="+mj-lt"/>
                <a:ea typeface="+mj-ea"/>
              </a:rPr>
              <a:t>AC</a:t>
            </a:r>
            <a:r>
              <a:rPr lang="en-US" altLang="zh-CN" sz="2400" b="1" dirty="0">
                <a:solidFill>
                  <a:srgbClr val="0070C0"/>
                </a:solidFill>
                <a:latin typeface="+mj-lt"/>
                <a:ea typeface="+mj-ea"/>
              </a:rPr>
              <a:t>=</a:t>
            </a:r>
            <a:r>
              <a:rPr lang="en-US" altLang="zh-CN" sz="2400" b="1" i="1" dirty="0">
                <a:solidFill>
                  <a:srgbClr val="0070C0"/>
                </a:solidFill>
                <a:latin typeface="+mj-lt"/>
                <a:ea typeface="+mj-ea"/>
              </a:rPr>
              <a:t>AC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；</a:t>
            </a:r>
            <a:endParaRPr lang="zh-CN" altLang="en-US" sz="2400" b="1" dirty="0">
              <a:solidFill>
                <a:srgbClr val="0070C0"/>
              </a:solidFill>
              <a:latin typeface="+mj-lt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525970" y="3245638"/>
            <a:ext cx="5034545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②战士与地面是垂直的 </a:t>
            </a:r>
            <a:r>
              <a:rPr lang="en-US" altLang="zh-CN" sz="2400" b="1" dirty="0">
                <a:solidFill>
                  <a:srgbClr val="0070C0"/>
                </a:solidFill>
                <a:latin typeface="+mj-lt"/>
                <a:ea typeface="+mj-ea"/>
              </a:rPr>
              <a:t>(</a:t>
            </a:r>
            <a:r>
              <a:rPr lang="en-US" altLang="zh-CN" sz="2400" b="1" i="1" dirty="0">
                <a:solidFill>
                  <a:srgbClr val="0070C0"/>
                </a:solidFill>
                <a:latin typeface="+mj-lt"/>
                <a:ea typeface="+mj-ea"/>
              </a:rPr>
              <a:t>AC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⊥</a:t>
            </a:r>
            <a:r>
              <a:rPr lang="en-US" altLang="zh-CN" sz="2400" b="1" i="1" dirty="0">
                <a:solidFill>
                  <a:srgbClr val="0070C0"/>
                </a:solidFill>
                <a:latin typeface="+mj-lt"/>
                <a:ea typeface="+mj-ea"/>
              </a:rPr>
              <a:t>BD</a:t>
            </a:r>
            <a:r>
              <a:rPr lang="en-US" altLang="zh-CN" sz="2400" b="1" dirty="0">
                <a:solidFill>
                  <a:srgbClr val="0070C0"/>
                </a:solidFill>
                <a:latin typeface="+mj-lt"/>
                <a:ea typeface="+mj-ea"/>
              </a:rPr>
              <a:t>)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；</a:t>
            </a:r>
            <a:endParaRPr lang="zh-CN" altLang="en-US" sz="2400" b="1" dirty="0">
              <a:solidFill>
                <a:srgbClr val="0070C0"/>
              </a:solidFill>
              <a:latin typeface="+mj-lt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22100" y="3685951"/>
            <a:ext cx="5034545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③视角∠</a:t>
            </a:r>
            <a:r>
              <a:rPr lang="en-US" altLang="zh-CN" sz="2400" b="1" i="1" dirty="0">
                <a:solidFill>
                  <a:srgbClr val="0070C0"/>
                </a:solidFill>
                <a:latin typeface="+mj-lt"/>
                <a:ea typeface="+mj-ea"/>
              </a:rPr>
              <a:t>CAB</a:t>
            </a:r>
            <a:r>
              <a:rPr lang="en-US" altLang="zh-CN" sz="2400" b="1" dirty="0">
                <a:solidFill>
                  <a:srgbClr val="0070C0"/>
                </a:solidFill>
                <a:latin typeface="+mj-lt"/>
                <a:ea typeface="+mj-ea"/>
              </a:rPr>
              <a:t>=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∠</a:t>
            </a:r>
            <a:r>
              <a:rPr lang="en-US" altLang="zh-CN" sz="2400" b="1" i="1" dirty="0">
                <a:solidFill>
                  <a:srgbClr val="0070C0"/>
                </a:solidFill>
                <a:latin typeface="+mj-lt"/>
                <a:ea typeface="+mj-ea"/>
              </a:rPr>
              <a:t>CAD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。</a:t>
            </a:r>
            <a:endParaRPr lang="zh-CN" altLang="en-US" sz="2400" b="1" dirty="0">
              <a:solidFill>
                <a:srgbClr val="0070C0"/>
              </a:solidFill>
              <a:latin typeface="+mj-lt"/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55921" y="4206799"/>
            <a:ext cx="7198571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i="0" u="none" strike="noStrike" baseline="0" dirty="0">
                <a:solidFill>
                  <a:srgbClr val="FF0000"/>
                </a:solidFill>
                <a:latin typeface="+mj-lt"/>
                <a:ea typeface="+mj-ea"/>
              </a:rPr>
              <a:t>要求的是</a:t>
            </a:r>
            <a:r>
              <a:rPr lang="en-US" altLang="zh-CN" sz="2400" b="1" i="0" u="none" strike="noStrike" baseline="0" dirty="0">
                <a:solidFill>
                  <a:srgbClr val="FF0000"/>
                </a:solidFill>
                <a:latin typeface="+mj-lt"/>
                <a:ea typeface="+mj-ea"/>
              </a:rPr>
              <a:t>: </a:t>
            </a:r>
            <a:r>
              <a:rPr lang="zh-CN" altLang="en-US" sz="2400" b="1" i="0" u="none" strike="noStrike" baseline="0" dirty="0">
                <a:solidFill>
                  <a:srgbClr val="0070C0"/>
                </a:solidFill>
                <a:latin typeface="+mj-lt"/>
                <a:ea typeface="+mj-ea"/>
              </a:rPr>
              <a:t>敌碉堡 </a:t>
            </a:r>
            <a:r>
              <a:rPr lang="en-US" altLang="zh-CN" sz="2400" b="1" i="0" u="none" strike="noStrike" baseline="0" dirty="0">
                <a:solidFill>
                  <a:srgbClr val="0070C0"/>
                </a:solidFill>
                <a:latin typeface="+mj-lt"/>
                <a:ea typeface="+mj-ea"/>
              </a:rPr>
              <a:t>(</a:t>
            </a:r>
            <a:r>
              <a:rPr lang="en-US" altLang="zh-CN" sz="2400" b="1" i="1" u="none" strike="noStrike" baseline="0" dirty="0">
                <a:solidFill>
                  <a:srgbClr val="0070C0"/>
                </a:solidFill>
                <a:latin typeface="+mj-lt"/>
                <a:ea typeface="+mj-ea"/>
              </a:rPr>
              <a:t>B</a:t>
            </a:r>
            <a:r>
              <a:rPr lang="en-US" altLang="zh-CN" sz="2400" b="1" i="0" u="none" strike="noStrike" baseline="0" dirty="0">
                <a:solidFill>
                  <a:srgbClr val="0070C0"/>
                </a:solidFill>
                <a:latin typeface="+mj-lt"/>
                <a:ea typeface="+mj-ea"/>
              </a:rPr>
              <a:t>) </a:t>
            </a:r>
            <a:r>
              <a:rPr lang="zh-CN" altLang="en-US" sz="2400" b="1" i="0" u="none" strike="noStrike" baseline="0" dirty="0">
                <a:solidFill>
                  <a:srgbClr val="0070C0"/>
                </a:solidFill>
                <a:latin typeface="+mj-lt"/>
                <a:ea typeface="+mj-ea"/>
              </a:rPr>
              <a:t>与我军阵地 </a:t>
            </a:r>
            <a:r>
              <a:rPr lang="en-US" altLang="zh-CN" sz="2400" b="1" i="0" u="none" strike="noStrike" baseline="0" dirty="0">
                <a:solidFill>
                  <a:srgbClr val="0070C0"/>
                </a:solidFill>
                <a:latin typeface="+mj-lt"/>
                <a:ea typeface="+mj-ea"/>
              </a:rPr>
              <a:t>(</a:t>
            </a:r>
            <a:r>
              <a:rPr lang="en-US" altLang="zh-CN" sz="2400" b="1" i="1" u="none" strike="noStrike" baseline="0" dirty="0">
                <a:solidFill>
                  <a:srgbClr val="0070C0"/>
                </a:solidFill>
                <a:latin typeface="+mj-lt"/>
                <a:ea typeface="+mj-ea"/>
              </a:rPr>
              <a:t>D</a:t>
            </a:r>
            <a:r>
              <a:rPr lang="en-US" altLang="zh-CN" sz="2400" b="1" i="0" u="none" strike="noStrike" baseline="0" dirty="0">
                <a:solidFill>
                  <a:srgbClr val="0070C0"/>
                </a:solidFill>
                <a:latin typeface="+mj-lt"/>
                <a:ea typeface="+mj-ea"/>
              </a:rPr>
              <a:t>) </a:t>
            </a:r>
            <a:r>
              <a:rPr lang="zh-CN" altLang="en-US" sz="2400" b="1" i="0" u="none" strike="noStrike" baseline="0" dirty="0">
                <a:solidFill>
                  <a:srgbClr val="0070C0"/>
                </a:solidFill>
                <a:latin typeface="+mj-lt"/>
                <a:ea typeface="+mj-ea"/>
              </a:rPr>
              <a:t>的距离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。</a:t>
            </a:r>
            <a:endParaRPr lang="zh-CN" altLang="en-US" sz="2400" b="1" dirty="0">
              <a:solidFill>
                <a:srgbClr val="0070C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4784" y="2300776"/>
            <a:ext cx="6584432" cy="55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i="0" u="none" strike="noStrike" baseline="0" dirty="0">
                <a:latin typeface="+mj-lt"/>
                <a:ea typeface="+mj-ea"/>
              </a:rPr>
              <a:t>战士所讲述的方法中，</a:t>
            </a:r>
            <a:r>
              <a:rPr lang="en-US" altLang="zh-CN" sz="2600" b="1" i="0" u="none" strike="noStrike" baseline="0" dirty="0">
                <a:latin typeface="+mj-lt"/>
                <a:ea typeface="+mj-ea"/>
              </a:rPr>
              <a:t> </a:t>
            </a:r>
            <a:r>
              <a:rPr lang="zh-CN" altLang="en-US" sz="2600" b="1" i="0" u="none" strike="noStrike" baseline="0" dirty="0">
                <a:latin typeface="+mj-lt"/>
                <a:ea typeface="+mj-ea"/>
              </a:rPr>
              <a:t>战士的结论是什么</a:t>
            </a:r>
            <a:r>
              <a:rPr lang="en-US" altLang="zh-CN" sz="2600" b="1" i="0" u="none" strike="noStrike" baseline="0" dirty="0">
                <a:latin typeface="+mj-lt"/>
                <a:ea typeface="+mj-ea"/>
              </a:rPr>
              <a:t>?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3318" y="2830261"/>
            <a:ext cx="8351510" cy="10046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i="0" u="none" strike="noStrike" baseline="0" dirty="0">
                <a:solidFill>
                  <a:srgbClr val="FF0000"/>
                </a:solidFill>
                <a:latin typeface="+mj-lt"/>
                <a:ea typeface="+mj-ea"/>
              </a:rPr>
              <a:t>战士的结论</a:t>
            </a:r>
            <a:r>
              <a:rPr lang="en-US" altLang="zh-CN" sz="2400" b="1" i="0" u="none" strike="noStrike" baseline="0" dirty="0">
                <a:solidFill>
                  <a:srgbClr val="FF0000"/>
                </a:solidFill>
                <a:latin typeface="+mj-lt"/>
                <a:ea typeface="+mj-ea"/>
              </a:rPr>
              <a:t>: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只要按要求</a:t>
            </a:r>
            <a:r>
              <a:rPr lang="en-US" altLang="zh-CN" sz="2400" b="1" dirty="0">
                <a:solidFill>
                  <a:srgbClr val="0070C0"/>
                </a:solidFill>
                <a:latin typeface="+mj-lt"/>
                <a:ea typeface="+mj-ea"/>
              </a:rPr>
              <a:t>(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如图</a:t>
            </a:r>
            <a:r>
              <a:rPr lang="en-US" altLang="zh-CN" sz="2400" b="1" dirty="0">
                <a:solidFill>
                  <a:srgbClr val="0070C0"/>
                </a:solidFill>
                <a:latin typeface="+mj-lt"/>
                <a:ea typeface="+mj-ea"/>
              </a:rPr>
              <a:t>)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测得</a:t>
            </a:r>
            <a:r>
              <a:rPr lang="en-US" altLang="zh-CN" sz="2400" b="1" i="1" dirty="0">
                <a:solidFill>
                  <a:srgbClr val="0070C0"/>
                </a:solidFill>
                <a:latin typeface="+mj-lt"/>
                <a:ea typeface="+mj-ea"/>
              </a:rPr>
              <a:t>DC</a:t>
            </a:r>
            <a:r>
              <a:rPr lang="en-US" altLang="zh-CN" sz="2400" b="1" dirty="0">
                <a:solidFill>
                  <a:srgbClr val="0070C0"/>
                </a:solidFill>
                <a:latin typeface="+mj-lt"/>
                <a:ea typeface="+mj-ea"/>
              </a:rPr>
              <a:t> 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的长度即可。</a:t>
            </a:r>
            <a:endParaRPr lang="en-US" altLang="zh-CN" sz="2400" b="1" dirty="0">
              <a:solidFill>
                <a:srgbClr val="0070C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+mj-lt"/>
                <a:ea typeface="+mj-ea"/>
              </a:rPr>
              <a:t>                               ( </a:t>
            </a:r>
            <a:r>
              <a:rPr lang="en-US" altLang="zh-CN" sz="2400" b="1" i="1" dirty="0">
                <a:solidFill>
                  <a:srgbClr val="0070C0"/>
                </a:solidFill>
                <a:latin typeface="+mj-lt"/>
                <a:ea typeface="+mj-ea"/>
              </a:rPr>
              <a:t>BC </a:t>
            </a:r>
            <a:r>
              <a:rPr lang="en-US" altLang="zh-CN" sz="2400" b="1" dirty="0">
                <a:solidFill>
                  <a:srgbClr val="0070C0"/>
                </a:solidFill>
                <a:latin typeface="+mj-lt"/>
                <a:ea typeface="+mj-ea"/>
              </a:rPr>
              <a:t>= </a:t>
            </a:r>
            <a:r>
              <a:rPr lang="en-US" altLang="zh-CN" sz="2400" b="1" i="1" dirty="0">
                <a:solidFill>
                  <a:srgbClr val="0070C0"/>
                </a:solidFill>
                <a:latin typeface="+mj-lt"/>
                <a:ea typeface="+mj-ea"/>
              </a:rPr>
              <a:t>DC </a:t>
            </a:r>
            <a:r>
              <a:rPr lang="en-US" altLang="zh-CN" sz="2400" b="1" dirty="0">
                <a:solidFill>
                  <a:srgbClr val="0070C0"/>
                </a:solidFill>
                <a:latin typeface="+mj-lt"/>
                <a:ea typeface="+mj-ea"/>
              </a:rPr>
              <a:t>)</a:t>
            </a:r>
            <a:endParaRPr lang="zh-CN" altLang="en-US" sz="2400" b="1" dirty="0">
              <a:solidFill>
                <a:srgbClr val="0070C0"/>
              </a:solidFill>
              <a:latin typeface="+mj-lt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798857" y="3432535"/>
            <a:ext cx="2229937" cy="1503410"/>
            <a:chOff x="6798857" y="3262092"/>
            <a:chExt cx="2229937" cy="1503410"/>
          </a:xfrm>
        </p:grpSpPr>
        <p:sp>
          <p:nvSpPr>
            <p:cNvPr id="21" name="思想气泡: 云 20"/>
            <p:cNvSpPr/>
            <p:nvPr/>
          </p:nvSpPr>
          <p:spPr bwMode="auto">
            <a:xfrm>
              <a:off x="6798857" y="3262092"/>
              <a:ext cx="2131643" cy="1503410"/>
            </a:xfrm>
            <a:prstGeom prst="cloudCallout">
              <a:avLst>
                <a:gd name="adj1" fmla="val -63581"/>
                <a:gd name="adj2" fmla="val -41823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2">
                  <a:lumMod val="40000"/>
                  <a:lumOff val="60000"/>
                </a:schemeClr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039882" y="3412946"/>
              <a:ext cx="1988912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+mj-lt"/>
                  <a:ea typeface="+mj-ea"/>
                </a:rPr>
                <a:t>你能用数学的知识说明</a:t>
              </a:r>
              <a:r>
                <a:rPr lang="en-US" altLang="zh-CN" sz="2400" b="1" i="1" dirty="0">
                  <a:latin typeface="+mj-lt"/>
                  <a:ea typeface="+mj-ea"/>
                </a:rPr>
                <a:t>BC=DC</a:t>
              </a:r>
              <a:r>
                <a:rPr lang="zh-CN" altLang="en-US" sz="2400" b="1" dirty="0">
                  <a:latin typeface="+mj-lt"/>
                  <a:ea typeface="+mj-ea"/>
                </a:rPr>
                <a:t>吗</a:t>
              </a:r>
              <a:r>
                <a:rPr lang="en-US" altLang="zh-CN" sz="2400" b="1" dirty="0">
                  <a:latin typeface="+mj-lt"/>
                  <a:ea typeface="+mj-ea"/>
                </a:rPr>
                <a:t>?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3309" y="189004"/>
            <a:ext cx="8099425" cy="2141935"/>
            <a:chOff x="473309" y="189004"/>
            <a:chExt cx="8099425" cy="2141935"/>
          </a:xfrm>
        </p:grpSpPr>
        <p:pic>
          <p:nvPicPr>
            <p:cNvPr id="23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3309" y="595801"/>
              <a:ext cx="1249362" cy="113347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33" name="直接连接符 32"/>
            <p:cNvCxnSpPr/>
            <p:nvPr/>
          </p:nvCxnSpPr>
          <p:spPr>
            <a:xfrm>
              <a:off x="1022584" y="1738801"/>
              <a:ext cx="733425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022584" y="1618151"/>
              <a:ext cx="0" cy="127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8356834" y="1618151"/>
              <a:ext cx="0" cy="127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4323231" y="189004"/>
              <a:ext cx="423514" cy="564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+mj-ea"/>
                  <a:cs typeface="+mn-cs"/>
                </a:rPr>
                <a:t>A</a:t>
              </a:r>
              <a:endParaRPr kumimoji="0" lang="zh-CN" altLang="en-US" sz="28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505559" y="1738801"/>
              <a:ext cx="423514" cy="564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+mj-ea"/>
                  <a:cs typeface="+mn-cs"/>
                </a:rPr>
                <a:t>C</a:t>
              </a:r>
              <a:endParaRPr kumimoji="0" lang="zh-CN" altLang="en-US" sz="28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44784" y="1722926"/>
              <a:ext cx="423863" cy="5635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+mj-ea"/>
                  <a:cs typeface="+mn-cs"/>
                </a:rPr>
                <a:t>B</a:t>
              </a:r>
              <a:endParaRPr kumimoji="0" lang="zh-CN" altLang="en-US" sz="28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V="1">
              <a:off x="1055921" y="659301"/>
              <a:ext cx="3633788" cy="1063625"/>
            </a:xfrm>
            <a:prstGeom prst="line">
              <a:avLst/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689709" y="659301"/>
              <a:ext cx="3665538" cy="1065213"/>
            </a:xfrm>
            <a:prstGeom prst="line">
              <a:avLst/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689709" y="665651"/>
              <a:ext cx="0" cy="1079500"/>
            </a:xfrm>
            <a:prstGeom prst="line">
              <a:avLst/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41"/>
            <p:cNvSpPr txBox="1"/>
            <p:nvPr/>
          </p:nvSpPr>
          <p:spPr>
            <a:xfrm>
              <a:off x="8128234" y="1767376"/>
              <a:ext cx="444500" cy="5635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+mj-ea"/>
                  <a:cs typeface="+mn-cs"/>
                </a:rPr>
                <a:t>D</a:t>
              </a:r>
              <a:endParaRPr kumimoji="0" lang="zh-CN" altLang="en-US" sz="28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27"/>
          <p:cNvSpPr>
            <a:spLocks noChangeArrowheads="1"/>
          </p:cNvSpPr>
          <p:nvPr/>
        </p:nvSpPr>
        <p:spPr bwMode="auto">
          <a:xfrm>
            <a:off x="191770" y="2312379"/>
            <a:ext cx="4974439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理由：在△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ACB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与△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ACD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中，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4104" name="组合 4103"/>
          <p:cNvGrpSpPr/>
          <p:nvPr/>
        </p:nvGrpSpPr>
        <p:grpSpPr>
          <a:xfrm>
            <a:off x="401215" y="3078104"/>
            <a:ext cx="4209807" cy="1536209"/>
            <a:chOff x="712357" y="3303125"/>
            <a:chExt cx="4210540" cy="1536053"/>
          </a:xfrm>
        </p:grpSpPr>
        <p:grpSp>
          <p:nvGrpSpPr>
            <p:cNvPr id="7188" name="组合 4101"/>
            <p:cNvGrpSpPr/>
            <p:nvPr/>
          </p:nvGrpSpPr>
          <p:grpSpPr>
            <a:xfrm>
              <a:off x="752051" y="3303125"/>
              <a:ext cx="3844355" cy="1056677"/>
              <a:chOff x="752051" y="3290513"/>
              <a:chExt cx="3844355" cy="1056677"/>
            </a:xfrm>
          </p:grpSpPr>
          <p:sp>
            <p:nvSpPr>
              <p:cNvPr id="73" name="Rectangle 28"/>
              <p:cNvSpPr>
                <a:spLocks noChangeArrowheads="1"/>
              </p:cNvSpPr>
              <p:nvPr/>
            </p:nvSpPr>
            <p:spPr bwMode="auto">
              <a:xfrm>
                <a:off x="752051" y="3290513"/>
                <a:ext cx="3016094" cy="55984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BAC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=∠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DAC</a:t>
                </a:r>
                <a:r>
                  <a:rPr kumimoji="0" lang="zh-CN" altLang="en-US" sz="28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，</a:t>
                </a:r>
                <a:endParaRPr kumimoji="0" lang="en-US" altLang="zh-CN" sz="2800" b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74" name="Rectangle 29"/>
              <p:cNvSpPr>
                <a:spLocks noChangeArrowheads="1"/>
              </p:cNvSpPr>
              <p:nvPr/>
            </p:nvSpPr>
            <p:spPr bwMode="auto">
              <a:xfrm>
                <a:off x="817150" y="3787350"/>
                <a:ext cx="3779256" cy="55984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AC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= 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AC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（公共边）， 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76" name="Rectangle 30"/>
            <p:cNvSpPr>
              <a:spLocks noChangeArrowheads="1"/>
            </p:cNvSpPr>
            <p:nvPr/>
          </p:nvSpPr>
          <p:spPr bwMode="auto">
            <a:xfrm>
              <a:off x="712357" y="4279338"/>
              <a:ext cx="4210540" cy="5598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∠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ACB 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= ∠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ACD 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= 90°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，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78" name="AutoShape 33"/>
          <p:cNvSpPr/>
          <p:nvPr/>
        </p:nvSpPr>
        <p:spPr>
          <a:xfrm>
            <a:off x="4157896" y="3653635"/>
            <a:ext cx="695325" cy="228600"/>
          </a:xfrm>
          <a:prstGeom prst="rightArrow">
            <a:avLst>
              <a:gd name="adj1" fmla="val 50000"/>
              <a:gd name="adj2" fmla="val 76041"/>
            </a:avLst>
          </a:prstGeom>
          <a:solidFill>
            <a:srgbClr val="CCFF99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9" name="Rectangle 34"/>
          <p:cNvSpPr>
            <a:spLocks noChangeArrowheads="1"/>
          </p:cNvSpPr>
          <p:nvPr/>
        </p:nvSpPr>
        <p:spPr bwMode="auto">
          <a:xfrm>
            <a:off x="4933950" y="3327096"/>
            <a:ext cx="4014788" cy="5191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△</a:t>
            </a:r>
            <a:r>
              <a:rPr kumimoji="1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ACB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≌△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ASA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0" name="Rectangle 29"/>
          <p:cNvSpPr>
            <a:spLocks noChangeArrowheads="1"/>
          </p:cNvSpPr>
          <p:nvPr/>
        </p:nvSpPr>
        <p:spPr bwMode="auto">
          <a:xfrm>
            <a:off x="4933950" y="3823738"/>
            <a:ext cx="2717411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所以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BC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DC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73309" y="189004"/>
            <a:ext cx="8099425" cy="2141935"/>
            <a:chOff x="473309" y="189004"/>
            <a:chExt cx="8099425" cy="2141935"/>
          </a:xfrm>
        </p:grpSpPr>
        <p:pic>
          <p:nvPicPr>
            <p:cNvPr id="37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3309" y="595801"/>
              <a:ext cx="1249362" cy="113347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38" name="直接连接符 37"/>
            <p:cNvCxnSpPr/>
            <p:nvPr/>
          </p:nvCxnSpPr>
          <p:spPr>
            <a:xfrm>
              <a:off x="1022584" y="1738801"/>
              <a:ext cx="733425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022584" y="1618151"/>
              <a:ext cx="0" cy="127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8356834" y="1618151"/>
              <a:ext cx="0" cy="127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4323231" y="189004"/>
              <a:ext cx="423514" cy="564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+mj-ea"/>
                  <a:cs typeface="+mn-cs"/>
                </a:rPr>
                <a:t>A</a:t>
              </a:r>
              <a:endParaRPr kumimoji="0" lang="zh-CN" altLang="en-US" sz="28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505559" y="1738801"/>
              <a:ext cx="423514" cy="564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+mj-ea"/>
                  <a:cs typeface="+mn-cs"/>
                </a:rPr>
                <a:t>C</a:t>
              </a:r>
              <a:endParaRPr kumimoji="0" lang="zh-CN" altLang="en-US" sz="28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44784" y="1722926"/>
              <a:ext cx="423863" cy="5635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+mj-ea"/>
                  <a:cs typeface="+mn-cs"/>
                </a:rPr>
                <a:t>B</a:t>
              </a:r>
              <a:endParaRPr kumimoji="0" lang="zh-CN" altLang="en-US" sz="28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 flipV="1">
              <a:off x="1055921" y="659301"/>
              <a:ext cx="3633788" cy="1063625"/>
            </a:xfrm>
            <a:prstGeom prst="line">
              <a:avLst/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689709" y="659301"/>
              <a:ext cx="3665538" cy="1065213"/>
            </a:xfrm>
            <a:prstGeom prst="line">
              <a:avLst/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689709" y="665651"/>
              <a:ext cx="0" cy="1079500"/>
            </a:xfrm>
            <a:prstGeom prst="line">
              <a:avLst/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8128234" y="1767376"/>
              <a:ext cx="444500" cy="5635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latin typeface="+mj-lt"/>
                  <a:ea typeface="+mj-ea"/>
                  <a:cs typeface="+mn-cs"/>
                </a:rPr>
                <a:t>D</a:t>
              </a:r>
              <a:endParaRPr kumimoji="0" lang="zh-CN" altLang="en-US" sz="28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8" grpId="0" animBg="1"/>
      <p:bldP spid="79" grpId="0"/>
      <p:bldP spid="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4545" y="1133581"/>
            <a:ext cx="7017067" cy="540725"/>
          </a:xfrm>
          <a:prstGeom prst="rect">
            <a:avLst/>
          </a:prstGeom>
          <a:solidFill>
            <a:srgbClr val="58D2B4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利用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三角形全等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可以测量两点之间的距离。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" name="图片 4" descr="图片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91" y="383116"/>
            <a:ext cx="20605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836201" y="2231217"/>
            <a:ext cx="2717227" cy="10588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不可测量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或不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方便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测量的线段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26238" y="2558580"/>
            <a:ext cx="2717227" cy="53867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方便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测量的线段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595569" y="2238695"/>
            <a:ext cx="2465407" cy="771159"/>
            <a:chOff x="3595569" y="2238695"/>
            <a:chExt cx="2465407" cy="771159"/>
          </a:xfrm>
        </p:grpSpPr>
        <p:sp>
          <p:nvSpPr>
            <p:cNvPr id="7" name="箭头: 右 6"/>
            <p:cNvSpPr/>
            <p:nvPr/>
          </p:nvSpPr>
          <p:spPr bwMode="auto">
            <a:xfrm>
              <a:off x="3784473" y="2732637"/>
              <a:ext cx="1952861" cy="277217"/>
            </a:xfrm>
            <a:prstGeom prst="right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595569" y="2238695"/>
              <a:ext cx="2465407" cy="476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构造全等三角形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988766" y="3755586"/>
            <a:ext cx="5166467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利用全等三角形的性质转移线段。</a:t>
            </a:r>
            <a:endParaRPr lang="zh-CN" altLang="en-US" sz="26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4930" y="1066072"/>
            <a:ext cx="7987241" cy="1643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如图，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两点分别位于一个池塘的两端，小丽想用绳子测量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间的距离，但绳子不够长，你能帮小丽设计一个方案，解决问题吗？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531880" y="2187373"/>
            <a:ext cx="1166812" cy="2718955"/>
            <a:chOff x="2478598" y="2147449"/>
            <a:chExt cx="1166648" cy="2991453"/>
          </a:xfrm>
        </p:grpSpPr>
        <p:sp>
          <p:nvSpPr>
            <p:cNvPr id="6" name="任意多边形 5"/>
            <p:cNvSpPr/>
            <p:nvPr/>
          </p:nvSpPr>
          <p:spPr bwMode="auto">
            <a:xfrm>
              <a:off x="2478598" y="2652376"/>
              <a:ext cx="1166648" cy="2064166"/>
            </a:xfrm>
            <a:custGeom>
              <a:avLst/>
              <a:gdLst>
                <a:gd name="connsiteX0" fmla="*/ 283780 w 1343222"/>
                <a:gd name="connsiteY0" fmla="*/ 321616 h 2377440"/>
                <a:gd name="connsiteX1" fmla="*/ 334229 w 1343222"/>
                <a:gd name="connsiteY1" fmla="*/ 252248 h 2377440"/>
                <a:gd name="connsiteX2" fmla="*/ 353148 w 1343222"/>
                <a:gd name="connsiteY2" fmla="*/ 233330 h 2377440"/>
                <a:gd name="connsiteX3" fmla="*/ 390985 w 1343222"/>
                <a:gd name="connsiteY3" fmla="*/ 220717 h 2377440"/>
                <a:gd name="connsiteX4" fmla="*/ 403597 w 1343222"/>
                <a:gd name="connsiteY4" fmla="*/ 201799 h 2377440"/>
                <a:gd name="connsiteX5" fmla="*/ 441435 w 1343222"/>
                <a:gd name="connsiteY5" fmla="*/ 176574 h 2377440"/>
                <a:gd name="connsiteX6" fmla="*/ 460353 w 1343222"/>
                <a:gd name="connsiteY6" fmla="*/ 163961 h 2377440"/>
                <a:gd name="connsiteX7" fmla="*/ 472966 w 1343222"/>
                <a:gd name="connsiteY7" fmla="*/ 151349 h 2377440"/>
                <a:gd name="connsiteX8" fmla="*/ 504497 w 1343222"/>
                <a:gd name="connsiteY8" fmla="*/ 107205 h 2377440"/>
                <a:gd name="connsiteX9" fmla="*/ 523415 w 1343222"/>
                <a:gd name="connsiteY9" fmla="*/ 63062 h 2377440"/>
                <a:gd name="connsiteX10" fmla="*/ 536028 w 1343222"/>
                <a:gd name="connsiteY10" fmla="*/ 44143 h 2377440"/>
                <a:gd name="connsiteX11" fmla="*/ 573865 w 1343222"/>
                <a:gd name="connsiteY11" fmla="*/ 25225 h 2377440"/>
                <a:gd name="connsiteX12" fmla="*/ 592784 w 1343222"/>
                <a:gd name="connsiteY12" fmla="*/ 12612 h 2377440"/>
                <a:gd name="connsiteX13" fmla="*/ 636927 w 1343222"/>
                <a:gd name="connsiteY13" fmla="*/ 6306 h 2377440"/>
                <a:gd name="connsiteX14" fmla="*/ 655846 w 1343222"/>
                <a:gd name="connsiteY14" fmla="*/ 0 h 2377440"/>
                <a:gd name="connsiteX15" fmla="*/ 826113 w 1343222"/>
                <a:gd name="connsiteY15" fmla="*/ 6306 h 2377440"/>
                <a:gd name="connsiteX16" fmla="*/ 863951 w 1343222"/>
                <a:gd name="connsiteY16" fmla="*/ 25225 h 2377440"/>
                <a:gd name="connsiteX17" fmla="*/ 882869 w 1343222"/>
                <a:gd name="connsiteY17" fmla="*/ 31531 h 2377440"/>
                <a:gd name="connsiteX18" fmla="*/ 908094 w 1343222"/>
                <a:gd name="connsiteY18" fmla="*/ 50450 h 2377440"/>
                <a:gd name="connsiteX19" fmla="*/ 933319 w 1343222"/>
                <a:gd name="connsiteY19" fmla="*/ 63062 h 2377440"/>
                <a:gd name="connsiteX20" fmla="*/ 952237 w 1343222"/>
                <a:gd name="connsiteY20" fmla="*/ 81981 h 2377440"/>
                <a:gd name="connsiteX21" fmla="*/ 964850 w 1343222"/>
                <a:gd name="connsiteY21" fmla="*/ 132430 h 2377440"/>
                <a:gd name="connsiteX22" fmla="*/ 977462 w 1343222"/>
                <a:gd name="connsiteY22" fmla="*/ 145043 h 2377440"/>
                <a:gd name="connsiteX23" fmla="*/ 983768 w 1343222"/>
                <a:gd name="connsiteY23" fmla="*/ 182880 h 2377440"/>
                <a:gd name="connsiteX24" fmla="*/ 996381 w 1343222"/>
                <a:gd name="connsiteY24" fmla="*/ 220717 h 2377440"/>
                <a:gd name="connsiteX25" fmla="*/ 1002687 w 1343222"/>
                <a:gd name="connsiteY25" fmla="*/ 264861 h 2377440"/>
                <a:gd name="connsiteX26" fmla="*/ 1008993 w 1343222"/>
                <a:gd name="connsiteY26" fmla="*/ 283779 h 2377440"/>
                <a:gd name="connsiteX27" fmla="*/ 1015300 w 1343222"/>
                <a:gd name="connsiteY27" fmla="*/ 403597 h 2377440"/>
                <a:gd name="connsiteX28" fmla="*/ 1021606 w 1343222"/>
                <a:gd name="connsiteY28" fmla="*/ 422516 h 2377440"/>
                <a:gd name="connsiteX29" fmla="*/ 1027912 w 1343222"/>
                <a:gd name="connsiteY29" fmla="*/ 447741 h 2377440"/>
                <a:gd name="connsiteX30" fmla="*/ 1021606 w 1343222"/>
                <a:gd name="connsiteY30" fmla="*/ 618008 h 2377440"/>
                <a:gd name="connsiteX31" fmla="*/ 1046831 w 1343222"/>
                <a:gd name="connsiteY31" fmla="*/ 643233 h 2377440"/>
                <a:gd name="connsiteX32" fmla="*/ 1097280 w 1343222"/>
                <a:gd name="connsiteY32" fmla="*/ 699989 h 2377440"/>
                <a:gd name="connsiteX33" fmla="*/ 1109893 w 1343222"/>
                <a:gd name="connsiteY33" fmla="*/ 712601 h 2377440"/>
                <a:gd name="connsiteX34" fmla="*/ 1135117 w 1343222"/>
                <a:gd name="connsiteY34" fmla="*/ 718907 h 2377440"/>
                <a:gd name="connsiteX35" fmla="*/ 1147730 w 1343222"/>
                <a:gd name="connsiteY35" fmla="*/ 737826 h 2377440"/>
                <a:gd name="connsiteX36" fmla="*/ 1204486 w 1343222"/>
                <a:gd name="connsiteY36" fmla="*/ 769357 h 2377440"/>
                <a:gd name="connsiteX37" fmla="*/ 1242323 w 1343222"/>
                <a:gd name="connsiteY37" fmla="*/ 794582 h 2377440"/>
                <a:gd name="connsiteX38" fmla="*/ 1261242 w 1343222"/>
                <a:gd name="connsiteY38" fmla="*/ 826113 h 2377440"/>
                <a:gd name="connsiteX39" fmla="*/ 1267548 w 1343222"/>
                <a:gd name="connsiteY39" fmla="*/ 845032 h 2377440"/>
                <a:gd name="connsiteX40" fmla="*/ 1242323 w 1343222"/>
                <a:gd name="connsiteY40" fmla="*/ 920706 h 2377440"/>
                <a:gd name="connsiteX41" fmla="*/ 1229711 w 1343222"/>
                <a:gd name="connsiteY41" fmla="*/ 933319 h 2377440"/>
                <a:gd name="connsiteX42" fmla="*/ 1242323 w 1343222"/>
                <a:gd name="connsiteY42" fmla="*/ 977462 h 2377440"/>
                <a:gd name="connsiteX43" fmla="*/ 1280160 w 1343222"/>
                <a:gd name="connsiteY43" fmla="*/ 1015299 h 2377440"/>
                <a:gd name="connsiteX44" fmla="*/ 1317997 w 1343222"/>
                <a:gd name="connsiteY44" fmla="*/ 1059443 h 2377440"/>
                <a:gd name="connsiteX45" fmla="*/ 1336916 w 1343222"/>
                <a:gd name="connsiteY45" fmla="*/ 1078361 h 2377440"/>
                <a:gd name="connsiteX46" fmla="*/ 1343222 w 1343222"/>
                <a:gd name="connsiteY46" fmla="*/ 1097280 h 2377440"/>
                <a:gd name="connsiteX47" fmla="*/ 1330610 w 1343222"/>
                <a:gd name="connsiteY47" fmla="*/ 1166648 h 2377440"/>
                <a:gd name="connsiteX48" fmla="*/ 1292773 w 1343222"/>
                <a:gd name="connsiteY48" fmla="*/ 1198179 h 2377440"/>
                <a:gd name="connsiteX49" fmla="*/ 1273854 w 1343222"/>
                <a:gd name="connsiteY49" fmla="*/ 1204485 h 2377440"/>
                <a:gd name="connsiteX50" fmla="*/ 1261242 w 1343222"/>
                <a:gd name="connsiteY50" fmla="*/ 1217098 h 2377440"/>
                <a:gd name="connsiteX51" fmla="*/ 1223404 w 1343222"/>
                <a:gd name="connsiteY51" fmla="*/ 1242323 h 2377440"/>
                <a:gd name="connsiteX52" fmla="*/ 1210792 w 1343222"/>
                <a:gd name="connsiteY52" fmla="*/ 1267547 h 2377440"/>
                <a:gd name="connsiteX53" fmla="*/ 1185567 w 1343222"/>
                <a:gd name="connsiteY53" fmla="*/ 1299079 h 2377440"/>
                <a:gd name="connsiteX54" fmla="*/ 1160342 w 1343222"/>
                <a:gd name="connsiteY54" fmla="*/ 1330610 h 2377440"/>
                <a:gd name="connsiteX55" fmla="*/ 1116199 w 1343222"/>
                <a:gd name="connsiteY55" fmla="*/ 1349528 h 2377440"/>
                <a:gd name="connsiteX56" fmla="*/ 1097280 w 1343222"/>
                <a:gd name="connsiteY56" fmla="*/ 1362141 h 2377440"/>
                <a:gd name="connsiteX57" fmla="*/ 1078362 w 1343222"/>
                <a:gd name="connsiteY57" fmla="*/ 1399978 h 2377440"/>
                <a:gd name="connsiteX58" fmla="*/ 1065749 w 1343222"/>
                <a:gd name="connsiteY58" fmla="*/ 1412590 h 2377440"/>
                <a:gd name="connsiteX59" fmla="*/ 1059443 w 1343222"/>
                <a:gd name="connsiteY59" fmla="*/ 1444121 h 2377440"/>
                <a:gd name="connsiteX60" fmla="*/ 1053137 w 1343222"/>
                <a:gd name="connsiteY60" fmla="*/ 1481959 h 2377440"/>
                <a:gd name="connsiteX61" fmla="*/ 1034218 w 1343222"/>
                <a:gd name="connsiteY61" fmla="*/ 1538714 h 2377440"/>
                <a:gd name="connsiteX62" fmla="*/ 1021606 w 1343222"/>
                <a:gd name="connsiteY62" fmla="*/ 1582858 h 2377440"/>
                <a:gd name="connsiteX63" fmla="*/ 1008993 w 1343222"/>
                <a:gd name="connsiteY63" fmla="*/ 1601776 h 2377440"/>
                <a:gd name="connsiteX64" fmla="*/ 996381 w 1343222"/>
                <a:gd name="connsiteY64" fmla="*/ 1627001 h 2377440"/>
                <a:gd name="connsiteX65" fmla="*/ 983768 w 1343222"/>
                <a:gd name="connsiteY65" fmla="*/ 1671145 h 2377440"/>
                <a:gd name="connsiteX66" fmla="*/ 977462 w 1343222"/>
                <a:gd name="connsiteY66" fmla="*/ 1828800 h 2377440"/>
                <a:gd name="connsiteX67" fmla="*/ 971156 w 1343222"/>
                <a:gd name="connsiteY67" fmla="*/ 1866637 h 2377440"/>
                <a:gd name="connsiteX68" fmla="*/ 958544 w 1343222"/>
                <a:gd name="connsiteY68" fmla="*/ 2081048 h 2377440"/>
                <a:gd name="connsiteX69" fmla="*/ 945931 w 1343222"/>
                <a:gd name="connsiteY69" fmla="*/ 2181947 h 2377440"/>
                <a:gd name="connsiteX70" fmla="*/ 933319 w 1343222"/>
                <a:gd name="connsiteY70" fmla="*/ 2226091 h 2377440"/>
                <a:gd name="connsiteX71" fmla="*/ 920706 w 1343222"/>
                <a:gd name="connsiteY71" fmla="*/ 2238703 h 2377440"/>
                <a:gd name="connsiteX72" fmla="*/ 908094 w 1343222"/>
                <a:gd name="connsiteY72" fmla="*/ 2301765 h 2377440"/>
                <a:gd name="connsiteX73" fmla="*/ 889175 w 1343222"/>
                <a:gd name="connsiteY73" fmla="*/ 2333296 h 2377440"/>
                <a:gd name="connsiteX74" fmla="*/ 863951 w 1343222"/>
                <a:gd name="connsiteY74" fmla="*/ 2339603 h 2377440"/>
                <a:gd name="connsiteX75" fmla="*/ 845032 w 1343222"/>
                <a:gd name="connsiteY75" fmla="*/ 2352215 h 2377440"/>
                <a:gd name="connsiteX76" fmla="*/ 756745 w 1343222"/>
                <a:gd name="connsiteY76" fmla="*/ 2371134 h 2377440"/>
                <a:gd name="connsiteX77" fmla="*/ 731520 w 1343222"/>
                <a:gd name="connsiteY77" fmla="*/ 2377440 h 2377440"/>
                <a:gd name="connsiteX78" fmla="*/ 479272 w 1343222"/>
                <a:gd name="connsiteY78" fmla="*/ 2364827 h 2377440"/>
                <a:gd name="connsiteX79" fmla="*/ 428822 w 1343222"/>
                <a:gd name="connsiteY79" fmla="*/ 2345909 h 2377440"/>
                <a:gd name="connsiteX80" fmla="*/ 384679 w 1343222"/>
                <a:gd name="connsiteY80" fmla="*/ 2333296 h 2377440"/>
                <a:gd name="connsiteX81" fmla="*/ 340535 w 1343222"/>
                <a:gd name="connsiteY81" fmla="*/ 2308072 h 2377440"/>
                <a:gd name="connsiteX82" fmla="*/ 327923 w 1343222"/>
                <a:gd name="connsiteY82" fmla="*/ 2295459 h 2377440"/>
                <a:gd name="connsiteX83" fmla="*/ 309004 w 1343222"/>
                <a:gd name="connsiteY83" fmla="*/ 2282847 h 2377440"/>
                <a:gd name="connsiteX84" fmla="*/ 296392 w 1343222"/>
                <a:gd name="connsiteY84" fmla="*/ 2263928 h 2377440"/>
                <a:gd name="connsiteX85" fmla="*/ 264861 w 1343222"/>
                <a:gd name="connsiteY85" fmla="*/ 2219785 h 2377440"/>
                <a:gd name="connsiteX86" fmla="*/ 239636 w 1343222"/>
                <a:gd name="connsiteY86" fmla="*/ 2156723 h 2377440"/>
                <a:gd name="connsiteX87" fmla="*/ 214411 w 1343222"/>
                <a:gd name="connsiteY87" fmla="*/ 2068436 h 2377440"/>
                <a:gd name="connsiteX88" fmla="*/ 208105 w 1343222"/>
                <a:gd name="connsiteY88" fmla="*/ 2030599 h 2377440"/>
                <a:gd name="connsiteX89" fmla="*/ 201799 w 1343222"/>
                <a:gd name="connsiteY89" fmla="*/ 1116199 h 2377440"/>
                <a:gd name="connsiteX90" fmla="*/ 163962 w 1343222"/>
                <a:gd name="connsiteY90" fmla="*/ 1097280 h 2377440"/>
                <a:gd name="connsiteX91" fmla="*/ 81981 w 1343222"/>
                <a:gd name="connsiteY91" fmla="*/ 1059443 h 2377440"/>
                <a:gd name="connsiteX92" fmla="*/ 50450 w 1343222"/>
                <a:gd name="connsiteY92" fmla="*/ 1053136 h 2377440"/>
                <a:gd name="connsiteX93" fmla="*/ 25225 w 1343222"/>
                <a:gd name="connsiteY93" fmla="*/ 1046830 h 2377440"/>
                <a:gd name="connsiteX94" fmla="*/ 6306 w 1343222"/>
                <a:gd name="connsiteY94" fmla="*/ 1034218 h 2377440"/>
                <a:gd name="connsiteX95" fmla="*/ 0 w 1343222"/>
                <a:gd name="connsiteY95" fmla="*/ 1015299 h 2377440"/>
                <a:gd name="connsiteX96" fmla="*/ 6306 w 1343222"/>
                <a:gd name="connsiteY96" fmla="*/ 920706 h 2377440"/>
                <a:gd name="connsiteX97" fmla="*/ 18919 w 1343222"/>
                <a:gd name="connsiteY97" fmla="*/ 882869 h 2377440"/>
                <a:gd name="connsiteX98" fmla="*/ 44144 w 1343222"/>
                <a:gd name="connsiteY98" fmla="*/ 851338 h 2377440"/>
                <a:gd name="connsiteX99" fmla="*/ 50450 w 1343222"/>
                <a:gd name="connsiteY99" fmla="*/ 832419 h 2377440"/>
                <a:gd name="connsiteX100" fmla="*/ 81981 w 1343222"/>
                <a:gd name="connsiteY100" fmla="*/ 794582 h 2377440"/>
                <a:gd name="connsiteX101" fmla="*/ 94593 w 1343222"/>
                <a:gd name="connsiteY101" fmla="*/ 775663 h 2377440"/>
                <a:gd name="connsiteX102" fmla="*/ 100900 w 1343222"/>
                <a:gd name="connsiteY102" fmla="*/ 624314 h 2377440"/>
                <a:gd name="connsiteX103" fmla="*/ 107206 w 1343222"/>
                <a:gd name="connsiteY103" fmla="*/ 599090 h 2377440"/>
                <a:gd name="connsiteX104" fmla="*/ 132431 w 1343222"/>
                <a:gd name="connsiteY104" fmla="*/ 561252 h 2377440"/>
                <a:gd name="connsiteX105" fmla="*/ 176574 w 1343222"/>
                <a:gd name="connsiteY105" fmla="*/ 498190 h 2377440"/>
                <a:gd name="connsiteX106" fmla="*/ 201799 w 1343222"/>
                <a:gd name="connsiteY106" fmla="*/ 460353 h 2377440"/>
                <a:gd name="connsiteX107" fmla="*/ 214411 w 1343222"/>
                <a:gd name="connsiteY107" fmla="*/ 441434 h 2377440"/>
                <a:gd name="connsiteX108" fmla="*/ 227024 w 1343222"/>
                <a:gd name="connsiteY108" fmla="*/ 428822 h 2377440"/>
                <a:gd name="connsiteX109" fmla="*/ 271167 w 1343222"/>
                <a:gd name="connsiteY109" fmla="*/ 378372 h 2377440"/>
                <a:gd name="connsiteX110" fmla="*/ 290086 w 1343222"/>
                <a:gd name="connsiteY110" fmla="*/ 372066 h 2377440"/>
                <a:gd name="connsiteX111" fmla="*/ 315311 w 1343222"/>
                <a:gd name="connsiteY111" fmla="*/ 334229 h 2377440"/>
                <a:gd name="connsiteX112" fmla="*/ 327923 w 1343222"/>
                <a:gd name="connsiteY112" fmla="*/ 296392 h 2377440"/>
                <a:gd name="connsiteX113" fmla="*/ 315311 w 1343222"/>
                <a:gd name="connsiteY113" fmla="*/ 264861 h 2377440"/>
                <a:gd name="connsiteX114" fmla="*/ 283780 w 1343222"/>
                <a:gd name="connsiteY114" fmla="*/ 271167 h 2377440"/>
                <a:gd name="connsiteX115" fmla="*/ 283780 w 1343222"/>
                <a:gd name="connsiteY115" fmla="*/ 321616 h 237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343222" h="2377440">
                  <a:moveTo>
                    <a:pt x="283780" y="321616"/>
                  </a:moveTo>
                  <a:cubicBezTo>
                    <a:pt x="292188" y="318463"/>
                    <a:pt x="288388" y="298088"/>
                    <a:pt x="334229" y="252248"/>
                  </a:cubicBezTo>
                  <a:cubicBezTo>
                    <a:pt x="340535" y="245942"/>
                    <a:pt x="344687" y="236150"/>
                    <a:pt x="353148" y="233330"/>
                  </a:cubicBezTo>
                  <a:lnTo>
                    <a:pt x="390985" y="220717"/>
                  </a:lnTo>
                  <a:cubicBezTo>
                    <a:pt x="395189" y="214411"/>
                    <a:pt x="397893" y="206790"/>
                    <a:pt x="403597" y="201799"/>
                  </a:cubicBezTo>
                  <a:cubicBezTo>
                    <a:pt x="415005" y="191817"/>
                    <a:pt x="428822" y="184983"/>
                    <a:pt x="441435" y="176574"/>
                  </a:cubicBezTo>
                  <a:cubicBezTo>
                    <a:pt x="447741" y="172370"/>
                    <a:pt x="454994" y="169320"/>
                    <a:pt x="460353" y="163961"/>
                  </a:cubicBezTo>
                  <a:lnTo>
                    <a:pt x="472966" y="151349"/>
                  </a:lnTo>
                  <a:cubicBezTo>
                    <a:pt x="485720" y="100329"/>
                    <a:pt x="467610" y="150240"/>
                    <a:pt x="504497" y="107205"/>
                  </a:cubicBezTo>
                  <a:cubicBezTo>
                    <a:pt x="520245" y="88833"/>
                    <a:pt x="514021" y="81850"/>
                    <a:pt x="523415" y="63062"/>
                  </a:cubicBezTo>
                  <a:cubicBezTo>
                    <a:pt x="526805" y="56283"/>
                    <a:pt x="530669" y="49502"/>
                    <a:pt x="536028" y="44143"/>
                  </a:cubicBezTo>
                  <a:cubicBezTo>
                    <a:pt x="548253" y="31918"/>
                    <a:pt x="558478" y="30354"/>
                    <a:pt x="573865" y="25225"/>
                  </a:cubicBezTo>
                  <a:cubicBezTo>
                    <a:pt x="580171" y="21021"/>
                    <a:pt x="585524" y="14790"/>
                    <a:pt x="592784" y="12612"/>
                  </a:cubicBezTo>
                  <a:cubicBezTo>
                    <a:pt x="607021" y="8341"/>
                    <a:pt x="622352" y="9221"/>
                    <a:pt x="636927" y="6306"/>
                  </a:cubicBezTo>
                  <a:cubicBezTo>
                    <a:pt x="643445" y="5002"/>
                    <a:pt x="649540" y="2102"/>
                    <a:pt x="655846" y="0"/>
                  </a:cubicBezTo>
                  <a:cubicBezTo>
                    <a:pt x="712602" y="2102"/>
                    <a:pt x="769444" y="2528"/>
                    <a:pt x="826113" y="6306"/>
                  </a:cubicBezTo>
                  <a:cubicBezTo>
                    <a:pt x="844404" y="7525"/>
                    <a:pt x="848415" y="17457"/>
                    <a:pt x="863951" y="25225"/>
                  </a:cubicBezTo>
                  <a:cubicBezTo>
                    <a:pt x="869896" y="28198"/>
                    <a:pt x="876563" y="29429"/>
                    <a:pt x="882869" y="31531"/>
                  </a:cubicBezTo>
                  <a:cubicBezTo>
                    <a:pt x="891277" y="37837"/>
                    <a:pt x="899181" y="44879"/>
                    <a:pt x="908094" y="50450"/>
                  </a:cubicBezTo>
                  <a:cubicBezTo>
                    <a:pt x="916066" y="55432"/>
                    <a:pt x="925669" y="57598"/>
                    <a:pt x="933319" y="63062"/>
                  </a:cubicBezTo>
                  <a:cubicBezTo>
                    <a:pt x="940576" y="68246"/>
                    <a:pt x="945931" y="75675"/>
                    <a:pt x="952237" y="81981"/>
                  </a:cubicBezTo>
                  <a:cubicBezTo>
                    <a:pt x="953593" y="88761"/>
                    <a:pt x="959033" y="122735"/>
                    <a:pt x="964850" y="132430"/>
                  </a:cubicBezTo>
                  <a:cubicBezTo>
                    <a:pt x="967909" y="137528"/>
                    <a:pt x="973258" y="140839"/>
                    <a:pt x="977462" y="145043"/>
                  </a:cubicBezTo>
                  <a:cubicBezTo>
                    <a:pt x="979564" y="157655"/>
                    <a:pt x="980667" y="170475"/>
                    <a:pt x="983768" y="182880"/>
                  </a:cubicBezTo>
                  <a:cubicBezTo>
                    <a:pt x="986993" y="195778"/>
                    <a:pt x="996381" y="220717"/>
                    <a:pt x="996381" y="220717"/>
                  </a:cubicBezTo>
                  <a:cubicBezTo>
                    <a:pt x="998483" y="235432"/>
                    <a:pt x="999772" y="250286"/>
                    <a:pt x="1002687" y="264861"/>
                  </a:cubicBezTo>
                  <a:cubicBezTo>
                    <a:pt x="1003991" y="271379"/>
                    <a:pt x="1008391" y="277159"/>
                    <a:pt x="1008993" y="283779"/>
                  </a:cubicBezTo>
                  <a:cubicBezTo>
                    <a:pt x="1012614" y="323609"/>
                    <a:pt x="1011679" y="363767"/>
                    <a:pt x="1015300" y="403597"/>
                  </a:cubicBezTo>
                  <a:cubicBezTo>
                    <a:pt x="1015902" y="410217"/>
                    <a:pt x="1019780" y="416124"/>
                    <a:pt x="1021606" y="422516"/>
                  </a:cubicBezTo>
                  <a:cubicBezTo>
                    <a:pt x="1023987" y="430850"/>
                    <a:pt x="1025810" y="439333"/>
                    <a:pt x="1027912" y="447741"/>
                  </a:cubicBezTo>
                  <a:cubicBezTo>
                    <a:pt x="1022373" y="492050"/>
                    <a:pt x="1005413" y="569430"/>
                    <a:pt x="1021606" y="618008"/>
                  </a:cubicBezTo>
                  <a:cubicBezTo>
                    <a:pt x="1025366" y="629289"/>
                    <a:pt x="1040235" y="633339"/>
                    <a:pt x="1046831" y="643233"/>
                  </a:cubicBezTo>
                  <a:cubicBezTo>
                    <a:pt x="1069336" y="676992"/>
                    <a:pt x="1054085" y="656795"/>
                    <a:pt x="1097280" y="699989"/>
                  </a:cubicBezTo>
                  <a:cubicBezTo>
                    <a:pt x="1101484" y="704193"/>
                    <a:pt x="1104125" y="711159"/>
                    <a:pt x="1109893" y="712601"/>
                  </a:cubicBezTo>
                  <a:lnTo>
                    <a:pt x="1135117" y="718907"/>
                  </a:lnTo>
                  <a:cubicBezTo>
                    <a:pt x="1139321" y="725213"/>
                    <a:pt x="1142026" y="732835"/>
                    <a:pt x="1147730" y="737826"/>
                  </a:cubicBezTo>
                  <a:cubicBezTo>
                    <a:pt x="1174419" y="761179"/>
                    <a:pt x="1178501" y="760696"/>
                    <a:pt x="1204486" y="769357"/>
                  </a:cubicBezTo>
                  <a:cubicBezTo>
                    <a:pt x="1217098" y="777765"/>
                    <a:pt x="1237530" y="780202"/>
                    <a:pt x="1242323" y="794582"/>
                  </a:cubicBezTo>
                  <a:cubicBezTo>
                    <a:pt x="1250509" y="819142"/>
                    <a:pt x="1243928" y="808801"/>
                    <a:pt x="1261242" y="826113"/>
                  </a:cubicBezTo>
                  <a:cubicBezTo>
                    <a:pt x="1263344" y="832419"/>
                    <a:pt x="1268100" y="838408"/>
                    <a:pt x="1267548" y="845032"/>
                  </a:cubicBezTo>
                  <a:cubicBezTo>
                    <a:pt x="1264627" y="880081"/>
                    <a:pt x="1261251" y="897044"/>
                    <a:pt x="1242323" y="920706"/>
                  </a:cubicBezTo>
                  <a:cubicBezTo>
                    <a:pt x="1238609" y="925349"/>
                    <a:pt x="1233915" y="929115"/>
                    <a:pt x="1229711" y="933319"/>
                  </a:cubicBezTo>
                  <a:cubicBezTo>
                    <a:pt x="1233915" y="948033"/>
                    <a:pt x="1234303" y="964429"/>
                    <a:pt x="1242323" y="977462"/>
                  </a:cubicBezTo>
                  <a:cubicBezTo>
                    <a:pt x="1251671" y="992653"/>
                    <a:pt x="1267548" y="1002687"/>
                    <a:pt x="1280160" y="1015299"/>
                  </a:cubicBezTo>
                  <a:cubicBezTo>
                    <a:pt x="1327112" y="1062251"/>
                    <a:pt x="1269450" y="1002805"/>
                    <a:pt x="1317997" y="1059443"/>
                  </a:cubicBezTo>
                  <a:cubicBezTo>
                    <a:pt x="1323801" y="1066214"/>
                    <a:pt x="1330610" y="1072055"/>
                    <a:pt x="1336916" y="1078361"/>
                  </a:cubicBezTo>
                  <a:cubicBezTo>
                    <a:pt x="1339018" y="1084667"/>
                    <a:pt x="1343222" y="1090633"/>
                    <a:pt x="1343222" y="1097280"/>
                  </a:cubicBezTo>
                  <a:cubicBezTo>
                    <a:pt x="1343222" y="1102785"/>
                    <a:pt x="1339479" y="1151867"/>
                    <a:pt x="1330610" y="1166648"/>
                  </a:cubicBezTo>
                  <a:cubicBezTo>
                    <a:pt x="1325532" y="1175112"/>
                    <a:pt x="1296299" y="1196164"/>
                    <a:pt x="1292773" y="1198179"/>
                  </a:cubicBezTo>
                  <a:cubicBezTo>
                    <a:pt x="1287001" y="1201477"/>
                    <a:pt x="1280160" y="1202383"/>
                    <a:pt x="1273854" y="1204485"/>
                  </a:cubicBezTo>
                  <a:cubicBezTo>
                    <a:pt x="1269650" y="1208689"/>
                    <a:pt x="1266189" y="1213800"/>
                    <a:pt x="1261242" y="1217098"/>
                  </a:cubicBezTo>
                  <a:cubicBezTo>
                    <a:pt x="1242860" y="1229353"/>
                    <a:pt x="1234973" y="1224970"/>
                    <a:pt x="1223404" y="1242323"/>
                  </a:cubicBezTo>
                  <a:cubicBezTo>
                    <a:pt x="1218190" y="1250145"/>
                    <a:pt x="1215456" y="1259385"/>
                    <a:pt x="1210792" y="1267547"/>
                  </a:cubicBezTo>
                  <a:cubicBezTo>
                    <a:pt x="1191382" y="1301515"/>
                    <a:pt x="1206285" y="1273182"/>
                    <a:pt x="1185567" y="1299079"/>
                  </a:cubicBezTo>
                  <a:cubicBezTo>
                    <a:pt x="1175929" y="1311127"/>
                    <a:pt x="1173394" y="1321909"/>
                    <a:pt x="1160342" y="1330610"/>
                  </a:cubicBezTo>
                  <a:cubicBezTo>
                    <a:pt x="1144758" y="1340999"/>
                    <a:pt x="1133014" y="1343923"/>
                    <a:pt x="1116199" y="1349528"/>
                  </a:cubicBezTo>
                  <a:cubicBezTo>
                    <a:pt x="1109893" y="1353732"/>
                    <a:pt x="1102639" y="1356782"/>
                    <a:pt x="1097280" y="1362141"/>
                  </a:cubicBezTo>
                  <a:cubicBezTo>
                    <a:pt x="1073358" y="1386063"/>
                    <a:pt x="1093750" y="1374331"/>
                    <a:pt x="1078362" y="1399978"/>
                  </a:cubicBezTo>
                  <a:cubicBezTo>
                    <a:pt x="1075303" y="1405076"/>
                    <a:pt x="1069953" y="1408386"/>
                    <a:pt x="1065749" y="1412590"/>
                  </a:cubicBezTo>
                  <a:cubicBezTo>
                    <a:pt x="1063647" y="1423100"/>
                    <a:pt x="1061360" y="1433575"/>
                    <a:pt x="1059443" y="1444121"/>
                  </a:cubicBezTo>
                  <a:cubicBezTo>
                    <a:pt x="1057156" y="1456701"/>
                    <a:pt x="1056432" y="1469604"/>
                    <a:pt x="1053137" y="1481959"/>
                  </a:cubicBezTo>
                  <a:cubicBezTo>
                    <a:pt x="1047999" y="1501227"/>
                    <a:pt x="1040166" y="1519680"/>
                    <a:pt x="1034218" y="1538714"/>
                  </a:cubicBezTo>
                  <a:cubicBezTo>
                    <a:pt x="1029653" y="1553321"/>
                    <a:pt x="1027290" y="1568649"/>
                    <a:pt x="1021606" y="1582858"/>
                  </a:cubicBezTo>
                  <a:cubicBezTo>
                    <a:pt x="1018791" y="1589895"/>
                    <a:pt x="1012753" y="1595196"/>
                    <a:pt x="1008993" y="1601776"/>
                  </a:cubicBezTo>
                  <a:cubicBezTo>
                    <a:pt x="1004329" y="1609938"/>
                    <a:pt x="999594" y="1618166"/>
                    <a:pt x="996381" y="1627001"/>
                  </a:cubicBezTo>
                  <a:cubicBezTo>
                    <a:pt x="991151" y="1641383"/>
                    <a:pt x="987972" y="1656430"/>
                    <a:pt x="983768" y="1671145"/>
                  </a:cubicBezTo>
                  <a:cubicBezTo>
                    <a:pt x="981666" y="1723697"/>
                    <a:pt x="980848" y="1776315"/>
                    <a:pt x="977462" y="1828800"/>
                  </a:cubicBezTo>
                  <a:cubicBezTo>
                    <a:pt x="976639" y="1841560"/>
                    <a:pt x="972112" y="1853887"/>
                    <a:pt x="971156" y="1866637"/>
                  </a:cubicBezTo>
                  <a:cubicBezTo>
                    <a:pt x="965802" y="1938030"/>
                    <a:pt x="963105" y="2009600"/>
                    <a:pt x="958544" y="2081048"/>
                  </a:cubicBezTo>
                  <a:cubicBezTo>
                    <a:pt x="950684" y="2204180"/>
                    <a:pt x="961157" y="2128655"/>
                    <a:pt x="945931" y="2181947"/>
                  </a:cubicBezTo>
                  <a:cubicBezTo>
                    <a:pt x="944432" y="2187193"/>
                    <a:pt x="937442" y="2219219"/>
                    <a:pt x="933319" y="2226091"/>
                  </a:cubicBezTo>
                  <a:cubicBezTo>
                    <a:pt x="930260" y="2231189"/>
                    <a:pt x="924910" y="2234499"/>
                    <a:pt x="920706" y="2238703"/>
                  </a:cubicBezTo>
                  <a:cubicBezTo>
                    <a:pt x="915750" y="2268438"/>
                    <a:pt x="915620" y="2275423"/>
                    <a:pt x="908094" y="2301765"/>
                  </a:cubicBezTo>
                  <a:cubicBezTo>
                    <a:pt x="904498" y="2314353"/>
                    <a:pt x="902384" y="2326692"/>
                    <a:pt x="889175" y="2333296"/>
                  </a:cubicBezTo>
                  <a:cubicBezTo>
                    <a:pt x="881423" y="2337172"/>
                    <a:pt x="872359" y="2337501"/>
                    <a:pt x="863951" y="2339603"/>
                  </a:cubicBezTo>
                  <a:cubicBezTo>
                    <a:pt x="857645" y="2343807"/>
                    <a:pt x="851958" y="2349137"/>
                    <a:pt x="845032" y="2352215"/>
                  </a:cubicBezTo>
                  <a:cubicBezTo>
                    <a:pt x="805196" y="2369919"/>
                    <a:pt x="802440" y="2363518"/>
                    <a:pt x="756745" y="2371134"/>
                  </a:cubicBezTo>
                  <a:cubicBezTo>
                    <a:pt x="748196" y="2372559"/>
                    <a:pt x="739928" y="2375338"/>
                    <a:pt x="731520" y="2377440"/>
                  </a:cubicBezTo>
                  <a:lnTo>
                    <a:pt x="479272" y="2364827"/>
                  </a:lnTo>
                  <a:cubicBezTo>
                    <a:pt x="456228" y="2363256"/>
                    <a:pt x="449541" y="2354788"/>
                    <a:pt x="428822" y="2345909"/>
                  </a:cubicBezTo>
                  <a:cubicBezTo>
                    <a:pt x="416158" y="2340482"/>
                    <a:pt x="397477" y="2336496"/>
                    <a:pt x="384679" y="2333296"/>
                  </a:cubicBezTo>
                  <a:cubicBezTo>
                    <a:pt x="356274" y="2304894"/>
                    <a:pt x="392412" y="2337716"/>
                    <a:pt x="340535" y="2308072"/>
                  </a:cubicBezTo>
                  <a:cubicBezTo>
                    <a:pt x="335373" y="2305122"/>
                    <a:pt x="332566" y="2299173"/>
                    <a:pt x="327923" y="2295459"/>
                  </a:cubicBezTo>
                  <a:cubicBezTo>
                    <a:pt x="322005" y="2290724"/>
                    <a:pt x="315310" y="2287051"/>
                    <a:pt x="309004" y="2282847"/>
                  </a:cubicBezTo>
                  <a:cubicBezTo>
                    <a:pt x="304800" y="2276541"/>
                    <a:pt x="300797" y="2270095"/>
                    <a:pt x="296392" y="2263928"/>
                  </a:cubicBezTo>
                  <a:cubicBezTo>
                    <a:pt x="286722" y="2250389"/>
                    <a:pt x="273355" y="2234650"/>
                    <a:pt x="264861" y="2219785"/>
                  </a:cubicBezTo>
                  <a:cubicBezTo>
                    <a:pt x="250013" y="2193802"/>
                    <a:pt x="249973" y="2187735"/>
                    <a:pt x="239636" y="2156723"/>
                  </a:cubicBezTo>
                  <a:cubicBezTo>
                    <a:pt x="229919" y="2127572"/>
                    <a:pt x="219504" y="2098996"/>
                    <a:pt x="214411" y="2068436"/>
                  </a:cubicBezTo>
                  <a:lnTo>
                    <a:pt x="208105" y="2030599"/>
                  </a:lnTo>
                  <a:cubicBezTo>
                    <a:pt x="206003" y="1725799"/>
                    <a:pt x="210090" y="1420893"/>
                    <a:pt x="201799" y="1116199"/>
                  </a:cubicBezTo>
                  <a:cubicBezTo>
                    <a:pt x="201575" y="1107974"/>
                    <a:pt x="168824" y="1098901"/>
                    <a:pt x="163962" y="1097280"/>
                  </a:cubicBezTo>
                  <a:cubicBezTo>
                    <a:pt x="130898" y="1075237"/>
                    <a:pt x="138064" y="1078137"/>
                    <a:pt x="81981" y="1059443"/>
                  </a:cubicBezTo>
                  <a:cubicBezTo>
                    <a:pt x="71813" y="1056054"/>
                    <a:pt x="60913" y="1055461"/>
                    <a:pt x="50450" y="1053136"/>
                  </a:cubicBezTo>
                  <a:cubicBezTo>
                    <a:pt x="41989" y="1051256"/>
                    <a:pt x="33633" y="1048932"/>
                    <a:pt x="25225" y="1046830"/>
                  </a:cubicBezTo>
                  <a:cubicBezTo>
                    <a:pt x="18919" y="1042626"/>
                    <a:pt x="11041" y="1040136"/>
                    <a:pt x="6306" y="1034218"/>
                  </a:cubicBezTo>
                  <a:cubicBezTo>
                    <a:pt x="2153" y="1029027"/>
                    <a:pt x="0" y="1021946"/>
                    <a:pt x="0" y="1015299"/>
                  </a:cubicBezTo>
                  <a:cubicBezTo>
                    <a:pt x="0" y="983698"/>
                    <a:pt x="1837" y="951989"/>
                    <a:pt x="6306" y="920706"/>
                  </a:cubicBezTo>
                  <a:cubicBezTo>
                    <a:pt x="8186" y="907545"/>
                    <a:pt x="9519" y="892270"/>
                    <a:pt x="18919" y="882869"/>
                  </a:cubicBezTo>
                  <a:cubicBezTo>
                    <a:pt x="36890" y="864897"/>
                    <a:pt x="28233" y="875203"/>
                    <a:pt x="44144" y="851338"/>
                  </a:cubicBezTo>
                  <a:cubicBezTo>
                    <a:pt x="46246" y="845032"/>
                    <a:pt x="47152" y="838191"/>
                    <a:pt x="50450" y="832419"/>
                  </a:cubicBezTo>
                  <a:cubicBezTo>
                    <a:pt x="71919" y="794847"/>
                    <a:pt x="62511" y="818920"/>
                    <a:pt x="81981" y="794582"/>
                  </a:cubicBezTo>
                  <a:cubicBezTo>
                    <a:pt x="86716" y="788664"/>
                    <a:pt x="90389" y="781969"/>
                    <a:pt x="94593" y="775663"/>
                  </a:cubicBezTo>
                  <a:cubicBezTo>
                    <a:pt x="96695" y="725213"/>
                    <a:pt x="97302" y="674679"/>
                    <a:pt x="100900" y="624314"/>
                  </a:cubicBezTo>
                  <a:cubicBezTo>
                    <a:pt x="101518" y="615669"/>
                    <a:pt x="103330" y="606842"/>
                    <a:pt x="107206" y="599090"/>
                  </a:cubicBezTo>
                  <a:cubicBezTo>
                    <a:pt x="113985" y="585532"/>
                    <a:pt x="132431" y="561252"/>
                    <a:pt x="132431" y="561252"/>
                  </a:cubicBezTo>
                  <a:cubicBezTo>
                    <a:pt x="147335" y="501633"/>
                    <a:pt x="123816" y="577325"/>
                    <a:pt x="176574" y="498190"/>
                  </a:cubicBezTo>
                  <a:lnTo>
                    <a:pt x="201799" y="460353"/>
                  </a:lnTo>
                  <a:cubicBezTo>
                    <a:pt x="206003" y="454047"/>
                    <a:pt x="209052" y="446793"/>
                    <a:pt x="214411" y="441434"/>
                  </a:cubicBezTo>
                  <a:cubicBezTo>
                    <a:pt x="218615" y="437230"/>
                    <a:pt x="223310" y="433465"/>
                    <a:pt x="227024" y="428822"/>
                  </a:cubicBezTo>
                  <a:cubicBezTo>
                    <a:pt x="239890" y="412739"/>
                    <a:pt x="249947" y="385445"/>
                    <a:pt x="271167" y="378372"/>
                  </a:cubicBezTo>
                  <a:lnTo>
                    <a:pt x="290086" y="372066"/>
                  </a:lnTo>
                  <a:cubicBezTo>
                    <a:pt x="310948" y="309478"/>
                    <a:pt x="275947" y="405083"/>
                    <a:pt x="315311" y="334229"/>
                  </a:cubicBezTo>
                  <a:cubicBezTo>
                    <a:pt x="321767" y="322608"/>
                    <a:pt x="327923" y="296392"/>
                    <a:pt x="327923" y="296392"/>
                  </a:cubicBezTo>
                  <a:cubicBezTo>
                    <a:pt x="323719" y="285882"/>
                    <a:pt x="322558" y="273557"/>
                    <a:pt x="315311" y="264861"/>
                  </a:cubicBezTo>
                  <a:cubicBezTo>
                    <a:pt x="304351" y="251709"/>
                    <a:pt x="288929" y="258294"/>
                    <a:pt x="283780" y="271167"/>
                  </a:cubicBezTo>
                  <a:cubicBezTo>
                    <a:pt x="281438" y="277022"/>
                    <a:pt x="275372" y="324769"/>
                    <a:pt x="283780" y="321616"/>
                  </a:cubicBezTo>
                  <a:close/>
                </a:path>
              </a:pathLst>
            </a:custGeom>
            <a:solidFill>
              <a:srgbClr val="66CCFF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3086525" y="2652376"/>
              <a:ext cx="0" cy="2051464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2877004" y="2147449"/>
              <a:ext cx="444438" cy="5636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840497" y="4575226"/>
              <a:ext cx="442850" cy="5636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01301" y="246130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3" name="矩形: 圆角 1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观察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000000"/>
          </a:solidFill>
          <a:miter lim="800000"/>
        </a:ln>
      </a:spPr>
      <a:bodyPr wrap="square" rtlCol="0" anchor="ctr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2800" b="1" dirty="0" smtClean="0">
            <a:latin typeface="+mj-lt"/>
            <a:ea typeface="黑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2398</Words>
  <Application>WPS 演示</Application>
  <PresentationFormat>全屏显示(16:9)</PresentationFormat>
  <Paragraphs>309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黑体</vt:lpstr>
      <vt:lpstr>Times New Roman</vt:lpstr>
      <vt:lpstr>楷体</vt:lpstr>
      <vt:lpstr>Arial</vt:lpstr>
      <vt:lpstr>微软雅黑</vt:lpstr>
      <vt:lpstr>Arial Unicode MS</vt:lpstr>
      <vt:lpstr>等线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523</cp:revision>
  <dcterms:created xsi:type="dcterms:W3CDTF">2016-01-14T07:05:00Z</dcterms:created>
  <dcterms:modified xsi:type="dcterms:W3CDTF">2025-01-20T00:24:05Z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AF090E660EAD4E6DBFD16013DCC6F60A</vt:lpwstr>
  </property>
  <property fmtid="{D5CDD505-2E9C-101B-9397-08002B2CF9AE}" pid="3" name="KSOProductBuildVer">
    <vt:lpwstr>2052-12.1.0.19770</vt:lpwstr>
  </property>
</Properties>
</file>