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3"/>
    <p:sldMasterId id="2147483656" r:id="rId4"/>
  </p:sldMasterIdLst>
  <p:notesMasterIdLst>
    <p:notesMasterId r:id="rId20"/>
  </p:notesMasterIdLst>
  <p:sldIdLst>
    <p:sldId id="256" r:id="rId5"/>
    <p:sldId id="362" r:id="rId6"/>
    <p:sldId id="350" r:id="rId7"/>
    <p:sldId id="385" r:id="rId8"/>
    <p:sldId id="386" r:id="rId9"/>
    <p:sldId id="377" r:id="rId10"/>
    <p:sldId id="378" r:id="rId11"/>
    <p:sldId id="387" r:id="rId12"/>
    <p:sldId id="379" r:id="rId13"/>
    <p:sldId id="351" r:id="rId14"/>
    <p:sldId id="363" r:id="rId15"/>
    <p:sldId id="342" r:id="rId16"/>
    <p:sldId id="382" r:id="rId17"/>
    <p:sldId id="344" r:id="rId18"/>
    <p:sldId id="343" r:id="rId19"/>
  </p:sldIdLst>
  <p:sldSz cx="9144000" cy="5143500" type="screen16x9"/>
  <p:notesSz cx="6858000" cy="9144000"/>
  <p:custDataLst>
    <p:tags r:id="rId24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99" userDrawn="1">
          <p15:clr>
            <a:srgbClr val="A4A3A4"/>
          </p15:clr>
        </p15:guide>
        <p15:guide id="2" pos="293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9679"/>
    <a:srgbClr val="0000FF"/>
    <a:srgbClr val="FF00FF"/>
    <a:srgbClr val="FFFFFF"/>
    <a:srgbClr val="C59EE2"/>
    <a:srgbClr val="F5B395"/>
    <a:srgbClr val="F29B76"/>
    <a:srgbClr val="4877C4"/>
    <a:srgbClr val="000000"/>
    <a:srgbClr val="FF2F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173"/>
    <p:restoredTop sz="95250"/>
  </p:normalViewPr>
  <p:slideViewPr>
    <p:cSldViewPr snapToGrid="0" showGuides="1">
      <p:cViewPr varScale="1">
        <p:scale>
          <a:sx n="101" d="100"/>
          <a:sy n="101" d="100"/>
        </p:scale>
        <p:origin x="108" y="846"/>
      </p:cViewPr>
      <p:guideLst>
        <p:guide orient="horz" pos="1599"/>
        <p:guide pos="293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wmf"/><Relationship Id="rId1" Type="http://schemas.openxmlformats.org/officeDocument/2006/relationships/image" Target="../media/image18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24.wmf"/><Relationship Id="rId1" Type="http://schemas.openxmlformats.org/officeDocument/2006/relationships/image" Target="../media/image23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26.wmf"/><Relationship Id="rId1" Type="http://schemas.openxmlformats.org/officeDocument/2006/relationships/image" Target="../media/image25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26.wmf"/><Relationship Id="rId1" Type="http://schemas.openxmlformats.org/officeDocument/2006/relationships/image" Target="../media/image2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编辑母版文本样式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/>
            <a:fld id="{9A0DB2DC-4C9A-4742-B13C-FB6460FD3503}" type="slidenum">
              <a:rPr lang="zh-CN" altLang="en-US" sz="1200" dirty="0">
                <a:latin typeface="Times New Roman" panose="02020603050405020304" pitchFamily="18" charset="0"/>
                <a:ea typeface="黑体" panose="02010609060101010101" pitchFamily="49" charset="-122"/>
              </a:rPr>
            </a:fld>
            <a:endParaRPr lang="zh-CN" altLang="en-US" sz="12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image" Target="../media/image4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14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h13"/>
          <p:cNvPicPr>
            <a:picLocks noChangeAspect="1"/>
          </p:cNvPicPr>
          <p:nvPr userDrawn="1"/>
        </p:nvPicPr>
        <p:blipFill>
          <a:blip r:embed="rId2"/>
          <a:srcRect t="27060" r="66656"/>
          <a:stretch>
            <a:fillRect/>
          </a:stretch>
        </p:blipFill>
        <p:spPr>
          <a:xfrm>
            <a:off x="0" y="2941638"/>
            <a:ext cx="2147888" cy="22018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" name="图片 2" descr="h233"/>
          <p:cNvPicPr>
            <a:picLocks noChangeAspect="1"/>
          </p:cNvPicPr>
          <p:nvPr userDrawn="1"/>
        </p:nvPicPr>
        <p:blipFill>
          <a:blip r:embed="rId3"/>
          <a:srcRect l="81303" b="70255"/>
          <a:stretch>
            <a:fillRect/>
          </a:stretch>
        </p:blipFill>
        <p:spPr>
          <a:xfrm>
            <a:off x="7027863" y="0"/>
            <a:ext cx="2116137" cy="1577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8" name="图片 3" descr="h233"/>
          <p:cNvPicPr>
            <a:picLocks noChangeAspect="1"/>
          </p:cNvPicPr>
          <p:nvPr userDrawn="1"/>
        </p:nvPicPr>
        <p:blipFill>
          <a:blip r:embed="rId3"/>
          <a:srcRect l="69957" t="62254" b="-449"/>
          <a:stretch>
            <a:fillRect/>
          </a:stretch>
        </p:blipFill>
        <p:spPr>
          <a:xfrm>
            <a:off x="5970588" y="3267075"/>
            <a:ext cx="3173412" cy="18907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9" name="图片 4" descr="h233"/>
          <p:cNvPicPr>
            <a:picLocks noChangeAspect="1"/>
          </p:cNvPicPr>
          <p:nvPr userDrawn="1"/>
        </p:nvPicPr>
        <p:blipFill>
          <a:blip r:embed="rId3"/>
          <a:srcRect l="9528" r="41428" b="61018"/>
          <a:stretch>
            <a:fillRect/>
          </a:stretch>
        </p:blipFill>
        <p:spPr>
          <a:xfrm>
            <a:off x="125413" y="0"/>
            <a:ext cx="3683000" cy="13731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0" name="图片 5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38625" y="125413"/>
            <a:ext cx="51435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1" name="图片 6"/>
          <p:cNvPicPr>
            <a:picLocks noChangeAspect="1"/>
          </p:cNvPicPr>
          <p:nvPr userDrawn="1"/>
        </p:nvPicPr>
        <p:blipFill>
          <a:blip r:embed="rId4"/>
          <a:srcRect l="18167" r="45837" b="68622"/>
          <a:stretch>
            <a:fillRect/>
          </a:stretch>
        </p:blipFill>
        <p:spPr>
          <a:xfrm>
            <a:off x="115888" y="3543300"/>
            <a:ext cx="1851025" cy="16144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2" name="图片 7"/>
          <p:cNvPicPr>
            <a:picLocks noChangeAspect="1"/>
          </p:cNvPicPr>
          <p:nvPr userDrawn="1"/>
        </p:nvPicPr>
        <p:blipFill>
          <a:blip r:embed="rId4"/>
          <a:srcRect l="40750" r="44295" b="67458"/>
          <a:stretch>
            <a:fillRect/>
          </a:stretch>
        </p:blipFill>
        <p:spPr>
          <a:xfrm rot="-2601789">
            <a:off x="960438" y="161925"/>
            <a:ext cx="769937" cy="1673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3" name="图片 7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70208" y="53792"/>
            <a:ext cx="720000" cy="70575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4" name="图片 8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3502025" y="1752600"/>
            <a:ext cx="2139950" cy="1638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组合 1"/>
          <p:cNvGrpSpPr/>
          <p:nvPr userDrawn="1"/>
        </p:nvGrpSpPr>
        <p:grpSpPr>
          <a:xfrm>
            <a:off x="0" y="0"/>
            <a:ext cx="9144000" cy="5226050"/>
            <a:chOff x="0" y="0"/>
            <a:chExt cx="12192000" cy="6968490"/>
          </a:xfrm>
        </p:grpSpPr>
        <p:sp>
          <p:nvSpPr>
            <p:cNvPr id="3" name="矩形 2"/>
            <p:cNvSpPr/>
            <p:nvPr/>
          </p:nvSpPr>
          <p:spPr>
            <a:xfrm>
              <a:off x="372533" y="336571"/>
              <a:ext cx="11449051" cy="618527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3079" name="图片 3" descr="h233"/>
            <p:cNvPicPr>
              <a:picLocks noChangeAspect="1"/>
            </p:cNvPicPr>
            <p:nvPr userDrawn="1"/>
          </p:nvPicPr>
          <p:blipFill>
            <a:blip r:embed="rId2"/>
            <a:srcRect l="34192" r="41428" b="61018"/>
            <a:stretch>
              <a:fillRect/>
            </a:stretch>
          </p:blipFill>
          <p:spPr>
            <a:xfrm>
              <a:off x="0" y="0"/>
              <a:ext cx="2069465" cy="155130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080" name="图片 4" descr="h233"/>
            <p:cNvPicPr>
              <a:picLocks noChangeAspect="1"/>
            </p:cNvPicPr>
            <p:nvPr userDrawn="1"/>
          </p:nvPicPr>
          <p:blipFill>
            <a:blip r:embed="rId3"/>
            <a:srcRect l="70787" t="62704" r="8138" b="-899"/>
            <a:stretch>
              <a:fillRect/>
            </a:stretch>
          </p:blipFill>
          <p:spPr>
            <a:xfrm>
              <a:off x="10224135" y="5296535"/>
              <a:ext cx="1967865" cy="1671955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3075" name="图片 5" descr="h30"/>
          <p:cNvPicPr>
            <a:picLocks noChangeAspect="1"/>
          </p:cNvPicPr>
          <p:nvPr userDrawn="1"/>
        </p:nvPicPr>
        <p:blipFill>
          <a:blip r:embed="rId4"/>
          <a:srcRect l="43230" t="49467" r="23219" b="15163"/>
          <a:stretch>
            <a:fillRect/>
          </a:stretch>
        </p:blipFill>
        <p:spPr>
          <a:xfrm rot="-7613506" flipH="1">
            <a:off x="7424738" y="4203700"/>
            <a:ext cx="1577975" cy="779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8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3502025" y="1752600"/>
            <a:ext cx="2139950" cy="1638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7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70208" y="53792"/>
            <a:ext cx="720000" cy="705759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50" y="1588"/>
            <a:ext cx="9131300" cy="5140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1"/>
          <p:cNvPicPr>
            <a:picLocks noChangeAspect="1"/>
          </p:cNvPicPr>
          <p:nvPr userDrawn="1"/>
        </p:nvPicPr>
        <p:blipFill>
          <a:blip r:embed="rId2"/>
          <a:srcRect b="17647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1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788" y="241300"/>
            <a:ext cx="8429625" cy="4660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70208" y="53792"/>
            <a:ext cx="720000" cy="705759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1"/>
          <p:cNvPicPr>
            <a:picLocks noChangeAspect="1"/>
          </p:cNvPicPr>
          <p:nvPr userDrawn="1"/>
        </p:nvPicPr>
        <p:blipFill>
          <a:blip r:embed="rId2"/>
          <a:srcRect b="17647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9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788" y="63500"/>
            <a:ext cx="9009062" cy="5032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70208" y="53792"/>
            <a:ext cx="720000" cy="705759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1"/>
          <p:cNvPicPr>
            <a:picLocks noChangeAspect="1"/>
          </p:cNvPicPr>
          <p:nvPr userDrawn="1"/>
        </p:nvPicPr>
        <p:blipFill>
          <a:blip r:embed="rId2"/>
          <a:srcRect b="17647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9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788" y="63500"/>
            <a:ext cx="9009062" cy="5032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70208" y="53792"/>
            <a:ext cx="720000" cy="705759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1"/>
          <p:cNvPicPr>
            <a:picLocks noChangeAspect="1"/>
          </p:cNvPicPr>
          <p:nvPr userDrawn="1"/>
        </p:nvPicPr>
        <p:blipFill>
          <a:blip r:embed="rId2"/>
          <a:srcRect b="17647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3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3175"/>
            <a:ext cx="9144000" cy="5137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70208" y="53792"/>
            <a:ext cx="720000" cy="705759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0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4" Type="http://schemas.openxmlformats.org/officeDocument/2006/relationships/theme" Target="../theme/theme3.xml"/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algn="l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2400" b="1" kern="1200">
          <a:solidFill>
            <a:schemeClr val="tx1"/>
          </a:solidFill>
          <a:latin typeface="+mj-lt"/>
          <a:ea typeface="+mn-ea"/>
          <a:cs typeface="+mn-cs"/>
        </a:defRPr>
      </a:lvl1pPr>
      <a:lvl2pPr marL="45720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.xml"/><Relationship Id="rId8" Type="http://schemas.openxmlformats.org/officeDocument/2006/relationships/oleObject" Target="../embeddings/oleObject14.bin"/><Relationship Id="rId7" Type="http://schemas.openxmlformats.org/officeDocument/2006/relationships/image" Target="../media/image24.wmf"/><Relationship Id="rId6" Type="http://schemas.openxmlformats.org/officeDocument/2006/relationships/oleObject" Target="../embeddings/oleObject13.bin"/><Relationship Id="rId5" Type="http://schemas.openxmlformats.org/officeDocument/2006/relationships/oleObject" Target="../embeddings/oleObject12.bin"/><Relationship Id="rId4" Type="http://schemas.openxmlformats.org/officeDocument/2006/relationships/oleObject" Target="../embeddings/oleObject11.bin"/><Relationship Id="rId3" Type="http://schemas.openxmlformats.org/officeDocument/2006/relationships/image" Target="../media/image23.wmf"/><Relationship Id="rId2" Type="http://schemas.openxmlformats.org/officeDocument/2006/relationships/oleObject" Target="../embeddings/oleObject10.bin"/><Relationship Id="rId10" Type="http://schemas.openxmlformats.org/officeDocument/2006/relationships/vmlDrawing" Target="../drawings/vmlDrawing6.v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7.vml"/><Relationship Id="rId7" Type="http://schemas.openxmlformats.org/officeDocument/2006/relationships/slideLayout" Target="../slideLayouts/slideLayout8.xml"/><Relationship Id="rId6" Type="http://schemas.openxmlformats.org/officeDocument/2006/relationships/image" Target="../media/image26.wmf"/><Relationship Id="rId5" Type="http://schemas.openxmlformats.org/officeDocument/2006/relationships/oleObject" Target="../embeddings/oleObject16.bin"/><Relationship Id="rId4" Type="http://schemas.openxmlformats.org/officeDocument/2006/relationships/image" Target="../media/image25.wmf"/><Relationship Id="rId3" Type="http://schemas.openxmlformats.org/officeDocument/2006/relationships/oleObject" Target="../embeddings/oleObject15.bin"/><Relationship Id="rId2" Type="http://schemas.openxmlformats.org/officeDocument/2006/relationships/image" Target="../media/image17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8.vml"/><Relationship Id="rId6" Type="http://schemas.openxmlformats.org/officeDocument/2006/relationships/slideLayout" Target="../slideLayouts/slideLayout8.xml"/><Relationship Id="rId5" Type="http://schemas.openxmlformats.org/officeDocument/2006/relationships/image" Target="../media/image26.wmf"/><Relationship Id="rId4" Type="http://schemas.openxmlformats.org/officeDocument/2006/relationships/oleObject" Target="../embeddings/oleObject18.bin"/><Relationship Id="rId3" Type="http://schemas.openxmlformats.org/officeDocument/2006/relationships/image" Target="../media/image25.wmf"/><Relationship Id="rId2" Type="http://schemas.openxmlformats.org/officeDocument/2006/relationships/oleObject" Target="../embeddings/oleObject17.bin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18.wmf"/><Relationship Id="rId3" Type="http://schemas.openxmlformats.org/officeDocument/2006/relationships/oleObject" Target="../embeddings/oleObject1.bin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.vml"/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20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17.png"/><Relationship Id="rId1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3.vml"/><Relationship Id="rId6" Type="http://schemas.openxmlformats.org/officeDocument/2006/relationships/slideLayout" Target="../slideLayouts/slideLayout6.xml"/><Relationship Id="rId5" Type="http://schemas.openxmlformats.org/officeDocument/2006/relationships/image" Target="../media/image21.wmf"/><Relationship Id="rId4" Type="http://schemas.openxmlformats.org/officeDocument/2006/relationships/oleObject" Target="../embeddings/oleObject4.bin"/><Relationship Id="rId3" Type="http://schemas.openxmlformats.org/officeDocument/2006/relationships/image" Target="../media/image20.wmf"/><Relationship Id="rId2" Type="http://schemas.openxmlformats.org/officeDocument/2006/relationships/oleObject" Target="../embeddings/oleObject3.bin"/><Relationship Id="rId1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4.vml"/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18.wmf"/><Relationship Id="rId2" Type="http://schemas.openxmlformats.org/officeDocument/2006/relationships/oleObject" Target="../embeddings/oleObject5.bin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.xml"/><Relationship Id="rId8" Type="http://schemas.openxmlformats.org/officeDocument/2006/relationships/image" Target="../media/image22.wmf"/><Relationship Id="rId7" Type="http://schemas.openxmlformats.org/officeDocument/2006/relationships/oleObject" Target="../embeddings/oleObject9.bin"/><Relationship Id="rId6" Type="http://schemas.openxmlformats.org/officeDocument/2006/relationships/oleObject" Target="../embeddings/oleObject8.bin"/><Relationship Id="rId5" Type="http://schemas.openxmlformats.org/officeDocument/2006/relationships/oleObject" Target="../embeddings/oleObject7.bin"/><Relationship Id="rId4" Type="http://schemas.openxmlformats.org/officeDocument/2006/relationships/image" Target="../media/image18.wmf"/><Relationship Id="rId3" Type="http://schemas.openxmlformats.org/officeDocument/2006/relationships/oleObject" Target="../embeddings/oleObject6.bin"/><Relationship Id="rId2" Type="http://schemas.openxmlformats.org/officeDocument/2006/relationships/image" Target="../media/image17.png"/><Relationship Id="rId10" Type="http://schemas.openxmlformats.org/officeDocument/2006/relationships/vmlDrawing" Target="../drawings/vmlDrawing5.v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文本框 4"/>
          <p:cNvSpPr txBox="1"/>
          <p:nvPr/>
        </p:nvSpPr>
        <p:spPr>
          <a:xfrm>
            <a:off x="2846388" y="3651250"/>
            <a:ext cx="3451225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北师版七年级数学下册</a:t>
            </a:r>
            <a:endParaRPr lang="zh-CN" altLang="en-US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标题 1"/>
          <p:cNvSpPr txBox="1"/>
          <p:nvPr/>
        </p:nvSpPr>
        <p:spPr bwMode="auto">
          <a:xfrm>
            <a:off x="2055335" y="1557997"/>
            <a:ext cx="5098086" cy="162877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 第</a:t>
            </a:r>
            <a:r>
              <a:rPr kumimoji="0" lang="en-US" altLang="zh-CN" sz="4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2</a:t>
            </a: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课时</a:t>
            </a:r>
            <a:endParaRPr kumimoji="0" lang="en-US" altLang="zh-CN" sz="4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判断</a:t>
            </a: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游戏的公平性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640079" y="460675"/>
            <a:ext cx="1716263" cy="6165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50000"/>
              </a:lnSpc>
              <a:defRPr sz="2600" b="1">
                <a:latin typeface="+mn-lt"/>
                <a:ea typeface="黑体" panose="02010609060101010101" pitchFamily="49" charset="-122"/>
              </a:defRPr>
            </a:lvl1pPr>
          </a:lstStyle>
          <a:p>
            <a:r>
              <a:rPr lang="zh-CN" altLang="en-US" dirty="0">
                <a:solidFill>
                  <a:srgbClr val="FF0000"/>
                </a:solidFill>
              </a:rPr>
              <a:t>     （</a:t>
            </a:r>
            <a:r>
              <a:rPr lang="en-US" altLang="zh-CN" dirty="0">
                <a:solidFill>
                  <a:srgbClr val="FF0000"/>
                </a:solidFill>
              </a:rPr>
              <a:t>1</a:t>
            </a:r>
            <a:r>
              <a:rPr lang="zh-CN" altLang="en-US" dirty="0">
                <a:solidFill>
                  <a:srgbClr val="FF0000"/>
                </a:solidFill>
              </a:rPr>
              <a:t>）</a:t>
            </a:r>
            <a:endParaRPr lang="en-US" altLang="zh-CN" dirty="0">
              <a:solidFill>
                <a:srgbClr val="FF0000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421639" y="1339828"/>
            <a:ext cx="2677654" cy="719962"/>
            <a:chOff x="1161383" y="3182703"/>
            <a:chExt cx="2677654" cy="719962"/>
          </a:xfrm>
        </p:grpSpPr>
        <p:sp>
          <p:nvSpPr>
            <p:cNvPr id="9" name="文本框 8"/>
            <p:cNvSpPr txBox="1"/>
            <p:nvPr/>
          </p:nvSpPr>
          <p:spPr>
            <a:xfrm>
              <a:off x="1161383" y="3220072"/>
              <a:ext cx="2615792" cy="57624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kumimoji="0" sz="2600" b="1" cap="none" spc="0" normalizeH="0">
                  <a:latin typeface="+mn-lt"/>
                  <a:ea typeface="楷体" panose="02010609060101010101" pitchFamily="49" charset="-122"/>
                </a:defRPr>
              </a:lvl1pPr>
            </a:lstStyle>
            <a:p>
              <a:pPr eaLnBrk="1" hangingPunct="1"/>
              <a:r>
                <a:rPr lang="en-US" altLang="zh-CN" sz="2400" i="1" dirty="0">
                  <a:solidFill>
                    <a:srgbClr val="FF0000"/>
                  </a:solidFill>
                </a:rPr>
                <a:t>P</a:t>
              </a:r>
              <a:r>
                <a:rPr lang="zh-CN" altLang="en-US" sz="2400" dirty="0">
                  <a:solidFill>
                    <a:srgbClr val="FF0000"/>
                  </a:solidFill>
                </a:rPr>
                <a:t>（摸到红球）</a:t>
              </a:r>
              <a:r>
                <a:rPr lang="en-US" altLang="zh-CN" sz="2400" dirty="0">
                  <a:solidFill>
                    <a:srgbClr val="FF0000"/>
                  </a:solidFill>
                </a:rPr>
                <a:t>=</a:t>
              </a:r>
              <a:endParaRPr lang="zh-CN" altLang="en-US" sz="2400" dirty="0">
                <a:solidFill>
                  <a:srgbClr val="FF0000"/>
                </a:solidFill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3557073" y="3182703"/>
              <a:ext cx="281964" cy="719962"/>
              <a:chOff x="2600466" y="3991602"/>
              <a:chExt cx="281964" cy="719962"/>
            </a:xfrm>
          </p:grpSpPr>
          <p:pic>
            <p:nvPicPr>
              <p:cNvPr id="12" name="图片 1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2600466" y="4202980"/>
                <a:ext cx="281964" cy="297206"/>
              </a:xfrm>
              <a:prstGeom prst="rect">
                <a:avLst/>
              </a:prstGeom>
            </p:spPr>
          </p:pic>
          <p:graphicFrame>
            <p:nvGraphicFramePr>
              <p:cNvPr id="13" name="对象 12"/>
              <p:cNvGraphicFramePr>
                <a:graphicFrameLocks noChangeAspect="1"/>
              </p:cNvGraphicFramePr>
              <p:nvPr/>
            </p:nvGraphicFramePr>
            <p:xfrm>
              <a:off x="2600466" y="3991602"/>
              <a:ext cx="269985" cy="71996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156" name="Equation" r:id="rId2" imgW="3657600" imgH="9753600" progId="Equation.DSMT4">
                      <p:embed/>
                    </p:oleObj>
                  </mc:Choice>
                  <mc:Fallback>
                    <p:oleObj name="Equation" r:id="rId2" imgW="3657600" imgH="9753600" progId="Equation.DSMT4">
                      <p:embed/>
                      <p:pic>
                        <p:nvPicPr>
                          <p:cNvPr id="0" name="对象 19"/>
                          <p:cNvPicPr/>
                          <p:nvPr/>
                        </p:nvPicPr>
                        <p:blipFill>
                          <a:blip r:embed="rId3"/>
                          <a:stretch>
                            <a:fillRect/>
                          </a:stretch>
                        </p:blipFill>
                        <p:spPr>
                          <a:xfrm>
                            <a:off x="2600466" y="3991602"/>
                            <a:ext cx="269985" cy="719962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grpSp>
        <p:nvGrpSpPr>
          <p:cNvPr id="19" name="组合 18"/>
          <p:cNvGrpSpPr/>
          <p:nvPr/>
        </p:nvGrpSpPr>
        <p:grpSpPr>
          <a:xfrm>
            <a:off x="5072206" y="1339828"/>
            <a:ext cx="2677654" cy="719962"/>
            <a:chOff x="4811950" y="3182703"/>
            <a:chExt cx="2677654" cy="719962"/>
          </a:xfrm>
        </p:grpSpPr>
        <p:sp>
          <p:nvSpPr>
            <p:cNvPr id="24" name="文本框 23"/>
            <p:cNvSpPr txBox="1"/>
            <p:nvPr/>
          </p:nvSpPr>
          <p:spPr>
            <a:xfrm>
              <a:off x="4811950" y="3220072"/>
              <a:ext cx="2615792" cy="57624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kumimoji="0" sz="2600" b="1" cap="none" spc="0" normalizeH="0">
                  <a:latin typeface="+mn-lt"/>
                  <a:ea typeface="楷体" panose="02010609060101010101" pitchFamily="49" charset="-122"/>
                </a:defRPr>
              </a:lvl1pPr>
            </a:lstStyle>
            <a:p>
              <a:pPr eaLnBrk="1" hangingPunct="1"/>
              <a:r>
                <a:rPr lang="en-US" altLang="zh-CN" sz="2400" i="1" dirty="0">
                  <a:solidFill>
                    <a:srgbClr val="FF0000"/>
                  </a:solidFill>
                </a:rPr>
                <a:t>P</a:t>
              </a:r>
              <a:r>
                <a:rPr lang="zh-CN" altLang="en-US" sz="2400" dirty="0">
                  <a:solidFill>
                    <a:srgbClr val="FF0000"/>
                  </a:solidFill>
                </a:rPr>
                <a:t>（摸到白球）</a:t>
              </a:r>
              <a:r>
                <a:rPr lang="en-US" altLang="zh-CN" sz="2400" dirty="0">
                  <a:solidFill>
                    <a:srgbClr val="FF0000"/>
                  </a:solidFill>
                </a:rPr>
                <a:t>=</a:t>
              </a:r>
              <a:endParaRPr lang="zh-CN" altLang="en-US" sz="2400" dirty="0">
                <a:solidFill>
                  <a:srgbClr val="FF0000"/>
                </a:solidFill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7207640" y="3182703"/>
              <a:ext cx="281964" cy="719962"/>
              <a:chOff x="2600466" y="3991602"/>
              <a:chExt cx="281964" cy="719962"/>
            </a:xfrm>
          </p:grpSpPr>
          <p:pic>
            <p:nvPicPr>
              <p:cNvPr id="26" name="图片 25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2600466" y="4202980"/>
                <a:ext cx="281964" cy="297206"/>
              </a:xfrm>
              <a:prstGeom prst="rect">
                <a:avLst/>
              </a:prstGeom>
            </p:spPr>
          </p:pic>
          <p:graphicFrame>
            <p:nvGraphicFramePr>
              <p:cNvPr id="30" name="对象 29"/>
              <p:cNvGraphicFramePr>
                <a:graphicFrameLocks noChangeAspect="1"/>
              </p:cNvGraphicFramePr>
              <p:nvPr/>
            </p:nvGraphicFramePr>
            <p:xfrm>
              <a:off x="2600466" y="3991602"/>
              <a:ext cx="269985" cy="71996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157" name="Equation" r:id="rId4" imgW="3657600" imgH="9753600" progId="Equation.DSMT4">
                      <p:embed/>
                    </p:oleObj>
                  </mc:Choice>
                  <mc:Fallback>
                    <p:oleObj name="Equation" r:id="rId4" imgW="3657600" imgH="9753600" progId="Equation.DSMT4">
                      <p:embed/>
                      <p:pic>
                        <p:nvPicPr>
                          <p:cNvPr id="0" name="对象 23"/>
                          <p:cNvPicPr/>
                          <p:nvPr/>
                        </p:nvPicPr>
                        <p:blipFill>
                          <a:blip r:embed="rId3"/>
                          <a:stretch>
                            <a:fillRect/>
                          </a:stretch>
                        </p:blipFill>
                        <p:spPr>
                          <a:xfrm>
                            <a:off x="2600466" y="3991602"/>
                            <a:ext cx="269985" cy="719962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sp>
        <p:nvSpPr>
          <p:cNvPr id="31" name="椭圆 30"/>
          <p:cNvSpPr/>
          <p:nvPr/>
        </p:nvSpPr>
        <p:spPr>
          <a:xfrm>
            <a:off x="4296740" y="508792"/>
            <a:ext cx="720000" cy="720000"/>
          </a:xfrm>
          <a:prstGeom prst="ellipse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 w="360000" h="360680"/>
            <a:bevelB w="360680" h="36068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2230394" y="508792"/>
            <a:ext cx="720000" cy="720000"/>
          </a:xfrm>
          <a:prstGeom prst="ellipse">
            <a:avLst/>
          </a:prstGeom>
          <a:solidFill>
            <a:srgbClr val="FF0000"/>
          </a:solidFill>
          <a:ln>
            <a:noFill/>
          </a:ln>
          <a:scene3d>
            <a:camera prst="orthographicFront"/>
            <a:lightRig rig="threePt" dir="t"/>
          </a:scene3d>
          <a:sp3d>
            <a:bevelT w="360000" h="360680"/>
            <a:bevelB w="360680" h="36068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3263567" y="508792"/>
            <a:ext cx="720000" cy="720000"/>
          </a:xfrm>
          <a:prstGeom prst="ellipse">
            <a:avLst/>
          </a:prstGeom>
          <a:solidFill>
            <a:srgbClr val="FF0000"/>
          </a:solidFill>
          <a:ln>
            <a:noFill/>
          </a:ln>
          <a:scene3d>
            <a:camera prst="orthographicFront"/>
            <a:lightRig rig="threePt" dir="t"/>
          </a:scene3d>
          <a:sp3d>
            <a:bevelT w="360000" h="360680"/>
            <a:bevelB w="360680" h="36068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5329913" y="508792"/>
            <a:ext cx="720000" cy="720000"/>
          </a:xfrm>
          <a:prstGeom prst="ellipse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 w="360000" h="360680"/>
            <a:bevelB w="360680" h="36068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640079" y="2282437"/>
            <a:ext cx="1716263" cy="6165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50000"/>
              </a:lnSpc>
              <a:defRPr sz="2600" b="1">
                <a:latin typeface="+mn-lt"/>
                <a:ea typeface="黑体" panose="02010609060101010101" pitchFamily="49" charset="-122"/>
              </a:defRPr>
            </a:lvl1pPr>
          </a:lstStyle>
          <a:p>
            <a:r>
              <a:rPr lang="zh-CN" altLang="en-US" dirty="0">
                <a:solidFill>
                  <a:srgbClr val="FF0000"/>
                </a:solidFill>
              </a:rPr>
              <a:t>     （</a:t>
            </a:r>
            <a:r>
              <a:rPr lang="en-US" altLang="zh-CN" dirty="0">
                <a:solidFill>
                  <a:srgbClr val="FF0000"/>
                </a:solidFill>
              </a:rPr>
              <a:t>2</a:t>
            </a:r>
            <a:r>
              <a:rPr lang="zh-CN" altLang="en-US" dirty="0">
                <a:solidFill>
                  <a:srgbClr val="FF0000"/>
                </a:solidFill>
              </a:rPr>
              <a:t>）</a:t>
            </a:r>
            <a:endParaRPr lang="en-US" altLang="zh-CN" dirty="0">
              <a:solidFill>
                <a:srgbClr val="FF0000"/>
              </a:solidFill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1421639" y="3203794"/>
            <a:ext cx="2677654" cy="719962"/>
            <a:chOff x="1161383" y="3182703"/>
            <a:chExt cx="2677654" cy="719962"/>
          </a:xfrm>
        </p:grpSpPr>
        <p:sp>
          <p:nvSpPr>
            <p:cNvPr id="37" name="文本框 36"/>
            <p:cNvSpPr txBox="1"/>
            <p:nvPr/>
          </p:nvSpPr>
          <p:spPr>
            <a:xfrm>
              <a:off x="1161383" y="3220072"/>
              <a:ext cx="2615792" cy="57624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kumimoji="0" sz="2600" b="1" cap="none" spc="0" normalizeH="0">
                  <a:latin typeface="+mn-lt"/>
                  <a:ea typeface="楷体" panose="02010609060101010101" pitchFamily="49" charset="-122"/>
                </a:defRPr>
              </a:lvl1pPr>
            </a:lstStyle>
            <a:p>
              <a:pPr eaLnBrk="1" hangingPunct="1"/>
              <a:r>
                <a:rPr lang="en-US" altLang="zh-CN" sz="2400" i="1" dirty="0">
                  <a:solidFill>
                    <a:srgbClr val="FF0000"/>
                  </a:solidFill>
                </a:rPr>
                <a:t>P</a:t>
              </a:r>
              <a:r>
                <a:rPr lang="zh-CN" altLang="en-US" sz="2400" dirty="0">
                  <a:solidFill>
                    <a:srgbClr val="FF0000"/>
                  </a:solidFill>
                </a:rPr>
                <a:t>（摸到红球）</a:t>
              </a:r>
              <a:r>
                <a:rPr lang="en-US" altLang="zh-CN" sz="2400" dirty="0">
                  <a:solidFill>
                    <a:srgbClr val="FF0000"/>
                  </a:solidFill>
                </a:rPr>
                <a:t>=</a:t>
              </a:r>
              <a:endParaRPr lang="zh-CN" altLang="en-US" sz="2400" dirty="0">
                <a:solidFill>
                  <a:srgbClr val="FF0000"/>
                </a:solidFill>
              </a:endParaRPr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3557073" y="3182703"/>
              <a:ext cx="281964" cy="719962"/>
              <a:chOff x="2600466" y="3991602"/>
              <a:chExt cx="281964" cy="719962"/>
            </a:xfrm>
          </p:grpSpPr>
          <p:pic>
            <p:nvPicPr>
              <p:cNvPr id="39" name="图片 38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2600466" y="4202980"/>
                <a:ext cx="281964" cy="297206"/>
              </a:xfrm>
              <a:prstGeom prst="rect">
                <a:avLst/>
              </a:prstGeom>
            </p:spPr>
          </p:pic>
          <p:graphicFrame>
            <p:nvGraphicFramePr>
              <p:cNvPr id="40" name="对象 39"/>
              <p:cNvGraphicFramePr>
                <a:graphicFrameLocks noChangeAspect="1"/>
              </p:cNvGraphicFramePr>
              <p:nvPr/>
            </p:nvGraphicFramePr>
            <p:xfrm>
              <a:off x="2600466" y="3991602"/>
              <a:ext cx="269985" cy="71996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158" name="Equation" r:id="rId5" imgW="3657600" imgH="9753600" progId="Equation.DSMT4">
                      <p:embed/>
                    </p:oleObj>
                  </mc:Choice>
                  <mc:Fallback>
                    <p:oleObj name="Equation" r:id="rId5" imgW="3657600" imgH="9753600" progId="Equation.DSMT4">
                      <p:embed/>
                      <p:pic>
                        <p:nvPicPr>
                          <p:cNvPr id="0" name="对象 12"/>
                          <p:cNvPicPr/>
                          <p:nvPr/>
                        </p:nvPicPr>
                        <p:blipFill>
                          <a:blip r:embed="rId3"/>
                          <a:stretch>
                            <a:fillRect/>
                          </a:stretch>
                        </p:blipFill>
                        <p:spPr>
                          <a:xfrm>
                            <a:off x="2600466" y="3991602"/>
                            <a:ext cx="269985" cy="719962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grpSp>
        <p:nvGrpSpPr>
          <p:cNvPr id="41" name="组合 40"/>
          <p:cNvGrpSpPr/>
          <p:nvPr/>
        </p:nvGrpSpPr>
        <p:grpSpPr>
          <a:xfrm>
            <a:off x="5072206" y="3203565"/>
            <a:ext cx="2677654" cy="720725"/>
            <a:chOff x="4811950" y="3182474"/>
            <a:chExt cx="2677654" cy="720725"/>
          </a:xfrm>
        </p:grpSpPr>
        <p:sp>
          <p:nvSpPr>
            <p:cNvPr id="42" name="文本框 41"/>
            <p:cNvSpPr txBox="1"/>
            <p:nvPr/>
          </p:nvSpPr>
          <p:spPr>
            <a:xfrm>
              <a:off x="4811950" y="3220072"/>
              <a:ext cx="2615792" cy="57624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kumimoji="0" sz="2600" b="1" cap="none" spc="0" normalizeH="0">
                  <a:latin typeface="+mn-lt"/>
                  <a:ea typeface="楷体" panose="02010609060101010101" pitchFamily="49" charset="-122"/>
                </a:defRPr>
              </a:lvl1pPr>
            </a:lstStyle>
            <a:p>
              <a:pPr eaLnBrk="1" hangingPunct="1"/>
              <a:r>
                <a:rPr lang="en-US" altLang="zh-CN" sz="2400" i="1" dirty="0">
                  <a:solidFill>
                    <a:srgbClr val="FF0000"/>
                  </a:solidFill>
                </a:rPr>
                <a:t>P</a:t>
              </a:r>
              <a:r>
                <a:rPr lang="zh-CN" altLang="en-US" sz="2400" dirty="0">
                  <a:solidFill>
                    <a:srgbClr val="FF0000"/>
                  </a:solidFill>
                </a:rPr>
                <a:t>（摸到白球）</a:t>
              </a:r>
              <a:r>
                <a:rPr lang="en-US" altLang="zh-CN" sz="2400" dirty="0">
                  <a:solidFill>
                    <a:srgbClr val="FF0000"/>
                  </a:solidFill>
                </a:rPr>
                <a:t>=</a:t>
              </a:r>
              <a:endParaRPr lang="zh-CN" altLang="en-US" sz="2400" dirty="0">
                <a:solidFill>
                  <a:srgbClr val="FF0000"/>
                </a:solidFill>
              </a:endParaRPr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7207640" y="3182474"/>
              <a:ext cx="281964" cy="720725"/>
              <a:chOff x="2600466" y="3991373"/>
              <a:chExt cx="281964" cy="720725"/>
            </a:xfrm>
          </p:grpSpPr>
          <p:pic>
            <p:nvPicPr>
              <p:cNvPr id="44" name="图片 43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2600466" y="4202980"/>
                <a:ext cx="281964" cy="297206"/>
              </a:xfrm>
              <a:prstGeom prst="rect">
                <a:avLst/>
              </a:prstGeom>
            </p:spPr>
          </p:pic>
          <p:graphicFrame>
            <p:nvGraphicFramePr>
              <p:cNvPr id="45" name="对象 44"/>
              <p:cNvGraphicFramePr>
                <a:graphicFrameLocks noChangeAspect="1"/>
              </p:cNvGraphicFramePr>
              <p:nvPr/>
            </p:nvGraphicFramePr>
            <p:xfrm>
              <a:off x="2612263" y="3991373"/>
              <a:ext cx="247650" cy="72072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159" name="Equation" r:id="rId6" imgW="3352800" imgH="9753600" progId="Equation.DSMT4">
                      <p:embed/>
                    </p:oleObj>
                  </mc:Choice>
                  <mc:Fallback>
                    <p:oleObj name="Equation" r:id="rId6" imgW="3352800" imgH="9753600" progId="Equation.DSMT4">
                      <p:embed/>
                      <p:pic>
                        <p:nvPicPr>
                          <p:cNvPr id="0" name="对象 29"/>
                          <p:cNvPicPr/>
                          <p:nvPr/>
                        </p:nvPicPr>
                        <p:blipFill>
                          <a:blip r:embed="rId7"/>
                          <a:stretch>
                            <a:fillRect/>
                          </a:stretch>
                        </p:blipFill>
                        <p:spPr>
                          <a:xfrm>
                            <a:off x="2612263" y="3991373"/>
                            <a:ext cx="247650" cy="720725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sp>
        <p:nvSpPr>
          <p:cNvPr id="46" name="椭圆 45"/>
          <p:cNvSpPr/>
          <p:nvPr/>
        </p:nvSpPr>
        <p:spPr>
          <a:xfrm>
            <a:off x="4296740" y="2330554"/>
            <a:ext cx="720000" cy="720000"/>
          </a:xfrm>
          <a:prstGeom prst="ellipse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 w="360000" h="360680"/>
            <a:bevelB w="360680" h="36068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2230394" y="2330554"/>
            <a:ext cx="720000" cy="720000"/>
          </a:xfrm>
          <a:prstGeom prst="ellipse">
            <a:avLst/>
          </a:prstGeom>
          <a:solidFill>
            <a:srgbClr val="FF0000"/>
          </a:solidFill>
          <a:ln>
            <a:noFill/>
          </a:ln>
          <a:scene3d>
            <a:camera prst="orthographicFront"/>
            <a:lightRig rig="threePt" dir="t"/>
          </a:scene3d>
          <a:sp3d>
            <a:bevelT w="360000" h="360680"/>
            <a:bevelB w="360680" h="36068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3263567" y="2330554"/>
            <a:ext cx="720000" cy="720000"/>
          </a:xfrm>
          <a:prstGeom prst="ellipse">
            <a:avLst/>
          </a:prstGeom>
          <a:solidFill>
            <a:srgbClr val="FF0000"/>
          </a:solidFill>
          <a:ln>
            <a:noFill/>
          </a:ln>
          <a:scene3d>
            <a:camera prst="orthographicFront"/>
            <a:lightRig rig="threePt" dir="t"/>
          </a:scene3d>
          <a:sp3d>
            <a:bevelT w="360000" h="360680"/>
            <a:bevelB w="360680" h="36068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5329913" y="2330554"/>
            <a:ext cx="720000" cy="720000"/>
          </a:xfrm>
          <a:prstGeom prst="ellipse">
            <a:avLst/>
          </a:prstGeom>
          <a:solidFill>
            <a:srgbClr val="FFC000"/>
          </a:solidFill>
          <a:ln>
            <a:noFill/>
          </a:ln>
          <a:scene3d>
            <a:camera prst="orthographicFront"/>
            <a:lightRig rig="threePt" dir="t"/>
          </a:scene3d>
          <a:sp3d>
            <a:bevelT w="360000" h="360680"/>
            <a:bevelB w="360680" h="36068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0" name="组合 49"/>
          <p:cNvGrpSpPr/>
          <p:nvPr/>
        </p:nvGrpSpPr>
        <p:grpSpPr>
          <a:xfrm>
            <a:off x="1421639" y="4054978"/>
            <a:ext cx="2677654" cy="720725"/>
            <a:chOff x="4811950" y="3182474"/>
            <a:chExt cx="2677654" cy="720725"/>
          </a:xfrm>
        </p:grpSpPr>
        <p:sp>
          <p:nvSpPr>
            <p:cNvPr id="51" name="文本框 50"/>
            <p:cNvSpPr txBox="1"/>
            <p:nvPr/>
          </p:nvSpPr>
          <p:spPr>
            <a:xfrm>
              <a:off x="4811950" y="3220072"/>
              <a:ext cx="2615792" cy="57624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kumimoji="0" sz="2600" b="1" cap="none" spc="0" normalizeH="0">
                  <a:latin typeface="+mn-lt"/>
                  <a:ea typeface="楷体" panose="02010609060101010101" pitchFamily="49" charset="-122"/>
                </a:defRPr>
              </a:lvl1pPr>
            </a:lstStyle>
            <a:p>
              <a:pPr eaLnBrk="1" hangingPunct="1"/>
              <a:r>
                <a:rPr lang="en-US" altLang="zh-CN" sz="2400" i="1" dirty="0">
                  <a:solidFill>
                    <a:srgbClr val="FF0000"/>
                  </a:solidFill>
                </a:rPr>
                <a:t>P</a:t>
              </a:r>
              <a:r>
                <a:rPr lang="zh-CN" altLang="en-US" sz="2400" dirty="0">
                  <a:solidFill>
                    <a:srgbClr val="FF0000"/>
                  </a:solidFill>
                </a:rPr>
                <a:t>（摸到黄球）</a:t>
              </a:r>
              <a:r>
                <a:rPr lang="en-US" altLang="zh-CN" sz="2400" dirty="0">
                  <a:solidFill>
                    <a:srgbClr val="FF0000"/>
                  </a:solidFill>
                </a:rPr>
                <a:t>=</a:t>
              </a:r>
              <a:endParaRPr lang="zh-CN" altLang="en-US" sz="2400" dirty="0">
                <a:solidFill>
                  <a:srgbClr val="FF0000"/>
                </a:solidFill>
              </a:endParaRPr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7207640" y="3182474"/>
              <a:ext cx="281964" cy="720725"/>
              <a:chOff x="2600466" y="3991373"/>
              <a:chExt cx="281964" cy="720725"/>
            </a:xfrm>
          </p:grpSpPr>
          <p:pic>
            <p:nvPicPr>
              <p:cNvPr id="53" name="图片 52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2600466" y="4202980"/>
                <a:ext cx="281964" cy="297206"/>
              </a:xfrm>
              <a:prstGeom prst="rect">
                <a:avLst/>
              </a:prstGeom>
            </p:spPr>
          </p:pic>
          <p:graphicFrame>
            <p:nvGraphicFramePr>
              <p:cNvPr id="54" name="对象 53"/>
              <p:cNvGraphicFramePr>
                <a:graphicFrameLocks noChangeAspect="1"/>
              </p:cNvGraphicFramePr>
              <p:nvPr/>
            </p:nvGraphicFramePr>
            <p:xfrm>
              <a:off x="2612263" y="3991373"/>
              <a:ext cx="247650" cy="72072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160" name="Equation" r:id="rId8" imgW="3352800" imgH="9753600" progId="Equation.DSMT4">
                      <p:embed/>
                    </p:oleObj>
                  </mc:Choice>
                  <mc:Fallback>
                    <p:oleObj name="Equation" r:id="rId8" imgW="3352800" imgH="9753600" progId="Equation.DSMT4">
                      <p:embed/>
                      <p:pic>
                        <p:nvPicPr>
                          <p:cNvPr id="0" name="对象 44"/>
                          <p:cNvPicPr/>
                          <p:nvPr/>
                        </p:nvPicPr>
                        <p:blipFill>
                          <a:blip r:embed="rId7"/>
                          <a:stretch>
                            <a:fillRect/>
                          </a:stretch>
                        </p:blipFill>
                        <p:spPr>
                          <a:xfrm>
                            <a:off x="2612263" y="3991373"/>
                            <a:ext cx="247650" cy="720725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1" grpId="0" animBg="1"/>
      <p:bldP spid="32" grpId="0" animBg="1"/>
      <p:bldP spid="33" grpId="0" animBg="1"/>
      <p:bldP spid="34" grpId="0" animBg="1"/>
      <p:bldP spid="35" grpId="0"/>
      <p:bldP spid="46" grpId="0" animBg="1"/>
      <p:bldP spid="47" grpId="0" animBg="1"/>
      <p:bldP spid="48" grpId="0" animBg="1"/>
      <p:bldP spid="4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16523" y="190547"/>
            <a:ext cx="2519428" cy="659784"/>
            <a:chOff x="1511618" y="2389568"/>
            <a:chExt cx="2519428" cy="65978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/>
            <a:srcRect l="2185"/>
            <a:stretch>
              <a:fillRect/>
            </a:stretch>
          </p:blipFill>
          <p:spPr>
            <a:xfrm>
              <a:off x="1511618" y="2389568"/>
              <a:ext cx="2519428" cy="65978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2030445" y="2410236"/>
              <a:ext cx="1950712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ct val="150000"/>
                </a:lnSpc>
                <a:defRPr sz="2400" b="1"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800" spc="6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思考交流</a:t>
              </a:r>
              <a:endParaRPr lang="zh-CN" altLang="en-US" sz="2800" spc="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745585" y="911270"/>
            <a:ext cx="7505115" cy="121674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50000"/>
              </a:lnSpc>
              <a:defRPr sz="2600" b="1">
                <a:latin typeface="+mn-lt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        你能选取 </a:t>
            </a:r>
            <a:r>
              <a:rPr lang="en-US" altLang="zh-CN" dirty="0"/>
              <a:t>8 </a:t>
            </a:r>
            <a:r>
              <a:rPr lang="zh-CN" altLang="en-US" dirty="0"/>
              <a:t>个除颜色外完全相同的球分别</a:t>
            </a:r>
            <a:r>
              <a:rPr lang="zh-CN" altLang="en-US"/>
              <a:t>设计满足上述条件</a:t>
            </a:r>
            <a:r>
              <a:rPr lang="zh-CN" altLang="en-US" dirty="0"/>
              <a:t>的游戏吗？</a:t>
            </a:r>
            <a:endParaRPr lang="zh-CN" altLang="en-US" dirty="0"/>
          </a:p>
        </p:txBody>
      </p:sp>
      <p:sp>
        <p:nvSpPr>
          <p:cNvPr id="13" name="文本框 12"/>
          <p:cNvSpPr txBox="1"/>
          <p:nvPr/>
        </p:nvSpPr>
        <p:spPr>
          <a:xfrm>
            <a:off x="745585" y="2238193"/>
            <a:ext cx="7603590" cy="121674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50000"/>
              </a:lnSpc>
              <a:defRPr sz="2600" b="1">
                <a:latin typeface="+mn-lt"/>
                <a:ea typeface="黑体" panose="02010609060101010101" pitchFamily="49" charset="-122"/>
              </a:defRPr>
            </a:lvl1pPr>
          </a:lstStyle>
          <a:p>
            <a:r>
              <a:rPr lang="en-US" altLang="zh-CN" dirty="0"/>
              <a:t>       </a:t>
            </a:r>
            <a:r>
              <a:rPr lang="zh-CN" altLang="en-US" dirty="0"/>
              <a:t>你能选取 </a:t>
            </a:r>
            <a:r>
              <a:rPr lang="en-US" altLang="zh-CN" dirty="0"/>
              <a:t>7 </a:t>
            </a:r>
            <a:r>
              <a:rPr lang="zh-CN" altLang="en-US" dirty="0"/>
              <a:t>个除颜色外完全相同的球分别</a:t>
            </a:r>
            <a:r>
              <a:rPr lang="zh-CN" altLang="en-US"/>
              <a:t>设计满足上述条件</a:t>
            </a:r>
            <a:r>
              <a:rPr lang="zh-CN" altLang="en-US" dirty="0"/>
              <a:t>的游戏吗？</a:t>
            </a:r>
            <a:endParaRPr lang="zh-CN" altLang="en-US" dirty="0"/>
          </a:p>
        </p:txBody>
      </p:sp>
      <p:sp>
        <p:nvSpPr>
          <p:cNvPr id="14" name="文本框 13"/>
          <p:cNvSpPr txBox="1"/>
          <p:nvPr/>
        </p:nvSpPr>
        <p:spPr>
          <a:xfrm>
            <a:off x="1350497" y="3505494"/>
            <a:ext cx="6900203" cy="6165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50000"/>
              </a:lnSpc>
              <a:defRPr sz="2600" b="1">
                <a:latin typeface="+mn-lt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你是怎样设计的？与同伴进行交流。</a:t>
            </a:r>
            <a:endParaRPr lang="zh-CN" alt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6274" y="78003"/>
            <a:ext cx="2575693" cy="659784"/>
            <a:chOff x="1455353" y="2389568"/>
            <a:chExt cx="2575693" cy="65978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455353" y="2389568"/>
              <a:ext cx="2575693" cy="659784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2030445" y="2410236"/>
              <a:ext cx="1950712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ct val="150000"/>
                </a:lnSpc>
                <a:defRPr sz="2400" b="1"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800" spc="6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随堂练习</a:t>
              </a:r>
              <a:endParaRPr lang="zh-CN" altLang="en-US" sz="2800" spc="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274316" y="638877"/>
            <a:ext cx="8757140" cy="181690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50000"/>
              </a:lnSpc>
              <a:defRPr sz="2600" b="1">
                <a:latin typeface="+mn-lt"/>
                <a:ea typeface="黑体" panose="02010609060101010101" pitchFamily="49" charset="-122"/>
              </a:defRPr>
            </a:lvl1pPr>
          </a:lstStyle>
          <a:p>
            <a:r>
              <a:rPr lang="en-US" altLang="zh-CN" dirty="0"/>
              <a:t>        1. </a:t>
            </a:r>
            <a:r>
              <a:rPr lang="zh-CN" altLang="en-US" dirty="0"/>
              <a:t>某班有 </a:t>
            </a:r>
            <a:r>
              <a:rPr lang="en-US" altLang="zh-CN" dirty="0"/>
              <a:t>22 </a:t>
            </a:r>
            <a:r>
              <a:rPr lang="zh-CN" altLang="en-US" dirty="0"/>
              <a:t>名男生和 </a:t>
            </a:r>
            <a:r>
              <a:rPr lang="en-US" altLang="zh-CN" dirty="0"/>
              <a:t>18 </a:t>
            </a:r>
            <a:r>
              <a:rPr lang="zh-CN" altLang="en-US" dirty="0"/>
              <a:t>名女生，将每名学生的姓名写在完全相同的纸条上，放在盒子中混合均匀，从中任意抽取 </a:t>
            </a:r>
            <a:r>
              <a:rPr lang="en-US" altLang="zh-CN" dirty="0"/>
              <a:t>1 </a:t>
            </a:r>
            <a:r>
              <a:rPr lang="zh-CN" altLang="en-US" dirty="0"/>
              <a:t>张纸条，抽取到男生姓名的概率是多少？</a:t>
            </a:r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2046848" y="2571750"/>
            <a:ext cx="5985804" cy="6165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出现可能的结果：</a:t>
            </a:r>
            <a:r>
              <a:rPr kumimoji="0" lang="en-US" altLang="zh-CN" sz="26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22 + 18 = 40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2046848" y="3464967"/>
            <a:ext cx="4577129" cy="719138"/>
            <a:chOff x="-5129" y="3365988"/>
            <a:chExt cx="4577129" cy="719138"/>
          </a:xfrm>
        </p:grpSpPr>
        <p:sp>
          <p:nvSpPr>
            <p:cNvPr id="6" name="文本框 5"/>
            <p:cNvSpPr txBox="1"/>
            <p:nvPr/>
          </p:nvSpPr>
          <p:spPr>
            <a:xfrm>
              <a:off x="-5129" y="3402940"/>
              <a:ext cx="4577129" cy="57624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kumimoji="0" sz="2600" b="1" cap="none" spc="0" normalizeH="0">
                  <a:latin typeface="+mn-lt"/>
                  <a:ea typeface="楷体" panose="02010609060101010101" pitchFamily="49" charset="-122"/>
                </a:defRPr>
              </a:lvl1pPr>
            </a:lstStyle>
            <a:p>
              <a:pPr eaLnBrk="1" hangingPunct="1"/>
              <a:r>
                <a:rPr lang="en-US" altLang="zh-CN" sz="2400" i="1">
                  <a:solidFill>
                    <a:srgbClr val="FF0000"/>
                  </a:solidFill>
                </a:rPr>
                <a:t>P</a:t>
              </a:r>
              <a:r>
                <a:rPr lang="zh-CN" altLang="en-US" sz="2400">
                  <a:solidFill>
                    <a:srgbClr val="FF0000"/>
                  </a:solidFill>
                </a:rPr>
                <a:t>（抽取到男生</a:t>
              </a:r>
              <a:r>
                <a:rPr lang="zh-CN" altLang="en-US" sz="2400" dirty="0">
                  <a:solidFill>
                    <a:srgbClr val="FF0000"/>
                  </a:solidFill>
                </a:rPr>
                <a:t>姓名）</a:t>
              </a:r>
              <a:r>
                <a:rPr lang="en-US" altLang="zh-CN" sz="2400" dirty="0">
                  <a:solidFill>
                    <a:srgbClr val="FF0000"/>
                  </a:solidFill>
                </a:rPr>
                <a:t>=        =</a:t>
              </a:r>
              <a:endParaRPr lang="zh-CN" altLang="en-US" sz="2400" dirty="0">
                <a:solidFill>
                  <a:srgbClr val="FF0000"/>
                </a:solidFill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3272767" y="3365988"/>
              <a:ext cx="404812" cy="719138"/>
              <a:chOff x="2576409" y="3992019"/>
              <a:chExt cx="404812" cy="719138"/>
            </a:xfrm>
          </p:grpSpPr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600466" y="4202980"/>
                <a:ext cx="281964" cy="297206"/>
              </a:xfrm>
              <a:prstGeom prst="rect">
                <a:avLst/>
              </a:prstGeom>
            </p:spPr>
          </p:pic>
          <p:graphicFrame>
            <p:nvGraphicFramePr>
              <p:cNvPr id="11" name="对象 10"/>
              <p:cNvGraphicFramePr>
                <a:graphicFrameLocks noChangeAspect="1"/>
              </p:cNvGraphicFramePr>
              <p:nvPr/>
            </p:nvGraphicFramePr>
            <p:xfrm>
              <a:off x="2576409" y="3992019"/>
              <a:ext cx="404812" cy="71913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7174" name="Equation" r:id="rId3" imgW="5486400" imgH="9753600" progId="Equation.DSMT4">
                      <p:embed/>
                    </p:oleObj>
                  </mc:Choice>
                  <mc:Fallback>
                    <p:oleObj name="Equation" r:id="rId3" imgW="5486400" imgH="9753600" progId="Equation.DSMT4">
                      <p:embed/>
                      <p:pic>
                        <p:nvPicPr>
                          <p:cNvPr id="0" name="对象 39"/>
                          <p:cNvPicPr/>
                          <p:nvPr/>
                        </p:nvPicPr>
                        <p:blipFill>
                          <a:blip r:embed="rId4"/>
                          <a:stretch>
                            <a:fillRect/>
                          </a:stretch>
                        </p:blipFill>
                        <p:spPr>
                          <a:xfrm>
                            <a:off x="2576409" y="3992019"/>
                            <a:ext cx="404812" cy="719138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pSp>
          <p:nvGrpSpPr>
            <p:cNvPr id="12" name="组合 11"/>
            <p:cNvGrpSpPr/>
            <p:nvPr/>
          </p:nvGrpSpPr>
          <p:grpSpPr>
            <a:xfrm>
              <a:off x="4004286" y="3365988"/>
              <a:ext cx="404812" cy="719138"/>
              <a:chOff x="2576409" y="3992019"/>
              <a:chExt cx="404812" cy="719138"/>
            </a:xfrm>
          </p:grpSpPr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600466" y="4202980"/>
                <a:ext cx="281964" cy="297206"/>
              </a:xfrm>
              <a:prstGeom prst="rect">
                <a:avLst/>
              </a:prstGeom>
            </p:spPr>
          </p:pic>
          <p:graphicFrame>
            <p:nvGraphicFramePr>
              <p:cNvPr id="14" name="对象 13"/>
              <p:cNvGraphicFramePr>
                <a:graphicFrameLocks noChangeAspect="1"/>
              </p:cNvGraphicFramePr>
              <p:nvPr/>
            </p:nvGraphicFramePr>
            <p:xfrm>
              <a:off x="2576409" y="3992019"/>
              <a:ext cx="404812" cy="71913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7175" name="Equation" r:id="rId5" imgW="5486400" imgH="9753600" progId="Equation.DSMT4">
                      <p:embed/>
                    </p:oleObj>
                  </mc:Choice>
                  <mc:Fallback>
                    <p:oleObj name="Equation" r:id="rId5" imgW="5486400" imgH="9753600" progId="Equation.DSMT4">
                      <p:embed/>
                      <p:pic>
                        <p:nvPicPr>
                          <p:cNvPr id="0" name="对象 10"/>
                          <p:cNvPicPr/>
                          <p:nvPr/>
                        </p:nvPicPr>
                        <p:blipFill>
                          <a:blip r:embed="rId6"/>
                          <a:stretch>
                            <a:fillRect/>
                          </a:stretch>
                        </p:blipFill>
                        <p:spPr>
                          <a:xfrm>
                            <a:off x="2576409" y="3992019"/>
                            <a:ext cx="404812" cy="719138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79825" y="786590"/>
            <a:ext cx="8328077" cy="170687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50000"/>
              </a:lnSpc>
              <a:defRPr sz="2600" b="1">
                <a:latin typeface="+mn-lt"/>
                <a:ea typeface="黑体" panose="02010609060101010101" pitchFamily="49" charset="-122"/>
              </a:defRPr>
            </a:lvl1pPr>
          </a:lstStyle>
          <a:p>
            <a:pPr>
              <a:lnSpc>
                <a:spcPct val="140000"/>
              </a:lnSpc>
            </a:pPr>
            <a:r>
              <a:rPr lang="en-US" altLang="zh-CN" dirty="0"/>
              <a:t>        2. </a:t>
            </a:r>
            <a:r>
              <a:rPr lang="zh-CN" altLang="en-US" dirty="0"/>
              <a:t>一个袋中装有 </a:t>
            </a:r>
            <a:r>
              <a:rPr lang="en-US" altLang="zh-CN" dirty="0"/>
              <a:t>22 </a:t>
            </a:r>
            <a:r>
              <a:rPr lang="zh-CN" altLang="en-US" dirty="0"/>
              <a:t>个红球和 </a:t>
            </a:r>
            <a:r>
              <a:rPr lang="en-US" altLang="zh-CN" dirty="0"/>
              <a:t>18 </a:t>
            </a:r>
            <a:r>
              <a:rPr lang="zh-CN" altLang="en-US" dirty="0"/>
              <a:t>个白球，这些球除颜色外都相同，从中任意摸出一个球，摸到红球的概率是多少？这个问题与第 </a:t>
            </a:r>
            <a:r>
              <a:rPr lang="en-US" altLang="zh-CN" dirty="0"/>
              <a:t>1 </a:t>
            </a:r>
            <a:r>
              <a:rPr lang="zh-CN" altLang="en-US" dirty="0"/>
              <a:t>题有什么关系？</a:t>
            </a:r>
            <a:endParaRPr lang="en-US" altLang="zh-CN" dirty="0"/>
          </a:p>
        </p:txBody>
      </p:sp>
      <p:sp>
        <p:nvSpPr>
          <p:cNvPr id="3" name="文本框 2"/>
          <p:cNvSpPr txBox="1"/>
          <p:nvPr/>
        </p:nvSpPr>
        <p:spPr>
          <a:xfrm>
            <a:off x="2046848" y="2341743"/>
            <a:ext cx="5985804" cy="6165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出现可能的结果：</a:t>
            </a:r>
            <a:r>
              <a:rPr kumimoji="0" lang="en-US" altLang="zh-CN" sz="26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22 + 18 = 40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096888" y="2958322"/>
            <a:ext cx="3670866" cy="719138"/>
            <a:chOff x="901134" y="3365988"/>
            <a:chExt cx="3670866" cy="719138"/>
          </a:xfrm>
        </p:grpSpPr>
        <p:sp>
          <p:nvSpPr>
            <p:cNvPr id="7" name="文本框 6"/>
            <p:cNvSpPr txBox="1"/>
            <p:nvPr/>
          </p:nvSpPr>
          <p:spPr>
            <a:xfrm>
              <a:off x="901134" y="3402940"/>
              <a:ext cx="3670866" cy="57624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kumimoji="0" sz="2600" b="1" cap="none" spc="0" normalizeH="0">
                  <a:latin typeface="+mn-lt"/>
                  <a:ea typeface="楷体" panose="02010609060101010101" pitchFamily="49" charset="-122"/>
                </a:defRPr>
              </a:lvl1pPr>
            </a:lstStyle>
            <a:p>
              <a:pPr eaLnBrk="1" hangingPunct="1"/>
              <a:r>
                <a:rPr lang="en-US" altLang="zh-CN" sz="2400" i="1" dirty="0">
                  <a:solidFill>
                    <a:srgbClr val="FF0000"/>
                  </a:solidFill>
                </a:rPr>
                <a:t>P</a:t>
              </a:r>
              <a:r>
                <a:rPr lang="zh-CN" altLang="en-US" sz="2400" dirty="0">
                  <a:solidFill>
                    <a:srgbClr val="FF0000"/>
                  </a:solidFill>
                </a:rPr>
                <a:t>（摸到红球）</a:t>
              </a:r>
              <a:r>
                <a:rPr lang="en-US" altLang="zh-CN" sz="2400" dirty="0">
                  <a:solidFill>
                    <a:srgbClr val="FF0000"/>
                  </a:solidFill>
                </a:rPr>
                <a:t>=        =</a:t>
              </a:r>
              <a:endParaRPr lang="zh-CN" altLang="en-US" sz="2400" dirty="0">
                <a:solidFill>
                  <a:srgbClr val="FF0000"/>
                </a:solidFill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3272767" y="3365988"/>
              <a:ext cx="404812" cy="719138"/>
              <a:chOff x="2576409" y="3992019"/>
              <a:chExt cx="404812" cy="719138"/>
            </a:xfrm>
          </p:grpSpPr>
          <p:pic>
            <p:nvPicPr>
              <p:cNvPr id="18" name="图片 17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2600466" y="4202980"/>
                <a:ext cx="281964" cy="297206"/>
              </a:xfrm>
              <a:prstGeom prst="rect">
                <a:avLst/>
              </a:prstGeom>
            </p:spPr>
          </p:pic>
          <p:graphicFrame>
            <p:nvGraphicFramePr>
              <p:cNvPr id="22" name="对象 21"/>
              <p:cNvGraphicFramePr>
                <a:graphicFrameLocks noChangeAspect="1"/>
              </p:cNvGraphicFramePr>
              <p:nvPr/>
            </p:nvGraphicFramePr>
            <p:xfrm>
              <a:off x="2576409" y="3992019"/>
              <a:ext cx="404812" cy="71913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8200" name="Equation" r:id="rId2" imgW="5486400" imgH="9753600" progId="Equation.DSMT4">
                      <p:embed/>
                    </p:oleObj>
                  </mc:Choice>
                  <mc:Fallback>
                    <p:oleObj name="Equation" r:id="rId2" imgW="5486400" imgH="9753600" progId="Equation.DSMT4">
                      <p:embed/>
                      <p:pic>
                        <p:nvPicPr>
                          <p:cNvPr id="0" name="对象 10"/>
                          <p:cNvPicPr/>
                          <p:nvPr/>
                        </p:nvPicPr>
                        <p:blipFill>
                          <a:blip r:embed="rId3"/>
                          <a:stretch>
                            <a:fillRect/>
                          </a:stretch>
                        </p:blipFill>
                        <p:spPr>
                          <a:xfrm>
                            <a:off x="2576409" y="3992019"/>
                            <a:ext cx="404812" cy="719138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pSp>
          <p:nvGrpSpPr>
            <p:cNvPr id="9" name="组合 8"/>
            <p:cNvGrpSpPr/>
            <p:nvPr/>
          </p:nvGrpSpPr>
          <p:grpSpPr>
            <a:xfrm>
              <a:off x="4004286" y="3365988"/>
              <a:ext cx="404812" cy="719138"/>
              <a:chOff x="2576409" y="3992019"/>
              <a:chExt cx="404812" cy="719138"/>
            </a:xfrm>
          </p:grpSpPr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2600466" y="4202980"/>
                <a:ext cx="281964" cy="297206"/>
              </a:xfrm>
              <a:prstGeom prst="rect">
                <a:avLst/>
              </a:prstGeom>
            </p:spPr>
          </p:pic>
          <p:graphicFrame>
            <p:nvGraphicFramePr>
              <p:cNvPr id="12" name="对象 11"/>
              <p:cNvGraphicFramePr>
                <a:graphicFrameLocks noChangeAspect="1"/>
              </p:cNvGraphicFramePr>
              <p:nvPr/>
            </p:nvGraphicFramePr>
            <p:xfrm>
              <a:off x="2576409" y="3992019"/>
              <a:ext cx="404812" cy="71913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8201" name="Equation" r:id="rId4" imgW="5486400" imgH="9753600" progId="Equation.DSMT4">
                      <p:embed/>
                    </p:oleObj>
                  </mc:Choice>
                  <mc:Fallback>
                    <p:oleObj name="Equation" r:id="rId4" imgW="5486400" imgH="9753600" progId="Equation.DSMT4">
                      <p:embed/>
                      <p:pic>
                        <p:nvPicPr>
                          <p:cNvPr id="0" name="对象 13"/>
                          <p:cNvPicPr/>
                          <p:nvPr/>
                        </p:nvPicPr>
                        <p:blipFill>
                          <a:blip r:embed="rId5"/>
                          <a:stretch>
                            <a:fillRect/>
                          </a:stretch>
                        </p:blipFill>
                        <p:spPr>
                          <a:xfrm>
                            <a:off x="2576409" y="3992019"/>
                            <a:ext cx="404812" cy="719138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sp>
        <p:nvSpPr>
          <p:cNvPr id="13" name="文本框 12"/>
          <p:cNvSpPr txBox="1"/>
          <p:nvPr/>
        </p:nvSpPr>
        <p:spPr>
          <a:xfrm>
            <a:off x="1402924" y="3677460"/>
            <a:ext cx="6743235" cy="6165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这个问题与第</a:t>
            </a:r>
            <a:r>
              <a:rPr kumimoji="0" lang="en-US" altLang="zh-CN" sz="2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1</a:t>
            </a:r>
            <a:r>
              <a:rPr kumimoji="0" lang="zh-CN" altLang="en-US" sz="2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题实质相同，只是背景不同。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123031" y="296050"/>
            <a:ext cx="2575693" cy="659784"/>
            <a:chOff x="1455353" y="2389568"/>
            <a:chExt cx="2575693" cy="659784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455353" y="2389568"/>
              <a:ext cx="2575693" cy="659784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2030445" y="2410236"/>
              <a:ext cx="1950712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ct val="150000"/>
                </a:lnSpc>
                <a:defRPr sz="2400" b="1"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800" spc="6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课堂小结</a:t>
              </a:r>
              <a:endParaRPr lang="zh-CN" altLang="en-US" sz="2800" spc="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1403914" y="1324488"/>
            <a:ext cx="7004050" cy="6165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 b="1" dirty="0">
                <a:latin typeface="+mn-lt"/>
                <a:ea typeface="楷体" panose="02010609060101010101" pitchFamily="49" charset="-122"/>
              </a:rPr>
              <a:t>游戏的公平性是指</a:t>
            </a:r>
            <a:r>
              <a:rPr lang="zh-CN" altLang="en-US" sz="26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双方获胜的概率相等</a:t>
            </a:r>
            <a:r>
              <a:rPr lang="zh-CN" altLang="en-US" sz="2600" b="1" dirty="0">
                <a:latin typeface="+mn-lt"/>
                <a:ea typeface="楷体" panose="02010609060101010101" pitchFamily="49" charset="-122"/>
              </a:rPr>
              <a:t>。</a:t>
            </a:r>
            <a:endParaRPr lang="zh-CN" altLang="en-US" sz="26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03914" y="2041066"/>
            <a:ext cx="6480175" cy="18615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600" b="1" dirty="0">
                <a:latin typeface="+mn-lt"/>
                <a:ea typeface="楷体" panose="02010609060101010101" pitchFamily="49" charset="-122"/>
              </a:rPr>
              <a:t>判断游戏是否公平实质是看</a:t>
            </a:r>
            <a:r>
              <a:rPr lang="zh-CN" altLang="en-US" sz="26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获胜的可能性（概率）是否相等</a:t>
            </a:r>
            <a:r>
              <a:rPr lang="zh-CN" altLang="en-US" sz="2600" b="1" dirty="0">
                <a:latin typeface="+mn-lt"/>
                <a:ea typeface="楷体" panose="02010609060101010101" pitchFamily="49" charset="-122"/>
              </a:rPr>
              <a:t>，若相等，则游戏公平，否则，游戏不公平。</a:t>
            </a:r>
            <a:endParaRPr lang="zh-CN" altLang="en-US" sz="2600" b="1" dirty="0">
              <a:latin typeface="+mn-lt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1835943" y="1648557"/>
            <a:ext cx="5472113" cy="1657350"/>
          </a:xfrm>
          <a:prstGeom prst="rect">
            <a:avLst/>
          </a:prstGeom>
          <a:noFill/>
        </p:spPr>
        <p:txBody>
          <a:bodyPr lIns="68580" tIns="34290" rIns="68580" bIns="34290"/>
          <a:lstStyle/>
          <a:p>
            <a:pPr marL="257175" marR="0" indent="-257175" defTabSz="342900">
              <a:lnSpc>
                <a:spcPct val="150000"/>
              </a:lnSpc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kumimoji="0" lang="en-US" altLang="zh-CN" sz="3200" b="1" kern="0" cap="none" spc="0" normalizeH="0" baseline="0" noProof="0" dirty="0">
                <a:solidFill>
                  <a:prstClr val="black"/>
                </a:solidFill>
                <a:latin typeface="Times New Roman" panose="02020603050405020304"/>
                <a:ea typeface="+mn-ea"/>
                <a:cs typeface="+mn-cs"/>
              </a:rPr>
              <a:t>1.</a:t>
            </a:r>
            <a:r>
              <a:rPr kumimoji="0" lang="zh-CN" altLang="en-US" sz="3200" b="1" kern="0" cap="none" spc="0" normalizeH="0" baseline="0" noProof="0" dirty="0">
                <a:solidFill>
                  <a:prstClr val="black"/>
                </a:solidFill>
                <a:latin typeface="Times New Roman" panose="02020603050405020304"/>
                <a:ea typeface="+mn-ea"/>
                <a:cs typeface="+mn-cs"/>
              </a:rPr>
              <a:t>从教材习题</a:t>
            </a:r>
            <a:r>
              <a:rPr kumimoji="0" lang="zh-CN" altLang="en-US" sz="3200" b="1" kern="0" cap="none" spc="0" normalizeH="0" baseline="0" noProof="0">
                <a:solidFill>
                  <a:prstClr val="black"/>
                </a:solidFill>
                <a:latin typeface="Times New Roman" panose="02020603050405020304"/>
                <a:ea typeface="+mn-ea"/>
                <a:cs typeface="+mn-cs"/>
              </a:rPr>
              <a:t>中选取；</a:t>
            </a:r>
            <a:endParaRPr kumimoji="0" lang="zh-CN" altLang="en-US" sz="3200" b="1" kern="0" cap="none" spc="0" normalizeH="0" baseline="0" noProof="0" dirty="0">
              <a:solidFill>
                <a:prstClr val="black"/>
              </a:solidFill>
              <a:latin typeface="Times New Roman" panose="02020603050405020304"/>
              <a:ea typeface="+mn-ea"/>
              <a:cs typeface="+mn-cs"/>
            </a:endParaRPr>
          </a:p>
          <a:p>
            <a:pPr marL="257175" marR="0" indent="-257175" defTabSz="342900">
              <a:lnSpc>
                <a:spcPct val="150000"/>
              </a:lnSpc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kumimoji="0" lang="en-US" altLang="zh-CN" sz="3200" b="1" kern="0" cap="none" spc="0" normalizeH="0" baseline="0" noProof="0" dirty="0">
                <a:solidFill>
                  <a:prstClr val="black"/>
                </a:solidFill>
                <a:latin typeface="Times New Roman" panose="02020603050405020304"/>
                <a:ea typeface="+mn-ea"/>
                <a:cs typeface="+mn-cs"/>
              </a:rPr>
              <a:t>2.</a:t>
            </a:r>
            <a:r>
              <a:rPr kumimoji="0" lang="zh-CN" altLang="en-US" sz="3200" b="1" kern="0" cap="none" spc="0" normalizeH="0" baseline="0" noProof="0" dirty="0">
                <a:solidFill>
                  <a:prstClr val="black"/>
                </a:solidFill>
                <a:latin typeface="Times New Roman" panose="02020603050405020304"/>
                <a:ea typeface="+mn-ea"/>
                <a:cs typeface="+mn-cs"/>
              </a:rPr>
              <a:t>完成练习册本课时</a:t>
            </a:r>
            <a:r>
              <a:rPr kumimoji="0" lang="zh-CN" altLang="en-US" sz="3200" b="1" kern="0" cap="none" spc="0" normalizeH="0" baseline="0" noProof="0">
                <a:solidFill>
                  <a:prstClr val="black"/>
                </a:solidFill>
                <a:latin typeface="Times New Roman" panose="02020603050405020304"/>
                <a:ea typeface="+mn-ea"/>
                <a:cs typeface="+mn-cs"/>
              </a:rPr>
              <a:t>的习题。</a:t>
            </a:r>
            <a:endParaRPr kumimoji="0" lang="en-US" altLang="zh-CN" sz="3200" b="1" kern="0" cap="none" spc="0" normalizeH="0" baseline="0" noProof="0" dirty="0">
              <a:solidFill>
                <a:prstClr val="black"/>
              </a:solidFill>
              <a:latin typeface="Times New Roman" panose="02020603050405020304"/>
              <a:ea typeface="+mn-ea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123031" y="605541"/>
            <a:ext cx="2575693" cy="659784"/>
            <a:chOff x="1455353" y="2389568"/>
            <a:chExt cx="2575693" cy="659784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455353" y="2389568"/>
              <a:ext cx="2575693" cy="659784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2030445" y="2410236"/>
              <a:ext cx="1950712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ct val="150000"/>
                </a:lnSpc>
                <a:defRPr sz="2400" b="1"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800" spc="6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课后练习</a:t>
              </a:r>
              <a:endParaRPr lang="zh-CN" altLang="en-US" sz="2800" spc="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253224" y="169445"/>
            <a:ext cx="2575693" cy="659784"/>
            <a:chOff x="1455353" y="2389568"/>
            <a:chExt cx="2575693" cy="65978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455353" y="2389568"/>
              <a:ext cx="2575693" cy="659784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2030445" y="2410236"/>
              <a:ext cx="1950712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ct val="150000"/>
                </a:lnSpc>
                <a:defRPr sz="2400" b="1"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800" spc="6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新课导入</a:t>
              </a:r>
              <a:endParaRPr lang="zh-CN" altLang="en-US" sz="2800" spc="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5" name="椭圆 4"/>
          <p:cNvSpPr/>
          <p:nvPr/>
        </p:nvSpPr>
        <p:spPr>
          <a:xfrm>
            <a:off x="4680169" y="649635"/>
            <a:ext cx="720000" cy="720000"/>
          </a:xfrm>
          <a:prstGeom prst="ellipse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 w="360000" h="360680"/>
            <a:bevelB w="360680" h="36068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3348770" y="649635"/>
            <a:ext cx="720000" cy="720000"/>
          </a:xfrm>
          <a:prstGeom prst="ellipse">
            <a:avLst/>
          </a:prstGeom>
          <a:solidFill>
            <a:srgbClr val="FF0000"/>
          </a:solidFill>
          <a:ln>
            <a:noFill/>
          </a:ln>
          <a:scene3d>
            <a:camera prst="orthographicFront"/>
            <a:lightRig rig="threePt" dir="t"/>
          </a:scene3d>
          <a:sp3d>
            <a:bevelT w="360000" h="360680"/>
            <a:bevelB w="360680" h="36068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513465" y="1448356"/>
            <a:ext cx="8271807" cy="121674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20000"/>
              </a:lnSpc>
              <a:defRPr sz="2600" b="1">
                <a:latin typeface="+mn-lt"/>
                <a:ea typeface="黑体" panose="02010609060101010101" pitchFamily="49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dirty="0"/>
              <a:t>         箱子里有 </a:t>
            </a:r>
            <a:r>
              <a:rPr lang="en-US" altLang="zh-CN" dirty="0"/>
              <a:t>1 </a:t>
            </a:r>
            <a:r>
              <a:rPr lang="zh-CN" altLang="en-US" dirty="0"/>
              <a:t>个红球和 </a:t>
            </a:r>
            <a:r>
              <a:rPr lang="en-US" altLang="zh-CN" dirty="0"/>
              <a:t>1 </a:t>
            </a:r>
            <a:r>
              <a:rPr lang="zh-CN" altLang="en-US" dirty="0"/>
              <a:t>个白球，每个球除颜色外都相同，任意摸出一个球，摸到红球的概率是多少？</a:t>
            </a:r>
            <a:endParaRPr lang="zh-CN" altLang="en-US" dirty="0"/>
          </a:p>
        </p:txBody>
      </p:sp>
      <p:sp>
        <p:nvSpPr>
          <p:cNvPr id="11" name="椭圆 10"/>
          <p:cNvSpPr/>
          <p:nvPr/>
        </p:nvSpPr>
        <p:spPr>
          <a:xfrm>
            <a:off x="4187800" y="2773861"/>
            <a:ext cx="720000" cy="720000"/>
          </a:xfrm>
          <a:prstGeom prst="ellipse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 w="360000" h="360680"/>
            <a:bevelB w="360680" h="36068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3036401" y="2773861"/>
            <a:ext cx="720000" cy="720000"/>
          </a:xfrm>
          <a:prstGeom prst="ellipse">
            <a:avLst/>
          </a:prstGeom>
          <a:solidFill>
            <a:srgbClr val="FF0000"/>
          </a:solidFill>
          <a:ln>
            <a:noFill/>
          </a:ln>
          <a:scene3d>
            <a:camera prst="orthographicFront"/>
            <a:lightRig rig="threePt" dir="t"/>
          </a:scene3d>
          <a:sp3d>
            <a:bevelT w="360000" h="360680"/>
            <a:bevelB w="360680" h="36068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513465" y="3516309"/>
            <a:ext cx="8271807" cy="121674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20000"/>
              </a:lnSpc>
              <a:defRPr sz="2600" b="1">
                <a:latin typeface="+mn-lt"/>
                <a:ea typeface="黑体" panose="02010609060101010101" pitchFamily="49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dirty="0"/>
              <a:t>         箱子里有 </a:t>
            </a:r>
            <a:r>
              <a:rPr lang="en-US" altLang="zh-CN" dirty="0"/>
              <a:t>1 </a:t>
            </a:r>
            <a:r>
              <a:rPr lang="zh-CN" altLang="en-US" dirty="0"/>
              <a:t>个红球和 </a:t>
            </a:r>
            <a:r>
              <a:rPr lang="en-US" altLang="zh-CN" dirty="0"/>
              <a:t>2 </a:t>
            </a:r>
            <a:r>
              <a:rPr lang="zh-CN" altLang="en-US" dirty="0"/>
              <a:t>个白球，每个球除颜色外都相同，任意摸出一个球，摸到红球的概率是多少？</a:t>
            </a:r>
            <a:endParaRPr lang="zh-CN" altLang="en-US" dirty="0"/>
          </a:p>
        </p:txBody>
      </p:sp>
      <p:sp>
        <p:nvSpPr>
          <p:cNvPr id="17" name="椭圆 16"/>
          <p:cNvSpPr/>
          <p:nvPr/>
        </p:nvSpPr>
        <p:spPr>
          <a:xfrm>
            <a:off x="5285080" y="2773861"/>
            <a:ext cx="720000" cy="720000"/>
          </a:xfrm>
          <a:prstGeom prst="ellipse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 w="360000" h="360680"/>
            <a:bevelB w="360680" h="36068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0" grpId="0"/>
      <p:bldP spid="11" grpId="0" animBg="1"/>
      <p:bldP spid="14" grpId="0" animBg="1"/>
      <p:bldP spid="15" grpId="0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53224" y="169445"/>
            <a:ext cx="2575693" cy="659784"/>
            <a:chOff x="1455353" y="2389568"/>
            <a:chExt cx="2575693" cy="659784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455353" y="2389568"/>
              <a:ext cx="2575693" cy="659784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2030445" y="2410236"/>
              <a:ext cx="1950712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ct val="150000"/>
                </a:lnSpc>
                <a:defRPr sz="2400" b="1"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800" spc="6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新课探究</a:t>
              </a:r>
              <a:endParaRPr lang="zh-CN" altLang="en-US" sz="2800" spc="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18" name="文本框 13"/>
          <p:cNvSpPr txBox="1"/>
          <p:nvPr/>
        </p:nvSpPr>
        <p:spPr>
          <a:xfrm>
            <a:off x="696350" y="892535"/>
            <a:ext cx="7962315" cy="181690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      （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1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）一个袋中装有 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2 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个红球和 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3 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个白球，每个球除颜色外都相同，任意摸出一个球，摸到红球的概率是多少？</a:t>
            </a:r>
            <a:endParaRPr lang="zh-CN" altLang="en-US" sz="26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4254533" y="3167752"/>
            <a:ext cx="720000" cy="720000"/>
          </a:xfrm>
          <a:prstGeom prst="ellipse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 w="360000" h="360680"/>
            <a:bevelB w="360680" h="36068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2188187" y="3167752"/>
            <a:ext cx="720000" cy="720000"/>
          </a:xfrm>
          <a:prstGeom prst="ellipse">
            <a:avLst/>
          </a:prstGeom>
          <a:solidFill>
            <a:srgbClr val="FF0000"/>
          </a:solidFill>
          <a:ln>
            <a:noFill/>
          </a:ln>
          <a:scene3d>
            <a:camera prst="orthographicFront"/>
            <a:lightRig rig="threePt" dir="t"/>
          </a:scene3d>
          <a:sp3d>
            <a:bevelT w="360000" h="360680"/>
            <a:bevelB w="360680" h="36068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3221360" y="3167752"/>
            <a:ext cx="720000" cy="720000"/>
          </a:xfrm>
          <a:prstGeom prst="ellipse">
            <a:avLst/>
          </a:prstGeom>
          <a:solidFill>
            <a:srgbClr val="FF0000"/>
          </a:solidFill>
          <a:ln>
            <a:noFill/>
          </a:ln>
          <a:scene3d>
            <a:camera prst="orthographicFront"/>
            <a:lightRig rig="threePt" dir="t"/>
          </a:scene3d>
          <a:sp3d>
            <a:bevelT w="360000" h="360680"/>
            <a:bevelB w="360680" h="36068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5287706" y="3167752"/>
            <a:ext cx="720000" cy="720000"/>
          </a:xfrm>
          <a:prstGeom prst="ellipse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 w="360000" h="360680"/>
            <a:bevelB w="360680" h="36068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6320880" y="3167752"/>
            <a:ext cx="720000" cy="720000"/>
          </a:xfrm>
          <a:prstGeom prst="ellipse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 w="360000" h="360680"/>
            <a:bevelB w="360680" h="36068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2182" y="1426569"/>
            <a:ext cx="1462566" cy="1952956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686933" y="1462108"/>
            <a:ext cx="5310554" cy="18169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0" lang="zh-CN" altLang="en-US" sz="2600" b="1" kern="1200" cap="none" spc="0" normalizeH="0" baseline="0" noProof="0" dirty="0">
                <a:latin typeface="+mn-lt"/>
                <a:ea typeface="楷体" panose="02010609060101010101" pitchFamily="49" charset="-122"/>
              </a:rPr>
              <a:t>        摸出的球不是红球就是白球，所以摸到红球和摸到白球的可能性相同，也就是，</a:t>
            </a:r>
            <a:r>
              <a:rPr kumimoji="0" lang="en-US" altLang="zh-CN" sz="2600" b="1" i="1" kern="1200" cap="none" spc="0" normalizeH="0" baseline="0" noProof="0" dirty="0">
                <a:latin typeface="+mn-lt"/>
                <a:ea typeface="楷体" panose="02010609060101010101" pitchFamily="49" charset="-122"/>
              </a:rPr>
              <a:t>P </a:t>
            </a:r>
            <a:r>
              <a:rPr kumimoji="0" lang="en-US" altLang="zh-CN" sz="2600" b="1" kern="1200" cap="none" spc="0" normalizeH="0" baseline="0" noProof="0" dirty="0">
                <a:latin typeface="+mn-lt"/>
                <a:ea typeface="楷体" panose="02010609060101010101" pitchFamily="49" charset="-122"/>
              </a:rPr>
              <a:t>(</a:t>
            </a:r>
            <a:r>
              <a:rPr kumimoji="0" lang="zh-CN" altLang="en-US" sz="2600" b="1" kern="1200" cap="none" spc="0" normalizeH="0" baseline="0" noProof="0" dirty="0">
                <a:latin typeface="+mn-lt"/>
                <a:ea typeface="楷体" panose="02010609060101010101" pitchFamily="49" charset="-122"/>
              </a:rPr>
              <a:t>摸到红球</a:t>
            </a:r>
            <a:r>
              <a:rPr kumimoji="0" lang="en-US" altLang="zh-CN" sz="2600" b="1" kern="1200" cap="none" spc="0" normalizeH="0" baseline="0" noProof="0" dirty="0">
                <a:latin typeface="+mn-lt"/>
                <a:ea typeface="楷体" panose="02010609060101010101" pitchFamily="49" charset="-122"/>
              </a:rPr>
              <a:t>) =</a:t>
            </a:r>
            <a:endParaRPr lang="zh-CN" altLang="en-US" sz="2600" dirty="0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221493" y="2572537"/>
            <a:ext cx="326682" cy="871154"/>
            <a:chOff x="2572117" y="3916006"/>
            <a:chExt cx="326682" cy="871154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00466" y="4202980"/>
              <a:ext cx="281964" cy="297206"/>
            </a:xfrm>
            <a:prstGeom prst="rect">
              <a:avLst/>
            </a:prstGeom>
          </p:spPr>
        </p:pic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2572117" y="3916006"/>
            <a:ext cx="326682" cy="87115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8" name="Equation" r:id="rId3" imgW="3657600" imgH="9753600" progId="Equation.DSMT4">
                    <p:embed/>
                  </p:oleObj>
                </mc:Choice>
                <mc:Fallback>
                  <p:oleObj name="Equation" r:id="rId3" imgW="3657600" imgH="9753600" progId="Equation.DSMT4">
                    <p:embed/>
                    <p:pic>
                      <p:nvPicPr>
                        <p:cNvPr id="0" name="图片 1027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2572117" y="3916006"/>
                          <a:ext cx="326682" cy="871154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0" name="矩形: 圆角 9"/>
          <p:cNvSpPr/>
          <p:nvPr/>
        </p:nvSpPr>
        <p:spPr>
          <a:xfrm>
            <a:off x="2307106" y="1076179"/>
            <a:ext cx="5690381" cy="2609555"/>
          </a:xfrm>
          <a:prstGeom prst="roundRect">
            <a:avLst>
              <a:gd name="adj" fmla="val 7240"/>
            </a:avLst>
          </a:prstGeom>
          <a:noFill/>
          <a:ln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9419" y="1313769"/>
            <a:ext cx="1717655" cy="187380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039808" y="582248"/>
            <a:ext cx="6309366" cy="390023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kumimoji="0" sz="2600" b="1" cap="none" spc="0" normalizeH="0">
                <a:latin typeface="+mn-lt"/>
                <a:ea typeface="楷体" panose="02010609060101010101" pitchFamily="49" charset="-122"/>
              </a:defRPr>
            </a:lvl1pPr>
          </a:lstStyle>
          <a:p>
            <a:pPr eaLnBrk="1" hangingPunct="1"/>
            <a:r>
              <a:rPr lang="zh-CN" altLang="en-US" sz="2400" dirty="0"/>
              <a:t>红球有 </a:t>
            </a:r>
            <a:r>
              <a:rPr lang="en-US" altLang="zh-CN" sz="2400" dirty="0"/>
              <a:t>2 </a:t>
            </a:r>
            <a:r>
              <a:rPr lang="zh-CN" altLang="en-US" sz="2400" dirty="0"/>
              <a:t>个，而白球有 </a:t>
            </a:r>
            <a:r>
              <a:rPr lang="en-US" altLang="zh-CN" sz="2400" dirty="0"/>
              <a:t>3 </a:t>
            </a:r>
            <a:r>
              <a:rPr lang="zh-CN" altLang="en-US" sz="2400"/>
              <a:t>个，将</a:t>
            </a:r>
            <a:r>
              <a:rPr lang="zh-CN" altLang="en-US" sz="2400" dirty="0"/>
              <a:t>每一个球都编上号码，</a:t>
            </a:r>
            <a:r>
              <a:rPr lang="en-US" altLang="zh-CN" sz="2400" dirty="0"/>
              <a:t>1</a:t>
            </a:r>
            <a:r>
              <a:rPr lang="zh-CN" altLang="en-US" sz="2400" dirty="0"/>
              <a:t>号球（红色）、</a:t>
            </a:r>
            <a:r>
              <a:rPr lang="en-US" altLang="zh-CN" sz="2400" dirty="0"/>
              <a:t>2</a:t>
            </a:r>
            <a:r>
              <a:rPr lang="zh-CN" altLang="en-US" sz="2400" dirty="0"/>
              <a:t>号球（红色）、</a:t>
            </a:r>
            <a:r>
              <a:rPr lang="en-US" altLang="zh-CN" sz="2400" dirty="0"/>
              <a:t>3</a:t>
            </a:r>
            <a:r>
              <a:rPr lang="zh-CN" altLang="en-US" sz="2400" dirty="0"/>
              <a:t>号球（白色）、</a:t>
            </a:r>
            <a:r>
              <a:rPr lang="en-US" altLang="zh-CN" sz="2400" dirty="0"/>
              <a:t>4 </a:t>
            </a:r>
            <a:r>
              <a:rPr lang="zh-CN" altLang="en-US" sz="2400" dirty="0"/>
              <a:t>号球（白色）、</a:t>
            </a:r>
            <a:r>
              <a:rPr lang="en-US" altLang="zh-CN" sz="2400" dirty="0"/>
              <a:t>5</a:t>
            </a:r>
            <a:r>
              <a:rPr lang="zh-CN" altLang="en-US" sz="2400" dirty="0"/>
              <a:t>号球（白色），摸出每一个球的可能性相同，共有 </a:t>
            </a:r>
            <a:r>
              <a:rPr lang="en-US" altLang="zh-CN" sz="2400" dirty="0"/>
              <a:t>5 </a:t>
            </a:r>
            <a:r>
              <a:rPr lang="zh-CN" altLang="en-US" sz="2400" dirty="0"/>
              <a:t>种等可能的结果。 摸到红球可能出现</a:t>
            </a:r>
            <a:r>
              <a:rPr lang="zh-CN" altLang="en-US" sz="2400"/>
              <a:t>的结果为摸</a:t>
            </a:r>
            <a:r>
              <a:rPr lang="zh-CN" altLang="en-US" sz="2400" dirty="0"/>
              <a:t>出 </a:t>
            </a:r>
            <a:r>
              <a:rPr lang="en-US" altLang="zh-CN" sz="2400" dirty="0"/>
              <a:t>1 </a:t>
            </a:r>
            <a:r>
              <a:rPr lang="zh-CN" altLang="en-US" sz="2400" dirty="0"/>
              <a:t>号球或 </a:t>
            </a:r>
            <a:r>
              <a:rPr lang="en-US" altLang="zh-CN" sz="2400" dirty="0"/>
              <a:t>2 </a:t>
            </a:r>
            <a:r>
              <a:rPr lang="zh-CN" altLang="en-US" sz="2400" dirty="0"/>
              <a:t>号球，共有 </a:t>
            </a:r>
            <a:r>
              <a:rPr lang="en-US" altLang="zh-CN" sz="2400" dirty="0"/>
              <a:t>2 </a:t>
            </a:r>
            <a:r>
              <a:rPr lang="zh-CN" altLang="en-US" sz="2400" dirty="0"/>
              <a:t>种等可能的结果。所以，</a:t>
            </a:r>
            <a:r>
              <a:rPr lang="en-US" altLang="zh-CN" sz="2400" i="1" dirty="0"/>
              <a:t>P</a:t>
            </a:r>
            <a:r>
              <a:rPr lang="zh-CN" altLang="en-US" sz="2400" dirty="0"/>
              <a:t>（摸到红球）</a:t>
            </a:r>
            <a:r>
              <a:rPr lang="en-US" altLang="zh-CN" sz="2400" dirty="0"/>
              <a:t>=</a:t>
            </a:r>
            <a:endParaRPr lang="zh-CN" altLang="en-US" sz="2400" dirty="0"/>
          </a:p>
        </p:txBody>
      </p:sp>
      <p:grpSp>
        <p:nvGrpSpPr>
          <p:cNvPr id="4" name="组合 3"/>
          <p:cNvGrpSpPr/>
          <p:nvPr/>
        </p:nvGrpSpPr>
        <p:grpSpPr>
          <a:xfrm>
            <a:off x="5294219" y="3789390"/>
            <a:ext cx="326682" cy="871154"/>
            <a:chOff x="2572117" y="3916006"/>
            <a:chExt cx="326682" cy="871154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00466" y="4202980"/>
              <a:ext cx="281964" cy="297206"/>
            </a:xfrm>
            <a:prstGeom prst="rect">
              <a:avLst/>
            </a:prstGeom>
          </p:spPr>
        </p:pic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2572117" y="3916006"/>
            <a:ext cx="326682" cy="87115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53" name="Equation" r:id="rId3" imgW="3657600" imgH="9753600" progId="Equation.DSMT4">
                    <p:embed/>
                  </p:oleObj>
                </mc:Choice>
                <mc:Fallback>
                  <p:oleObj name="Equation" r:id="rId3" imgW="3657600" imgH="9753600" progId="Equation.DSMT4">
                    <p:embed/>
                    <p:pic>
                      <p:nvPicPr>
                        <p:cNvPr id="0" name="对象 4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2572117" y="3916006"/>
                          <a:ext cx="326682" cy="871154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3"/>
          <p:cNvSpPr txBox="1"/>
          <p:nvPr/>
        </p:nvSpPr>
        <p:spPr>
          <a:xfrm>
            <a:off x="1019907" y="583043"/>
            <a:ext cx="5542672" cy="6165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600" b="1">
                <a:latin typeface="+mn-lt"/>
                <a:ea typeface="黑体" panose="02010609060101010101" pitchFamily="49" charset="-122"/>
              </a:rPr>
              <a:t>你认为小明和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小颖谁说的有道理？</a:t>
            </a:r>
            <a:endParaRPr lang="zh-CN" altLang="en-US" sz="26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33975" y="1309844"/>
            <a:ext cx="5294983" cy="6206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我认为小颖说的有道理。</a:t>
            </a:r>
            <a:endParaRPr lang="zh-CN" altLang="en-US" sz="2600" dirty="0">
              <a:latin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892765" y="2227085"/>
            <a:ext cx="4852693" cy="720000"/>
            <a:chOff x="1878697" y="2402934"/>
            <a:chExt cx="4852693" cy="720000"/>
          </a:xfrm>
        </p:grpSpPr>
        <p:sp>
          <p:nvSpPr>
            <p:cNvPr id="5" name="椭圆 4"/>
            <p:cNvSpPr/>
            <p:nvPr/>
          </p:nvSpPr>
          <p:spPr>
            <a:xfrm>
              <a:off x="3945043" y="2402934"/>
              <a:ext cx="720000" cy="72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360000" h="360680"/>
              <a:bevelB w="360680" h="360680"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1878697" y="2402934"/>
              <a:ext cx="720000" cy="720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360000" h="360680"/>
              <a:bevelB w="360680" h="360680"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2911870" y="2402934"/>
              <a:ext cx="720000" cy="720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360000" h="360680"/>
              <a:bevelB w="360680" h="360680"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4978216" y="2402934"/>
              <a:ext cx="720000" cy="72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360000" h="360680"/>
              <a:bevelB w="360680" h="360680"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6011390" y="2402934"/>
              <a:ext cx="720000" cy="72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360000" h="360680"/>
              <a:bevelB w="360680" h="360680"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976511" y="2426676"/>
              <a:ext cx="515074" cy="5965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2800" b="1" dirty="0">
                  <a:latin typeface="+mn-lt"/>
                  <a:ea typeface="+mn-ea"/>
                </a:rPr>
                <a:t>1</a:t>
              </a:r>
              <a:endParaRPr lang="zh-CN" altLang="en-US" sz="2800" b="1" dirty="0">
                <a:latin typeface="+mn-lt"/>
                <a:ea typeface="+mn-ea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3017520" y="2426676"/>
              <a:ext cx="515074" cy="5965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2800" b="1" dirty="0">
                  <a:latin typeface="+mn-lt"/>
                  <a:ea typeface="+mn-ea"/>
                </a:rPr>
                <a:t>2</a:t>
              </a:r>
              <a:endParaRPr lang="zh-CN" altLang="en-US" sz="2800" b="1" dirty="0">
                <a:latin typeface="+mn-lt"/>
                <a:ea typeface="+mn-ea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058529" y="2426676"/>
              <a:ext cx="515074" cy="5965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2800" b="1" dirty="0">
                  <a:latin typeface="+mn-lt"/>
                  <a:ea typeface="+mn-ea"/>
                </a:rPr>
                <a:t>3</a:t>
              </a:r>
              <a:endParaRPr lang="zh-CN" altLang="en-US" sz="2800" b="1" dirty="0">
                <a:latin typeface="+mn-lt"/>
                <a:ea typeface="+mn-ea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5085470" y="2426676"/>
              <a:ext cx="515074" cy="5965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2800" b="1" dirty="0">
                  <a:latin typeface="+mn-lt"/>
                  <a:ea typeface="+mn-ea"/>
                </a:rPr>
                <a:t>4</a:t>
              </a:r>
              <a:endParaRPr lang="zh-CN" altLang="en-US" sz="2800" b="1" dirty="0">
                <a:latin typeface="+mn-lt"/>
                <a:ea typeface="+mn-ea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6119445" y="2426676"/>
              <a:ext cx="515074" cy="5965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2800" b="1" dirty="0">
                  <a:latin typeface="+mn-lt"/>
                  <a:ea typeface="+mn-ea"/>
                </a:rPr>
                <a:t>5</a:t>
              </a:r>
              <a:endParaRPr lang="zh-CN" altLang="en-US" sz="2800" b="1" dirty="0">
                <a:latin typeface="+mn-lt"/>
                <a:ea typeface="+mn-ea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175451" y="3189737"/>
            <a:ext cx="2677654" cy="719962"/>
            <a:chOff x="1161383" y="3182703"/>
            <a:chExt cx="2677654" cy="719962"/>
          </a:xfrm>
        </p:grpSpPr>
        <p:sp>
          <p:nvSpPr>
            <p:cNvPr id="17" name="文本框 16"/>
            <p:cNvSpPr txBox="1"/>
            <p:nvPr/>
          </p:nvSpPr>
          <p:spPr>
            <a:xfrm>
              <a:off x="1161383" y="3220072"/>
              <a:ext cx="2615792" cy="57624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kumimoji="0" sz="2600" b="1" cap="none" spc="0" normalizeH="0">
                  <a:latin typeface="+mn-lt"/>
                  <a:ea typeface="楷体" panose="02010609060101010101" pitchFamily="49" charset="-122"/>
                </a:defRPr>
              </a:lvl1pPr>
            </a:lstStyle>
            <a:p>
              <a:pPr eaLnBrk="1" hangingPunct="1"/>
              <a:r>
                <a:rPr lang="en-US" altLang="zh-CN" sz="2400" i="1" dirty="0">
                  <a:solidFill>
                    <a:srgbClr val="FF0000"/>
                  </a:solidFill>
                </a:rPr>
                <a:t>P</a:t>
              </a:r>
              <a:r>
                <a:rPr lang="zh-CN" altLang="en-US" sz="2400" dirty="0">
                  <a:solidFill>
                    <a:srgbClr val="FF0000"/>
                  </a:solidFill>
                </a:rPr>
                <a:t>（摸到红球）</a:t>
              </a:r>
              <a:r>
                <a:rPr lang="en-US" altLang="zh-CN" sz="2400" dirty="0">
                  <a:solidFill>
                    <a:srgbClr val="FF0000"/>
                  </a:solidFill>
                </a:rPr>
                <a:t>=</a:t>
              </a:r>
              <a:endParaRPr lang="zh-CN" altLang="en-US" sz="2400" dirty="0">
                <a:solidFill>
                  <a:srgbClr val="FF0000"/>
                </a:solidFill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3557073" y="3182703"/>
              <a:ext cx="281964" cy="719962"/>
              <a:chOff x="2600466" y="3991602"/>
              <a:chExt cx="281964" cy="719962"/>
            </a:xfrm>
          </p:grpSpPr>
          <p:pic>
            <p:nvPicPr>
              <p:cNvPr id="19" name="图片 18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2600466" y="4202980"/>
                <a:ext cx="281964" cy="297206"/>
              </a:xfrm>
              <a:prstGeom prst="rect">
                <a:avLst/>
              </a:prstGeom>
            </p:spPr>
          </p:pic>
          <p:graphicFrame>
            <p:nvGraphicFramePr>
              <p:cNvPr id="20" name="对象 19"/>
              <p:cNvGraphicFramePr>
                <a:graphicFrameLocks noChangeAspect="1"/>
              </p:cNvGraphicFramePr>
              <p:nvPr/>
            </p:nvGraphicFramePr>
            <p:xfrm>
              <a:off x="2600466" y="3991602"/>
              <a:ext cx="269985" cy="71996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078" name="Equation" r:id="rId2" imgW="3657600" imgH="9753600" progId="Equation.DSMT4">
                      <p:embed/>
                    </p:oleObj>
                  </mc:Choice>
                  <mc:Fallback>
                    <p:oleObj name="Equation" r:id="rId2" imgW="3657600" imgH="9753600" progId="Equation.DSMT4">
                      <p:embed/>
                      <p:pic>
                        <p:nvPicPr>
                          <p:cNvPr id="0" name="对象 5"/>
                          <p:cNvPicPr/>
                          <p:nvPr/>
                        </p:nvPicPr>
                        <p:blipFill>
                          <a:blip r:embed="rId3"/>
                          <a:stretch>
                            <a:fillRect/>
                          </a:stretch>
                        </p:blipFill>
                        <p:spPr>
                          <a:xfrm>
                            <a:off x="2600466" y="3991602"/>
                            <a:ext cx="269985" cy="719962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grpSp>
        <p:nvGrpSpPr>
          <p:cNvPr id="25" name="组合 24"/>
          <p:cNvGrpSpPr/>
          <p:nvPr/>
        </p:nvGrpSpPr>
        <p:grpSpPr>
          <a:xfrm>
            <a:off x="4826018" y="3189737"/>
            <a:ext cx="2677654" cy="719962"/>
            <a:chOff x="4811950" y="3182703"/>
            <a:chExt cx="2677654" cy="719962"/>
          </a:xfrm>
        </p:grpSpPr>
        <p:sp>
          <p:nvSpPr>
            <p:cNvPr id="21" name="文本框 20"/>
            <p:cNvSpPr txBox="1"/>
            <p:nvPr/>
          </p:nvSpPr>
          <p:spPr>
            <a:xfrm>
              <a:off x="4811950" y="3220072"/>
              <a:ext cx="2615792" cy="57624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kumimoji="0" sz="2600" b="1" cap="none" spc="0" normalizeH="0">
                  <a:latin typeface="+mn-lt"/>
                  <a:ea typeface="楷体" panose="02010609060101010101" pitchFamily="49" charset="-122"/>
                </a:defRPr>
              </a:lvl1pPr>
            </a:lstStyle>
            <a:p>
              <a:pPr eaLnBrk="1" hangingPunct="1"/>
              <a:r>
                <a:rPr lang="en-US" altLang="zh-CN" sz="2400" i="1" dirty="0">
                  <a:solidFill>
                    <a:srgbClr val="FF0000"/>
                  </a:solidFill>
                </a:rPr>
                <a:t>P</a:t>
              </a:r>
              <a:r>
                <a:rPr lang="zh-CN" altLang="en-US" sz="2400" dirty="0">
                  <a:solidFill>
                    <a:srgbClr val="FF0000"/>
                  </a:solidFill>
                </a:rPr>
                <a:t>（摸到白球）</a:t>
              </a:r>
              <a:r>
                <a:rPr lang="en-US" altLang="zh-CN" sz="2400" dirty="0">
                  <a:solidFill>
                    <a:srgbClr val="FF0000"/>
                  </a:solidFill>
                </a:rPr>
                <a:t>=</a:t>
              </a:r>
              <a:endParaRPr lang="zh-CN" altLang="en-US" sz="2400" dirty="0">
                <a:solidFill>
                  <a:srgbClr val="FF0000"/>
                </a:solidFill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7207640" y="3182703"/>
              <a:ext cx="281964" cy="719962"/>
              <a:chOff x="2600466" y="3991602"/>
              <a:chExt cx="281964" cy="719962"/>
            </a:xfrm>
          </p:grpSpPr>
          <p:pic>
            <p:nvPicPr>
              <p:cNvPr id="23" name="图片 22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2600466" y="4202980"/>
                <a:ext cx="281964" cy="297206"/>
              </a:xfrm>
              <a:prstGeom prst="rect">
                <a:avLst/>
              </a:prstGeom>
            </p:spPr>
          </p:pic>
          <p:graphicFrame>
            <p:nvGraphicFramePr>
              <p:cNvPr id="24" name="对象 23"/>
              <p:cNvGraphicFramePr>
                <a:graphicFrameLocks noChangeAspect="1"/>
              </p:cNvGraphicFramePr>
              <p:nvPr/>
            </p:nvGraphicFramePr>
            <p:xfrm>
              <a:off x="2600466" y="3991602"/>
              <a:ext cx="269985" cy="71996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079" name="Equation" r:id="rId4" imgW="3657600" imgH="9753600" progId="Equation.DSMT4">
                      <p:embed/>
                    </p:oleObj>
                  </mc:Choice>
                  <mc:Fallback>
                    <p:oleObj name="Equation" r:id="rId4" imgW="3657600" imgH="9753600" progId="Equation.DSMT4">
                      <p:embed/>
                      <p:pic>
                        <p:nvPicPr>
                          <p:cNvPr id="0" name="对象 19"/>
                          <p:cNvPicPr/>
                          <p:nvPr/>
                        </p:nvPicPr>
                        <p:blipFill>
                          <a:blip r:embed="rId5"/>
                          <a:stretch>
                            <a:fillRect/>
                          </a:stretch>
                        </p:blipFill>
                        <p:spPr>
                          <a:xfrm>
                            <a:off x="2600466" y="3991602"/>
                            <a:ext cx="269985" cy="719962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66688" y="399479"/>
            <a:ext cx="7716133" cy="339137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50000"/>
              </a:lnSpc>
              <a:defRPr sz="2600" b="1">
                <a:latin typeface="+mn-lt"/>
                <a:ea typeface="黑体" panose="02010609060101010101" pitchFamily="49" charset="-122"/>
              </a:defRPr>
            </a:lvl1pPr>
          </a:lstStyle>
          <a:p>
            <a:pPr>
              <a:lnSpc>
                <a:spcPct val="140000"/>
              </a:lnSpc>
            </a:pPr>
            <a:r>
              <a:rPr lang="zh-CN" altLang="en-US" dirty="0"/>
              <a:t>      （</a:t>
            </a:r>
            <a:r>
              <a:rPr lang="en-US" altLang="zh-CN" dirty="0"/>
              <a:t>2</a:t>
            </a:r>
            <a:r>
              <a:rPr lang="zh-CN" altLang="en-US" dirty="0"/>
              <a:t>）小明和小颖一起做游戏。在一个装有 </a:t>
            </a:r>
            <a:r>
              <a:rPr lang="en-US" altLang="zh-CN" dirty="0"/>
              <a:t>2 </a:t>
            </a:r>
            <a:r>
              <a:rPr lang="zh-CN" altLang="en-US" dirty="0"/>
              <a:t>个红球和 </a:t>
            </a:r>
            <a:r>
              <a:rPr lang="en-US" altLang="zh-CN" dirty="0"/>
              <a:t>3 </a:t>
            </a:r>
            <a:r>
              <a:rPr lang="zh-CN" altLang="en-US" dirty="0"/>
              <a:t>个白球（每个球除颜色外都相同） 的袋中任意摸出一个球，摸到红球小明获胜，摸到白球小颖获胜，这个游戏对双方公平吗？在一个双人游戏中，你是怎样理解游戏对双方公平</a:t>
            </a:r>
            <a:r>
              <a:rPr lang="zh-CN" altLang="en-US"/>
              <a:t>的？与同伴进行交流。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20529" y="3710256"/>
            <a:ext cx="7580313" cy="12167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        不公平。游戏是否公平，应看双方获胜的概率</a:t>
            </a:r>
            <a:r>
              <a:rPr lang="zh-CN" altLang="en-US" sz="2600" b="1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是否相等。</a:t>
            </a:r>
            <a:endParaRPr lang="zh-CN" altLang="en-US" sz="26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33576" y="269411"/>
            <a:ext cx="7004050" cy="6165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 b="1" dirty="0">
                <a:latin typeface="+mn-lt"/>
                <a:ea typeface="楷体" panose="02010609060101010101" pitchFamily="49" charset="-122"/>
              </a:rPr>
              <a:t>游戏的公平性是指</a:t>
            </a:r>
            <a:r>
              <a:rPr lang="zh-CN" altLang="en-US" sz="26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双方获胜的概率相等</a:t>
            </a:r>
            <a:r>
              <a:rPr lang="zh-CN" altLang="en-US" sz="2600" b="1" dirty="0">
                <a:latin typeface="+mn-lt"/>
                <a:ea typeface="楷体" panose="02010609060101010101" pitchFamily="49" charset="-122"/>
              </a:rPr>
              <a:t>。</a:t>
            </a:r>
            <a:endParaRPr lang="zh-CN" altLang="en-US" sz="26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33576" y="985989"/>
            <a:ext cx="6480175" cy="18615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600" b="1" dirty="0">
                <a:latin typeface="+mn-lt"/>
                <a:ea typeface="楷体" panose="02010609060101010101" pitchFamily="49" charset="-122"/>
              </a:rPr>
              <a:t>判断游戏是否公平实质是看</a:t>
            </a:r>
            <a:r>
              <a:rPr lang="zh-CN" altLang="en-US" sz="26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获胜的可能性（概率）是否相等</a:t>
            </a:r>
            <a:r>
              <a:rPr lang="zh-CN" altLang="en-US" sz="2600" b="1" dirty="0">
                <a:latin typeface="+mn-lt"/>
                <a:ea typeface="楷体" panose="02010609060101010101" pitchFamily="49" charset="-122"/>
              </a:rPr>
              <a:t>，若相等，则游戏公平，否则，游戏不公平。</a:t>
            </a:r>
            <a:endParaRPr lang="zh-CN" altLang="en-US" sz="26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33576" y="2947523"/>
            <a:ext cx="6565435" cy="18615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 b="1" dirty="0">
                <a:latin typeface="+mn-lt"/>
                <a:ea typeface="楷体" panose="02010609060101010101" pitchFamily="49" charset="-122"/>
              </a:rPr>
              <a:t>注意：游戏对双方公平，并不是指双方获胜的概率必须是    ，而是只要获胜的概率相等即可。</a:t>
            </a:r>
            <a:endParaRPr lang="zh-CN" altLang="en-US" sz="2600" b="1" dirty="0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444534" y="3576601"/>
            <a:ext cx="281964" cy="719962"/>
            <a:chOff x="2600466" y="3991602"/>
            <a:chExt cx="281964" cy="719962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600466" y="4202980"/>
              <a:ext cx="281964" cy="297206"/>
            </a:xfrm>
            <a:prstGeom prst="rect">
              <a:avLst/>
            </a:prstGeom>
          </p:spPr>
        </p:pic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2600466" y="3991602"/>
            <a:ext cx="269985" cy="7199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099" name="Equation" r:id="rId2" imgW="3657600" imgH="9753600" progId="Equation.DSMT4">
                    <p:embed/>
                  </p:oleObj>
                </mc:Choice>
                <mc:Fallback>
                  <p:oleObj name="Equation" r:id="rId2" imgW="3657600" imgH="9753600" progId="Equation.DSMT4">
                    <p:embed/>
                    <p:pic>
                      <p:nvPicPr>
                        <p:cNvPr id="0" name="对象 4"/>
                        <p:cNvPicPr/>
                        <p:nvPr/>
                      </p:nvPicPr>
                      <p:blipFill>
                        <a:blip r:embed="rId3"/>
                        <a:stretch>
                          <a:fillRect/>
                        </a:stretch>
                      </p:blipFill>
                      <p:spPr>
                        <a:xfrm>
                          <a:off x="2600466" y="3991602"/>
                          <a:ext cx="269985" cy="71996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3"/>
          <p:cNvSpPr txBox="1"/>
          <p:nvPr/>
        </p:nvSpPr>
        <p:spPr>
          <a:xfrm>
            <a:off x="991768" y="843302"/>
            <a:ext cx="7343338" cy="121674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        利用一个口袋和 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4 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个除颜色外完全相同的球设计一个摸球游戏。</a:t>
            </a:r>
            <a:endParaRPr lang="zh-CN" altLang="en-US" sz="2600" b="1" dirty="0">
              <a:latin typeface="+mn-lt"/>
              <a:ea typeface="黑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16523" y="190547"/>
            <a:ext cx="2519428" cy="659784"/>
            <a:chOff x="1511618" y="2389568"/>
            <a:chExt cx="2519428" cy="659784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/>
            <a:srcRect l="2185"/>
            <a:stretch>
              <a:fillRect/>
            </a:stretch>
          </p:blipFill>
          <p:spPr>
            <a:xfrm>
              <a:off x="1511618" y="2389568"/>
              <a:ext cx="2519428" cy="659784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2030445" y="2410236"/>
              <a:ext cx="1950712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ct val="150000"/>
                </a:lnSpc>
                <a:defRPr sz="2400" b="1"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800" spc="6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尝试思考</a:t>
              </a:r>
              <a:endParaRPr lang="zh-CN" altLang="en-US" sz="2800" spc="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991768" y="2155836"/>
            <a:ext cx="7265967" cy="121674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50000"/>
              </a:lnSpc>
              <a:defRPr sz="2600" b="1">
                <a:latin typeface="+mn-lt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     （</a:t>
            </a:r>
            <a:r>
              <a:rPr lang="en-US" altLang="zh-CN" dirty="0"/>
              <a:t>1</a:t>
            </a:r>
            <a:r>
              <a:rPr lang="zh-CN" altLang="en-US" dirty="0"/>
              <a:t>）使得摸到红球的概率是     ，摸到白球的概率也是     ；</a:t>
            </a:r>
            <a:endParaRPr lang="en-US" altLang="zh-CN" dirty="0"/>
          </a:p>
        </p:txBody>
      </p:sp>
      <p:sp>
        <p:nvSpPr>
          <p:cNvPr id="10" name="文本框 9"/>
          <p:cNvSpPr txBox="1"/>
          <p:nvPr/>
        </p:nvSpPr>
        <p:spPr>
          <a:xfrm>
            <a:off x="991768" y="3497057"/>
            <a:ext cx="7441815" cy="121674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50000"/>
              </a:lnSpc>
              <a:defRPr sz="2600" b="1">
                <a:latin typeface="+mn-lt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     （</a:t>
            </a:r>
            <a:r>
              <a:rPr lang="en-US" altLang="zh-CN" dirty="0"/>
              <a:t>2</a:t>
            </a:r>
            <a:r>
              <a:rPr lang="zh-CN" altLang="en-US" dirty="0"/>
              <a:t>） 使得摸到红球的概率是     ，摸到白球和黄球的概率都是      。</a:t>
            </a:r>
            <a:endParaRPr lang="zh-CN" altLang="en-US" dirty="0"/>
          </a:p>
        </p:txBody>
      </p:sp>
      <p:grpSp>
        <p:nvGrpSpPr>
          <p:cNvPr id="11" name="组合 10"/>
          <p:cNvGrpSpPr/>
          <p:nvPr/>
        </p:nvGrpSpPr>
        <p:grpSpPr>
          <a:xfrm>
            <a:off x="5709431" y="2155497"/>
            <a:ext cx="281964" cy="719962"/>
            <a:chOff x="2600466" y="3991602"/>
            <a:chExt cx="281964" cy="719962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00466" y="4202980"/>
              <a:ext cx="281964" cy="297206"/>
            </a:xfrm>
            <a:prstGeom prst="rect">
              <a:avLst/>
            </a:prstGeom>
          </p:spPr>
        </p:pic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2600466" y="3991602"/>
            <a:ext cx="269985" cy="7199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26" name="Equation" r:id="rId3" imgW="3657600" imgH="9753600" progId="Equation.DSMT4">
                    <p:embed/>
                  </p:oleObj>
                </mc:Choice>
                <mc:Fallback>
                  <p:oleObj name="Equation" r:id="rId3" imgW="3657600" imgH="9753600" progId="Equation.DSMT4">
                    <p:embed/>
                    <p:pic>
                      <p:nvPicPr>
                        <p:cNvPr id="0" name="对象 6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2600466" y="3991602"/>
                          <a:ext cx="269985" cy="71996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4" name="组合 13"/>
          <p:cNvGrpSpPr/>
          <p:nvPr/>
        </p:nvGrpSpPr>
        <p:grpSpPr>
          <a:xfrm>
            <a:off x="2543538" y="2748408"/>
            <a:ext cx="281964" cy="719962"/>
            <a:chOff x="2600466" y="3991602"/>
            <a:chExt cx="281964" cy="719962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00466" y="4202980"/>
              <a:ext cx="281964" cy="297206"/>
            </a:xfrm>
            <a:prstGeom prst="rect">
              <a:avLst/>
            </a:prstGeom>
          </p:spPr>
        </p:pic>
        <p:graphicFrame>
          <p:nvGraphicFramePr>
            <p:cNvPr id="16" name="对象 15"/>
            <p:cNvGraphicFramePr>
              <a:graphicFrameLocks noChangeAspect="1"/>
            </p:cNvGraphicFramePr>
            <p:nvPr/>
          </p:nvGraphicFramePr>
          <p:xfrm>
            <a:off x="2600466" y="3991602"/>
            <a:ext cx="269985" cy="7199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27" name="Equation" r:id="rId5" imgW="3657600" imgH="9753600" progId="Equation.DSMT4">
                    <p:embed/>
                  </p:oleObj>
                </mc:Choice>
                <mc:Fallback>
                  <p:oleObj name="Equation" r:id="rId5" imgW="3657600" imgH="9753600" progId="Equation.DSMT4">
                    <p:embed/>
                    <p:pic>
                      <p:nvPicPr>
                        <p:cNvPr id="0" name="对象 12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2600466" y="3991602"/>
                          <a:ext cx="269985" cy="71996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1" name="组合 20"/>
          <p:cNvGrpSpPr/>
          <p:nvPr/>
        </p:nvGrpSpPr>
        <p:grpSpPr>
          <a:xfrm>
            <a:off x="5797864" y="3512753"/>
            <a:ext cx="281964" cy="719962"/>
            <a:chOff x="2600466" y="3991602"/>
            <a:chExt cx="281964" cy="719962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00466" y="4202980"/>
              <a:ext cx="281964" cy="297206"/>
            </a:xfrm>
            <a:prstGeom prst="rect">
              <a:avLst/>
            </a:prstGeom>
          </p:spPr>
        </p:pic>
        <p:graphicFrame>
          <p:nvGraphicFramePr>
            <p:cNvPr id="23" name="对象 22"/>
            <p:cNvGraphicFramePr>
              <a:graphicFrameLocks noChangeAspect="1"/>
            </p:cNvGraphicFramePr>
            <p:nvPr/>
          </p:nvGraphicFramePr>
          <p:xfrm>
            <a:off x="2600466" y="3991602"/>
            <a:ext cx="269985" cy="7199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28" name="Equation" r:id="rId6" imgW="3657600" imgH="9753600" progId="Equation.DSMT4">
                    <p:embed/>
                  </p:oleObj>
                </mc:Choice>
                <mc:Fallback>
                  <p:oleObj name="Equation" r:id="rId6" imgW="3657600" imgH="9753600" progId="Equation.DSMT4">
                    <p:embed/>
                    <p:pic>
                      <p:nvPicPr>
                        <p:cNvPr id="0" name="对象 15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2600466" y="3991602"/>
                          <a:ext cx="269985" cy="71996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4" name="组合 23"/>
          <p:cNvGrpSpPr/>
          <p:nvPr/>
        </p:nvGrpSpPr>
        <p:grpSpPr>
          <a:xfrm>
            <a:off x="3524617" y="4105689"/>
            <a:ext cx="281964" cy="719137"/>
            <a:chOff x="2600466" y="3991912"/>
            <a:chExt cx="281964" cy="719137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00466" y="4202980"/>
              <a:ext cx="281964" cy="297206"/>
            </a:xfrm>
            <a:prstGeom prst="rect">
              <a:avLst/>
            </a:prstGeom>
          </p:spPr>
        </p:pic>
        <p:graphicFrame>
          <p:nvGraphicFramePr>
            <p:cNvPr id="26" name="对象 25"/>
            <p:cNvGraphicFramePr>
              <a:graphicFrameLocks noChangeAspect="1"/>
            </p:cNvGraphicFramePr>
            <p:nvPr/>
          </p:nvGraphicFramePr>
          <p:xfrm>
            <a:off x="2611579" y="3991912"/>
            <a:ext cx="247650" cy="71913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29" name="Equation" r:id="rId7" imgW="3352800" imgH="9753600" progId="Equation.DSMT4">
                    <p:embed/>
                  </p:oleObj>
                </mc:Choice>
                <mc:Fallback>
                  <p:oleObj name="Equation" r:id="rId7" imgW="3352800" imgH="9753600" progId="Equation.DSMT4">
                    <p:embed/>
                    <p:pic>
                      <p:nvPicPr>
                        <p:cNvPr id="0" name="对象 22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2611579" y="3991912"/>
                          <a:ext cx="247650" cy="71913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jlmNzU0NmQ1YjY2ZDkyM2MwOTlkZWZkZDdlZGQ0MTcifQ=="/>
</p:tagLst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Times New Roman"/>
        <a:ea typeface="黑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上课">
      <a:majorFont>
        <a:latin typeface="Times New Roman"/>
        <a:ea typeface="黑体"/>
        <a:cs typeface=""/>
      </a:majorFont>
      <a:minorFont>
        <a:latin typeface="Times New Roman"/>
        <a:ea typeface="宋体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lnSpc>
            <a:spcPct val="130000"/>
          </a:lnSpc>
          <a:defRPr sz="2400">
            <a:latin typeface="+mn-lt"/>
            <a:ea typeface="+mn-ea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上课">
      <a:majorFont>
        <a:latin typeface="Times New Roman"/>
        <a:ea typeface="黑体"/>
        <a:cs typeface=""/>
      </a:majorFont>
      <a:minorFont>
        <a:latin typeface="Times New Roman"/>
        <a:ea typeface="宋体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lnSpc>
            <a:spcPct val="130000"/>
          </a:lnSpc>
          <a:defRPr sz="2400">
            <a:latin typeface="+mn-lt"/>
            <a:ea typeface="+mn-ea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1361</Words>
  <Application>WPS 演示</Application>
  <PresentationFormat>全屏显示(16:9)</PresentationFormat>
  <Paragraphs>104</Paragraphs>
  <Slides>15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18</vt:i4>
      </vt:variant>
      <vt:variant>
        <vt:lpstr>幻灯片标题</vt:lpstr>
      </vt:variant>
      <vt:variant>
        <vt:i4>15</vt:i4>
      </vt:variant>
    </vt:vector>
  </HeadingPairs>
  <TitlesOfParts>
    <vt:vector size="47" baseType="lpstr">
      <vt:lpstr>Arial</vt:lpstr>
      <vt:lpstr>宋体</vt:lpstr>
      <vt:lpstr>Wingdings</vt:lpstr>
      <vt:lpstr>Times New Roman</vt:lpstr>
      <vt:lpstr>黑体</vt:lpstr>
      <vt:lpstr>楷体</vt:lpstr>
      <vt:lpstr>Calibri</vt:lpstr>
      <vt:lpstr>幼圆</vt:lpstr>
      <vt:lpstr>Times New Roman</vt:lpstr>
      <vt:lpstr>微软雅黑</vt:lpstr>
      <vt:lpstr>Arial Unicode MS</vt:lpstr>
      <vt:lpstr>1_Office 主题​​</vt:lpstr>
      <vt:lpstr>2_自定义设计方案</vt:lpstr>
      <vt:lpstr>1_自定义设计方案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keywords>状元成才路</cp:keywords>
  <dc:description>状元成才路</dc:description>
  <dc:subject>状元成才路</dc:subject>
  <cp:lastModifiedBy>慢慢来</cp:lastModifiedBy>
  <cp:revision>405</cp:revision>
  <dcterms:created xsi:type="dcterms:W3CDTF">2016-01-14T05:53:00Z</dcterms:created>
  <dcterms:modified xsi:type="dcterms:W3CDTF">2025-01-20T00:18:57Z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3A0ABFCD91454FEA838ADAB4605318BF</vt:lpwstr>
  </property>
</Properties>
</file>