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14"/>
  </p:notesMasterIdLst>
  <p:sldIdLst>
    <p:sldId id="256" r:id="rId5"/>
    <p:sldId id="362" r:id="rId6"/>
    <p:sldId id="350" r:id="rId7"/>
    <p:sldId id="351" r:id="rId8"/>
    <p:sldId id="363" r:id="rId9"/>
    <p:sldId id="346" r:id="rId10"/>
    <p:sldId id="347" r:id="rId11"/>
    <p:sldId id="364" r:id="rId12"/>
    <p:sldId id="326" r:id="rId13"/>
    <p:sldId id="359" r:id="rId15"/>
    <p:sldId id="340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42" r:id="rId28"/>
    <p:sldId id="360" r:id="rId29"/>
    <p:sldId id="361" r:id="rId30"/>
    <p:sldId id="344" r:id="rId31"/>
    <p:sldId id="343" r:id="rId32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FFFF"/>
    <a:srgbClr val="F69679"/>
    <a:srgbClr val="C59EE2"/>
    <a:srgbClr val="F5B395"/>
    <a:srgbClr val="F29B76"/>
    <a:srgbClr val="4877C4"/>
    <a:srgbClr val="000000"/>
    <a:srgbClr val="F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1" d="100"/>
          <a:sy n="101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6.xml"/><Relationship Id="rId4" Type="http://schemas.openxmlformats.org/officeDocument/2006/relationships/oleObject" Target="../embeddings/oleObject9.bin"/><Relationship Id="rId3" Type="http://schemas.openxmlformats.org/officeDocument/2006/relationships/image" Target="../media/image27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1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73313" y="1600200"/>
            <a:ext cx="4397375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频率的稳定性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05634"/>
            <a:ext cx="848457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sz="2600" dirty="0"/>
              <a:t>（</a:t>
            </a:r>
            <a:r>
              <a:rPr lang="en-US" altLang="zh-CN" sz="2600" dirty="0"/>
              <a:t>2</a:t>
            </a:r>
            <a:r>
              <a:rPr lang="zh-CN" altLang="en-US" sz="2600" dirty="0"/>
              <a:t>）根据上表，请你画出盖口向下的频率的折线统计图。  </a:t>
            </a:r>
            <a:endParaRPr lang="en-US" altLang="zh-CN" sz="2600" dirty="0"/>
          </a:p>
          <a:p>
            <a:r>
              <a:rPr lang="en-US" altLang="zh-CN" sz="2600" dirty="0"/>
              <a:t>          </a:t>
            </a:r>
            <a:r>
              <a:rPr lang="zh-CN" altLang="en-US" sz="2600" dirty="0"/>
              <a:t>由此，你发现盖口向下的频率的变化有什么规律？</a:t>
            </a:r>
            <a:endParaRPr lang="zh-CN" altLang="en-US" sz="2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57205" y="1438243"/>
            <a:ext cx="8359503" cy="3204933"/>
            <a:chOff x="422035" y="1114684"/>
            <a:chExt cx="8359503" cy="3204933"/>
          </a:xfrm>
        </p:grpSpPr>
        <p:sp>
          <p:nvSpPr>
            <p:cNvPr id="4" name="Line 6"/>
            <p:cNvSpPr/>
            <p:nvPr/>
          </p:nvSpPr>
          <p:spPr>
            <a:xfrm>
              <a:off x="1217592" y="3894362"/>
              <a:ext cx="675879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" name="Line 7"/>
            <p:cNvSpPr/>
            <p:nvPr/>
          </p:nvSpPr>
          <p:spPr>
            <a:xfrm>
              <a:off x="235968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Line 8"/>
            <p:cNvSpPr/>
            <p:nvPr/>
          </p:nvSpPr>
          <p:spPr>
            <a:xfrm>
              <a:off x="293595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Line 9"/>
            <p:cNvSpPr/>
            <p:nvPr/>
          </p:nvSpPr>
          <p:spPr>
            <a:xfrm>
              <a:off x="351221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Line 10"/>
            <p:cNvSpPr/>
            <p:nvPr/>
          </p:nvSpPr>
          <p:spPr>
            <a:xfrm>
              <a:off x="408847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" name="Line 11"/>
            <p:cNvSpPr/>
            <p:nvPr/>
          </p:nvSpPr>
          <p:spPr>
            <a:xfrm>
              <a:off x="46647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Line 12"/>
            <p:cNvSpPr/>
            <p:nvPr/>
          </p:nvSpPr>
          <p:spPr>
            <a:xfrm>
              <a:off x="53124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13"/>
            <p:cNvSpPr/>
            <p:nvPr/>
          </p:nvSpPr>
          <p:spPr>
            <a:xfrm>
              <a:off x="588870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14"/>
            <p:cNvSpPr/>
            <p:nvPr/>
          </p:nvSpPr>
          <p:spPr>
            <a:xfrm>
              <a:off x="646496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15"/>
            <p:cNvSpPr/>
            <p:nvPr/>
          </p:nvSpPr>
          <p:spPr>
            <a:xfrm>
              <a:off x="70396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Rectangle 19" descr="底色1"/>
            <p:cNvSpPr>
              <a:spLocks noChangeArrowheads="1"/>
            </p:cNvSpPr>
            <p:nvPr/>
          </p:nvSpPr>
          <p:spPr bwMode="auto">
            <a:xfrm>
              <a:off x="1351626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Rectangle 20" descr="底色1"/>
            <p:cNvSpPr>
              <a:spLocks noChangeArrowheads="1"/>
            </p:cNvSpPr>
            <p:nvPr/>
          </p:nvSpPr>
          <p:spPr bwMode="auto">
            <a:xfrm>
              <a:off x="1961226" y="3842439"/>
              <a:ext cx="7588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Rectangle 21" descr="底色1"/>
            <p:cNvSpPr>
              <a:spLocks noChangeArrowheads="1"/>
            </p:cNvSpPr>
            <p:nvPr/>
          </p:nvSpPr>
          <p:spPr bwMode="auto">
            <a:xfrm>
              <a:off x="2575589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Rectangle 23" descr="底色1"/>
            <p:cNvSpPr>
              <a:spLocks noChangeArrowheads="1"/>
            </p:cNvSpPr>
            <p:nvPr/>
          </p:nvSpPr>
          <p:spPr bwMode="auto">
            <a:xfrm>
              <a:off x="3007389" y="3842439"/>
              <a:ext cx="9556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Rectangle 24" descr="底色1"/>
            <p:cNvSpPr>
              <a:spLocks noChangeArrowheads="1"/>
            </p:cNvSpPr>
            <p:nvPr/>
          </p:nvSpPr>
          <p:spPr bwMode="auto">
            <a:xfrm>
              <a:off x="3583651" y="3842439"/>
              <a:ext cx="909638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Rectangle 25" descr="底色1"/>
            <p:cNvSpPr>
              <a:spLocks noChangeArrowheads="1"/>
            </p:cNvSpPr>
            <p:nvPr/>
          </p:nvSpPr>
          <p:spPr bwMode="auto">
            <a:xfrm>
              <a:off x="4159914" y="3842439"/>
              <a:ext cx="10001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Rectangle 26" descr="底色1"/>
            <p:cNvSpPr>
              <a:spLocks noChangeArrowheads="1"/>
            </p:cNvSpPr>
            <p:nvPr/>
          </p:nvSpPr>
          <p:spPr bwMode="auto">
            <a:xfrm>
              <a:off x="4807614" y="3842439"/>
              <a:ext cx="952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Rectangle 27" descr="底色1"/>
            <p:cNvSpPr>
              <a:spLocks noChangeArrowheads="1"/>
            </p:cNvSpPr>
            <p:nvPr/>
          </p:nvSpPr>
          <p:spPr bwMode="auto">
            <a:xfrm>
              <a:off x="5383876" y="3842439"/>
              <a:ext cx="9398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Rectangle 28" descr="底色1"/>
            <p:cNvSpPr>
              <a:spLocks noChangeArrowheads="1"/>
            </p:cNvSpPr>
            <p:nvPr/>
          </p:nvSpPr>
          <p:spPr bwMode="auto">
            <a:xfrm>
              <a:off x="5960139" y="3842439"/>
              <a:ext cx="92551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Rectangle 29" descr="底色1"/>
            <p:cNvSpPr>
              <a:spLocks noChangeArrowheads="1"/>
            </p:cNvSpPr>
            <p:nvPr/>
          </p:nvSpPr>
          <p:spPr bwMode="auto">
            <a:xfrm>
              <a:off x="6464964" y="3842439"/>
              <a:ext cx="10572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Line 31"/>
            <p:cNvSpPr>
              <a:spLocks noChangeShapeType="1"/>
            </p:cNvSpPr>
            <p:nvPr/>
          </p:nvSpPr>
          <p:spPr bwMode="auto">
            <a:xfrm>
              <a:off x="1231660" y="3719737"/>
              <a:ext cx="0" cy="174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5" name="Line 32"/>
            <p:cNvSpPr/>
            <p:nvPr/>
          </p:nvSpPr>
          <p:spPr>
            <a:xfrm>
              <a:off x="178342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Line 33"/>
            <p:cNvSpPr/>
            <p:nvPr/>
          </p:nvSpPr>
          <p:spPr>
            <a:xfrm flipV="1">
              <a:off x="1231660" y="1118382"/>
              <a:ext cx="0" cy="27759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7" name="Line 34"/>
            <p:cNvSpPr>
              <a:spLocks noChangeShapeType="1"/>
            </p:cNvSpPr>
            <p:nvPr/>
          </p:nvSpPr>
          <p:spPr bwMode="auto">
            <a:xfrm>
              <a:off x="1231660" y="1665952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8" name="Line 36"/>
            <p:cNvSpPr>
              <a:spLocks noChangeShapeType="1"/>
            </p:cNvSpPr>
            <p:nvPr/>
          </p:nvSpPr>
          <p:spPr bwMode="auto">
            <a:xfrm>
              <a:off x="1231660" y="2111634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Line 38"/>
            <p:cNvSpPr>
              <a:spLocks noChangeShapeType="1"/>
            </p:cNvSpPr>
            <p:nvPr/>
          </p:nvSpPr>
          <p:spPr bwMode="auto">
            <a:xfrm>
              <a:off x="1231660" y="2557316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Line 40"/>
            <p:cNvSpPr>
              <a:spLocks noChangeShapeType="1"/>
            </p:cNvSpPr>
            <p:nvPr/>
          </p:nvSpPr>
          <p:spPr bwMode="auto">
            <a:xfrm>
              <a:off x="1231660" y="3002998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Line 42"/>
            <p:cNvSpPr>
              <a:spLocks noChangeShapeType="1"/>
            </p:cNvSpPr>
            <p:nvPr/>
          </p:nvSpPr>
          <p:spPr bwMode="auto">
            <a:xfrm>
              <a:off x="1231660" y="3448680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44" descr="底色1"/>
            <p:cNvSpPr>
              <a:spLocks noChangeArrowheads="1"/>
            </p:cNvSpPr>
            <p:nvPr/>
          </p:nvSpPr>
          <p:spPr bwMode="auto">
            <a:xfrm>
              <a:off x="422035" y="326114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Rectangle 45" descr="底色1"/>
            <p:cNvSpPr>
              <a:spLocks noChangeArrowheads="1"/>
            </p:cNvSpPr>
            <p:nvPr/>
          </p:nvSpPr>
          <p:spPr bwMode="auto">
            <a:xfrm>
              <a:off x="422035" y="2803429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0.4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Rectangle 47" descr="底色1"/>
            <p:cNvSpPr>
              <a:spLocks noChangeArrowheads="1"/>
            </p:cNvSpPr>
            <p:nvPr/>
          </p:nvSpPr>
          <p:spPr bwMode="auto">
            <a:xfrm>
              <a:off x="422035" y="2352531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0.6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5" name="Rectangle 48" descr="底色1"/>
            <p:cNvSpPr>
              <a:spLocks noChangeArrowheads="1"/>
            </p:cNvSpPr>
            <p:nvPr/>
          </p:nvSpPr>
          <p:spPr bwMode="auto">
            <a:xfrm>
              <a:off x="422035" y="1919340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0.8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Rectangle 49" descr="底色1"/>
            <p:cNvSpPr>
              <a:spLocks noChangeArrowheads="1"/>
            </p:cNvSpPr>
            <p:nvPr/>
          </p:nvSpPr>
          <p:spPr bwMode="auto">
            <a:xfrm>
              <a:off x="422035" y="148341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1.0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Text Box 54"/>
            <p:cNvSpPr txBox="1"/>
            <p:nvPr/>
          </p:nvSpPr>
          <p:spPr>
            <a:xfrm>
              <a:off x="1260186" y="1114684"/>
              <a:ext cx="187483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盖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口向下的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频率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55"/>
            <p:cNvSpPr txBox="1"/>
            <p:nvPr/>
          </p:nvSpPr>
          <p:spPr>
            <a:xfrm>
              <a:off x="7435338" y="3949730"/>
              <a:ext cx="1346200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试验总次数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33"/>
            <p:cNvSpPr/>
            <p:nvPr/>
          </p:nvSpPr>
          <p:spPr>
            <a:xfrm flipV="1">
              <a:off x="7041617" y="1652953"/>
              <a:ext cx="0" cy="22414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" name="Line 6"/>
            <p:cNvSpPr/>
            <p:nvPr/>
          </p:nvSpPr>
          <p:spPr>
            <a:xfrm>
              <a:off x="1266830" y="166463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1" name="Line 6"/>
            <p:cNvSpPr/>
            <p:nvPr/>
          </p:nvSpPr>
          <p:spPr>
            <a:xfrm>
              <a:off x="1266830" y="210776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42" name="Line 6"/>
            <p:cNvSpPr/>
            <p:nvPr/>
          </p:nvSpPr>
          <p:spPr>
            <a:xfrm>
              <a:off x="1266830" y="2557932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43" name="Line 6"/>
            <p:cNvSpPr/>
            <p:nvPr/>
          </p:nvSpPr>
          <p:spPr>
            <a:xfrm>
              <a:off x="1266830" y="300106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44" name="Line 6"/>
            <p:cNvSpPr/>
            <p:nvPr/>
          </p:nvSpPr>
          <p:spPr>
            <a:xfrm>
              <a:off x="1266830" y="344419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45" name="Rectangle 19" descr="底色1"/>
            <p:cNvSpPr>
              <a:spLocks noChangeArrowheads="1"/>
            </p:cNvSpPr>
            <p:nvPr/>
          </p:nvSpPr>
          <p:spPr bwMode="auto">
            <a:xfrm>
              <a:off x="838155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0503" y="763563"/>
            <a:ext cx="850392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掷一枚质地均匀</a:t>
            </a:r>
            <a:r>
              <a:rPr lang="zh-CN" altLang="en-US" dirty="0"/>
              <a:t>的</a:t>
            </a:r>
            <a:r>
              <a:rPr lang="zh-CN" altLang="en-US"/>
              <a:t>硬币，硬币</a:t>
            </a:r>
            <a:r>
              <a:rPr lang="zh-CN" altLang="en-US" dirty="0"/>
              <a:t>落下</a:t>
            </a:r>
            <a:r>
              <a:rPr lang="zh-CN" altLang="en-US"/>
              <a:t>后，会</a:t>
            </a:r>
            <a:r>
              <a:rPr lang="zh-CN" altLang="en-US" dirty="0"/>
              <a:t>出现几种情况？</a:t>
            </a:r>
            <a:endParaRPr lang="zh-CN" altLang="en-US" dirty="0"/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1"/>
          <a:srcRect r="76488"/>
          <a:stretch>
            <a:fillRect/>
          </a:stretch>
        </p:blipFill>
        <p:spPr>
          <a:xfrm>
            <a:off x="2651757" y="1611916"/>
            <a:ext cx="1329922" cy="14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1"/>
          <a:srcRect l="56466" r="21150"/>
          <a:stretch>
            <a:fillRect/>
          </a:stretch>
        </p:blipFill>
        <p:spPr>
          <a:xfrm>
            <a:off x="5169875" y="1611916"/>
            <a:ext cx="1266093" cy="141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10"/>
          <p:cNvSpPr txBox="1"/>
          <p:nvPr/>
        </p:nvSpPr>
        <p:spPr>
          <a:xfrm>
            <a:off x="2708030" y="2949060"/>
            <a:ext cx="16459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正面朝上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9875" y="2949060"/>
            <a:ext cx="16459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正面朝下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0503" y="3622679"/>
            <a:ext cx="7680957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你认为正面朝上和正面朝下的可能性相同吗？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8977" y="538813"/>
            <a:ext cx="8046720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（</a:t>
            </a:r>
            <a:r>
              <a:rPr lang="en-US" altLang="zh-CN" dirty="0"/>
              <a:t>1</a:t>
            </a:r>
            <a:r>
              <a:rPr lang="zh-CN" altLang="en-US" dirty="0"/>
              <a:t>） 两人一组做 </a:t>
            </a:r>
            <a:r>
              <a:rPr lang="en-US" altLang="zh-CN" dirty="0"/>
              <a:t>20 </a:t>
            </a:r>
            <a:r>
              <a:rPr lang="zh-CN" altLang="en-US" dirty="0"/>
              <a:t>次掷硬币的实验， 并将数据记录在下表中。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18088" y="1968719"/>
          <a:ext cx="6004146" cy="2455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2073"/>
                <a:gridCol w="3002073"/>
              </a:tblGrid>
              <a:tr h="491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试验总次数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91431" marR="91431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31" marR="91431" marT="45732" marB="45732" anchor="ctr"/>
                </a:tc>
              </a:tr>
              <a:tr h="491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正面</a:t>
                      </a:r>
                      <a:r>
                        <a:rPr lang="zh-CN" altLang="en-US" sz="2000" b="1" dirty="0"/>
                        <a:t>朝上的次数</a:t>
                      </a:r>
                      <a:endParaRPr lang="zh-CN" altLang="en-US" sz="2000" b="1" dirty="0"/>
                    </a:p>
                  </a:txBody>
                  <a:tcPr marL="91431" marR="91431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1" marR="91431" marT="45732" marB="45732" anchor="ctr"/>
                </a:tc>
              </a:tr>
              <a:tr h="491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正面朝上的频率</a:t>
                      </a:r>
                      <a:endParaRPr lang="zh-CN" altLang="en-US" sz="2000" b="1" dirty="0"/>
                    </a:p>
                  </a:txBody>
                  <a:tcPr marL="91431" marR="91431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1" marR="91431" marT="45732" marB="45732" anchor="ctr"/>
                </a:tc>
              </a:tr>
              <a:tr h="491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正面朝下的次数</a:t>
                      </a:r>
                      <a:endParaRPr lang="zh-CN" altLang="en-US" sz="2000" b="1" dirty="0"/>
                    </a:p>
                  </a:txBody>
                  <a:tcPr marL="91431" marR="91431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31" marR="91431" marT="45732" marB="45732" anchor="ctr"/>
                </a:tc>
              </a:tr>
              <a:tr h="491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正面朝下的频率</a:t>
                      </a:r>
                      <a:endParaRPr lang="zh-CN" altLang="en-US" sz="2000" b="1"/>
                    </a:p>
                  </a:txBody>
                  <a:tcPr marL="91431" marR="91431" marT="45732" marB="45732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31" marR="91431" marT="45732" marB="45732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944" y="306695"/>
            <a:ext cx="769502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（</a:t>
            </a:r>
            <a:r>
              <a:rPr lang="en-US" altLang="zh-CN" dirty="0"/>
              <a:t>2</a:t>
            </a:r>
            <a:r>
              <a:rPr lang="zh-CN" altLang="en-US" dirty="0"/>
              <a:t>） 累计全班同学的试验结果， 并将试验数据汇总填入下表。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47760" y="1815146"/>
          <a:ext cx="8124972" cy="2700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5392"/>
                <a:gridCol w="582958"/>
                <a:gridCol w="582958"/>
                <a:gridCol w="582958"/>
                <a:gridCol w="582958"/>
                <a:gridCol w="582958"/>
                <a:gridCol w="582958"/>
                <a:gridCol w="582958"/>
                <a:gridCol w="582958"/>
                <a:gridCol w="582958"/>
                <a:gridCol w="582958"/>
              </a:tblGrid>
              <a:tr h="5400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试验总次数</a:t>
                      </a:r>
                      <a:endParaRPr lang="zh-CN" altLang="en-US" sz="2000" b="1" i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280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320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360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400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</a:tr>
              <a:tr h="5400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正面朝上的次数</a:t>
                      </a:r>
                      <a:endParaRPr lang="zh-CN" altLang="en-US" sz="2000" b="1" i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</a:tr>
              <a:tr h="5400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正面朝上的频率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</a:tr>
              <a:tr h="5400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正面朝下的次数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</a:tr>
              <a:tr h="5400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正面朝下的频率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56" marR="91456" marT="45726" marB="45726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抛掷硬币试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10923" y="65145"/>
            <a:ext cx="7589439" cy="5013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0"/>
          <p:cNvSpPr txBox="1"/>
          <p:nvPr/>
        </p:nvSpPr>
        <p:spPr>
          <a:xfrm>
            <a:off x="576775" y="206958"/>
            <a:ext cx="685800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）根据表格，完成下面的折线统计图。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57205" y="974002"/>
            <a:ext cx="8359503" cy="3204933"/>
            <a:chOff x="422035" y="1114684"/>
            <a:chExt cx="8359503" cy="3204933"/>
          </a:xfrm>
        </p:grpSpPr>
        <p:sp>
          <p:nvSpPr>
            <p:cNvPr id="4" name="Line 6"/>
            <p:cNvSpPr/>
            <p:nvPr/>
          </p:nvSpPr>
          <p:spPr>
            <a:xfrm>
              <a:off x="1217592" y="3894362"/>
              <a:ext cx="675879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" name="Line 7"/>
            <p:cNvSpPr/>
            <p:nvPr/>
          </p:nvSpPr>
          <p:spPr>
            <a:xfrm>
              <a:off x="235968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Line 8"/>
            <p:cNvSpPr/>
            <p:nvPr/>
          </p:nvSpPr>
          <p:spPr>
            <a:xfrm>
              <a:off x="293595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Line 9"/>
            <p:cNvSpPr/>
            <p:nvPr/>
          </p:nvSpPr>
          <p:spPr>
            <a:xfrm>
              <a:off x="351221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Line 10"/>
            <p:cNvSpPr/>
            <p:nvPr/>
          </p:nvSpPr>
          <p:spPr>
            <a:xfrm>
              <a:off x="408847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" name="Line 11"/>
            <p:cNvSpPr/>
            <p:nvPr/>
          </p:nvSpPr>
          <p:spPr>
            <a:xfrm>
              <a:off x="46647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Line 12"/>
            <p:cNvSpPr/>
            <p:nvPr/>
          </p:nvSpPr>
          <p:spPr>
            <a:xfrm>
              <a:off x="53124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13"/>
            <p:cNvSpPr/>
            <p:nvPr/>
          </p:nvSpPr>
          <p:spPr>
            <a:xfrm>
              <a:off x="588870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14"/>
            <p:cNvSpPr/>
            <p:nvPr/>
          </p:nvSpPr>
          <p:spPr>
            <a:xfrm>
              <a:off x="646496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15"/>
            <p:cNvSpPr/>
            <p:nvPr/>
          </p:nvSpPr>
          <p:spPr>
            <a:xfrm>
              <a:off x="70396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Rectangle 19" descr="底色1"/>
            <p:cNvSpPr>
              <a:spLocks noChangeArrowheads="1"/>
            </p:cNvSpPr>
            <p:nvPr/>
          </p:nvSpPr>
          <p:spPr bwMode="auto">
            <a:xfrm>
              <a:off x="1351626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Rectangle 20" descr="底色1"/>
            <p:cNvSpPr>
              <a:spLocks noChangeArrowheads="1"/>
            </p:cNvSpPr>
            <p:nvPr/>
          </p:nvSpPr>
          <p:spPr bwMode="auto">
            <a:xfrm>
              <a:off x="1961226" y="3842439"/>
              <a:ext cx="7588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Rectangle 21" descr="底色1"/>
            <p:cNvSpPr>
              <a:spLocks noChangeArrowheads="1"/>
            </p:cNvSpPr>
            <p:nvPr/>
          </p:nvSpPr>
          <p:spPr bwMode="auto">
            <a:xfrm>
              <a:off x="2575589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Rectangle 23" descr="底色1"/>
            <p:cNvSpPr>
              <a:spLocks noChangeArrowheads="1"/>
            </p:cNvSpPr>
            <p:nvPr/>
          </p:nvSpPr>
          <p:spPr bwMode="auto">
            <a:xfrm>
              <a:off x="3007389" y="3842439"/>
              <a:ext cx="9556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Rectangle 24" descr="底色1"/>
            <p:cNvSpPr>
              <a:spLocks noChangeArrowheads="1"/>
            </p:cNvSpPr>
            <p:nvPr/>
          </p:nvSpPr>
          <p:spPr bwMode="auto">
            <a:xfrm>
              <a:off x="3583651" y="3842439"/>
              <a:ext cx="909638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Rectangle 25" descr="底色1"/>
            <p:cNvSpPr>
              <a:spLocks noChangeArrowheads="1"/>
            </p:cNvSpPr>
            <p:nvPr/>
          </p:nvSpPr>
          <p:spPr bwMode="auto">
            <a:xfrm>
              <a:off x="4159914" y="3842439"/>
              <a:ext cx="10001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Rectangle 26" descr="底色1"/>
            <p:cNvSpPr>
              <a:spLocks noChangeArrowheads="1"/>
            </p:cNvSpPr>
            <p:nvPr/>
          </p:nvSpPr>
          <p:spPr bwMode="auto">
            <a:xfrm>
              <a:off x="4807614" y="3842439"/>
              <a:ext cx="952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Rectangle 27" descr="底色1"/>
            <p:cNvSpPr>
              <a:spLocks noChangeArrowheads="1"/>
            </p:cNvSpPr>
            <p:nvPr/>
          </p:nvSpPr>
          <p:spPr bwMode="auto">
            <a:xfrm>
              <a:off x="5383876" y="3842439"/>
              <a:ext cx="9398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Rectangle 28" descr="底色1"/>
            <p:cNvSpPr>
              <a:spLocks noChangeArrowheads="1"/>
            </p:cNvSpPr>
            <p:nvPr/>
          </p:nvSpPr>
          <p:spPr bwMode="auto">
            <a:xfrm>
              <a:off x="5960139" y="3842439"/>
              <a:ext cx="92551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Rectangle 29" descr="底色1"/>
            <p:cNvSpPr>
              <a:spLocks noChangeArrowheads="1"/>
            </p:cNvSpPr>
            <p:nvPr/>
          </p:nvSpPr>
          <p:spPr bwMode="auto">
            <a:xfrm>
              <a:off x="6464964" y="3842439"/>
              <a:ext cx="10572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Line 31"/>
            <p:cNvSpPr>
              <a:spLocks noChangeShapeType="1"/>
            </p:cNvSpPr>
            <p:nvPr/>
          </p:nvSpPr>
          <p:spPr bwMode="auto">
            <a:xfrm>
              <a:off x="1231660" y="3719737"/>
              <a:ext cx="0" cy="174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5" name="Line 32"/>
            <p:cNvSpPr/>
            <p:nvPr/>
          </p:nvSpPr>
          <p:spPr>
            <a:xfrm>
              <a:off x="178342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" name="Line 33"/>
            <p:cNvSpPr/>
            <p:nvPr/>
          </p:nvSpPr>
          <p:spPr>
            <a:xfrm flipV="1">
              <a:off x="1231660" y="1118382"/>
              <a:ext cx="0" cy="27759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7" name="Line 34"/>
            <p:cNvSpPr>
              <a:spLocks noChangeShapeType="1"/>
            </p:cNvSpPr>
            <p:nvPr/>
          </p:nvSpPr>
          <p:spPr bwMode="auto">
            <a:xfrm>
              <a:off x="1231660" y="1665952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8" name="Line 36"/>
            <p:cNvSpPr>
              <a:spLocks noChangeShapeType="1"/>
            </p:cNvSpPr>
            <p:nvPr/>
          </p:nvSpPr>
          <p:spPr bwMode="auto">
            <a:xfrm>
              <a:off x="1231660" y="2111634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Line 38"/>
            <p:cNvSpPr>
              <a:spLocks noChangeShapeType="1"/>
            </p:cNvSpPr>
            <p:nvPr/>
          </p:nvSpPr>
          <p:spPr bwMode="auto">
            <a:xfrm>
              <a:off x="1231660" y="2557316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Line 40"/>
            <p:cNvSpPr>
              <a:spLocks noChangeShapeType="1"/>
            </p:cNvSpPr>
            <p:nvPr/>
          </p:nvSpPr>
          <p:spPr bwMode="auto">
            <a:xfrm>
              <a:off x="1231660" y="3002998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Line 42"/>
            <p:cNvSpPr>
              <a:spLocks noChangeShapeType="1"/>
            </p:cNvSpPr>
            <p:nvPr/>
          </p:nvSpPr>
          <p:spPr bwMode="auto">
            <a:xfrm>
              <a:off x="1231660" y="3448680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44" descr="底色1"/>
            <p:cNvSpPr>
              <a:spLocks noChangeArrowheads="1"/>
            </p:cNvSpPr>
            <p:nvPr/>
          </p:nvSpPr>
          <p:spPr bwMode="auto">
            <a:xfrm>
              <a:off x="422035" y="326114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Rectangle 45" descr="底色1"/>
            <p:cNvSpPr>
              <a:spLocks noChangeArrowheads="1"/>
            </p:cNvSpPr>
            <p:nvPr/>
          </p:nvSpPr>
          <p:spPr bwMode="auto">
            <a:xfrm>
              <a:off x="422035" y="2803429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0.4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Rectangle 47" descr="底色1"/>
            <p:cNvSpPr>
              <a:spLocks noChangeArrowheads="1"/>
            </p:cNvSpPr>
            <p:nvPr/>
          </p:nvSpPr>
          <p:spPr bwMode="auto">
            <a:xfrm>
              <a:off x="422035" y="2352531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0.6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5" name="Rectangle 48" descr="底色1"/>
            <p:cNvSpPr>
              <a:spLocks noChangeArrowheads="1"/>
            </p:cNvSpPr>
            <p:nvPr/>
          </p:nvSpPr>
          <p:spPr bwMode="auto">
            <a:xfrm>
              <a:off x="422035" y="1919340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0.8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Rectangle 49" descr="底色1"/>
            <p:cNvSpPr>
              <a:spLocks noChangeArrowheads="1"/>
            </p:cNvSpPr>
            <p:nvPr/>
          </p:nvSpPr>
          <p:spPr bwMode="auto">
            <a:xfrm>
              <a:off x="422035" y="148341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1.0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Text Box 54"/>
            <p:cNvSpPr txBox="1"/>
            <p:nvPr/>
          </p:nvSpPr>
          <p:spPr>
            <a:xfrm>
              <a:off x="1260186" y="1114684"/>
              <a:ext cx="187483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频率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55"/>
            <p:cNvSpPr txBox="1"/>
            <p:nvPr/>
          </p:nvSpPr>
          <p:spPr>
            <a:xfrm>
              <a:off x="7435338" y="3949730"/>
              <a:ext cx="1346200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试验总次数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Rectangle 19" descr="底色1"/>
            <p:cNvSpPr>
              <a:spLocks noChangeArrowheads="1"/>
            </p:cNvSpPr>
            <p:nvPr/>
          </p:nvSpPr>
          <p:spPr bwMode="auto">
            <a:xfrm>
              <a:off x="838155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6" name="Line 6"/>
          <p:cNvSpPr/>
          <p:nvPr/>
        </p:nvSpPr>
        <p:spPr>
          <a:xfrm>
            <a:off x="1280898" y="2642333"/>
            <a:ext cx="5788119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</p:sp>
      <p:sp>
        <p:nvSpPr>
          <p:cNvPr id="47" name="Rectangle 47" descr="底色1"/>
          <p:cNvSpPr>
            <a:spLocks noChangeArrowheads="1"/>
          </p:cNvSpPr>
          <p:nvPr/>
        </p:nvSpPr>
        <p:spPr bwMode="auto">
          <a:xfrm>
            <a:off x="477939" y="2438042"/>
            <a:ext cx="1079500" cy="400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0.5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8" name="Freeform 53" descr="底色1"/>
          <p:cNvSpPr/>
          <p:nvPr/>
        </p:nvSpPr>
        <p:spPr>
          <a:xfrm>
            <a:off x="1280898" y="2575318"/>
            <a:ext cx="5796000" cy="152400"/>
          </a:xfrm>
          <a:custGeom>
            <a:avLst/>
            <a:gdLst>
              <a:gd name="txL" fmla="*/ 0 w 4032"/>
              <a:gd name="txT" fmla="*/ 0 h 96"/>
              <a:gd name="txR" fmla="*/ 4032 w 4032"/>
              <a:gd name="txB" fmla="*/ 96 h 96"/>
            </a:gdLst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txL" t="txT" r="txR" b="txB"/>
            <a:pathLst>
              <a:path w="4032" h="96">
                <a:moveTo>
                  <a:pt x="0" y="0"/>
                </a:moveTo>
                <a:lnTo>
                  <a:pt x="192" y="48"/>
                </a:lnTo>
                <a:lnTo>
                  <a:pt x="576" y="96"/>
                </a:lnTo>
                <a:lnTo>
                  <a:pt x="960" y="0"/>
                </a:lnTo>
                <a:lnTo>
                  <a:pt x="1344" y="0"/>
                </a:lnTo>
                <a:lnTo>
                  <a:pt x="1728" y="48"/>
                </a:lnTo>
                <a:lnTo>
                  <a:pt x="2112" y="0"/>
                </a:lnTo>
                <a:lnTo>
                  <a:pt x="2544" y="48"/>
                </a:lnTo>
                <a:lnTo>
                  <a:pt x="2880" y="0"/>
                </a:lnTo>
                <a:lnTo>
                  <a:pt x="3264" y="48"/>
                </a:lnTo>
                <a:lnTo>
                  <a:pt x="3648" y="0"/>
                </a:lnTo>
                <a:lnTo>
                  <a:pt x="4032" y="48"/>
                </a:ln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76775" y="4165800"/>
            <a:ext cx="8274606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 观察上面的折线统计图， 你发现了什么规律？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6435" y="207453"/>
            <a:ext cx="7877908" cy="10066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     （</a:t>
            </a:r>
            <a:r>
              <a:rPr lang="en-US" altLang="zh-CN" dirty="0"/>
              <a:t>5</a:t>
            </a:r>
            <a:r>
              <a:rPr lang="zh-CN" altLang="en-US" dirty="0"/>
              <a:t>） 下表列出了历史上一些数学家所做的掷硬币试验的数据：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25242" y="1244991"/>
          <a:ext cx="8238928" cy="35370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9047"/>
                <a:gridCol w="1839047"/>
                <a:gridCol w="2280417"/>
                <a:gridCol w="2280417"/>
              </a:tblGrid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试验者</a:t>
                      </a:r>
                      <a:endParaRPr lang="zh-CN" altLang="en-US" sz="2000" b="1" i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试验总次数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正面朝上的次数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正面朝上的频率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布丰</a:t>
                      </a:r>
                      <a:endParaRPr lang="zh-CN" altLang="en-US" sz="2000" b="1" i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4040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2048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0.5069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德</a:t>
                      </a:r>
                      <a:r>
                        <a:rPr lang="en-US" altLang="zh-CN" sz="2000" b="1" kern="1200">
                          <a:solidFill>
                            <a:schemeClr val="dk1"/>
                          </a:solidFill>
                        </a:rPr>
                        <a:t>·</a:t>
                      </a:r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摩根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4092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2048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0.5005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费勒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10000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4979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0.4979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皮尔逊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12000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6019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0.5016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皮尔逊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24000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12012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0.5005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维尼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30000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14994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0.4998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</a:tr>
              <a:tr h="442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>
                          <a:solidFill>
                            <a:schemeClr val="dk1"/>
                          </a:solidFill>
                        </a:rPr>
                        <a:t>罗曼诺夫斯基</a:t>
                      </a:r>
                      <a:endParaRPr lang="zh-CN" altLang="en-US" sz="2000" b="1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80640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/>
                        <a:t>39699</a:t>
                      </a:r>
                      <a:endParaRPr lang="zh-CN" altLang="en-US" sz="2000" b="1">
                        <a:latin typeface="+mj-lt"/>
                      </a:endParaRPr>
                    </a:p>
                  </a:txBody>
                  <a:tcPr marL="91446" marR="9144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/>
                        <a:t>0.4923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6" marR="91446" anchor="ctr"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415753" y="1192231"/>
          <a:ext cx="254679" cy="509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1" imgW="318770" imgH="636905" progId="Equation.DSMT4">
                  <p:embed/>
                </p:oleObj>
              </mc:Choice>
              <mc:Fallback>
                <p:oleObj name="Equation" r:id="rId1" imgW="318770" imgH="636905" progId="Equation.DSMT4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15753" y="1192231"/>
                        <a:ext cx="254679" cy="5093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4486" y="799060"/>
            <a:ext cx="7695027" cy="36174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 在一次试验中，一个随机事件是否发生是无法预测的，是随机的，但在大量重复的试验中，一个随机事件发生的频率又呈现出一定的规律性。无论是掷质地均匀的硬币还是抛瓶盖，在试验次数很大时，正面朝上（盖口向上）的频率都会在一个常数附近摆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8894" y="1558715"/>
            <a:ext cx="7695027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一般地，在大量重复的试验中，一个随机事件发生的频率会在某一个常数附近摆动，这个性质称为</a:t>
            </a:r>
            <a:r>
              <a:rPr lang="zh-CN" altLang="en-US" dirty="0">
                <a:solidFill>
                  <a:srgbClr val="FF00FF"/>
                </a:solidFill>
              </a:rPr>
              <a:t>频率的稳定性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588" y="602110"/>
            <a:ext cx="769502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我们把刻画一个事件发生的可能性大小的数值，称为这个事件发生的</a:t>
            </a:r>
            <a:r>
              <a:rPr lang="zh-CN" altLang="en-US" dirty="0">
                <a:solidFill>
                  <a:srgbClr val="FF00FF"/>
                </a:solidFill>
              </a:rPr>
              <a:t>概率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45588" y="1980743"/>
            <a:ext cx="7695027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常用大写字母 </a:t>
            </a:r>
            <a:r>
              <a:rPr lang="en-US" altLang="zh-CN" i="1" dirty="0"/>
              <a:t>A</a:t>
            </a:r>
            <a:r>
              <a:rPr lang="zh-CN" altLang="en-US" dirty="0"/>
              <a:t>，</a:t>
            </a:r>
            <a:r>
              <a:rPr lang="en-US" altLang="zh-CN" i="1" dirty="0"/>
              <a:t>B</a:t>
            </a:r>
            <a:r>
              <a:rPr lang="zh-CN" altLang="en-US" dirty="0"/>
              <a:t>，</a:t>
            </a:r>
            <a:r>
              <a:rPr lang="en-US" altLang="zh-CN" i="1" dirty="0"/>
              <a:t>C</a:t>
            </a:r>
            <a:r>
              <a:rPr lang="zh-CN" altLang="en-US" dirty="0"/>
              <a:t> 等表示事件，用 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 </a:t>
            </a:r>
            <a:r>
              <a:rPr lang="zh-CN" altLang="en-US" dirty="0"/>
              <a:t>表示事件 </a:t>
            </a:r>
            <a:r>
              <a:rPr lang="en-US" altLang="zh-CN" i="1" dirty="0"/>
              <a:t>A</a:t>
            </a:r>
            <a:r>
              <a:rPr lang="en-US" altLang="zh-CN" dirty="0"/>
              <a:t> </a:t>
            </a:r>
            <a:r>
              <a:rPr lang="zh-CN" altLang="en-US" dirty="0"/>
              <a:t>发生的概率。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45588" y="3359376"/>
            <a:ext cx="754028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  一般地</a:t>
            </a:r>
            <a:r>
              <a:rPr lang="zh-CN" altLang="en-US"/>
              <a:t>， 在大量</a:t>
            </a:r>
            <a:r>
              <a:rPr lang="zh-CN" altLang="en-US" dirty="0"/>
              <a:t>重复的试验中</a:t>
            </a:r>
            <a:r>
              <a:rPr lang="zh-CN" altLang="en-US"/>
              <a:t>， 我们可以用事件 </a:t>
            </a:r>
            <a:r>
              <a:rPr lang="en-US" altLang="zh-CN" i="1" dirty="0"/>
              <a:t>A</a:t>
            </a:r>
            <a:r>
              <a:rPr lang="en-US" altLang="zh-CN" dirty="0"/>
              <a:t> </a:t>
            </a:r>
            <a:r>
              <a:rPr lang="zh-CN" altLang="en-US" dirty="0"/>
              <a:t>发生的频率来估计事件 </a:t>
            </a:r>
            <a:r>
              <a:rPr lang="en-US" altLang="zh-CN" i="1" dirty="0"/>
              <a:t>A</a:t>
            </a:r>
            <a:r>
              <a:rPr lang="en-US" altLang="zh-CN" dirty="0"/>
              <a:t> </a:t>
            </a:r>
            <a:r>
              <a:rPr lang="zh-CN" altLang="en-US" dirty="0"/>
              <a:t>发生的概率。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7443" y="1745102"/>
            <a:ext cx="1328737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715" y="1858963"/>
            <a:ext cx="1189038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8"/>
          <p:cNvSpPr txBox="1"/>
          <p:nvPr/>
        </p:nvSpPr>
        <p:spPr>
          <a:xfrm>
            <a:off x="1201836" y="953220"/>
            <a:ext cx="6486525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latin typeface="Arial" panose="020B0604020202020204" pitchFamily="34" charset="0"/>
                <a:ea typeface="黑体" panose="02010609060101010101" pitchFamily="49" charset="-122"/>
              </a:rPr>
              <a:t>掷一枚图钉， 落地后会出现两种情况：</a:t>
            </a:r>
            <a:endParaRPr lang="zh-CN" altLang="en-US" sz="2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2101850" y="3065463"/>
            <a:ext cx="16459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钉尖朝上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5368997" y="3065463"/>
            <a:ext cx="16437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钉尖朝下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新课导入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流程图: 可选过程 9"/>
          <p:cNvSpPr/>
          <p:nvPr/>
        </p:nvSpPr>
        <p:spPr>
          <a:xfrm>
            <a:off x="1216271" y="3917865"/>
            <a:ext cx="7442761" cy="544830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你认为钉尖朝上和钉尖朝下的可能性一样大吗？</a:t>
            </a:r>
            <a:endParaRPr lang="zh-CN" altLang="en-US" sz="2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尝试思考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28316" y="885316"/>
            <a:ext cx="7527894" cy="170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dirty="0"/>
              <a:t>        事件 </a:t>
            </a:r>
            <a:r>
              <a:rPr lang="en-US" altLang="zh-CN" i="1" dirty="0"/>
              <a:t>A</a:t>
            </a:r>
            <a:r>
              <a:rPr lang="en-US" altLang="zh-CN" dirty="0"/>
              <a:t> </a:t>
            </a:r>
            <a:r>
              <a:rPr lang="zh-CN" altLang="en-US" dirty="0"/>
              <a:t>发生的概率 </a:t>
            </a:r>
            <a:r>
              <a:rPr lang="en-US" altLang="zh-CN" i="1" dirty="0"/>
              <a:t>P</a:t>
            </a:r>
            <a:r>
              <a:rPr lang="en-US" altLang="zh-CN" dirty="0"/>
              <a:t>(</a:t>
            </a:r>
            <a:r>
              <a:rPr lang="en-US" altLang="zh-CN" i="1" dirty="0"/>
              <a:t>A</a:t>
            </a:r>
            <a:r>
              <a:rPr lang="en-US" altLang="zh-CN" dirty="0"/>
              <a:t>)</a:t>
            </a:r>
            <a:r>
              <a:rPr lang="zh-CN" altLang="en-US" dirty="0"/>
              <a:t> 的取值范围是什么？ 必然事件发生的概率是多少？ 不可能事件发生的概率又是多少？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28315" y="2692956"/>
            <a:ext cx="7527893" cy="170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4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ea typeface="楷体" panose="02010609060101010101" pitchFamily="49" charset="-122"/>
              </a:rPr>
              <a:t>        必然事件发生的概率为 </a:t>
            </a:r>
            <a:r>
              <a:rPr lang="en-US" altLang="zh-CN" dirty="0">
                <a:ea typeface="楷体" panose="02010609060101010101" pitchFamily="49" charset="-122"/>
              </a:rPr>
              <a:t>1</a:t>
            </a:r>
            <a:r>
              <a:rPr lang="zh-CN" altLang="en-US" dirty="0">
                <a:ea typeface="楷体" panose="02010609060101010101" pitchFamily="49" charset="-122"/>
              </a:rPr>
              <a:t>，不可能事件发生的概率为 </a:t>
            </a:r>
            <a:r>
              <a:rPr lang="en-US" altLang="zh-CN" dirty="0">
                <a:ea typeface="楷体" panose="02010609060101010101" pitchFamily="49" charset="-122"/>
              </a:rPr>
              <a:t>0</a:t>
            </a:r>
            <a:r>
              <a:rPr lang="zh-CN" altLang="en-US" dirty="0">
                <a:ea typeface="楷体" panose="02010609060101010101" pitchFamily="49" charset="-122"/>
              </a:rPr>
              <a:t>，随机事件 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 </a:t>
            </a:r>
            <a:r>
              <a:rPr lang="zh-CN" altLang="en-US" dirty="0">
                <a:ea typeface="楷体" panose="02010609060101010101" pitchFamily="49" charset="-122"/>
              </a:rPr>
              <a:t>发生的概率 </a:t>
            </a:r>
            <a:r>
              <a:rPr lang="en-US" altLang="zh-CN" i="1" dirty="0">
                <a:ea typeface="楷体" panose="02010609060101010101" pitchFamily="49" charset="-122"/>
              </a:rPr>
              <a:t>P</a:t>
            </a:r>
            <a:r>
              <a:rPr lang="en-US" altLang="zh-CN" dirty="0">
                <a:ea typeface="楷体" panose="02010609060101010101" pitchFamily="49" charset="-122"/>
              </a:rPr>
              <a:t>(</a:t>
            </a:r>
            <a:r>
              <a:rPr lang="en-US" altLang="zh-CN" i="1" dirty="0">
                <a:ea typeface="楷体" panose="02010609060101010101" pitchFamily="49" charset="-122"/>
              </a:rPr>
              <a:t>A</a:t>
            </a:r>
            <a:r>
              <a:rPr lang="en-US" altLang="zh-CN" dirty="0">
                <a:ea typeface="楷体" panose="02010609060101010101" pitchFamily="49" charset="-122"/>
              </a:rPr>
              <a:t>)</a:t>
            </a:r>
            <a:r>
              <a:rPr lang="zh-CN" altLang="en-US" dirty="0">
                <a:ea typeface="楷体" panose="02010609060101010101" pitchFamily="49" charset="-122"/>
              </a:rPr>
              <a:t> 是 </a:t>
            </a:r>
            <a:r>
              <a:rPr lang="en-US" altLang="zh-CN" dirty="0">
                <a:ea typeface="楷体" panose="02010609060101010101" pitchFamily="49" charset="-122"/>
              </a:rPr>
              <a:t>0 </a:t>
            </a:r>
            <a:r>
              <a:rPr lang="zh-CN" altLang="en-US" dirty="0">
                <a:ea typeface="楷体" panose="02010609060101010101" pitchFamily="49" charset="-122"/>
              </a:rPr>
              <a:t>与 </a:t>
            </a:r>
            <a:r>
              <a:rPr lang="en-US" altLang="zh-CN" dirty="0">
                <a:ea typeface="楷体" panose="02010609060101010101" pitchFamily="49" charset="-122"/>
              </a:rPr>
              <a:t>1 </a:t>
            </a:r>
            <a:r>
              <a:rPr lang="zh-CN" altLang="en-US" dirty="0">
                <a:ea typeface="楷体" panose="02010609060101010101" pitchFamily="49" charset="-122"/>
              </a:rPr>
              <a:t>之间的一个常数。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思考交流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28005" y="844639"/>
            <a:ext cx="7712613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（</a:t>
            </a:r>
            <a:r>
              <a:rPr lang="en-US" altLang="zh-CN" dirty="0"/>
              <a:t>1</a:t>
            </a:r>
            <a:r>
              <a:rPr lang="zh-CN" altLang="en-US" dirty="0"/>
              <a:t>）小明做了 </a:t>
            </a:r>
            <a:r>
              <a:rPr lang="en-US" altLang="zh-CN" dirty="0"/>
              <a:t>4 </a:t>
            </a:r>
            <a:r>
              <a:rPr lang="zh-CN" altLang="en-US" dirty="0"/>
              <a:t>次抛瓶盖的试验，其中有 </a:t>
            </a:r>
            <a:r>
              <a:rPr lang="en-US" altLang="zh-CN" dirty="0"/>
              <a:t>3 </a:t>
            </a:r>
            <a:r>
              <a:rPr lang="zh-CN" altLang="en-US" dirty="0"/>
              <a:t>次盖口向上，由此，他估计盖口向上的概率为        ，你同意他的想法吗？与同伴进行交流。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7349022" y="1477431"/>
            <a:ext cx="269985" cy="697465"/>
            <a:chOff x="4437008" y="2771659"/>
            <a:chExt cx="269985" cy="6974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4305" y="3025132"/>
              <a:ext cx="228620" cy="190517"/>
            </a:xfrm>
            <a:prstGeom prst="rect">
              <a:avLst/>
            </a:prstGeom>
          </p:spPr>
        </p:pic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437008" y="2771659"/>
            <a:ext cx="269985" cy="6974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3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图片 512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37008" y="2771659"/>
                          <a:ext cx="269985" cy="6974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9"/>
          <p:cNvSpPr txBox="1"/>
          <p:nvPr/>
        </p:nvSpPr>
        <p:spPr>
          <a:xfrm>
            <a:off x="1423844" y="3048117"/>
            <a:ext cx="655253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不同意，试验的次数太少。</a:t>
            </a:r>
            <a:endParaRPr lang="zh-CN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005" y="521078"/>
            <a:ext cx="7712613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 （</a:t>
            </a:r>
            <a:r>
              <a:rPr lang="en-US" altLang="zh-CN" dirty="0"/>
              <a:t>2</a:t>
            </a:r>
            <a:r>
              <a:rPr lang="zh-CN" altLang="en-US" dirty="0"/>
              <a:t>）掷一枚质地均匀的硬币，正面朝上的概率为      ，那么，掷 </a:t>
            </a:r>
            <a:r>
              <a:rPr lang="en-US" altLang="zh-CN" dirty="0"/>
              <a:t>10 </a:t>
            </a:r>
            <a:r>
              <a:rPr lang="zh-CN" altLang="en-US" dirty="0"/>
              <a:t>次硬币，一定会有 </a:t>
            </a:r>
            <a:r>
              <a:rPr lang="en-US" altLang="zh-CN" dirty="0"/>
              <a:t>5 </a:t>
            </a:r>
            <a:r>
              <a:rPr lang="zh-CN" altLang="en-US" dirty="0"/>
              <a:t>次正面朝上吗？如何理解正面朝上的概率为     ？与同伴进行交流。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236610" y="1104634"/>
            <a:ext cx="269985" cy="697465"/>
            <a:chOff x="4437008" y="2771659"/>
            <a:chExt cx="269985" cy="6974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64305" y="3025132"/>
              <a:ext cx="228620" cy="190517"/>
            </a:xfrm>
            <a:prstGeom prst="rect">
              <a:avLst/>
            </a:prstGeom>
          </p:spPr>
        </p:pic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437008" y="2771659"/>
            <a:ext cx="269985" cy="6974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" name="Equation" r:id="rId2" imgW="3657600" imgH="9448800" progId="Equation.DSMT4">
                    <p:embed/>
                  </p:oleObj>
                </mc:Choice>
                <mc:Fallback>
                  <p:oleObj name="Equation" r:id="rId2" imgW="3657600" imgH="94488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437008" y="2771659"/>
                          <a:ext cx="269985" cy="6974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893016" y="1744714"/>
            <a:ext cx="269985" cy="697465"/>
            <a:chOff x="4437008" y="2771659"/>
            <a:chExt cx="269985" cy="6974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64305" y="3025132"/>
              <a:ext cx="228620" cy="190517"/>
            </a:xfrm>
            <a:prstGeom prst="rect">
              <a:avLst/>
            </a:prstGeom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437008" y="2771659"/>
            <a:ext cx="269985" cy="6974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9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437008" y="2771659"/>
                          <a:ext cx="269985" cy="6974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1128424" y="3062183"/>
            <a:ext cx="655253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不一定会有 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次正面朝上。</a:t>
            </a:r>
            <a:endParaRPr lang="zh-CN" altLang="en-US" sz="2600" dirty="0">
              <a:latin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8424" y="3674161"/>
            <a:ext cx="7192616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在大量重复试验中，正面朝上和正面朝下的次数差不多相等。</a:t>
            </a:r>
            <a:endParaRPr lang="zh-CN" altLang="en-US" sz="2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随堂练习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4316" y="695149"/>
            <a:ext cx="875714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某射击运动员在同一条件下进行射击</a:t>
            </a:r>
            <a:r>
              <a:rPr lang="zh-CN" altLang="en-US"/>
              <a:t>，结果见下表：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28447" y="1504534"/>
          <a:ext cx="7699626" cy="21003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7971"/>
                <a:gridCol w="761665"/>
                <a:gridCol w="761665"/>
                <a:gridCol w="761665"/>
                <a:gridCol w="761665"/>
                <a:gridCol w="761665"/>
                <a:gridCol w="761665"/>
                <a:gridCol w="761665"/>
              </a:tblGrid>
              <a:tr h="6613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射击总次数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500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1000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6613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击中靶心的次数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9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41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88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168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429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+mj-lt"/>
                        </a:rPr>
                        <a:t>861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77768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击中靶心的频率     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61529" y="2898727"/>
          <a:ext cx="316944" cy="63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" r:id="rId2" imgW="203200" imgH="405765" progId="Equation.DSMT4">
                  <p:embed/>
                </p:oleObj>
              </mc:Choice>
              <mc:Fallback>
                <p:oleObj name="" r:id="rId2" imgW="203200" imgH="405765" progId="Equation.DSMT4">
                  <p:embed/>
                  <p:pic>
                    <p:nvPicPr>
                      <p:cNvPr id="0" name="对象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61529" y="2898727"/>
                        <a:ext cx="316944" cy="6358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86860" y="3670465"/>
            <a:ext cx="3981161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）请完成上表：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094889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68609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9029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03515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0.88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4270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45451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0.858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26209" y="2995216"/>
            <a:ext cx="949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</a:rPr>
              <a:t>0.861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5248" y="364555"/>
            <a:ext cx="7462912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）根据上表，画出该运动员击中靶心的频率的折线统计图；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>
            <a:off x="851106" y="1659984"/>
            <a:ext cx="7782724" cy="2856575"/>
            <a:chOff x="851106" y="1659984"/>
            <a:chExt cx="7782724" cy="2856575"/>
          </a:xfrm>
        </p:grpSpPr>
        <p:sp>
          <p:nvSpPr>
            <p:cNvPr id="4" name="Line 6"/>
            <p:cNvSpPr/>
            <p:nvPr/>
          </p:nvSpPr>
          <p:spPr>
            <a:xfrm>
              <a:off x="1646664" y="4091304"/>
              <a:ext cx="614684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" name="Line 7"/>
            <p:cNvSpPr/>
            <p:nvPr/>
          </p:nvSpPr>
          <p:spPr>
            <a:xfrm>
              <a:off x="2942516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Line 8"/>
            <p:cNvSpPr/>
            <p:nvPr/>
          </p:nvSpPr>
          <p:spPr>
            <a:xfrm>
              <a:off x="3672535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" name="Line 9"/>
            <p:cNvSpPr/>
            <p:nvPr/>
          </p:nvSpPr>
          <p:spPr>
            <a:xfrm>
              <a:off x="4402554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Line 10"/>
            <p:cNvSpPr/>
            <p:nvPr/>
          </p:nvSpPr>
          <p:spPr>
            <a:xfrm>
              <a:off x="5132573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11"/>
            <p:cNvSpPr/>
            <p:nvPr/>
          </p:nvSpPr>
          <p:spPr>
            <a:xfrm>
              <a:off x="5862592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12"/>
            <p:cNvSpPr/>
            <p:nvPr/>
          </p:nvSpPr>
          <p:spPr>
            <a:xfrm>
              <a:off x="6592608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" name="Rectangle 19" descr="底色1"/>
            <p:cNvSpPr>
              <a:spLocks noChangeArrowheads="1"/>
            </p:cNvSpPr>
            <p:nvPr/>
          </p:nvSpPr>
          <p:spPr bwMode="auto">
            <a:xfrm>
              <a:off x="1815867" y="4039381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Rectangle 20" descr="底色1"/>
            <p:cNvSpPr>
              <a:spLocks noChangeArrowheads="1"/>
            </p:cNvSpPr>
            <p:nvPr/>
          </p:nvSpPr>
          <p:spPr bwMode="auto">
            <a:xfrm>
              <a:off x="2573179" y="4039381"/>
              <a:ext cx="7588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Rectangle 21" descr="底色1"/>
            <p:cNvSpPr>
              <a:spLocks noChangeArrowheads="1"/>
            </p:cNvSpPr>
            <p:nvPr/>
          </p:nvSpPr>
          <p:spPr bwMode="auto">
            <a:xfrm>
              <a:off x="3278979" y="4039381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50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Rectangle 23" descr="底色1"/>
            <p:cNvSpPr>
              <a:spLocks noChangeArrowheads="1"/>
            </p:cNvSpPr>
            <p:nvPr/>
          </p:nvSpPr>
          <p:spPr bwMode="auto">
            <a:xfrm>
              <a:off x="3935865" y="4039381"/>
              <a:ext cx="9556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Rectangle 24" descr="底色1"/>
            <p:cNvSpPr>
              <a:spLocks noChangeArrowheads="1"/>
            </p:cNvSpPr>
            <p:nvPr/>
          </p:nvSpPr>
          <p:spPr bwMode="auto">
            <a:xfrm>
              <a:off x="4680940" y="4039381"/>
              <a:ext cx="909638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Rectangle 25" descr="底色1"/>
            <p:cNvSpPr>
              <a:spLocks noChangeArrowheads="1"/>
            </p:cNvSpPr>
            <p:nvPr/>
          </p:nvSpPr>
          <p:spPr bwMode="auto">
            <a:xfrm>
              <a:off x="5376779" y="4039381"/>
              <a:ext cx="10001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500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Rectangle 26" descr="底色1"/>
            <p:cNvSpPr>
              <a:spLocks noChangeArrowheads="1"/>
            </p:cNvSpPr>
            <p:nvPr/>
          </p:nvSpPr>
          <p:spPr bwMode="auto">
            <a:xfrm>
              <a:off x="6129987" y="4039381"/>
              <a:ext cx="952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1000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Line 31"/>
            <p:cNvSpPr>
              <a:spLocks noChangeShapeType="1"/>
            </p:cNvSpPr>
            <p:nvPr/>
          </p:nvSpPr>
          <p:spPr bwMode="auto">
            <a:xfrm>
              <a:off x="1660731" y="3916679"/>
              <a:ext cx="0" cy="174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7" name="Line 32"/>
            <p:cNvSpPr/>
            <p:nvPr/>
          </p:nvSpPr>
          <p:spPr>
            <a:xfrm>
              <a:off x="2212497" y="3971254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" name="Line 33"/>
            <p:cNvSpPr/>
            <p:nvPr/>
          </p:nvSpPr>
          <p:spPr>
            <a:xfrm flipV="1">
              <a:off x="1660731" y="1659984"/>
              <a:ext cx="0" cy="24313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" name="Line 34"/>
            <p:cNvSpPr>
              <a:spLocks noChangeShapeType="1"/>
            </p:cNvSpPr>
            <p:nvPr/>
          </p:nvSpPr>
          <p:spPr bwMode="auto">
            <a:xfrm>
              <a:off x="1660731" y="2327131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Line 40"/>
            <p:cNvSpPr>
              <a:spLocks noChangeShapeType="1"/>
            </p:cNvSpPr>
            <p:nvPr/>
          </p:nvSpPr>
          <p:spPr bwMode="auto">
            <a:xfrm>
              <a:off x="1660731" y="2986376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auto">
            <a:xfrm>
              <a:off x="1660731" y="3645622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4" name="Rectangle 44" descr="底色1"/>
            <p:cNvSpPr>
              <a:spLocks noChangeArrowheads="1"/>
            </p:cNvSpPr>
            <p:nvPr/>
          </p:nvSpPr>
          <p:spPr bwMode="auto">
            <a:xfrm>
              <a:off x="851106" y="3458086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0.8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5" name="Rectangle 45" descr="底色1"/>
            <p:cNvSpPr>
              <a:spLocks noChangeArrowheads="1"/>
            </p:cNvSpPr>
            <p:nvPr/>
          </p:nvSpPr>
          <p:spPr bwMode="auto">
            <a:xfrm>
              <a:off x="851106" y="2803421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0.9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Rectangle 49" descr="底色1"/>
            <p:cNvSpPr>
              <a:spLocks noChangeArrowheads="1"/>
            </p:cNvSpPr>
            <p:nvPr/>
          </p:nvSpPr>
          <p:spPr bwMode="auto">
            <a:xfrm>
              <a:off x="851106" y="2144593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1.0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Text Box 54"/>
            <p:cNvSpPr txBox="1"/>
            <p:nvPr/>
          </p:nvSpPr>
          <p:spPr>
            <a:xfrm>
              <a:off x="1689257" y="1698489"/>
              <a:ext cx="187483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频率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55"/>
            <p:cNvSpPr txBox="1"/>
            <p:nvPr/>
          </p:nvSpPr>
          <p:spPr>
            <a:xfrm>
              <a:off x="7287630" y="4146672"/>
              <a:ext cx="1346200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射击总次数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Rectangle 19" descr="底色1"/>
            <p:cNvSpPr>
              <a:spLocks noChangeArrowheads="1"/>
            </p:cNvSpPr>
            <p:nvPr/>
          </p:nvSpPr>
          <p:spPr bwMode="auto">
            <a:xfrm>
              <a:off x="1267226" y="4039381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1644294" y="3299997"/>
            <a:ext cx="5600566" cy="0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: 形状 50"/>
          <p:cNvSpPr/>
          <p:nvPr/>
        </p:nvSpPr>
        <p:spPr>
          <a:xfrm>
            <a:off x="2187526" y="2996418"/>
            <a:ext cx="4396154" cy="654148"/>
          </a:xfrm>
          <a:custGeom>
            <a:avLst/>
            <a:gdLst>
              <a:gd name="connsiteX0" fmla="*/ 0 w 4396154"/>
              <a:gd name="connsiteY0" fmla="*/ 0 h 654148"/>
              <a:gd name="connsiteX1" fmla="*/ 738554 w 4396154"/>
              <a:gd name="connsiteY1" fmla="*/ 654148 h 654148"/>
              <a:gd name="connsiteX2" fmla="*/ 1498209 w 4396154"/>
              <a:gd name="connsiteY2" fmla="*/ 562708 h 654148"/>
              <a:gd name="connsiteX3" fmla="*/ 2229729 w 4396154"/>
              <a:gd name="connsiteY3" fmla="*/ 91440 h 654148"/>
              <a:gd name="connsiteX4" fmla="*/ 2940148 w 4396154"/>
              <a:gd name="connsiteY4" fmla="*/ 400930 h 654148"/>
              <a:gd name="connsiteX5" fmla="*/ 3643532 w 4396154"/>
              <a:gd name="connsiteY5" fmla="*/ 330591 h 654148"/>
              <a:gd name="connsiteX6" fmla="*/ 4396154 w 4396154"/>
              <a:gd name="connsiteY6" fmla="*/ 274320 h 654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6154" h="654148">
                <a:moveTo>
                  <a:pt x="0" y="0"/>
                </a:moveTo>
                <a:lnTo>
                  <a:pt x="738554" y="654148"/>
                </a:lnTo>
                <a:lnTo>
                  <a:pt x="1498209" y="562708"/>
                </a:lnTo>
                <a:lnTo>
                  <a:pt x="2229729" y="91440"/>
                </a:lnTo>
                <a:lnTo>
                  <a:pt x="2940148" y="400930"/>
                </a:lnTo>
                <a:lnTo>
                  <a:pt x="3643532" y="330591"/>
                </a:lnTo>
                <a:lnTo>
                  <a:pt x="4396154" y="27432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1725" y="984771"/>
            <a:ext cx="5677705" cy="1586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104" y="1127636"/>
            <a:ext cx="7645791" cy="6206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）请估计该运动员射击一次便击中靶心的概率。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589644" y="2137087"/>
            <a:ext cx="5774793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击中靶心的概率约</a:t>
            </a:r>
            <a:r>
              <a:rPr lang="zh-CN" altLang="en-US">
                <a:solidFill>
                  <a:srgbClr val="FF0000"/>
                </a:solidFill>
                <a:ea typeface="楷体" panose="02010609060101010101" pitchFamily="49" charset="-122"/>
              </a:rPr>
              <a:t>为 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0.86</a:t>
            </a:r>
            <a:r>
              <a:rPr lang="zh-CN" altLang="en-US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3031" y="296050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" name="Rectangle 89"/>
          <p:cNvSpPr>
            <a:spLocks noChangeArrowheads="1"/>
          </p:cNvSpPr>
          <p:nvPr/>
        </p:nvSpPr>
        <p:spPr bwMode="auto">
          <a:xfrm>
            <a:off x="441325" y="814725"/>
            <a:ext cx="3916363" cy="556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频率的稳定性。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Rectangle 90"/>
          <p:cNvSpPr>
            <a:spLocks noChangeArrowheads="1"/>
          </p:cNvSpPr>
          <p:nvPr/>
        </p:nvSpPr>
        <p:spPr bwMode="auto">
          <a:xfrm>
            <a:off x="441325" y="1367154"/>
            <a:ext cx="5256213" cy="556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2.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的概率，记为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P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(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Rectangle 91"/>
          <p:cNvSpPr>
            <a:spLocks noChangeArrowheads="1"/>
          </p:cNvSpPr>
          <p:nvPr/>
        </p:nvSpPr>
        <p:spPr bwMode="auto">
          <a:xfrm>
            <a:off x="441325" y="1919583"/>
            <a:ext cx="8248650" cy="10767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3.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一般的，大量重复的实验中，我们</a:t>
            </a:r>
            <a:r>
              <a:rPr lang="zh-CN" altLang="en-US" sz="2600" b="1" dirty="0">
                <a:latin typeface="+mn-lt"/>
                <a:ea typeface="楷体" panose="02010609060101010101" pitchFamily="49" charset="-122"/>
              </a:rPr>
              <a:t>可以用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发生的频率来估计事件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发生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的概率。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Rectangle 92"/>
          <p:cNvSpPr>
            <a:spLocks noChangeArrowheads="1"/>
          </p:cNvSpPr>
          <p:nvPr/>
        </p:nvSpPr>
        <p:spPr bwMode="auto">
          <a:xfrm>
            <a:off x="441325" y="3056275"/>
            <a:ext cx="8539163" cy="15968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4.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必然事件发生的概率为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；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  不可能事件发生的概率为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；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   随机事件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发生的概率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P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(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)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是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0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与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1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之间的一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</a:rPr>
              <a:t>个常数。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新课探究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文本框 13"/>
          <p:cNvSpPr txBox="1"/>
          <p:nvPr/>
        </p:nvSpPr>
        <p:spPr>
          <a:xfrm>
            <a:off x="1078840" y="863965"/>
            <a:ext cx="7368809" cy="526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抛一个瓶盖，落地后会出现几种情况？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4539" t="26086" r="75769" b="34275"/>
          <a:stretch>
            <a:fillRect/>
          </a:stretch>
        </p:blipFill>
        <p:spPr>
          <a:xfrm>
            <a:off x="2637692" y="1728447"/>
            <a:ext cx="1229879" cy="1234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3847" t="26086" r="55308" b="34275"/>
          <a:stretch>
            <a:fillRect/>
          </a:stretch>
        </p:blipFill>
        <p:spPr>
          <a:xfrm>
            <a:off x="4881243" y="1728447"/>
            <a:ext cx="1301865" cy="1234684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2637692" y="2963131"/>
            <a:ext cx="16459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盖口向上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4709211" y="2963131"/>
            <a:ext cx="16459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盖口向下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1078840" y="3752982"/>
            <a:ext cx="7368809" cy="526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你认为盖口向上和盖口向下的可能性一样大吗？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操作思考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7497" y="829229"/>
            <a:ext cx="7810915" cy="10066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  （</a:t>
            </a:r>
            <a:r>
              <a:rPr lang="en-US" altLang="zh-CN" dirty="0"/>
              <a:t>1</a:t>
            </a:r>
            <a:r>
              <a:rPr lang="zh-CN" altLang="en-US" dirty="0"/>
              <a:t>） 两人一组做 </a:t>
            </a:r>
            <a:r>
              <a:rPr lang="en-US" altLang="zh-CN" dirty="0"/>
              <a:t>20 </a:t>
            </a:r>
            <a:r>
              <a:rPr lang="zh-CN" altLang="en-US" dirty="0"/>
              <a:t>次抛瓶盖的试验， 并将数据记录在下表中。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6312" y="1937743"/>
          <a:ext cx="5400675" cy="2824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540"/>
                <a:gridCol w="1080135"/>
              </a:tblGrid>
              <a:tr h="5648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试验总次数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1" marR="91451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</a:tr>
              <a:tr h="5648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</a:t>
                      </a:r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51" marR="91451" marT="45726" marB="45726" anchor="ctr"/>
                </a:tc>
              </a:tr>
              <a:tr h="5648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盖口向下的次数</a:t>
                      </a:r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/>
                    </a:p>
                  </a:txBody>
                  <a:tcPr marL="91451" marR="91451" marT="45726" marB="45726" anchor="ctr"/>
                </a:tc>
              </a:tr>
              <a:tr h="5648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盖口向上</a:t>
                      </a:r>
                      <a:r>
                        <a:rPr lang="zh-CN" altLang="en-US" sz="2000" b="1" dirty="0"/>
                        <a:t>的频率（                     ）</a:t>
                      </a:r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</a:tr>
              <a:tr h="5648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盖口向下</a:t>
                      </a:r>
                      <a:r>
                        <a:rPr lang="zh-CN" altLang="en-US" sz="2000" b="1" dirty="0"/>
                        <a:t>的频率（                     ）</a:t>
                      </a:r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/>
                    </a:p>
                  </a:txBody>
                  <a:tcPr marL="91451" marR="91451" marT="45726" marB="45726" anchor="ctr"/>
                </a:tc>
              </a:tr>
            </a:tbl>
          </a:graphicData>
        </a:graphic>
      </p:graphicFrame>
      <p:graphicFrame>
        <p:nvGraphicFramePr>
          <p:cNvPr id="8" name="对象 4"/>
          <p:cNvGraphicFramePr>
            <a:graphicFrameLocks noChangeAspect="1"/>
          </p:cNvGraphicFramePr>
          <p:nvPr/>
        </p:nvGraphicFramePr>
        <p:xfrm>
          <a:off x="3153509" y="3673281"/>
          <a:ext cx="12700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2" imgW="27432000" imgH="10363200" progId="Equation.DSMT4">
                  <p:embed/>
                </p:oleObj>
              </mc:Choice>
              <mc:Fallback>
                <p:oleObj name="Equation" r:id="rId2" imgW="27432000" imgH="10363200" progId="Equation.DSMT4">
                  <p:embed/>
                  <p:pic>
                    <p:nvPicPr>
                      <p:cNvPr id="0" name="对象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53509" y="3673281"/>
                        <a:ext cx="127000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5"/>
          <p:cNvGraphicFramePr>
            <a:graphicFrameLocks noChangeAspect="1"/>
          </p:cNvGraphicFramePr>
          <p:nvPr/>
        </p:nvGraphicFramePr>
        <p:xfrm>
          <a:off x="3175540" y="4264490"/>
          <a:ext cx="12700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4" imgW="27432000" imgH="10363200" progId="Equation.DSMT4">
                  <p:embed/>
                </p:oleObj>
              </mc:Choice>
              <mc:Fallback>
                <p:oleObj name="Equation" r:id="rId4" imgW="27432000" imgH="103632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5540" y="4264490"/>
                        <a:ext cx="127000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6323473" y="2169507"/>
            <a:ext cx="2553240" cy="1880579"/>
            <a:chOff x="6323473" y="2169507"/>
            <a:chExt cx="2553240" cy="1880579"/>
          </a:xfrm>
        </p:grpSpPr>
        <p:sp>
          <p:nvSpPr>
            <p:cNvPr id="10" name="文本框 9"/>
            <p:cNvSpPr txBox="1"/>
            <p:nvPr/>
          </p:nvSpPr>
          <p:spPr>
            <a:xfrm>
              <a:off x="6323473" y="2169507"/>
              <a:ext cx="2553240" cy="1880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457200" eaLnBrk="1" hangingPunct="1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在 </a:t>
              </a:r>
              <a:r>
                <a:rPr kumimoji="0" lang="en-US" altLang="zh-CN" sz="2000" b="1" i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n </a:t>
              </a:r>
              <a:r>
                <a:rPr kumimoji="0" lang="zh-CN" altLang="en-US" sz="2000" b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次重复试验中，事件 </a:t>
              </a:r>
              <a:r>
                <a:rPr kumimoji="0" lang="en-US" altLang="zh-CN" sz="2000" b="1" i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A </a:t>
              </a:r>
              <a:r>
                <a:rPr kumimoji="0" lang="zh-CN" altLang="en-US" sz="2000" b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发生了 </a:t>
              </a:r>
              <a:r>
                <a:rPr kumimoji="0" lang="en-US" altLang="zh-CN" sz="2000" b="1" i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m </a:t>
              </a:r>
              <a:r>
                <a:rPr kumimoji="0" lang="zh-CN" altLang="en-US" sz="2000" b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次，则比值      称为事件 </a:t>
              </a:r>
              <a:r>
                <a:rPr kumimoji="0" lang="en-US" altLang="zh-CN" sz="2000" b="1" i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A </a:t>
              </a:r>
              <a:r>
                <a:rPr kumimoji="0" lang="zh-CN" altLang="en-US" sz="2000" b="1" kern="1200" cap="none" spc="0" normalizeH="0" baseline="0" noProof="0" dirty="0">
                  <a:latin typeface="+mj-lt"/>
                  <a:ea typeface="楷体" panose="02010609060101010101" pitchFamily="49" charset="-122"/>
                  <a:cs typeface="+mn-cs"/>
                </a:rPr>
                <a:t>发生</a:t>
              </a:r>
              <a:r>
                <a:rPr kumimoji="0" lang="zh-CN" altLang="en-US" sz="2000" b="1" kern="1200" cap="none" spc="0" normalizeH="0" baseline="0" noProof="0">
                  <a:latin typeface="+mj-lt"/>
                  <a:ea typeface="楷体" panose="02010609060101010101" pitchFamily="49" charset="-122"/>
                  <a:cs typeface="+mn-cs"/>
                </a:rPr>
                <a:t>的</a:t>
              </a:r>
              <a:r>
                <a:rPr kumimoji="0" lang="zh-CN" altLang="en-US" sz="2000" b="1" kern="1200" cap="none" spc="0" normalizeH="0" baseline="0" noProof="0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  <a:cs typeface="+mn-cs"/>
                </a:rPr>
                <a:t>频率</a:t>
              </a:r>
              <a:r>
                <a:rPr kumimoji="0" lang="zh-CN" altLang="en-US" sz="2000" b="1" kern="1200" cap="none" spc="0" normalizeH="0" baseline="0" noProof="0">
                  <a:latin typeface="+mj-lt"/>
                  <a:ea typeface="楷体" panose="02010609060101010101" pitchFamily="49" charset="-122"/>
                  <a:cs typeface="+mn-cs"/>
                </a:rPr>
                <a:t>。</a:t>
              </a:r>
              <a:endParaRPr kumimoji="0" lang="zh-CN" altLang="en-US" sz="2000" b="1" kern="1200" cap="none" spc="0" normalizeH="0" baseline="0" noProof="0" dirty="0"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2" name="对象 9"/>
            <p:cNvGraphicFramePr>
              <a:graphicFrameLocks noChangeAspect="1"/>
            </p:cNvGraphicFramePr>
            <p:nvPr/>
          </p:nvGraphicFramePr>
          <p:xfrm>
            <a:off x="7261629" y="3087254"/>
            <a:ext cx="248040" cy="4959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Equation" r:id="rId6" imgW="203200" imgH="405765" progId="Equation.DSMT4">
                    <p:embed/>
                  </p:oleObj>
                </mc:Choice>
                <mc:Fallback>
                  <p:oleObj name="Equation" r:id="rId6" imgW="203200" imgH="405765" progId="Equation.DSMT4">
                    <p:embed/>
                    <p:pic>
                      <p:nvPicPr>
                        <p:cNvPr id="0" name="对象 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261629" y="3087254"/>
                          <a:ext cx="248040" cy="4959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395" y="646345"/>
            <a:ext cx="7810915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      （</a:t>
            </a:r>
            <a:r>
              <a:rPr lang="en-US" altLang="zh-CN" dirty="0"/>
              <a:t>2</a:t>
            </a:r>
            <a:r>
              <a:rPr lang="zh-CN" altLang="en-US" dirty="0"/>
              <a:t>）累计全班同学的试验结果， 并将试验数据汇总填入下表。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7570" y="1968766"/>
          <a:ext cx="8154397" cy="21601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3707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</a:tblGrid>
              <a:tr h="720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试验总次数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40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80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280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320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360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400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720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盖口向上的次数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72003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盖口向上的频率     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00653" y="3447367"/>
          <a:ext cx="316944" cy="63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203200" imgH="405765" progId="Equation.DSMT4">
                  <p:embed/>
                </p:oleObj>
              </mc:Choice>
              <mc:Fallback>
                <p:oleObj name="" r:id="rId1" imgW="203200" imgH="405765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0653" y="3447367"/>
                        <a:ext cx="316944" cy="6358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0"/>
          <p:cNvSpPr txBox="1"/>
          <p:nvPr/>
        </p:nvSpPr>
        <p:spPr>
          <a:xfrm>
            <a:off x="597876" y="455812"/>
            <a:ext cx="6858000" cy="526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）根据上表，完成下面的折线统计图。</a:t>
            </a:r>
            <a:endParaRPr lang="zh-CN" altLang="en-US" dirty="0"/>
          </a:p>
        </p:txBody>
      </p:sp>
      <p:grpSp>
        <p:nvGrpSpPr>
          <p:cNvPr id="65" name="组合 64"/>
          <p:cNvGrpSpPr/>
          <p:nvPr/>
        </p:nvGrpSpPr>
        <p:grpSpPr>
          <a:xfrm>
            <a:off x="457205" y="1438243"/>
            <a:ext cx="8359503" cy="3204933"/>
            <a:chOff x="422035" y="1114684"/>
            <a:chExt cx="8359503" cy="3204933"/>
          </a:xfrm>
        </p:grpSpPr>
        <p:sp>
          <p:nvSpPr>
            <p:cNvPr id="66" name="Line 6"/>
            <p:cNvSpPr/>
            <p:nvPr/>
          </p:nvSpPr>
          <p:spPr>
            <a:xfrm>
              <a:off x="1217592" y="3894362"/>
              <a:ext cx="675879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7" name="Line 7"/>
            <p:cNvSpPr/>
            <p:nvPr/>
          </p:nvSpPr>
          <p:spPr>
            <a:xfrm>
              <a:off x="235968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" name="Line 8"/>
            <p:cNvSpPr/>
            <p:nvPr/>
          </p:nvSpPr>
          <p:spPr>
            <a:xfrm>
              <a:off x="293595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" name="Line 9"/>
            <p:cNvSpPr/>
            <p:nvPr/>
          </p:nvSpPr>
          <p:spPr>
            <a:xfrm>
              <a:off x="351221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0" name="Line 10"/>
            <p:cNvSpPr/>
            <p:nvPr/>
          </p:nvSpPr>
          <p:spPr>
            <a:xfrm>
              <a:off x="408847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" name="Line 11"/>
            <p:cNvSpPr/>
            <p:nvPr/>
          </p:nvSpPr>
          <p:spPr>
            <a:xfrm>
              <a:off x="46647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" name="Line 12"/>
            <p:cNvSpPr/>
            <p:nvPr/>
          </p:nvSpPr>
          <p:spPr>
            <a:xfrm>
              <a:off x="53124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" name="Line 13"/>
            <p:cNvSpPr/>
            <p:nvPr/>
          </p:nvSpPr>
          <p:spPr>
            <a:xfrm>
              <a:off x="588870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4" name="Line 14"/>
            <p:cNvSpPr/>
            <p:nvPr/>
          </p:nvSpPr>
          <p:spPr>
            <a:xfrm>
              <a:off x="646496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" name="Line 15"/>
            <p:cNvSpPr/>
            <p:nvPr/>
          </p:nvSpPr>
          <p:spPr>
            <a:xfrm>
              <a:off x="70396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6" name="Rectangle 19" descr="底色1"/>
            <p:cNvSpPr>
              <a:spLocks noChangeArrowheads="1"/>
            </p:cNvSpPr>
            <p:nvPr/>
          </p:nvSpPr>
          <p:spPr bwMode="auto">
            <a:xfrm>
              <a:off x="1351626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7" name="Rectangle 20" descr="底色1"/>
            <p:cNvSpPr>
              <a:spLocks noChangeArrowheads="1"/>
            </p:cNvSpPr>
            <p:nvPr/>
          </p:nvSpPr>
          <p:spPr bwMode="auto">
            <a:xfrm>
              <a:off x="1961226" y="3842439"/>
              <a:ext cx="7588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8" name="Rectangle 21" descr="底色1"/>
            <p:cNvSpPr>
              <a:spLocks noChangeArrowheads="1"/>
            </p:cNvSpPr>
            <p:nvPr/>
          </p:nvSpPr>
          <p:spPr bwMode="auto">
            <a:xfrm>
              <a:off x="2575589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9" name="Rectangle 23" descr="底色1"/>
            <p:cNvSpPr>
              <a:spLocks noChangeArrowheads="1"/>
            </p:cNvSpPr>
            <p:nvPr/>
          </p:nvSpPr>
          <p:spPr bwMode="auto">
            <a:xfrm>
              <a:off x="3007389" y="3842439"/>
              <a:ext cx="9556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0" name="Rectangle 24" descr="底色1"/>
            <p:cNvSpPr>
              <a:spLocks noChangeArrowheads="1"/>
            </p:cNvSpPr>
            <p:nvPr/>
          </p:nvSpPr>
          <p:spPr bwMode="auto">
            <a:xfrm>
              <a:off x="3583651" y="3842439"/>
              <a:ext cx="909638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1" name="Rectangle 25" descr="底色1"/>
            <p:cNvSpPr>
              <a:spLocks noChangeArrowheads="1"/>
            </p:cNvSpPr>
            <p:nvPr/>
          </p:nvSpPr>
          <p:spPr bwMode="auto">
            <a:xfrm>
              <a:off x="4159914" y="3842439"/>
              <a:ext cx="10001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2" name="Rectangle 26" descr="底色1"/>
            <p:cNvSpPr>
              <a:spLocks noChangeArrowheads="1"/>
            </p:cNvSpPr>
            <p:nvPr/>
          </p:nvSpPr>
          <p:spPr bwMode="auto">
            <a:xfrm>
              <a:off x="4807614" y="3842439"/>
              <a:ext cx="952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3" name="Rectangle 27" descr="底色1"/>
            <p:cNvSpPr>
              <a:spLocks noChangeArrowheads="1"/>
            </p:cNvSpPr>
            <p:nvPr/>
          </p:nvSpPr>
          <p:spPr bwMode="auto">
            <a:xfrm>
              <a:off x="5383876" y="3842439"/>
              <a:ext cx="9398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4" name="Rectangle 28" descr="底色1"/>
            <p:cNvSpPr>
              <a:spLocks noChangeArrowheads="1"/>
            </p:cNvSpPr>
            <p:nvPr/>
          </p:nvSpPr>
          <p:spPr bwMode="auto">
            <a:xfrm>
              <a:off x="5960139" y="3842439"/>
              <a:ext cx="92551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5" name="Rectangle 29" descr="底色1"/>
            <p:cNvSpPr>
              <a:spLocks noChangeArrowheads="1"/>
            </p:cNvSpPr>
            <p:nvPr/>
          </p:nvSpPr>
          <p:spPr bwMode="auto">
            <a:xfrm>
              <a:off x="6464964" y="3842439"/>
              <a:ext cx="10572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6" name="Line 31"/>
            <p:cNvSpPr>
              <a:spLocks noChangeShapeType="1"/>
            </p:cNvSpPr>
            <p:nvPr/>
          </p:nvSpPr>
          <p:spPr bwMode="auto">
            <a:xfrm>
              <a:off x="1231660" y="3719737"/>
              <a:ext cx="0" cy="174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7" name="Line 32"/>
            <p:cNvSpPr/>
            <p:nvPr/>
          </p:nvSpPr>
          <p:spPr>
            <a:xfrm>
              <a:off x="178342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8" name="Line 33"/>
            <p:cNvSpPr/>
            <p:nvPr/>
          </p:nvSpPr>
          <p:spPr>
            <a:xfrm flipV="1">
              <a:off x="1231660" y="1118382"/>
              <a:ext cx="0" cy="27759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89" name="Line 34"/>
            <p:cNvSpPr>
              <a:spLocks noChangeShapeType="1"/>
            </p:cNvSpPr>
            <p:nvPr/>
          </p:nvSpPr>
          <p:spPr bwMode="auto">
            <a:xfrm>
              <a:off x="1231660" y="1665952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0" name="Line 36"/>
            <p:cNvSpPr>
              <a:spLocks noChangeShapeType="1"/>
            </p:cNvSpPr>
            <p:nvPr/>
          </p:nvSpPr>
          <p:spPr bwMode="auto">
            <a:xfrm>
              <a:off x="1231660" y="2111634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1" name="Line 38"/>
            <p:cNvSpPr>
              <a:spLocks noChangeShapeType="1"/>
            </p:cNvSpPr>
            <p:nvPr/>
          </p:nvSpPr>
          <p:spPr bwMode="auto">
            <a:xfrm>
              <a:off x="1231660" y="2557316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2" name="Line 40"/>
            <p:cNvSpPr>
              <a:spLocks noChangeShapeType="1"/>
            </p:cNvSpPr>
            <p:nvPr/>
          </p:nvSpPr>
          <p:spPr bwMode="auto">
            <a:xfrm>
              <a:off x="1231660" y="3002998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3" name="Line 42"/>
            <p:cNvSpPr>
              <a:spLocks noChangeShapeType="1"/>
            </p:cNvSpPr>
            <p:nvPr/>
          </p:nvSpPr>
          <p:spPr bwMode="auto">
            <a:xfrm>
              <a:off x="1231660" y="3448680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4" name="Rectangle 44" descr="底色1"/>
            <p:cNvSpPr>
              <a:spLocks noChangeArrowheads="1"/>
            </p:cNvSpPr>
            <p:nvPr/>
          </p:nvSpPr>
          <p:spPr bwMode="auto">
            <a:xfrm>
              <a:off x="422035" y="326114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5" name="Rectangle 45" descr="底色1"/>
            <p:cNvSpPr>
              <a:spLocks noChangeArrowheads="1"/>
            </p:cNvSpPr>
            <p:nvPr/>
          </p:nvSpPr>
          <p:spPr bwMode="auto">
            <a:xfrm>
              <a:off x="422035" y="2803429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0.4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6" name="Rectangle 47" descr="底色1"/>
            <p:cNvSpPr>
              <a:spLocks noChangeArrowheads="1"/>
            </p:cNvSpPr>
            <p:nvPr/>
          </p:nvSpPr>
          <p:spPr bwMode="auto">
            <a:xfrm>
              <a:off x="422035" y="2352531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0.6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7" name="Rectangle 48" descr="底色1"/>
            <p:cNvSpPr>
              <a:spLocks noChangeArrowheads="1"/>
            </p:cNvSpPr>
            <p:nvPr/>
          </p:nvSpPr>
          <p:spPr bwMode="auto">
            <a:xfrm>
              <a:off x="422035" y="1919340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0.8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8" name="Rectangle 49" descr="底色1"/>
            <p:cNvSpPr>
              <a:spLocks noChangeArrowheads="1"/>
            </p:cNvSpPr>
            <p:nvPr/>
          </p:nvSpPr>
          <p:spPr bwMode="auto">
            <a:xfrm>
              <a:off x="422035" y="148341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1.0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9" name="Text Box 54"/>
            <p:cNvSpPr txBox="1"/>
            <p:nvPr/>
          </p:nvSpPr>
          <p:spPr>
            <a:xfrm>
              <a:off x="1260186" y="1114684"/>
              <a:ext cx="187483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盖口向上的频率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Text Box 55"/>
            <p:cNvSpPr txBox="1"/>
            <p:nvPr/>
          </p:nvSpPr>
          <p:spPr>
            <a:xfrm>
              <a:off x="7435338" y="3949730"/>
              <a:ext cx="1346200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试验总次数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Line 33"/>
            <p:cNvSpPr/>
            <p:nvPr/>
          </p:nvSpPr>
          <p:spPr>
            <a:xfrm flipV="1">
              <a:off x="7041617" y="1652953"/>
              <a:ext cx="0" cy="22414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" name="Line 6"/>
            <p:cNvSpPr/>
            <p:nvPr/>
          </p:nvSpPr>
          <p:spPr>
            <a:xfrm>
              <a:off x="1266830" y="166463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" name="Line 6"/>
            <p:cNvSpPr/>
            <p:nvPr/>
          </p:nvSpPr>
          <p:spPr>
            <a:xfrm>
              <a:off x="1266830" y="210776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104" name="Line 6"/>
            <p:cNvSpPr/>
            <p:nvPr/>
          </p:nvSpPr>
          <p:spPr>
            <a:xfrm>
              <a:off x="1266830" y="2557932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105" name="Line 6"/>
            <p:cNvSpPr/>
            <p:nvPr/>
          </p:nvSpPr>
          <p:spPr>
            <a:xfrm>
              <a:off x="1266830" y="300106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106" name="Line 6"/>
            <p:cNvSpPr/>
            <p:nvPr/>
          </p:nvSpPr>
          <p:spPr>
            <a:xfrm>
              <a:off x="1266830" y="344419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107" name="Rectangle 19" descr="底色1"/>
            <p:cNvSpPr>
              <a:spLocks noChangeArrowheads="1"/>
            </p:cNvSpPr>
            <p:nvPr/>
          </p:nvSpPr>
          <p:spPr bwMode="auto">
            <a:xfrm>
              <a:off x="838155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8554" y="263728"/>
            <a:ext cx="7589519" cy="107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     （</a:t>
            </a:r>
            <a:r>
              <a:rPr lang="en-US" altLang="zh-CN" dirty="0"/>
              <a:t>4</a:t>
            </a:r>
            <a:r>
              <a:rPr lang="zh-CN" altLang="en-US"/>
              <a:t>）观察折线</a:t>
            </a:r>
            <a:r>
              <a:rPr lang="zh-CN" altLang="en-US" dirty="0"/>
              <a:t>统计图</a:t>
            </a:r>
            <a:r>
              <a:rPr lang="zh-CN" altLang="en-US"/>
              <a:t>， 盖口向上的</a:t>
            </a:r>
            <a:r>
              <a:rPr lang="zh-CN" altLang="en-US" dirty="0"/>
              <a:t>频率的变化有什么规律？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7205" y="1438243"/>
            <a:ext cx="8359503" cy="3204933"/>
            <a:chOff x="422035" y="1114684"/>
            <a:chExt cx="8359503" cy="3204933"/>
          </a:xfrm>
        </p:grpSpPr>
        <p:sp>
          <p:nvSpPr>
            <p:cNvPr id="5" name="Line 6"/>
            <p:cNvSpPr/>
            <p:nvPr/>
          </p:nvSpPr>
          <p:spPr>
            <a:xfrm>
              <a:off x="1217592" y="3894362"/>
              <a:ext cx="675879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" name="Line 7"/>
            <p:cNvSpPr/>
            <p:nvPr/>
          </p:nvSpPr>
          <p:spPr>
            <a:xfrm>
              <a:off x="235968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" name="Line 8"/>
            <p:cNvSpPr/>
            <p:nvPr/>
          </p:nvSpPr>
          <p:spPr>
            <a:xfrm>
              <a:off x="293595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" name="Line 9"/>
            <p:cNvSpPr/>
            <p:nvPr/>
          </p:nvSpPr>
          <p:spPr>
            <a:xfrm>
              <a:off x="351221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" name="Line 10"/>
            <p:cNvSpPr/>
            <p:nvPr/>
          </p:nvSpPr>
          <p:spPr>
            <a:xfrm>
              <a:off x="408847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" name="Line 11"/>
            <p:cNvSpPr/>
            <p:nvPr/>
          </p:nvSpPr>
          <p:spPr>
            <a:xfrm>
              <a:off x="46647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" name="Line 12"/>
            <p:cNvSpPr/>
            <p:nvPr/>
          </p:nvSpPr>
          <p:spPr>
            <a:xfrm>
              <a:off x="53124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" name="Line 13"/>
            <p:cNvSpPr/>
            <p:nvPr/>
          </p:nvSpPr>
          <p:spPr>
            <a:xfrm>
              <a:off x="5888701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" name="Line 14"/>
            <p:cNvSpPr/>
            <p:nvPr/>
          </p:nvSpPr>
          <p:spPr>
            <a:xfrm>
              <a:off x="6464964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" name="Line 15"/>
            <p:cNvSpPr/>
            <p:nvPr/>
          </p:nvSpPr>
          <p:spPr>
            <a:xfrm>
              <a:off x="7039639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" name="Rectangle 19" descr="底色1"/>
            <p:cNvSpPr>
              <a:spLocks noChangeArrowheads="1"/>
            </p:cNvSpPr>
            <p:nvPr/>
          </p:nvSpPr>
          <p:spPr bwMode="auto">
            <a:xfrm>
              <a:off x="1351626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Rectangle 20" descr="底色1"/>
            <p:cNvSpPr>
              <a:spLocks noChangeArrowheads="1"/>
            </p:cNvSpPr>
            <p:nvPr/>
          </p:nvSpPr>
          <p:spPr bwMode="auto">
            <a:xfrm>
              <a:off x="1961226" y="3842439"/>
              <a:ext cx="7588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Rectangle 21" descr="底色1"/>
            <p:cNvSpPr>
              <a:spLocks noChangeArrowheads="1"/>
            </p:cNvSpPr>
            <p:nvPr/>
          </p:nvSpPr>
          <p:spPr bwMode="auto">
            <a:xfrm>
              <a:off x="2575589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Rectangle 23" descr="底色1"/>
            <p:cNvSpPr>
              <a:spLocks noChangeArrowheads="1"/>
            </p:cNvSpPr>
            <p:nvPr/>
          </p:nvSpPr>
          <p:spPr bwMode="auto">
            <a:xfrm>
              <a:off x="3007389" y="3842439"/>
              <a:ext cx="9556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Rectangle 24" descr="底色1"/>
            <p:cNvSpPr>
              <a:spLocks noChangeArrowheads="1"/>
            </p:cNvSpPr>
            <p:nvPr/>
          </p:nvSpPr>
          <p:spPr bwMode="auto">
            <a:xfrm>
              <a:off x="3583651" y="3842439"/>
              <a:ext cx="909638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Rectangle 25" descr="底色1"/>
            <p:cNvSpPr>
              <a:spLocks noChangeArrowheads="1"/>
            </p:cNvSpPr>
            <p:nvPr/>
          </p:nvSpPr>
          <p:spPr bwMode="auto">
            <a:xfrm>
              <a:off x="4159914" y="3842439"/>
              <a:ext cx="100012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240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Rectangle 26" descr="底色1"/>
            <p:cNvSpPr>
              <a:spLocks noChangeArrowheads="1"/>
            </p:cNvSpPr>
            <p:nvPr/>
          </p:nvSpPr>
          <p:spPr bwMode="auto">
            <a:xfrm>
              <a:off x="4807614" y="3842439"/>
              <a:ext cx="952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280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Rectangle 27" descr="底色1"/>
            <p:cNvSpPr>
              <a:spLocks noChangeArrowheads="1"/>
            </p:cNvSpPr>
            <p:nvPr/>
          </p:nvSpPr>
          <p:spPr bwMode="auto">
            <a:xfrm>
              <a:off x="5383876" y="3842439"/>
              <a:ext cx="9398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320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Rectangle 28" descr="底色1"/>
            <p:cNvSpPr>
              <a:spLocks noChangeArrowheads="1"/>
            </p:cNvSpPr>
            <p:nvPr/>
          </p:nvSpPr>
          <p:spPr bwMode="auto">
            <a:xfrm>
              <a:off x="5960139" y="3842439"/>
              <a:ext cx="92551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360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Rectangle 29" descr="底色1"/>
            <p:cNvSpPr>
              <a:spLocks noChangeArrowheads="1"/>
            </p:cNvSpPr>
            <p:nvPr/>
          </p:nvSpPr>
          <p:spPr bwMode="auto">
            <a:xfrm>
              <a:off x="6464964" y="3842439"/>
              <a:ext cx="1057275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400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231660" y="3719737"/>
              <a:ext cx="0" cy="1746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Line 32"/>
            <p:cNvSpPr/>
            <p:nvPr/>
          </p:nvSpPr>
          <p:spPr>
            <a:xfrm>
              <a:off x="1783426" y="3774312"/>
              <a:ext cx="0" cy="1080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" name="Line 33"/>
            <p:cNvSpPr/>
            <p:nvPr/>
          </p:nvSpPr>
          <p:spPr>
            <a:xfrm flipV="1">
              <a:off x="1231660" y="1118382"/>
              <a:ext cx="0" cy="27759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231660" y="1665952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1231660" y="2111634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>
              <a:off x="1231660" y="2557316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>
              <a:off x="1231660" y="3002998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9" name="Line 42"/>
            <p:cNvSpPr>
              <a:spLocks noChangeShapeType="1"/>
            </p:cNvSpPr>
            <p:nvPr/>
          </p:nvSpPr>
          <p:spPr bwMode="auto">
            <a:xfrm>
              <a:off x="1231660" y="3448680"/>
              <a:ext cx="777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0" name="Rectangle 44" descr="底色1"/>
            <p:cNvSpPr>
              <a:spLocks noChangeArrowheads="1"/>
            </p:cNvSpPr>
            <p:nvPr/>
          </p:nvSpPr>
          <p:spPr bwMode="auto">
            <a:xfrm>
              <a:off x="422035" y="326114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Rectangle 45" descr="底色1"/>
            <p:cNvSpPr>
              <a:spLocks noChangeArrowheads="1"/>
            </p:cNvSpPr>
            <p:nvPr/>
          </p:nvSpPr>
          <p:spPr bwMode="auto">
            <a:xfrm>
              <a:off x="422035" y="2803429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0.4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Rectangle 47" descr="底色1"/>
            <p:cNvSpPr>
              <a:spLocks noChangeArrowheads="1"/>
            </p:cNvSpPr>
            <p:nvPr/>
          </p:nvSpPr>
          <p:spPr bwMode="auto">
            <a:xfrm>
              <a:off x="422035" y="2352531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0.6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Rectangle 48" descr="底色1"/>
            <p:cNvSpPr>
              <a:spLocks noChangeArrowheads="1"/>
            </p:cNvSpPr>
            <p:nvPr/>
          </p:nvSpPr>
          <p:spPr bwMode="auto">
            <a:xfrm>
              <a:off x="422035" y="1919340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0.8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Rectangle 49" descr="底色1"/>
            <p:cNvSpPr>
              <a:spLocks noChangeArrowheads="1"/>
            </p:cNvSpPr>
            <p:nvPr/>
          </p:nvSpPr>
          <p:spPr bwMode="auto">
            <a:xfrm>
              <a:off x="422035" y="1483414"/>
              <a:ext cx="1079500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1.0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5" name="Text Box 54"/>
            <p:cNvSpPr txBox="1"/>
            <p:nvPr/>
          </p:nvSpPr>
          <p:spPr>
            <a:xfrm>
              <a:off x="1260186" y="1114684"/>
              <a:ext cx="187483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盖口向上的频率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55"/>
            <p:cNvSpPr txBox="1"/>
            <p:nvPr/>
          </p:nvSpPr>
          <p:spPr>
            <a:xfrm>
              <a:off x="7435338" y="3949730"/>
              <a:ext cx="1346200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试验总次数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33"/>
            <p:cNvSpPr/>
            <p:nvPr/>
          </p:nvSpPr>
          <p:spPr>
            <a:xfrm flipV="1">
              <a:off x="7041617" y="1652953"/>
              <a:ext cx="0" cy="22414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" name="Line 6"/>
            <p:cNvSpPr/>
            <p:nvPr/>
          </p:nvSpPr>
          <p:spPr>
            <a:xfrm>
              <a:off x="1266830" y="166463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" name="Line 6"/>
            <p:cNvSpPr/>
            <p:nvPr/>
          </p:nvSpPr>
          <p:spPr>
            <a:xfrm>
              <a:off x="1266830" y="210776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50" name="Line 6"/>
            <p:cNvSpPr/>
            <p:nvPr/>
          </p:nvSpPr>
          <p:spPr>
            <a:xfrm>
              <a:off x="1266830" y="2557932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51" name="Line 6"/>
            <p:cNvSpPr/>
            <p:nvPr/>
          </p:nvSpPr>
          <p:spPr>
            <a:xfrm>
              <a:off x="1266830" y="3001064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52" name="Line 6"/>
            <p:cNvSpPr/>
            <p:nvPr/>
          </p:nvSpPr>
          <p:spPr>
            <a:xfrm>
              <a:off x="1266830" y="3444196"/>
              <a:ext cx="57881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</p:sp>
        <p:sp>
          <p:nvSpPr>
            <p:cNvPr id="53" name="Rectangle 19" descr="底色1"/>
            <p:cNvSpPr>
              <a:spLocks noChangeArrowheads="1"/>
            </p:cNvSpPr>
            <p:nvPr/>
          </p:nvSpPr>
          <p:spPr bwMode="auto">
            <a:xfrm>
              <a:off x="838155" y="3842439"/>
              <a:ext cx="792163" cy="4000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7" name="Line 6"/>
          <p:cNvSpPr/>
          <p:nvPr/>
        </p:nvSpPr>
        <p:spPr>
          <a:xfrm>
            <a:off x="1280898" y="3106574"/>
            <a:ext cx="5788119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</p:sp>
      <p:sp>
        <p:nvSpPr>
          <p:cNvPr id="58" name="Rectangle 47" descr="底色1"/>
          <p:cNvSpPr>
            <a:spLocks noChangeArrowheads="1"/>
          </p:cNvSpPr>
          <p:nvPr/>
        </p:nvSpPr>
        <p:spPr bwMode="auto">
          <a:xfrm>
            <a:off x="477939" y="2902283"/>
            <a:ext cx="1079500" cy="400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0.5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" name="Freeform 53" descr="底色1"/>
          <p:cNvSpPr/>
          <p:nvPr/>
        </p:nvSpPr>
        <p:spPr>
          <a:xfrm>
            <a:off x="1280898" y="3039559"/>
            <a:ext cx="5796000" cy="152400"/>
          </a:xfrm>
          <a:custGeom>
            <a:avLst/>
            <a:gdLst>
              <a:gd name="txL" fmla="*/ 0 w 4032"/>
              <a:gd name="txT" fmla="*/ 0 h 96"/>
              <a:gd name="txR" fmla="*/ 4032 w 4032"/>
              <a:gd name="txB" fmla="*/ 96 h 96"/>
            </a:gdLst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txL" t="txT" r="txR" b="txB"/>
            <a:pathLst>
              <a:path w="4032" h="96">
                <a:moveTo>
                  <a:pt x="0" y="0"/>
                </a:moveTo>
                <a:lnTo>
                  <a:pt x="192" y="48"/>
                </a:lnTo>
                <a:lnTo>
                  <a:pt x="576" y="96"/>
                </a:lnTo>
                <a:lnTo>
                  <a:pt x="960" y="0"/>
                </a:lnTo>
                <a:lnTo>
                  <a:pt x="1344" y="0"/>
                </a:lnTo>
                <a:lnTo>
                  <a:pt x="1728" y="48"/>
                </a:lnTo>
                <a:lnTo>
                  <a:pt x="2112" y="0"/>
                </a:lnTo>
                <a:lnTo>
                  <a:pt x="2544" y="48"/>
                </a:lnTo>
                <a:lnTo>
                  <a:pt x="2880" y="0"/>
                </a:lnTo>
                <a:lnTo>
                  <a:pt x="3264" y="48"/>
                </a:lnTo>
                <a:lnTo>
                  <a:pt x="3648" y="0"/>
                </a:lnTo>
                <a:lnTo>
                  <a:pt x="4032" y="48"/>
                </a:ln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3"/>
          <p:cNvSpPr txBox="1"/>
          <p:nvPr/>
        </p:nvSpPr>
        <p:spPr>
          <a:xfrm>
            <a:off x="1510594" y="1537248"/>
            <a:ext cx="6191467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600" b="1" dirty="0">
                <a:latin typeface="+mn-lt"/>
                <a:ea typeface="黑体" panose="02010609060101010101" pitchFamily="49" charset="-122"/>
              </a:rPr>
              <a:t>        在试验次数很大时，盖口向上的频率都会在一个常数附近摆动，即盖口向上的频率具有稳定性。</a:t>
            </a:r>
            <a:endParaRPr lang="zh-CN" altLang="en-US" sz="2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274" y="78003"/>
            <a:ext cx="2575693" cy="659784"/>
            <a:chOff x="1455353" y="2389568"/>
            <a:chExt cx="2575693" cy="6597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随堂练习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4107" y="758455"/>
            <a:ext cx="816981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4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sz="2600" dirty="0"/>
              <a:t>1. </a:t>
            </a:r>
            <a:r>
              <a:rPr lang="zh-CN" altLang="en-US" sz="2600" dirty="0"/>
              <a:t>（</a:t>
            </a:r>
            <a:r>
              <a:rPr lang="en-US" altLang="zh-CN" sz="2600" dirty="0"/>
              <a:t>1</a:t>
            </a:r>
            <a:r>
              <a:rPr lang="zh-CN" altLang="en-US" sz="2600" dirty="0"/>
              <a:t>）在刚才的抛瓶盖试验中，累计全班同学的试验   </a:t>
            </a:r>
            <a:endParaRPr lang="en-US" altLang="zh-CN" sz="2600" dirty="0"/>
          </a:p>
          <a:p>
            <a:r>
              <a:rPr lang="zh-CN" altLang="en-US" sz="2600" dirty="0"/>
              <a:t>              结果，并将试验数据汇总填入下表。</a:t>
            </a:r>
            <a:endParaRPr lang="zh-CN" altLang="en-US" sz="26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0536" y="2264193"/>
          <a:ext cx="8154397" cy="21601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3707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  <a:gridCol w="585069"/>
              </a:tblGrid>
              <a:tr h="720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</a:rPr>
                        <a:t>试验总次数 </a:t>
                      </a:r>
                      <a:r>
                        <a:rPr lang="en-US" altLang="zh-CN" sz="2000" b="1" i="1" dirty="0">
                          <a:solidFill>
                            <a:schemeClr val="tx1"/>
                          </a:solidFill>
                        </a:rPr>
                        <a:t>n</a:t>
                      </a:r>
                      <a:endParaRPr lang="zh-CN" altLang="en-US" sz="2000" b="1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40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80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280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320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360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chemeClr val="tx1"/>
                          </a:solidFill>
                        </a:rPr>
                        <a:t>400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7200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/>
                        <a:t>盖口向下的次数 </a:t>
                      </a:r>
                      <a:r>
                        <a:rPr lang="en-US" altLang="zh-CN" sz="2000" b="1" i="1" dirty="0"/>
                        <a:t>m</a:t>
                      </a:r>
                      <a:endParaRPr lang="zh-CN" altLang="en-US" sz="2000" b="1" i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  <a:tr h="72003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kern="1200" dirty="0">
                          <a:solidFill>
                            <a:schemeClr val="dk1"/>
                          </a:solidFill>
                        </a:rPr>
                        <a:t>盖口向下的频率     </a:t>
                      </a:r>
                      <a:endParaRPr lang="zh-CN" altLang="en-US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+mj-lt"/>
                      </a:endParaRPr>
                    </a:p>
                  </a:txBody>
                  <a:tcPr marL="91443" marR="91443" marT="45744" marB="45744" anchor="ctr"/>
                </a:tc>
              </a:tr>
            </a:tbl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493619" y="3742794"/>
          <a:ext cx="316944" cy="635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2" imgW="203200" imgH="405765" progId="Equation.DSMT4">
                  <p:embed/>
                </p:oleObj>
              </mc:Choice>
              <mc:Fallback>
                <p:oleObj name="" r:id="rId2" imgW="203200" imgH="405765" progId="Equation.DSMT4">
                  <p:embed/>
                  <p:pic>
                    <p:nvPicPr>
                      <p:cNvPr id="0" name="对象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93619" y="3742794"/>
                        <a:ext cx="316944" cy="6358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2419</Words>
  <Application>WPS 演示</Application>
  <PresentationFormat>全屏显示(16:9)</PresentationFormat>
  <Paragraphs>509</Paragraphs>
  <Slides>27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微软雅黑</vt:lpstr>
      <vt:lpstr>Arial Unicode MS</vt:lpstr>
      <vt:lpstr>Times New Roman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386</cp:revision>
  <dcterms:created xsi:type="dcterms:W3CDTF">2016-01-14T05:53:00Z</dcterms:created>
  <dcterms:modified xsi:type="dcterms:W3CDTF">2025-01-20T00:18:25Z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