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sldIdLst>
    <p:sldId id="256" r:id="rId3"/>
    <p:sldId id="327" r:id="rId4"/>
    <p:sldId id="326" r:id="rId5"/>
    <p:sldId id="309" r:id="rId6"/>
    <p:sldId id="310" r:id="rId7"/>
    <p:sldId id="311" r:id="rId8"/>
    <p:sldId id="377" r:id="rId9"/>
    <p:sldId id="300" r:id="rId10"/>
    <p:sldId id="314" r:id="rId11"/>
    <p:sldId id="315" r:id="rId12"/>
    <p:sldId id="316" r:id="rId13"/>
    <p:sldId id="318" r:id="rId14"/>
    <p:sldId id="319" r:id="rId15"/>
    <p:sldId id="320" r:id="rId16"/>
    <p:sldId id="367" r:id="rId17"/>
    <p:sldId id="368" r:id="rId18"/>
    <p:sldId id="321" r:id="rId19"/>
    <p:sldId id="366" r:id="rId20"/>
    <p:sldId id="378" r:id="rId21"/>
    <p:sldId id="379" r:id="rId22"/>
    <p:sldId id="373" r:id="rId23"/>
    <p:sldId id="374" r:id="rId24"/>
    <p:sldId id="308" r:id="rId25"/>
    <p:sldId id="375" r:id="rId26"/>
    <p:sldId id="376" r:id="rId27"/>
    <p:sldId id="279" r:id="rId28"/>
    <p:sldId id="364" r:id="rId29"/>
  </p:sldIdLst>
  <p:sldSz cx="9144000" cy="5143500" type="screen16x9"/>
  <p:notesSz cx="6858000" cy="9144000"/>
  <p:defaultTextStyle>
    <a:defPPr>
      <a:defRPr lang="zh-CN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0066"/>
    <a:srgbClr val="F47F5A"/>
    <a:srgbClr val="93DBFF"/>
    <a:srgbClr val="66CCFF"/>
    <a:srgbClr val="DDFFFF"/>
    <a:srgbClr val="F26336"/>
    <a:srgbClr val="CC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550"/>
    <p:restoredTop sz="96370"/>
  </p:normalViewPr>
  <p:slideViewPr>
    <p:cSldViewPr snapToGrid="0" showGuides="1">
      <p:cViewPr varScale="1">
        <p:scale>
          <a:sx n="118" d="100"/>
          <a:sy n="118" d="100"/>
        </p:scale>
        <p:origin x="102" y="53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36004" cy="36004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5D04ACB4-A473-421E-915E-12C76E4D6EFB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编辑母版文本样式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B4DFA40-E441-4F65-BC53-21C92FE0D03A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9pPr>
    </p:titleStyle>
    <p:bodyStyle>
      <a:lvl1pPr algn="l" rtl="0" eaLnBrk="0" fontAlgn="base" hangingPunct="0">
        <a:spcBef>
          <a:spcPct val="20000"/>
        </a:spcBef>
        <a:spcAft>
          <a:spcPct val="0"/>
        </a:spcAft>
        <a:defRPr sz="24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20.png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1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2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3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.png"/><Relationship Id="rId1" Type="http://schemas.openxmlformats.org/officeDocument/2006/relationships/image" Target="../media/image24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9.jpeg"/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emf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3079750" y="1360416"/>
            <a:ext cx="3079750" cy="64611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3600" b="1" kern="1200" cap="none" spc="0" normalizeH="0" baseline="0" noProof="0" dirty="0">
                <a:latin typeface="+mj-lt"/>
                <a:ea typeface="+mj-ea"/>
                <a:cs typeface="+mn-cs"/>
              </a:rPr>
              <a:t>第四章 三角形</a:t>
            </a:r>
            <a:endParaRPr kumimoji="0" lang="zh-CN" altLang="en-US" sz="3600" b="1" kern="1200" cap="none" spc="0" normalizeH="0" baseline="0" noProof="0" dirty="0">
              <a:latin typeface="+mj-lt"/>
              <a:ea typeface="+mj-ea"/>
              <a:cs typeface="+mn-cs"/>
            </a:endParaRPr>
          </a:p>
        </p:txBody>
      </p:sp>
      <p:cxnSp>
        <p:nvCxnSpPr>
          <p:cNvPr id="7" name="直接连接符 6"/>
          <p:cNvCxnSpPr/>
          <p:nvPr/>
        </p:nvCxnSpPr>
        <p:spPr>
          <a:xfrm flipV="1">
            <a:off x="2009775" y="3144838"/>
            <a:ext cx="52197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/>
          <p:cNvSpPr txBox="1"/>
          <p:nvPr/>
        </p:nvSpPr>
        <p:spPr>
          <a:xfrm>
            <a:off x="3194050" y="3332163"/>
            <a:ext cx="3024188" cy="4000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2000" b="1" kern="1200" cap="none" spc="0" normalizeH="0" baseline="0" noProof="0" dirty="0">
                <a:latin typeface="+mj-ea"/>
                <a:ea typeface="+mj-ea"/>
                <a:cs typeface="+mn-cs"/>
              </a:rPr>
              <a:t>北师大版七年级数学下册</a:t>
            </a:r>
            <a:endParaRPr kumimoji="0" lang="zh-CN" altLang="en-US" sz="2000" b="1" kern="1200" cap="none" spc="0" normalizeH="0" baseline="0" noProof="0" dirty="0">
              <a:latin typeface="+mj-ea"/>
              <a:ea typeface="+mj-ea"/>
              <a:cs typeface="+mn-cs"/>
            </a:endParaRPr>
          </a:p>
        </p:txBody>
      </p:sp>
      <p:pic>
        <p:nvPicPr>
          <p:cNvPr id="4104" name="图片 6"/>
          <p:cNvPicPr>
            <a:picLocks noChangeAspect="1"/>
          </p:cNvPicPr>
          <p:nvPr/>
        </p:nvPicPr>
        <p:blipFill>
          <a:blip r:embed="rId1">
            <a:grayscl/>
          </a:blip>
          <a:stretch>
            <a:fillRect/>
          </a:stretch>
        </p:blipFill>
        <p:spPr>
          <a:xfrm>
            <a:off x="8628063" y="4976813"/>
            <a:ext cx="544512" cy="1666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" name="文本框 15"/>
          <p:cNvSpPr txBox="1"/>
          <p:nvPr/>
        </p:nvSpPr>
        <p:spPr>
          <a:xfrm>
            <a:off x="3380582" y="2006530"/>
            <a:ext cx="2552700" cy="5842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en-US" altLang="zh-CN" sz="3200" b="1" kern="1200" cap="none" spc="0" normalizeH="0" baseline="0" noProof="0" dirty="0">
                <a:latin typeface="+mj-lt"/>
                <a:ea typeface="+mj-ea"/>
                <a:cs typeface="+mn-cs"/>
              </a:rPr>
              <a:t>1 </a:t>
            </a:r>
            <a:r>
              <a:rPr kumimoji="0" lang="zh-CN" altLang="en-US" sz="3200" b="1" kern="1200" cap="none" spc="0" normalizeH="0" baseline="0" noProof="0" dirty="0">
                <a:latin typeface="+mj-lt"/>
                <a:ea typeface="+mj-ea"/>
                <a:cs typeface="+mn-cs"/>
              </a:rPr>
              <a:t>认识三角形</a:t>
            </a:r>
            <a:endParaRPr kumimoji="0" lang="zh-CN" altLang="en-US" sz="3200" b="1" kern="1200" cap="none" spc="0" normalizeH="0" baseline="0" noProof="0" dirty="0">
              <a:latin typeface="+mj-lt"/>
              <a:ea typeface="+mj-ea"/>
              <a:cs typeface="+mn-cs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009775" y="2644529"/>
            <a:ext cx="5125121" cy="49244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2600" b="1" kern="1200" cap="none" spc="0" normalizeH="0" baseline="0" noProof="0" dirty="0">
                <a:latin typeface="+mj-lt"/>
                <a:ea typeface="+mj-ea"/>
                <a:cs typeface="+mn-cs"/>
              </a:rPr>
              <a:t>第</a:t>
            </a:r>
            <a:r>
              <a:rPr kumimoji="0" lang="en-US" altLang="zh-CN" sz="2600" b="1" kern="1200" cap="none" spc="0" normalizeH="0" baseline="0" noProof="0" dirty="0">
                <a:latin typeface="+mj-lt"/>
                <a:ea typeface="+mj-ea"/>
                <a:cs typeface="+mn-cs"/>
              </a:rPr>
              <a:t>1</a:t>
            </a:r>
            <a:r>
              <a:rPr kumimoji="0" lang="zh-CN" altLang="en-US" sz="2600" b="1" kern="1200" cap="none" spc="0" normalizeH="0" baseline="0" noProof="0" dirty="0">
                <a:latin typeface="+mj-lt"/>
                <a:ea typeface="+mj-ea"/>
                <a:cs typeface="+mn-cs"/>
              </a:rPr>
              <a:t>课时 三角形与三角形的内角和</a:t>
            </a:r>
            <a:endParaRPr kumimoji="0" lang="zh-CN" altLang="en-US" sz="2600" b="1" kern="1200" cap="none" spc="0" normalizeH="0" baseline="0" noProof="0" dirty="0">
              <a:latin typeface="+mj-lt"/>
              <a:ea typeface="+mj-ea"/>
              <a:cs typeface="+mn-cs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4181" y="1024841"/>
            <a:ext cx="8644162" cy="107696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       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将∠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1 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撕下，按图所示进行摆放，其中∠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1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的顶点与∠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2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的顶点重合，它的一条边与∠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2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的一条边重合。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n-cs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5229022" y="2508140"/>
            <a:ext cx="957512" cy="960015"/>
            <a:chOff x="5229022" y="2508140"/>
            <a:chExt cx="957512" cy="960015"/>
          </a:xfrm>
        </p:grpSpPr>
        <p:grpSp>
          <p:nvGrpSpPr>
            <p:cNvPr id="42" name="组合 41"/>
            <p:cNvGrpSpPr/>
            <p:nvPr/>
          </p:nvGrpSpPr>
          <p:grpSpPr>
            <a:xfrm>
              <a:off x="5230859" y="2671230"/>
              <a:ext cx="955675" cy="796925"/>
              <a:chOff x="5249880" y="2273358"/>
              <a:chExt cx="955320" cy="797457"/>
            </a:xfrm>
          </p:grpSpPr>
          <p:sp>
            <p:nvSpPr>
              <p:cNvPr id="36" name="任意多边形 35"/>
              <p:cNvSpPr/>
              <p:nvPr/>
            </p:nvSpPr>
            <p:spPr bwMode="auto">
              <a:xfrm>
                <a:off x="5249880" y="2273358"/>
                <a:ext cx="955320" cy="797457"/>
              </a:xfrm>
              <a:custGeom>
                <a:avLst/>
                <a:gdLst>
                  <a:gd name="connsiteX0" fmla="*/ 153420 w 955320"/>
                  <a:gd name="connsiteY0" fmla="*/ 0 h 798036"/>
                  <a:gd name="connsiteX1" fmla="*/ 955320 w 955320"/>
                  <a:gd name="connsiteY1" fmla="*/ 687795 h 798036"/>
                  <a:gd name="connsiteX2" fmla="*/ 872770 w 955320"/>
                  <a:gd name="connsiteY2" fmla="*/ 732245 h 798036"/>
                  <a:gd name="connsiteX3" fmla="*/ 758470 w 955320"/>
                  <a:gd name="connsiteY3" fmla="*/ 690970 h 798036"/>
                  <a:gd name="connsiteX4" fmla="*/ 698145 w 955320"/>
                  <a:gd name="connsiteY4" fmla="*/ 748120 h 798036"/>
                  <a:gd name="connsiteX5" fmla="*/ 606070 w 955320"/>
                  <a:gd name="connsiteY5" fmla="*/ 732245 h 798036"/>
                  <a:gd name="connsiteX6" fmla="*/ 555944 w 955320"/>
                  <a:gd name="connsiteY6" fmla="*/ 798036 h 798036"/>
                  <a:gd name="connsiteX7" fmla="*/ 476551 w 955320"/>
                  <a:gd name="connsiteY7" fmla="*/ 741327 h 798036"/>
                  <a:gd name="connsiteX8" fmla="*/ 475641 w 955320"/>
                  <a:gd name="connsiteY8" fmla="*/ 742042 h 798036"/>
                  <a:gd name="connsiteX9" fmla="*/ 466370 w 955320"/>
                  <a:gd name="connsiteY9" fmla="*/ 735420 h 798036"/>
                  <a:gd name="connsiteX10" fmla="*/ 421920 w 955320"/>
                  <a:gd name="connsiteY10" fmla="*/ 770345 h 798036"/>
                  <a:gd name="connsiteX11" fmla="*/ 345720 w 955320"/>
                  <a:gd name="connsiteY11" fmla="*/ 751295 h 798036"/>
                  <a:gd name="connsiteX12" fmla="*/ 277436 w 955320"/>
                  <a:gd name="connsiteY12" fmla="*/ 797853 h 798036"/>
                  <a:gd name="connsiteX13" fmla="*/ 219376 w 955320"/>
                  <a:gd name="connsiteY13" fmla="*/ 750852 h 798036"/>
                  <a:gd name="connsiteX14" fmla="*/ 218302 w 955320"/>
                  <a:gd name="connsiteY14" fmla="*/ 752317 h 798036"/>
                  <a:gd name="connsiteX15" fmla="*/ 209195 w 955320"/>
                  <a:gd name="connsiteY15" fmla="*/ 744945 h 798036"/>
                  <a:gd name="connsiteX16" fmla="*/ 174889 w 955320"/>
                  <a:gd name="connsiteY16" fmla="*/ 791727 h 798036"/>
                  <a:gd name="connsiteX17" fmla="*/ 130476 w 955320"/>
                  <a:gd name="connsiteY17" fmla="*/ 760377 h 798036"/>
                  <a:gd name="connsiteX18" fmla="*/ 129764 w 955320"/>
                  <a:gd name="connsiteY18" fmla="*/ 761154 h 798036"/>
                  <a:gd name="connsiteX19" fmla="*/ 120295 w 955320"/>
                  <a:gd name="connsiteY19" fmla="*/ 754470 h 798036"/>
                  <a:gd name="connsiteX20" fmla="*/ 87006 w 955320"/>
                  <a:gd name="connsiteY20" fmla="*/ 790786 h 798036"/>
                  <a:gd name="connsiteX21" fmla="*/ 63801 w 955320"/>
                  <a:gd name="connsiteY21" fmla="*/ 769902 h 798036"/>
                  <a:gd name="connsiteX22" fmla="*/ 61319 w 955320"/>
                  <a:gd name="connsiteY22" fmla="*/ 770924 h 798036"/>
                  <a:gd name="connsiteX23" fmla="*/ 53620 w 955320"/>
                  <a:gd name="connsiteY23" fmla="*/ 763995 h 798036"/>
                  <a:gd name="connsiteX24" fmla="*/ 0 w 955320"/>
                  <a:gd name="connsiteY24" fmla="*/ 786074 h 798036"/>
                  <a:gd name="connsiteX25" fmla="*/ 153420 w 955320"/>
                  <a:gd name="connsiteY25" fmla="*/ 0 h 7980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955320" h="798036">
                    <a:moveTo>
                      <a:pt x="153420" y="0"/>
                    </a:moveTo>
                    <a:lnTo>
                      <a:pt x="955320" y="687795"/>
                    </a:lnTo>
                    <a:lnTo>
                      <a:pt x="872770" y="732245"/>
                    </a:lnTo>
                    <a:lnTo>
                      <a:pt x="758470" y="690970"/>
                    </a:lnTo>
                    <a:lnTo>
                      <a:pt x="698145" y="748120"/>
                    </a:lnTo>
                    <a:lnTo>
                      <a:pt x="606070" y="732245"/>
                    </a:lnTo>
                    <a:lnTo>
                      <a:pt x="555944" y="798036"/>
                    </a:lnTo>
                    <a:lnTo>
                      <a:pt x="476551" y="741327"/>
                    </a:lnTo>
                    <a:lnTo>
                      <a:pt x="475641" y="742042"/>
                    </a:lnTo>
                    <a:lnTo>
                      <a:pt x="466370" y="735420"/>
                    </a:lnTo>
                    <a:lnTo>
                      <a:pt x="421920" y="770345"/>
                    </a:lnTo>
                    <a:lnTo>
                      <a:pt x="345720" y="751295"/>
                    </a:lnTo>
                    <a:lnTo>
                      <a:pt x="277436" y="797853"/>
                    </a:lnTo>
                    <a:lnTo>
                      <a:pt x="219376" y="750852"/>
                    </a:lnTo>
                    <a:lnTo>
                      <a:pt x="218302" y="752317"/>
                    </a:lnTo>
                    <a:lnTo>
                      <a:pt x="209195" y="744945"/>
                    </a:lnTo>
                    <a:lnTo>
                      <a:pt x="174889" y="791727"/>
                    </a:lnTo>
                    <a:lnTo>
                      <a:pt x="130476" y="760377"/>
                    </a:lnTo>
                    <a:lnTo>
                      <a:pt x="129764" y="761154"/>
                    </a:lnTo>
                    <a:lnTo>
                      <a:pt x="120295" y="754470"/>
                    </a:lnTo>
                    <a:lnTo>
                      <a:pt x="87006" y="790786"/>
                    </a:lnTo>
                    <a:lnTo>
                      <a:pt x="63801" y="769902"/>
                    </a:lnTo>
                    <a:lnTo>
                      <a:pt x="61319" y="770924"/>
                    </a:lnTo>
                    <a:lnTo>
                      <a:pt x="53620" y="763995"/>
                    </a:lnTo>
                    <a:lnTo>
                      <a:pt x="0" y="786074"/>
                    </a:lnTo>
                    <a:lnTo>
                      <a:pt x="153420" y="0"/>
                    </a:lnTo>
                    <a:close/>
                  </a:path>
                </a:pathLst>
              </a:custGeom>
              <a:noFill/>
              <a:ln w="19050">
                <a:solidFill>
                  <a:srgbClr val="000000"/>
                </a:solidFill>
                <a:miter lim="800000"/>
              </a:ln>
            </p:spPr>
            <p:txBody>
              <a:bodyPr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黑体" panose="02010609060101010101" pitchFamily="49" charset="-122"/>
                  <a:cs typeface="+mn-cs"/>
                </a:endParaRPr>
              </a:p>
            </p:txBody>
          </p:sp>
          <p:sp>
            <p:nvSpPr>
              <p:cNvPr id="37" name="矩形 36"/>
              <p:cNvSpPr/>
              <p:nvPr/>
            </p:nvSpPr>
            <p:spPr>
              <a:xfrm>
                <a:off x="5378085" y="2359147"/>
                <a:ext cx="423705" cy="579825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4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66"/>
                    </a:solidFill>
                    <a:effectLst/>
                    <a:uLnTx/>
                    <a:uFillTx/>
                    <a:latin typeface="+mj-lt"/>
                    <a:ea typeface="楷体" panose="02010609060101010101" pitchFamily="49" charset="-122"/>
                    <a:cs typeface="+mn-cs"/>
                  </a:rPr>
                  <a:t>1</a:t>
                </a:r>
                <a:endParaRPr kumimoji="0" lang="en-US" altLang="zh-CN" sz="2400" b="1" i="1" u="none" strike="noStrike" kern="1200" cap="none" spc="0" normalizeH="0" baseline="0" noProof="0" dirty="0">
                  <a:ln>
                    <a:noFill/>
                  </a:ln>
                  <a:solidFill>
                    <a:srgbClr val="FF0066"/>
                  </a:solidFill>
                  <a:effectLst/>
                  <a:uLnTx/>
                  <a:uFillTx/>
                  <a:latin typeface="+mj-lt"/>
                  <a:ea typeface="楷体" panose="02010609060101010101" pitchFamily="49" charset="-122"/>
                  <a:cs typeface="+mn-cs"/>
                </a:endParaRPr>
              </a:p>
            </p:txBody>
          </p:sp>
        </p:grpSp>
        <p:sp>
          <p:nvSpPr>
            <p:cNvPr id="21" name="弧形 20"/>
            <p:cNvSpPr/>
            <p:nvPr/>
          </p:nvSpPr>
          <p:spPr>
            <a:xfrm rot="6487758">
              <a:off x="5212090" y="2525072"/>
              <a:ext cx="456308" cy="422444"/>
            </a:xfrm>
            <a:prstGeom prst="arc">
              <a:avLst>
                <a:gd name="adj1" fmla="val 17146233"/>
                <a:gd name="adj2" fmla="val 570289"/>
              </a:avLst>
            </a:prstGeom>
            <a:ln w="19050">
              <a:solidFill>
                <a:srgbClr val="FF006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4949871" y="3485618"/>
            <a:ext cx="2469812" cy="1262668"/>
            <a:chOff x="4949871" y="3485618"/>
            <a:chExt cx="2469812" cy="1262668"/>
          </a:xfrm>
        </p:grpSpPr>
        <p:grpSp>
          <p:nvGrpSpPr>
            <p:cNvPr id="43" name="组合 42"/>
            <p:cNvGrpSpPr/>
            <p:nvPr/>
          </p:nvGrpSpPr>
          <p:grpSpPr>
            <a:xfrm>
              <a:off x="5060996" y="3485618"/>
              <a:ext cx="2301875" cy="1019175"/>
              <a:chOff x="5080657" y="3086998"/>
              <a:chExt cx="2301766" cy="1019301"/>
            </a:xfrm>
          </p:grpSpPr>
          <p:sp>
            <p:nvSpPr>
              <p:cNvPr id="35" name="任意多边形 34"/>
              <p:cNvSpPr/>
              <p:nvPr/>
            </p:nvSpPr>
            <p:spPr bwMode="auto">
              <a:xfrm>
                <a:off x="5080657" y="3086998"/>
                <a:ext cx="2301766" cy="1003424"/>
              </a:xfrm>
              <a:custGeom>
                <a:avLst/>
                <a:gdLst>
                  <a:gd name="connsiteX0" fmla="*/ 1135518 w 2301766"/>
                  <a:gd name="connsiteY0" fmla="*/ 0 h 1003911"/>
                  <a:gd name="connsiteX1" fmla="*/ 2301766 w 2301766"/>
                  <a:gd name="connsiteY1" fmla="*/ 1003911 h 1003911"/>
                  <a:gd name="connsiteX2" fmla="*/ 0 w 2301766"/>
                  <a:gd name="connsiteY2" fmla="*/ 1003911 h 1003911"/>
                  <a:gd name="connsiteX3" fmla="*/ 176513 w 2301766"/>
                  <a:gd name="connsiteY3" fmla="*/ 99523 h 1003911"/>
                  <a:gd name="connsiteX4" fmla="*/ 227651 w 2301766"/>
                  <a:gd name="connsiteY4" fmla="*/ 78466 h 1003911"/>
                  <a:gd name="connsiteX5" fmla="*/ 251702 w 2301766"/>
                  <a:gd name="connsiteY5" fmla="*/ 100112 h 1003911"/>
                  <a:gd name="connsiteX6" fmla="*/ 253338 w 2301766"/>
                  <a:gd name="connsiteY6" fmla="*/ 98328 h 1003911"/>
                  <a:gd name="connsiteX7" fmla="*/ 261883 w 2301766"/>
                  <a:gd name="connsiteY7" fmla="*/ 106019 h 1003911"/>
                  <a:gd name="connsiteX8" fmla="*/ 296096 w 2301766"/>
                  <a:gd name="connsiteY8" fmla="*/ 68696 h 1003911"/>
                  <a:gd name="connsiteX9" fmla="*/ 340602 w 2301766"/>
                  <a:gd name="connsiteY9" fmla="*/ 100112 h 1003911"/>
                  <a:gd name="connsiteX10" fmla="*/ 341221 w 2301766"/>
                  <a:gd name="connsiteY10" fmla="*/ 99269 h 1003911"/>
                  <a:gd name="connsiteX11" fmla="*/ 350783 w 2301766"/>
                  <a:gd name="connsiteY11" fmla="*/ 106019 h 1003911"/>
                  <a:gd name="connsiteX12" fmla="*/ 384634 w 2301766"/>
                  <a:gd name="connsiteY12" fmla="*/ 59859 h 1003911"/>
                  <a:gd name="connsiteX13" fmla="*/ 442202 w 2301766"/>
                  <a:gd name="connsiteY13" fmla="*/ 106462 h 1003911"/>
                  <a:gd name="connsiteX14" fmla="*/ 443768 w 2301766"/>
                  <a:gd name="connsiteY14" fmla="*/ 105395 h 1003911"/>
                  <a:gd name="connsiteX15" fmla="*/ 452383 w 2301766"/>
                  <a:gd name="connsiteY15" fmla="*/ 112369 h 1003911"/>
                  <a:gd name="connsiteX16" fmla="*/ 522233 w 2301766"/>
                  <a:gd name="connsiteY16" fmla="*/ 64744 h 1003911"/>
                  <a:gd name="connsiteX17" fmla="*/ 598433 w 2301766"/>
                  <a:gd name="connsiteY17" fmla="*/ 83794 h 1003911"/>
                  <a:gd name="connsiteX18" fmla="*/ 641973 w 2301766"/>
                  <a:gd name="connsiteY18" fmla="*/ 49584 h 1003911"/>
                  <a:gd name="connsiteX19" fmla="*/ 721602 w 2301766"/>
                  <a:gd name="connsiteY19" fmla="*/ 106462 h 1003911"/>
                  <a:gd name="connsiteX20" fmla="*/ 722276 w 2301766"/>
                  <a:gd name="connsiteY20" fmla="*/ 105578 h 1003911"/>
                  <a:gd name="connsiteX21" fmla="*/ 731783 w 2301766"/>
                  <a:gd name="connsiteY21" fmla="*/ 112369 h 1003911"/>
                  <a:gd name="connsiteX22" fmla="*/ 782583 w 2301766"/>
                  <a:gd name="connsiteY22" fmla="*/ 45694 h 1003911"/>
                  <a:gd name="connsiteX23" fmla="*/ 874658 w 2301766"/>
                  <a:gd name="connsiteY23" fmla="*/ 61569 h 1003911"/>
                  <a:gd name="connsiteX24" fmla="*/ 934983 w 2301766"/>
                  <a:gd name="connsiteY24" fmla="*/ 4419 h 1003911"/>
                  <a:gd name="connsiteX25" fmla="*/ 1049283 w 2301766"/>
                  <a:gd name="connsiteY25" fmla="*/ 45694 h 1003911"/>
                  <a:gd name="connsiteX26" fmla="*/ 1130051 w 2301766"/>
                  <a:gd name="connsiteY26" fmla="*/ 2204 h 1003911"/>
                  <a:gd name="connsiteX27" fmla="*/ 1130408 w 2301766"/>
                  <a:gd name="connsiteY27" fmla="*/ 2236 h 1003911"/>
                  <a:gd name="connsiteX28" fmla="*/ 1135518 w 2301766"/>
                  <a:gd name="connsiteY28" fmla="*/ 0 h 10039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2301766" h="1003911">
                    <a:moveTo>
                      <a:pt x="1135518" y="0"/>
                    </a:moveTo>
                    <a:lnTo>
                      <a:pt x="2301766" y="1003911"/>
                    </a:lnTo>
                    <a:lnTo>
                      <a:pt x="0" y="1003911"/>
                    </a:lnTo>
                    <a:lnTo>
                      <a:pt x="176513" y="99523"/>
                    </a:lnTo>
                    <a:lnTo>
                      <a:pt x="227651" y="78466"/>
                    </a:lnTo>
                    <a:lnTo>
                      <a:pt x="251702" y="100112"/>
                    </a:lnTo>
                    <a:lnTo>
                      <a:pt x="253338" y="98328"/>
                    </a:lnTo>
                    <a:lnTo>
                      <a:pt x="261883" y="106019"/>
                    </a:lnTo>
                    <a:lnTo>
                      <a:pt x="296096" y="68696"/>
                    </a:lnTo>
                    <a:lnTo>
                      <a:pt x="340602" y="100112"/>
                    </a:lnTo>
                    <a:lnTo>
                      <a:pt x="341221" y="99269"/>
                    </a:lnTo>
                    <a:lnTo>
                      <a:pt x="350783" y="106019"/>
                    </a:lnTo>
                    <a:lnTo>
                      <a:pt x="384634" y="59859"/>
                    </a:lnTo>
                    <a:lnTo>
                      <a:pt x="442202" y="106462"/>
                    </a:lnTo>
                    <a:lnTo>
                      <a:pt x="443768" y="105395"/>
                    </a:lnTo>
                    <a:lnTo>
                      <a:pt x="452383" y="112369"/>
                    </a:lnTo>
                    <a:lnTo>
                      <a:pt x="522233" y="64744"/>
                    </a:lnTo>
                    <a:lnTo>
                      <a:pt x="598433" y="83794"/>
                    </a:lnTo>
                    <a:lnTo>
                      <a:pt x="641973" y="49584"/>
                    </a:lnTo>
                    <a:lnTo>
                      <a:pt x="721602" y="106462"/>
                    </a:lnTo>
                    <a:lnTo>
                      <a:pt x="722276" y="105578"/>
                    </a:lnTo>
                    <a:lnTo>
                      <a:pt x="731783" y="112369"/>
                    </a:lnTo>
                    <a:lnTo>
                      <a:pt x="782583" y="45694"/>
                    </a:lnTo>
                    <a:lnTo>
                      <a:pt x="874658" y="61569"/>
                    </a:lnTo>
                    <a:lnTo>
                      <a:pt x="934983" y="4419"/>
                    </a:lnTo>
                    <a:lnTo>
                      <a:pt x="1049283" y="45694"/>
                    </a:lnTo>
                    <a:lnTo>
                      <a:pt x="1130051" y="2204"/>
                    </a:lnTo>
                    <a:lnTo>
                      <a:pt x="1130408" y="2236"/>
                    </a:lnTo>
                    <a:lnTo>
                      <a:pt x="1135518" y="0"/>
                    </a:lnTo>
                    <a:close/>
                  </a:path>
                </a:pathLst>
              </a:custGeom>
              <a:noFill/>
              <a:ln w="19050">
                <a:solidFill>
                  <a:srgbClr val="000000"/>
                </a:solidFill>
                <a:miter lim="800000"/>
              </a:ln>
            </p:spPr>
            <p:txBody>
              <a:bodyPr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黑体" panose="02010609060101010101" pitchFamily="49" charset="-122"/>
                  <a:cs typeface="+mn-cs"/>
                </a:endParaRPr>
              </a:p>
            </p:txBody>
          </p:sp>
          <p:sp>
            <p:nvSpPr>
              <p:cNvPr id="38" name="矩形 37"/>
              <p:cNvSpPr/>
              <p:nvPr/>
            </p:nvSpPr>
            <p:spPr>
              <a:xfrm>
                <a:off x="5231423" y="3502973"/>
                <a:ext cx="422255" cy="579510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4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66"/>
                    </a:solidFill>
                    <a:effectLst/>
                    <a:uLnTx/>
                    <a:uFillTx/>
                    <a:latin typeface="+mj-lt"/>
                    <a:ea typeface="楷体" panose="02010609060101010101" pitchFamily="49" charset="-122"/>
                    <a:cs typeface="+mn-cs"/>
                  </a:rPr>
                  <a:t>3</a:t>
                </a:r>
                <a:endParaRPr kumimoji="0" lang="en-US" altLang="zh-CN" sz="2400" b="1" i="1" u="none" strike="noStrike" kern="1200" cap="none" spc="0" normalizeH="0" baseline="0" noProof="0" dirty="0">
                  <a:ln>
                    <a:noFill/>
                  </a:ln>
                  <a:solidFill>
                    <a:srgbClr val="FF0066"/>
                  </a:solidFill>
                  <a:effectLst/>
                  <a:uLnTx/>
                  <a:uFillTx/>
                  <a:latin typeface="+mj-lt"/>
                  <a:ea typeface="楷体" panose="02010609060101010101" pitchFamily="49" charset="-122"/>
                  <a:cs typeface="+mn-cs"/>
                </a:endParaRPr>
              </a:p>
            </p:txBody>
          </p:sp>
          <p:sp>
            <p:nvSpPr>
              <p:cNvPr id="39" name="矩形 38"/>
              <p:cNvSpPr/>
              <p:nvPr/>
            </p:nvSpPr>
            <p:spPr>
              <a:xfrm>
                <a:off x="6682369" y="3526789"/>
                <a:ext cx="423842" cy="579510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4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66"/>
                    </a:solidFill>
                    <a:effectLst/>
                    <a:uLnTx/>
                    <a:uFillTx/>
                    <a:latin typeface="+mj-lt"/>
                    <a:ea typeface="楷体" panose="02010609060101010101" pitchFamily="49" charset="-122"/>
                    <a:cs typeface="+mn-cs"/>
                  </a:rPr>
                  <a:t>2</a:t>
                </a:r>
                <a:endParaRPr kumimoji="0" lang="en-US" altLang="zh-CN" sz="2400" b="1" i="1" u="none" strike="noStrike" kern="1200" cap="none" spc="0" normalizeH="0" baseline="0" noProof="0" dirty="0">
                  <a:ln>
                    <a:noFill/>
                  </a:ln>
                  <a:solidFill>
                    <a:srgbClr val="FF0066"/>
                  </a:solidFill>
                  <a:effectLst/>
                  <a:uLnTx/>
                  <a:uFillTx/>
                  <a:latin typeface="+mj-lt"/>
                  <a:ea typeface="楷体" panose="02010609060101010101" pitchFamily="49" charset="-122"/>
                  <a:cs typeface="+mn-cs"/>
                </a:endParaRPr>
              </a:p>
            </p:txBody>
          </p:sp>
        </p:grpSp>
        <p:sp>
          <p:nvSpPr>
            <p:cNvPr id="22" name="弧形 21"/>
            <p:cNvSpPr/>
            <p:nvPr/>
          </p:nvSpPr>
          <p:spPr>
            <a:xfrm rot="20849186">
              <a:off x="4949871" y="4320643"/>
              <a:ext cx="374650" cy="360363"/>
            </a:xfrm>
            <a:prstGeom prst="arc">
              <a:avLst>
                <a:gd name="adj1" fmla="val 16200000"/>
                <a:gd name="adj2" fmla="val 632351"/>
              </a:avLst>
            </a:prstGeom>
            <a:ln w="19050">
              <a:solidFill>
                <a:srgbClr val="FF006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3" name="弧形 22"/>
            <p:cNvSpPr/>
            <p:nvPr/>
          </p:nvSpPr>
          <p:spPr>
            <a:xfrm rot="16011301">
              <a:off x="6937279" y="4265881"/>
              <a:ext cx="501270" cy="463539"/>
            </a:xfrm>
            <a:prstGeom prst="arc">
              <a:avLst>
                <a:gd name="adj1" fmla="val 16234937"/>
                <a:gd name="adj2" fmla="val 20660344"/>
              </a:avLst>
            </a:prstGeom>
            <a:ln w="19050">
              <a:solidFill>
                <a:srgbClr val="FF006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6584988" y="3675777"/>
            <a:ext cx="1003316" cy="991248"/>
            <a:chOff x="7617205" y="3018847"/>
            <a:chExt cx="1003316" cy="991248"/>
          </a:xfrm>
        </p:grpSpPr>
        <p:grpSp>
          <p:nvGrpSpPr>
            <p:cNvPr id="45" name="组合 44"/>
            <p:cNvGrpSpPr/>
            <p:nvPr/>
          </p:nvGrpSpPr>
          <p:grpSpPr>
            <a:xfrm>
              <a:off x="7617205" y="3018847"/>
              <a:ext cx="955675" cy="812800"/>
              <a:chOff x="6587787" y="3280219"/>
              <a:chExt cx="955880" cy="812315"/>
            </a:xfrm>
          </p:grpSpPr>
          <p:sp>
            <p:nvSpPr>
              <p:cNvPr id="46" name="任意多边形 45"/>
              <p:cNvSpPr/>
              <p:nvPr/>
            </p:nvSpPr>
            <p:spPr bwMode="auto">
              <a:xfrm rot="10800000">
                <a:off x="6587787" y="3294498"/>
                <a:ext cx="955880" cy="798036"/>
              </a:xfrm>
              <a:custGeom>
                <a:avLst/>
                <a:gdLst>
                  <a:gd name="connsiteX0" fmla="*/ 153420 w 955320"/>
                  <a:gd name="connsiteY0" fmla="*/ 0 h 798036"/>
                  <a:gd name="connsiteX1" fmla="*/ 955320 w 955320"/>
                  <a:gd name="connsiteY1" fmla="*/ 687795 h 798036"/>
                  <a:gd name="connsiteX2" fmla="*/ 872770 w 955320"/>
                  <a:gd name="connsiteY2" fmla="*/ 732245 h 798036"/>
                  <a:gd name="connsiteX3" fmla="*/ 758470 w 955320"/>
                  <a:gd name="connsiteY3" fmla="*/ 690970 h 798036"/>
                  <a:gd name="connsiteX4" fmla="*/ 698145 w 955320"/>
                  <a:gd name="connsiteY4" fmla="*/ 748120 h 798036"/>
                  <a:gd name="connsiteX5" fmla="*/ 606070 w 955320"/>
                  <a:gd name="connsiteY5" fmla="*/ 732245 h 798036"/>
                  <a:gd name="connsiteX6" fmla="*/ 555944 w 955320"/>
                  <a:gd name="connsiteY6" fmla="*/ 798036 h 798036"/>
                  <a:gd name="connsiteX7" fmla="*/ 476551 w 955320"/>
                  <a:gd name="connsiteY7" fmla="*/ 741327 h 798036"/>
                  <a:gd name="connsiteX8" fmla="*/ 475641 w 955320"/>
                  <a:gd name="connsiteY8" fmla="*/ 742042 h 798036"/>
                  <a:gd name="connsiteX9" fmla="*/ 466370 w 955320"/>
                  <a:gd name="connsiteY9" fmla="*/ 735420 h 798036"/>
                  <a:gd name="connsiteX10" fmla="*/ 421920 w 955320"/>
                  <a:gd name="connsiteY10" fmla="*/ 770345 h 798036"/>
                  <a:gd name="connsiteX11" fmla="*/ 345720 w 955320"/>
                  <a:gd name="connsiteY11" fmla="*/ 751295 h 798036"/>
                  <a:gd name="connsiteX12" fmla="*/ 277436 w 955320"/>
                  <a:gd name="connsiteY12" fmla="*/ 797853 h 798036"/>
                  <a:gd name="connsiteX13" fmla="*/ 219376 w 955320"/>
                  <a:gd name="connsiteY13" fmla="*/ 750852 h 798036"/>
                  <a:gd name="connsiteX14" fmla="*/ 218302 w 955320"/>
                  <a:gd name="connsiteY14" fmla="*/ 752317 h 798036"/>
                  <a:gd name="connsiteX15" fmla="*/ 209195 w 955320"/>
                  <a:gd name="connsiteY15" fmla="*/ 744945 h 798036"/>
                  <a:gd name="connsiteX16" fmla="*/ 174889 w 955320"/>
                  <a:gd name="connsiteY16" fmla="*/ 791727 h 798036"/>
                  <a:gd name="connsiteX17" fmla="*/ 130476 w 955320"/>
                  <a:gd name="connsiteY17" fmla="*/ 760377 h 798036"/>
                  <a:gd name="connsiteX18" fmla="*/ 129764 w 955320"/>
                  <a:gd name="connsiteY18" fmla="*/ 761154 h 798036"/>
                  <a:gd name="connsiteX19" fmla="*/ 120295 w 955320"/>
                  <a:gd name="connsiteY19" fmla="*/ 754470 h 798036"/>
                  <a:gd name="connsiteX20" fmla="*/ 87006 w 955320"/>
                  <a:gd name="connsiteY20" fmla="*/ 790786 h 798036"/>
                  <a:gd name="connsiteX21" fmla="*/ 63801 w 955320"/>
                  <a:gd name="connsiteY21" fmla="*/ 769902 h 798036"/>
                  <a:gd name="connsiteX22" fmla="*/ 61319 w 955320"/>
                  <a:gd name="connsiteY22" fmla="*/ 770924 h 798036"/>
                  <a:gd name="connsiteX23" fmla="*/ 53620 w 955320"/>
                  <a:gd name="connsiteY23" fmla="*/ 763995 h 798036"/>
                  <a:gd name="connsiteX24" fmla="*/ 0 w 955320"/>
                  <a:gd name="connsiteY24" fmla="*/ 786074 h 798036"/>
                  <a:gd name="connsiteX25" fmla="*/ 153420 w 955320"/>
                  <a:gd name="connsiteY25" fmla="*/ 0 h 7980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955320" h="798036">
                    <a:moveTo>
                      <a:pt x="153420" y="0"/>
                    </a:moveTo>
                    <a:lnTo>
                      <a:pt x="955320" y="687795"/>
                    </a:lnTo>
                    <a:lnTo>
                      <a:pt x="872770" y="732245"/>
                    </a:lnTo>
                    <a:lnTo>
                      <a:pt x="758470" y="690970"/>
                    </a:lnTo>
                    <a:lnTo>
                      <a:pt x="698145" y="748120"/>
                    </a:lnTo>
                    <a:lnTo>
                      <a:pt x="606070" y="732245"/>
                    </a:lnTo>
                    <a:lnTo>
                      <a:pt x="555944" y="798036"/>
                    </a:lnTo>
                    <a:lnTo>
                      <a:pt x="476551" y="741327"/>
                    </a:lnTo>
                    <a:lnTo>
                      <a:pt x="475641" y="742042"/>
                    </a:lnTo>
                    <a:lnTo>
                      <a:pt x="466370" y="735420"/>
                    </a:lnTo>
                    <a:lnTo>
                      <a:pt x="421920" y="770345"/>
                    </a:lnTo>
                    <a:lnTo>
                      <a:pt x="345720" y="751295"/>
                    </a:lnTo>
                    <a:lnTo>
                      <a:pt x="277436" y="797853"/>
                    </a:lnTo>
                    <a:lnTo>
                      <a:pt x="219376" y="750852"/>
                    </a:lnTo>
                    <a:lnTo>
                      <a:pt x="218302" y="752317"/>
                    </a:lnTo>
                    <a:lnTo>
                      <a:pt x="209195" y="744945"/>
                    </a:lnTo>
                    <a:lnTo>
                      <a:pt x="174889" y="791727"/>
                    </a:lnTo>
                    <a:lnTo>
                      <a:pt x="130476" y="760377"/>
                    </a:lnTo>
                    <a:lnTo>
                      <a:pt x="129764" y="761154"/>
                    </a:lnTo>
                    <a:lnTo>
                      <a:pt x="120295" y="754470"/>
                    </a:lnTo>
                    <a:lnTo>
                      <a:pt x="87006" y="790786"/>
                    </a:lnTo>
                    <a:lnTo>
                      <a:pt x="63801" y="769902"/>
                    </a:lnTo>
                    <a:lnTo>
                      <a:pt x="61319" y="770924"/>
                    </a:lnTo>
                    <a:lnTo>
                      <a:pt x="53620" y="763995"/>
                    </a:lnTo>
                    <a:lnTo>
                      <a:pt x="0" y="786074"/>
                    </a:lnTo>
                    <a:lnTo>
                      <a:pt x="153420" y="0"/>
                    </a:lnTo>
                    <a:close/>
                  </a:path>
                </a:pathLst>
              </a:custGeom>
              <a:noFill/>
              <a:ln w="19050">
                <a:solidFill>
                  <a:srgbClr val="000000"/>
                </a:solidFill>
                <a:miter lim="800000"/>
              </a:ln>
            </p:spPr>
            <p:txBody>
              <a:bodyPr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黑体" panose="02010609060101010101" pitchFamily="49" charset="-122"/>
                  <a:cs typeface="+mn-cs"/>
                </a:endParaRPr>
              </a:p>
            </p:txBody>
          </p:sp>
          <p:sp>
            <p:nvSpPr>
              <p:cNvPr id="47" name="矩形 46"/>
              <p:cNvSpPr/>
              <p:nvPr/>
            </p:nvSpPr>
            <p:spPr>
              <a:xfrm>
                <a:off x="7048478" y="3280219"/>
                <a:ext cx="423953" cy="579093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4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66"/>
                    </a:solidFill>
                    <a:effectLst/>
                    <a:uLnTx/>
                    <a:uFillTx/>
                    <a:latin typeface="+mj-lt"/>
                    <a:ea typeface="楷体" panose="02010609060101010101" pitchFamily="49" charset="-122"/>
                    <a:cs typeface="+mn-cs"/>
                  </a:rPr>
                  <a:t>1</a:t>
                </a:r>
                <a:endParaRPr kumimoji="0" lang="en-US" altLang="zh-CN" sz="2400" b="1" i="1" u="none" strike="noStrike" kern="1200" cap="none" spc="0" normalizeH="0" baseline="0" noProof="0" dirty="0">
                  <a:ln>
                    <a:noFill/>
                  </a:ln>
                  <a:solidFill>
                    <a:srgbClr val="FF0066"/>
                  </a:solidFill>
                  <a:effectLst/>
                  <a:uLnTx/>
                  <a:uFillTx/>
                  <a:latin typeface="+mj-lt"/>
                  <a:ea typeface="楷体" panose="02010609060101010101" pitchFamily="49" charset="-122"/>
                  <a:cs typeface="+mn-cs"/>
                </a:endParaRPr>
              </a:p>
            </p:txBody>
          </p:sp>
        </p:grpSp>
        <p:sp>
          <p:nvSpPr>
            <p:cNvPr id="24" name="弧形 23"/>
            <p:cNvSpPr/>
            <p:nvPr/>
          </p:nvSpPr>
          <p:spPr>
            <a:xfrm rot="15454201">
              <a:off x="8141984" y="3531558"/>
              <a:ext cx="479620" cy="477454"/>
            </a:xfrm>
            <a:prstGeom prst="arc">
              <a:avLst>
                <a:gd name="adj1" fmla="val 18897563"/>
                <a:gd name="adj2" fmla="val 2113150"/>
              </a:avLst>
            </a:prstGeom>
            <a:ln w="19050">
              <a:solidFill>
                <a:srgbClr val="FF006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856541" y="2685313"/>
            <a:ext cx="2595118" cy="2042261"/>
            <a:chOff x="856541" y="2685313"/>
            <a:chExt cx="2595118" cy="2042261"/>
          </a:xfrm>
        </p:grpSpPr>
        <p:grpSp>
          <p:nvGrpSpPr>
            <p:cNvPr id="26" name="组合 25"/>
            <p:cNvGrpSpPr/>
            <p:nvPr/>
          </p:nvGrpSpPr>
          <p:grpSpPr>
            <a:xfrm>
              <a:off x="990844" y="2836991"/>
              <a:ext cx="2301875" cy="1765943"/>
              <a:chOff x="5782789" y="2963916"/>
              <a:chExt cx="2301766" cy="1766357"/>
            </a:xfrm>
          </p:grpSpPr>
          <p:sp>
            <p:nvSpPr>
              <p:cNvPr id="30" name="等腰三角形 29"/>
              <p:cNvSpPr/>
              <p:nvPr/>
            </p:nvSpPr>
            <p:spPr bwMode="auto">
              <a:xfrm>
                <a:off x="5782789" y="2963916"/>
                <a:ext cx="2301766" cy="1695846"/>
              </a:xfrm>
              <a:prstGeom prst="triangle">
                <a:avLst>
                  <a:gd name="adj" fmla="val 14384"/>
                </a:avLst>
              </a:prstGeom>
              <a:noFill/>
              <a:ln w="19050">
                <a:solidFill>
                  <a:srgbClr val="000000"/>
                </a:solidFill>
                <a:miter lim="800000"/>
              </a:ln>
            </p:spPr>
            <p:txBody>
              <a:bodyPr anchor="ctr"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黑体" panose="02010609060101010101" pitchFamily="49" charset="-122"/>
                  <a:cs typeface="+mn-cs"/>
                </a:endParaRPr>
              </a:p>
            </p:txBody>
          </p:sp>
          <p:sp>
            <p:nvSpPr>
              <p:cNvPr id="31" name="矩形 30"/>
              <p:cNvSpPr/>
              <p:nvPr/>
            </p:nvSpPr>
            <p:spPr>
              <a:xfrm>
                <a:off x="6071245" y="3107819"/>
                <a:ext cx="423842" cy="461773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4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66"/>
                    </a:solidFill>
                    <a:effectLst/>
                    <a:uLnTx/>
                    <a:uFillTx/>
                    <a:latin typeface="+mj-lt"/>
                    <a:ea typeface="楷体" panose="02010609060101010101" pitchFamily="49" charset="-122"/>
                    <a:cs typeface="+mn-cs"/>
                  </a:rPr>
                  <a:t>1</a:t>
                </a:r>
                <a:endParaRPr kumimoji="0" lang="en-US" altLang="zh-CN" sz="2400" b="1" i="1" u="none" strike="noStrike" kern="1200" cap="none" spc="0" normalizeH="0" baseline="0" noProof="0" dirty="0">
                  <a:ln>
                    <a:noFill/>
                  </a:ln>
                  <a:solidFill>
                    <a:srgbClr val="FF0066"/>
                  </a:solidFill>
                  <a:effectLst/>
                  <a:uLnTx/>
                  <a:uFillTx/>
                  <a:latin typeface="+mj-lt"/>
                  <a:ea typeface="楷体" panose="02010609060101010101" pitchFamily="49" charset="-122"/>
                  <a:cs typeface="+mn-cs"/>
                </a:endParaRPr>
              </a:p>
            </p:txBody>
          </p:sp>
          <p:sp>
            <p:nvSpPr>
              <p:cNvPr id="32" name="矩形 31"/>
              <p:cNvSpPr/>
              <p:nvPr/>
            </p:nvSpPr>
            <p:spPr>
              <a:xfrm>
                <a:off x="5907561" y="4197303"/>
                <a:ext cx="423843" cy="461773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4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66"/>
                    </a:solidFill>
                    <a:effectLst/>
                    <a:uLnTx/>
                    <a:uFillTx/>
                    <a:latin typeface="+mj-lt"/>
                    <a:ea typeface="楷体" panose="02010609060101010101" pitchFamily="49" charset="-122"/>
                    <a:cs typeface="+mn-cs"/>
                  </a:rPr>
                  <a:t>3</a:t>
                </a:r>
                <a:endParaRPr kumimoji="0" lang="en-US" altLang="zh-CN" sz="2400" b="1" i="1" u="none" strike="noStrike" kern="1200" cap="none" spc="0" normalizeH="0" baseline="0" noProof="0" dirty="0">
                  <a:ln>
                    <a:noFill/>
                  </a:ln>
                  <a:solidFill>
                    <a:srgbClr val="FF0066"/>
                  </a:solidFill>
                  <a:effectLst/>
                  <a:uLnTx/>
                  <a:uFillTx/>
                  <a:latin typeface="+mj-lt"/>
                  <a:ea typeface="楷体" panose="02010609060101010101" pitchFamily="49" charset="-122"/>
                  <a:cs typeface="+mn-cs"/>
                </a:endParaRPr>
              </a:p>
            </p:txBody>
          </p:sp>
          <p:sp>
            <p:nvSpPr>
              <p:cNvPr id="33" name="矩形 32"/>
              <p:cNvSpPr/>
              <p:nvPr/>
            </p:nvSpPr>
            <p:spPr>
              <a:xfrm>
                <a:off x="7481810" y="4268500"/>
                <a:ext cx="423842" cy="461773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4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66"/>
                    </a:solidFill>
                    <a:effectLst/>
                    <a:uLnTx/>
                    <a:uFillTx/>
                    <a:latin typeface="+mj-lt"/>
                    <a:ea typeface="楷体" panose="02010609060101010101" pitchFamily="49" charset="-122"/>
                    <a:cs typeface="+mn-cs"/>
                  </a:rPr>
                  <a:t>2</a:t>
                </a:r>
                <a:endParaRPr kumimoji="0" lang="en-US" altLang="zh-CN" sz="2400" b="1" i="1" u="none" strike="noStrike" kern="1200" cap="none" spc="0" normalizeH="0" baseline="0" noProof="0" dirty="0">
                  <a:ln>
                    <a:noFill/>
                  </a:ln>
                  <a:solidFill>
                    <a:srgbClr val="FF0066"/>
                  </a:solidFill>
                  <a:effectLst/>
                  <a:uLnTx/>
                  <a:uFillTx/>
                  <a:latin typeface="+mj-lt"/>
                  <a:ea typeface="楷体" panose="02010609060101010101" pitchFamily="49" charset="-122"/>
                  <a:cs typeface="+mn-cs"/>
                </a:endParaRPr>
              </a:p>
            </p:txBody>
          </p:sp>
        </p:grpSp>
        <p:sp>
          <p:nvSpPr>
            <p:cNvPr id="27" name="弧形 26"/>
            <p:cNvSpPr/>
            <p:nvPr/>
          </p:nvSpPr>
          <p:spPr>
            <a:xfrm rot="9199545">
              <a:off x="1107425" y="2685313"/>
              <a:ext cx="440258" cy="419361"/>
            </a:xfrm>
            <a:prstGeom prst="arc">
              <a:avLst>
                <a:gd name="adj1" fmla="val 14294585"/>
                <a:gd name="adj2" fmla="val 18540260"/>
              </a:avLst>
            </a:prstGeom>
            <a:ln w="19050">
              <a:solidFill>
                <a:srgbClr val="FF006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8" name="弧形 27"/>
            <p:cNvSpPr/>
            <p:nvPr/>
          </p:nvSpPr>
          <p:spPr>
            <a:xfrm rot="17704544">
              <a:off x="849398" y="4334409"/>
              <a:ext cx="374650" cy="360363"/>
            </a:xfrm>
            <a:prstGeom prst="arc">
              <a:avLst>
                <a:gd name="adj1" fmla="val 20108377"/>
                <a:gd name="adj2" fmla="val 4419772"/>
              </a:avLst>
            </a:prstGeom>
            <a:ln w="19050">
              <a:solidFill>
                <a:srgbClr val="FF006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9" name="弧形 28"/>
            <p:cNvSpPr/>
            <p:nvPr/>
          </p:nvSpPr>
          <p:spPr>
            <a:xfrm rot="15380046">
              <a:off x="2956014" y="4231929"/>
              <a:ext cx="492645" cy="498645"/>
            </a:xfrm>
            <a:prstGeom prst="arc">
              <a:avLst>
                <a:gd name="adj1" fmla="val 16200000"/>
                <a:gd name="adj2" fmla="val 19702168"/>
              </a:avLst>
            </a:prstGeom>
            <a:ln w="19050">
              <a:solidFill>
                <a:srgbClr val="FF006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ntr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150795 0.230048 E" pathEditMode="relative" ptsTypes="">
                                      <p:cBhvr>
                                        <p:cTn id="2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1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50795 -0.230048 L 0 0 E" pathEditMode="relative" ptsTypes="">
                                      <p:cBhvr>
                                        <p:cTn id="22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3" presetID="6" presetClass="emp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4" dur="2000" fill="hold"/>
                                        <p:tgtEl>
                                          <p:spTgt spid="8"/>
                                        </p:tgtEl>
                                      </p:cBhvr>
                                      <p:by x="150000" y="150000"/>
                                      <p:from x="100000" y="100000"/>
                                      <p:to x="104784" y="103253"/>
                                    </p:animScale>
                                  </p:childTnLst>
                                </p:cTn>
                              </p:par>
                              <p:par>
                                <p:cTn id="25" presetID="6" presetClass="emp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6" dur="2000" fill="hold"/>
                                        <p:tgtEl>
                                          <p:spTgt spid="10"/>
                                        </p:tgtEl>
                                      </p:cBhvr>
                                      <p:by x="150000" y="150000"/>
                                      <p:from x="95435" y="96849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155907" y="759633"/>
            <a:ext cx="9494558" cy="5598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 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这样摆放能说明三角形三个内角和为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180°? 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请证明。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n-cs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07426" y="3115364"/>
            <a:ext cx="363538" cy="5238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宋体" panose="02010600030101010101" pitchFamily="2" charset="-122"/>
                <a:cs typeface="+mn-cs"/>
              </a:rPr>
              <a:t>a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874426" y="3261414"/>
            <a:ext cx="365125" cy="5222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宋体" panose="02010600030101010101" pitchFamily="2" charset="-122"/>
                <a:cs typeface="+mn-cs"/>
              </a:rPr>
              <a:t>b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637498" y="1319530"/>
            <a:ext cx="3398838" cy="5232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  <a:cs typeface="+mn-cs"/>
              </a:rPr>
              <a:t>因为∠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  <a:cs typeface="+mn-cs"/>
              </a:rPr>
              <a:t>1 =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  <a:cs typeface="+mn-cs"/>
              </a:rPr>
              <a:t>∠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  <a:cs typeface="+mn-cs"/>
              </a:rPr>
              <a:t>1'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637498" y="1842279"/>
            <a:ext cx="4660011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eaLnBrk="1" hangingPunct="1"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  <a:cs typeface="+mn-cs"/>
              </a:rPr>
              <a:t>所以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  <a:cs typeface="+mn-cs"/>
              </a:rPr>
              <a:t>a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  <a:cs typeface="+mn-cs"/>
              </a:rPr>
              <a:t>∥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  <a:cs typeface="+mn-cs"/>
              </a:rPr>
              <a:t>b</a:t>
            </a:r>
            <a:endParaRPr kumimoji="0" lang="en-US" altLang="zh-CN" sz="2800" b="1" i="1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楷体" panose="02010609060101010101" pitchFamily="49" charset="-122"/>
              <a:cs typeface="+mn-cs"/>
            </a:endParaRPr>
          </a:p>
          <a:p>
            <a:pPr lvl="0" eaLnBrk="1" hangingPunct="1">
              <a:defRPr/>
            </a:pPr>
            <a:r>
              <a:rPr kumimoji="0" lang="en-US" altLang="zh-CN" sz="2800" b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  <a:cs typeface="+mn-cs"/>
              </a:rPr>
              <a:t>(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  <a:cs typeface="+mn-cs"/>
              </a:rPr>
              <a:t>内错角相等，两直线</a:t>
            </a: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平行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)</a:t>
            </a: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。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楷体" panose="02010609060101010101" pitchFamily="49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3637498" y="2795915"/>
            <a:ext cx="3398838" cy="5232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lvl="0" eaLnBrk="1" hangingPunct="1">
              <a:defRPr/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因为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a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∥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b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，</a:t>
            </a:r>
            <a:endParaRPr kumimoji="0" lang="en-US" altLang="zh-CN" sz="2800" b="1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楷体" panose="02010609060101010101" pitchFamily="49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3637498" y="3318664"/>
            <a:ext cx="5078087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eaLnBrk="1" hangingPunct="1">
              <a:defRPr/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所以∠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1+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∠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2+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∠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3=180°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/>
              <a:ea typeface="楷体" panose="02010609060101010101" pitchFamily="49" charset="-122"/>
            </a:endParaRPr>
          </a:p>
          <a:p>
            <a:pPr lvl="0" eaLnBrk="1" hangingPunct="1"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(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两直线平行，同旁内角互补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)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，</a:t>
            </a:r>
            <a:endParaRPr kumimoji="0" lang="en-US" altLang="zh-CN" sz="2800" b="1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楷体" panose="02010609060101010101" pitchFamily="49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3637498" y="4272299"/>
            <a:ext cx="4573957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eaLnBrk="1" hangingPunct="1">
              <a:defRPr/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所以∠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1'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+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∠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2+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∠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3=180°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。</a:t>
            </a:r>
            <a:endParaRPr kumimoji="0" lang="en-US" altLang="zh-CN" sz="2800" b="1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楷体" panose="02010609060101010101" pitchFamily="49" charset="-122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404614" y="2935412"/>
            <a:ext cx="2469812" cy="1262668"/>
            <a:chOff x="4949871" y="3485618"/>
            <a:chExt cx="2469812" cy="1262668"/>
          </a:xfrm>
        </p:grpSpPr>
        <p:grpSp>
          <p:nvGrpSpPr>
            <p:cNvPr id="27" name="组合 26"/>
            <p:cNvGrpSpPr/>
            <p:nvPr/>
          </p:nvGrpSpPr>
          <p:grpSpPr>
            <a:xfrm>
              <a:off x="5060996" y="3485618"/>
              <a:ext cx="2301875" cy="1019175"/>
              <a:chOff x="5080657" y="3086998"/>
              <a:chExt cx="2301766" cy="1019301"/>
            </a:xfrm>
          </p:grpSpPr>
          <p:sp>
            <p:nvSpPr>
              <p:cNvPr id="30" name="任意多边形 34"/>
              <p:cNvSpPr/>
              <p:nvPr/>
            </p:nvSpPr>
            <p:spPr bwMode="auto">
              <a:xfrm>
                <a:off x="5080657" y="3086998"/>
                <a:ext cx="2301766" cy="1003424"/>
              </a:xfrm>
              <a:custGeom>
                <a:avLst/>
                <a:gdLst>
                  <a:gd name="connsiteX0" fmla="*/ 1135518 w 2301766"/>
                  <a:gd name="connsiteY0" fmla="*/ 0 h 1003911"/>
                  <a:gd name="connsiteX1" fmla="*/ 2301766 w 2301766"/>
                  <a:gd name="connsiteY1" fmla="*/ 1003911 h 1003911"/>
                  <a:gd name="connsiteX2" fmla="*/ 0 w 2301766"/>
                  <a:gd name="connsiteY2" fmla="*/ 1003911 h 1003911"/>
                  <a:gd name="connsiteX3" fmla="*/ 176513 w 2301766"/>
                  <a:gd name="connsiteY3" fmla="*/ 99523 h 1003911"/>
                  <a:gd name="connsiteX4" fmla="*/ 227651 w 2301766"/>
                  <a:gd name="connsiteY4" fmla="*/ 78466 h 1003911"/>
                  <a:gd name="connsiteX5" fmla="*/ 251702 w 2301766"/>
                  <a:gd name="connsiteY5" fmla="*/ 100112 h 1003911"/>
                  <a:gd name="connsiteX6" fmla="*/ 253338 w 2301766"/>
                  <a:gd name="connsiteY6" fmla="*/ 98328 h 1003911"/>
                  <a:gd name="connsiteX7" fmla="*/ 261883 w 2301766"/>
                  <a:gd name="connsiteY7" fmla="*/ 106019 h 1003911"/>
                  <a:gd name="connsiteX8" fmla="*/ 296096 w 2301766"/>
                  <a:gd name="connsiteY8" fmla="*/ 68696 h 1003911"/>
                  <a:gd name="connsiteX9" fmla="*/ 340602 w 2301766"/>
                  <a:gd name="connsiteY9" fmla="*/ 100112 h 1003911"/>
                  <a:gd name="connsiteX10" fmla="*/ 341221 w 2301766"/>
                  <a:gd name="connsiteY10" fmla="*/ 99269 h 1003911"/>
                  <a:gd name="connsiteX11" fmla="*/ 350783 w 2301766"/>
                  <a:gd name="connsiteY11" fmla="*/ 106019 h 1003911"/>
                  <a:gd name="connsiteX12" fmla="*/ 384634 w 2301766"/>
                  <a:gd name="connsiteY12" fmla="*/ 59859 h 1003911"/>
                  <a:gd name="connsiteX13" fmla="*/ 442202 w 2301766"/>
                  <a:gd name="connsiteY13" fmla="*/ 106462 h 1003911"/>
                  <a:gd name="connsiteX14" fmla="*/ 443768 w 2301766"/>
                  <a:gd name="connsiteY14" fmla="*/ 105395 h 1003911"/>
                  <a:gd name="connsiteX15" fmla="*/ 452383 w 2301766"/>
                  <a:gd name="connsiteY15" fmla="*/ 112369 h 1003911"/>
                  <a:gd name="connsiteX16" fmla="*/ 522233 w 2301766"/>
                  <a:gd name="connsiteY16" fmla="*/ 64744 h 1003911"/>
                  <a:gd name="connsiteX17" fmla="*/ 598433 w 2301766"/>
                  <a:gd name="connsiteY17" fmla="*/ 83794 h 1003911"/>
                  <a:gd name="connsiteX18" fmla="*/ 641973 w 2301766"/>
                  <a:gd name="connsiteY18" fmla="*/ 49584 h 1003911"/>
                  <a:gd name="connsiteX19" fmla="*/ 721602 w 2301766"/>
                  <a:gd name="connsiteY19" fmla="*/ 106462 h 1003911"/>
                  <a:gd name="connsiteX20" fmla="*/ 722276 w 2301766"/>
                  <a:gd name="connsiteY20" fmla="*/ 105578 h 1003911"/>
                  <a:gd name="connsiteX21" fmla="*/ 731783 w 2301766"/>
                  <a:gd name="connsiteY21" fmla="*/ 112369 h 1003911"/>
                  <a:gd name="connsiteX22" fmla="*/ 782583 w 2301766"/>
                  <a:gd name="connsiteY22" fmla="*/ 45694 h 1003911"/>
                  <a:gd name="connsiteX23" fmla="*/ 874658 w 2301766"/>
                  <a:gd name="connsiteY23" fmla="*/ 61569 h 1003911"/>
                  <a:gd name="connsiteX24" fmla="*/ 934983 w 2301766"/>
                  <a:gd name="connsiteY24" fmla="*/ 4419 h 1003911"/>
                  <a:gd name="connsiteX25" fmla="*/ 1049283 w 2301766"/>
                  <a:gd name="connsiteY25" fmla="*/ 45694 h 1003911"/>
                  <a:gd name="connsiteX26" fmla="*/ 1130051 w 2301766"/>
                  <a:gd name="connsiteY26" fmla="*/ 2204 h 1003911"/>
                  <a:gd name="connsiteX27" fmla="*/ 1130408 w 2301766"/>
                  <a:gd name="connsiteY27" fmla="*/ 2236 h 1003911"/>
                  <a:gd name="connsiteX28" fmla="*/ 1135518 w 2301766"/>
                  <a:gd name="connsiteY28" fmla="*/ 0 h 10039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2301766" h="1003911">
                    <a:moveTo>
                      <a:pt x="1135518" y="0"/>
                    </a:moveTo>
                    <a:lnTo>
                      <a:pt x="2301766" y="1003911"/>
                    </a:lnTo>
                    <a:lnTo>
                      <a:pt x="0" y="1003911"/>
                    </a:lnTo>
                    <a:lnTo>
                      <a:pt x="176513" y="99523"/>
                    </a:lnTo>
                    <a:lnTo>
                      <a:pt x="227651" y="78466"/>
                    </a:lnTo>
                    <a:lnTo>
                      <a:pt x="251702" y="100112"/>
                    </a:lnTo>
                    <a:lnTo>
                      <a:pt x="253338" y="98328"/>
                    </a:lnTo>
                    <a:lnTo>
                      <a:pt x="261883" y="106019"/>
                    </a:lnTo>
                    <a:lnTo>
                      <a:pt x="296096" y="68696"/>
                    </a:lnTo>
                    <a:lnTo>
                      <a:pt x="340602" y="100112"/>
                    </a:lnTo>
                    <a:lnTo>
                      <a:pt x="341221" y="99269"/>
                    </a:lnTo>
                    <a:lnTo>
                      <a:pt x="350783" y="106019"/>
                    </a:lnTo>
                    <a:lnTo>
                      <a:pt x="384634" y="59859"/>
                    </a:lnTo>
                    <a:lnTo>
                      <a:pt x="442202" y="106462"/>
                    </a:lnTo>
                    <a:lnTo>
                      <a:pt x="443768" y="105395"/>
                    </a:lnTo>
                    <a:lnTo>
                      <a:pt x="452383" y="112369"/>
                    </a:lnTo>
                    <a:lnTo>
                      <a:pt x="522233" y="64744"/>
                    </a:lnTo>
                    <a:lnTo>
                      <a:pt x="598433" y="83794"/>
                    </a:lnTo>
                    <a:lnTo>
                      <a:pt x="641973" y="49584"/>
                    </a:lnTo>
                    <a:lnTo>
                      <a:pt x="721602" y="106462"/>
                    </a:lnTo>
                    <a:lnTo>
                      <a:pt x="722276" y="105578"/>
                    </a:lnTo>
                    <a:lnTo>
                      <a:pt x="731783" y="112369"/>
                    </a:lnTo>
                    <a:lnTo>
                      <a:pt x="782583" y="45694"/>
                    </a:lnTo>
                    <a:lnTo>
                      <a:pt x="874658" y="61569"/>
                    </a:lnTo>
                    <a:lnTo>
                      <a:pt x="934983" y="4419"/>
                    </a:lnTo>
                    <a:lnTo>
                      <a:pt x="1049283" y="45694"/>
                    </a:lnTo>
                    <a:lnTo>
                      <a:pt x="1130051" y="2204"/>
                    </a:lnTo>
                    <a:lnTo>
                      <a:pt x="1130408" y="2236"/>
                    </a:lnTo>
                    <a:lnTo>
                      <a:pt x="1135518" y="0"/>
                    </a:lnTo>
                    <a:close/>
                  </a:path>
                </a:pathLst>
              </a:custGeom>
              <a:noFill/>
              <a:ln w="19050">
                <a:solidFill>
                  <a:srgbClr val="000000"/>
                </a:solidFill>
                <a:miter lim="800000"/>
              </a:ln>
            </p:spPr>
            <p:txBody>
              <a:bodyPr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黑体" panose="02010609060101010101" pitchFamily="49" charset="-122"/>
                  <a:cs typeface="+mn-cs"/>
                </a:endParaRPr>
              </a:p>
            </p:txBody>
          </p:sp>
          <p:sp>
            <p:nvSpPr>
              <p:cNvPr id="31" name="矩形 30"/>
              <p:cNvSpPr/>
              <p:nvPr/>
            </p:nvSpPr>
            <p:spPr>
              <a:xfrm>
                <a:off x="5231423" y="3502973"/>
                <a:ext cx="422255" cy="579510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4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66"/>
                    </a:solidFill>
                    <a:effectLst/>
                    <a:uLnTx/>
                    <a:uFillTx/>
                    <a:latin typeface="+mj-lt"/>
                    <a:ea typeface="楷体" panose="02010609060101010101" pitchFamily="49" charset="-122"/>
                    <a:cs typeface="+mn-cs"/>
                  </a:rPr>
                  <a:t>3</a:t>
                </a:r>
                <a:endParaRPr kumimoji="0" lang="en-US" altLang="zh-CN" sz="2400" b="1" i="1" u="none" strike="noStrike" kern="1200" cap="none" spc="0" normalizeH="0" baseline="0" noProof="0" dirty="0">
                  <a:ln>
                    <a:noFill/>
                  </a:ln>
                  <a:solidFill>
                    <a:srgbClr val="FF0066"/>
                  </a:solidFill>
                  <a:effectLst/>
                  <a:uLnTx/>
                  <a:uFillTx/>
                  <a:latin typeface="+mj-lt"/>
                  <a:ea typeface="楷体" panose="02010609060101010101" pitchFamily="49" charset="-122"/>
                  <a:cs typeface="+mn-cs"/>
                </a:endParaRPr>
              </a:p>
            </p:txBody>
          </p:sp>
          <p:sp>
            <p:nvSpPr>
              <p:cNvPr id="32" name="矩形 31"/>
              <p:cNvSpPr/>
              <p:nvPr/>
            </p:nvSpPr>
            <p:spPr>
              <a:xfrm>
                <a:off x="6682369" y="3526789"/>
                <a:ext cx="423842" cy="579510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4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66"/>
                    </a:solidFill>
                    <a:effectLst/>
                    <a:uLnTx/>
                    <a:uFillTx/>
                    <a:latin typeface="+mj-lt"/>
                    <a:ea typeface="楷体" panose="02010609060101010101" pitchFamily="49" charset="-122"/>
                    <a:cs typeface="+mn-cs"/>
                  </a:rPr>
                  <a:t>2</a:t>
                </a:r>
                <a:endParaRPr kumimoji="0" lang="en-US" altLang="zh-CN" sz="2400" b="1" i="1" u="none" strike="noStrike" kern="1200" cap="none" spc="0" normalizeH="0" baseline="0" noProof="0" dirty="0">
                  <a:ln>
                    <a:noFill/>
                  </a:ln>
                  <a:solidFill>
                    <a:srgbClr val="FF0066"/>
                  </a:solidFill>
                  <a:effectLst/>
                  <a:uLnTx/>
                  <a:uFillTx/>
                  <a:latin typeface="+mj-lt"/>
                  <a:ea typeface="楷体" panose="02010609060101010101" pitchFamily="49" charset="-122"/>
                  <a:cs typeface="+mn-cs"/>
                </a:endParaRPr>
              </a:p>
            </p:txBody>
          </p:sp>
        </p:grpSp>
        <p:sp>
          <p:nvSpPr>
            <p:cNvPr id="28" name="弧形 27"/>
            <p:cNvSpPr/>
            <p:nvPr/>
          </p:nvSpPr>
          <p:spPr>
            <a:xfrm rot="20849186">
              <a:off x="4949871" y="4320643"/>
              <a:ext cx="374650" cy="360363"/>
            </a:xfrm>
            <a:prstGeom prst="arc">
              <a:avLst>
                <a:gd name="adj1" fmla="val 16200000"/>
                <a:gd name="adj2" fmla="val 632351"/>
              </a:avLst>
            </a:prstGeom>
            <a:ln w="19050">
              <a:solidFill>
                <a:srgbClr val="FF006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9" name="弧形 28"/>
            <p:cNvSpPr/>
            <p:nvPr/>
          </p:nvSpPr>
          <p:spPr>
            <a:xfrm rot="16011301">
              <a:off x="6937279" y="4265881"/>
              <a:ext cx="501270" cy="463539"/>
            </a:xfrm>
            <a:prstGeom prst="arc">
              <a:avLst>
                <a:gd name="adj1" fmla="val 16234937"/>
                <a:gd name="adj2" fmla="val 20660344"/>
              </a:avLst>
            </a:prstGeom>
            <a:ln w="19050">
              <a:solidFill>
                <a:srgbClr val="FF006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2039731" y="3125571"/>
            <a:ext cx="1003316" cy="991248"/>
            <a:chOff x="7617205" y="3018847"/>
            <a:chExt cx="1003316" cy="991248"/>
          </a:xfrm>
        </p:grpSpPr>
        <p:grpSp>
          <p:nvGrpSpPr>
            <p:cNvPr id="34" name="组合 33"/>
            <p:cNvGrpSpPr/>
            <p:nvPr/>
          </p:nvGrpSpPr>
          <p:grpSpPr>
            <a:xfrm>
              <a:off x="7617205" y="3018847"/>
              <a:ext cx="955675" cy="812800"/>
              <a:chOff x="6587787" y="3280219"/>
              <a:chExt cx="955880" cy="812315"/>
            </a:xfrm>
          </p:grpSpPr>
          <p:sp>
            <p:nvSpPr>
              <p:cNvPr id="36" name="任意多边形 45"/>
              <p:cNvSpPr/>
              <p:nvPr/>
            </p:nvSpPr>
            <p:spPr bwMode="auto">
              <a:xfrm rot="10800000">
                <a:off x="6587787" y="3294498"/>
                <a:ext cx="955880" cy="798036"/>
              </a:xfrm>
              <a:custGeom>
                <a:avLst/>
                <a:gdLst>
                  <a:gd name="connsiteX0" fmla="*/ 153420 w 955320"/>
                  <a:gd name="connsiteY0" fmla="*/ 0 h 798036"/>
                  <a:gd name="connsiteX1" fmla="*/ 955320 w 955320"/>
                  <a:gd name="connsiteY1" fmla="*/ 687795 h 798036"/>
                  <a:gd name="connsiteX2" fmla="*/ 872770 w 955320"/>
                  <a:gd name="connsiteY2" fmla="*/ 732245 h 798036"/>
                  <a:gd name="connsiteX3" fmla="*/ 758470 w 955320"/>
                  <a:gd name="connsiteY3" fmla="*/ 690970 h 798036"/>
                  <a:gd name="connsiteX4" fmla="*/ 698145 w 955320"/>
                  <a:gd name="connsiteY4" fmla="*/ 748120 h 798036"/>
                  <a:gd name="connsiteX5" fmla="*/ 606070 w 955320"/>
                  <a:gd name="connsiteY5" fmla="*/ 732245 h 798036"/>
                  <a:gd name="connsiteX6" fmla="*/ 555944 w 955320"/>
                  <a:gd name="connsiteY6" fmla="*/ 798036 h 798036"/>
                  <a:gd name="connsiteX7" fmla="*/ 476551 w 955320"/>
                  <a:gd name="connsiteY7" fmla="*/ 741327 h 798036"/>
                  <a:gd name="connsiteX8" fmla="*/ 475641 w 955320"/>
                  <a:gd name="connsiteY8" fmla="*/ 742042 h 798036"/>
                  <a:gd name="connsiteX9" fmla="*/ 466370 w 955320"/>
                  <a:gd name="connsiteY9" fmla="*/ 735420 h 798036"/>
                  <a:gd name="connsiteX10" fmla="*/ 421920 w 955320"/>
                  <a:gd name="connsiteY10" fmla="*/ 770345 h 798036"/>
                  <a:gd name="connsiteX11" fmla="*/ 345720 w 955320"/>
                  <a:gd name="connsiteY11" fmla="*/ 751295 h 798036"/>
                  <a:gd name="connsiteX12" fmla="*/ 277436 w 955320"/>
                  <a:gd name="connsiteY12" fmla="*/ 797853 h 798036"/>
                  <a:gd name="connsiteX13" fmla="*/ 219376 w 955320"/>
                  <a:gd name="connsiteY13" fmla="*/ 750852 h 798036"/>
                  <a:gd name="connsiteX14" fmla="*/ 218302 w 955320"/>
                  <a:gd name="connsiteY14" fmla="*/ 752317 h 798036"/>
                  <a:gd name="connsiteX15" fmla="*/ 209195 w 955320"/>
                  <a:gd name="connsiteY15" fmla="*/ 744945 h 798036"/>
                  <a:gd name="connsiteX16" fmla="*/ 174889 w 955320"/>
                  <a:gd name="connsiteY16" fmla="*/ 791727 h 798036"/>
                  <a:gd name="connsiteX17" fmla="*/ 130476 w 955320"/>
                  <a:gd name="connsiteY17" fmla="*/ 760377 h 798036"/>
                  <a:gd name="connsiteX18" fmla="*/ 129764 w 955320"/>
                  <a:gd name="connsiteY18" fmla="*/ 761154 h 798036"/>
                  <a:gd name="connsiteX19" fmla="*/ 120295 w 955320"/>
                  <a:gd name="connsiteY19" fmla="*/ 754470 h 798036"/>
                  <a:gd name="connsiteX20" fmla="*/ 87006 w 955320"/>
                  <a:gd name="connsiteY20" fmla="*/ 790786 h 798036"/>
                  <a:gd name="connsiteX21" fmla="*/ 63801 w 955320"/>
                  <a:gd name="connsiteY21" fmla="*/ 769902 h 798036"/>
                  <a:gd name="connsiteX22" fmla="*/ 61319 w 955320"/>
                  <a:gd name="connsiteY22" fmla="*/ 770924 h 798036"/>
                  <a:gd name="connsiteX23" fmla="*/ 53620 w 955320"/>
                  <a:gd name="connsiteY23" fmla="*/ 763995 h 798036"/>
                  <a:gd name="connsiteX24" fmla="*/ 0 w 955320"/>
                  <a:gd name="connsiteY24" fmla="*/ 786074 h 798036"/>
                  <a:gd name="connsiteX25" fmla="*/ 153420 w 955320"/>
                  <a:gd name="connsiteY25" fmla="*/ 0 h 7980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955320" h="798036">
                    <a:moveTo>
                      <a:pt x="153420" y="0"/>
                    </a:moveTo>
                    <a:lnTo>
                      <a:pt x="955320" y="687795"/>
                    </a:lnTo>
                    <a:lnTo>
                      <a:pt x="872770" y="732245"/>
                    </a:lnTo>
                    <a:lnTo>
                      <a:pt x="758470" y="690970"/>
                    </a:lnTo>
                    <a:lnTo>
                      <a:pt x="698145" y="748120"/>
                    </a:lnTo>
                    <a:lnTo>
                      <a:pt x="606070" y="732245"/>
                    </a:lnTo>
                    <a:lnTo>
                      <a:pt x="555944" y="798036"/>
                    </a:lnTo>
                    <a:lnTo>
                      <a:pt x="476551" y="741327"/>
                    </a:lnTo>
                    <a:lnTo>
                      <a:pt x="475641" y="742042"/>
                    </a:lnTo>
                    <a:lnTo>
                      <a:pt x="466370" y="735420"/>
                    </a:lnTo>
                    <a:lnTo>
                      <a:pt x="421920" y="770345"/>
                    </a:lnTo>
                    <a:lnTo>
                      <a:pt x="345720" y="751295"/>
                    </a:lnTo>
                    <a:lnTo>
                      <a:pt x="277436" y="797853"/>
                    </a:lnTo>
                    <a:lnTo>
                      <a:pt x="219376" y="750852"/>
                    </a:lnTo>
                    <a:lnTo>
                      <a:pt x="218302" y="752317"/>
                    </a:lnTo>
                    <a:lnTo>
                      <a:pt x="209195" y="744945"/>
                    </a:lnTo>
                    <a:lnTo>
                      <a:pt x="174889" y="791727"/>
                    </a:lnTo>
                    <a:lnTo>
                      <a:pt x="130476" y="760377"/>
                    </a:lnTo>
                    <a:lnTo>
                      <a:pt x="129764" y="761154"/>
                    </a:lnTo>
                    <a:lnTo>
                      <a:pt x="120295" y="754470"/>
                    </a:lnTo>
                    <a:lnTo>
                      <a:pt x="87006" y="790786"/>
                    </a:lnTo>
                    <a:lnTo>
                      <a:pt x="63801" y="769902"/>
                    </a:lnTo>
                    <a:lnTo>
                      <a:pt x="61319" y="770924"/>
                    </a:lnTo>
                    <a:lnTo>
                      <a:pt x="53620" y="763995"/>
                    </a:lnTo>
                    <a:lnTo>
                      <a:pt x="0" y="786074"/>
                    </a:lnTo>
                    <a:lnTo>
                      <a:pt x="153420" y="0"/>
                    </a:lnTo>
                    <a:close/>
                  </a:path>
                </a:pathLst>
              </a:custGeom>
              <a:noFill/>
              <a:ln w="19050">
                <a:solidFill>
                  <a:srgbClr val="000000"/>
                </a:solidFill>
                <a:miter lim="800000"/>
              </a:ln>
            </p:spPr>
            <p:txBody>
              <a:bodyPr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黑体" panose="02010609060101010101" pitchFamily="49" charset="-122"/>
                  <a:cs typeface="+mn-cs"/>
                </a:endParaRPr>
              </a:p>
            </p:txBody>
          </p:sp>
          <p:sp>
            <p:nvSpPr>
              <p:cNvPr id="37" name="矩形 36"/>
              <p:cNvSpPr/>
              <p:nvPr/>
            </p:nvSpPr>
            <p:spPr>
              <a:xfrm>
                <a:off x="7048478" y="3280219"/>
                <a:ext cx="423953" cy="579093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4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66"/>
                    </a:solidFill>
                    <a:effectLst/>
                    <a:uLnTx/>
                    <a:uFillTx/>
                    <a:latin typeface="+mj-lt"/>
                    <a:ea typeface="楷体" panose="02010609060101010101" pitchFamily="49" charset="-122"/>
                    <a:cs typeface="+mn-cs"/>
                  </a:rPr>
                  <a:t>1</a:t>
                </a:r>
                <a:endParaRPr kumimoji="0" lang="en-US" altLang="zh-CN" sz="2400" b="1" i="1" u="none" strike="noStrike" kern="1200" cap="none" spc="0" normalizeH="0" baseline="0" noProof="0" dirty="0">
                  <a:ln>
                    <a:noFill/>
                  </a:ln>
                  <a:solidFill>
                    <a:srgbClr val="FF0066"/>
                  </a:solidFill>
                  <a:effectLst/>
                  <a:uLnTx/>
                  <a:uFillTx/>
                  <a:latin typeface="+mj-lt"/>
                  <a:ea typeface="楷体" panose="02010609060101010101" pitchFamily="49" charset="-122"/>
                  <a:cs typeface="+mn-cs"/>
                </a:endParaRPr>
              </a:p>
            </p:txBody>
          </p:sp>
        </p:grpSp>
        <p:sp>
          <p:nvSpPr>
            <p:cNvPr id="35" name="弧形 34"/>
            <p:cNvSpPr/>
            <p:nvPr/>
          </p:nvSpPr>
          <p:spPr>
            <a:xfrm rot="15454201">
              <a:off x="8141984" y="3531558"/>
              <a:ext cx="479620" cy="477454"/>
            </a:xfrm>
            <a:prstGeom prst="arc">
              <a:avLst>
                <a:gd name="adj1" fmla="val 18897563"/>
                <a:gd name="adj2" fmla="val 2113150"/>
              </a:avLst>
            </a:prstGeom>
            <a:ln w="19050">
              <a:solidFill>
                <a:srgbClr val="FF006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694789" y="2115239"/>
            <a:ext cx="955675" cy="869950"/>
            <a:chOff x="694789" y="2115239"/>
            <a:chExt cx="955675" cy="869950"/>
          </a:xfrm>
        </p:grpSpPr>
        <p:sp>
          <p:nvSpPr>
            <p:cNvPr id="17" name="任意多边形 16"/>
            <p:cNvSpPr/>
            <p:nvPr/>
          </p:nvSpPr>
          <p:spPr bwMode="auto">
            <a:xfrm>
              <a:off x="694789" y="2188264"/>
              <a:ext cx="955675" cy="796925"/>
            </a:xfrm>
            <a:custGeom>
              <a:avLst/>
              <a:gdLst>
                <a:gd name="connsiteX0" fmla="*/ 153420 w 955320"/>
                <a:gd name="connsiteY0" fmla="*/ 0 h 798036"/>
                <a:gd name="connsiteX1" fmla="*/ 955320 w 955320"/>
                <a:gd name="connsiteY1" fmla="*/ 687795 h 798036"/>
                <a:gd name="connsiteX2" fmla="*/ 872770 w 955320"/>
                <a:gd name="connsiteY2" fmla="*/ 732245 h 798036"/>
                <a:gd name="connsiteX3" fmla="*/ 758470 w 955320"/>
                <a:gd name="connsiteY3" fmla="*/ 690970 h 798036"/>
                <a:gd name="connsiteX4" fmla="*/ 698145 w 955320"/>
                <a:gd name="connsiteY4" fmla="*/ 748120 h 798036"/>
                <a:gd name="connsiteX5" fmla="*/ 606070 w 955320"/>
                <a:gd name="connsiteY5" fmla="*/ 732245 h 798036"/>
                <a:gd name="connsiteX6" fmla="*/ 555944 w 955320"/>
                <a:gd name="connsiteY6" fmla="*/ 798036 h 798036"/>
                <a:gd name="connsiteX7" fmla="*/ 476551 w 955320"/>
                <a:gd name="connsiteY7" fmla="*/ 741327 h 798036"/>
                <a:gd name="connsiteX8" fmla="*/ 475641 w 955320"/>
                <a:gd name="connsiteY8" fmla="*/ 742042 h 798036"/>
                <a:gd name="connsiteX9" fmla="*/ 466370 w 955320"/>
                <a:gd name="connsiteY9" fmla="*/ 735420 h 798036"/>
                <a:gd name="connsiteX10" fmla="*/ 421920 w 955320"/>
                <a:gd name="connsiteY10" fmla="*/ 770345 h 798036"/>
                <a:gd name="connsiteX11" fmla="*/ 345720 w 955320"/>
                <a:gd name="connsiteY11" fmla="*/ 751295 h 798036"/>
                <a:gd name="connsiteX12" fmla="*/ 277436 w 955320"/>
                <a:gd name="connsiteY12" fmla="*/ 797853 h 798036"/>
                <a:gd name="connsiteX13" fmla="*/ 219376 w 955320"/>
                <a:gd name="connsiteY13" fmla="*/ 750852 h 798036"/>
                <a:gd name="connsiteX14" fmla="*/ 218302 w 955320"/>
                <a:gd name="connsiteY14" fmla="*/ 752317 h 798036"/>
                <a:gd name="connsiteX15" fmla="*/ 209195 w 955320"/>
                <a:gd name="connsiteY15" fmla="*/ 744945 h 798036"/>
                <a:gd name="connsiteX16" fmla="*/ 174889 w 955320"/>
                <a:gd name="connsiteY16" fmla="*/ 791727 h 798036"/>
                <a:gd name="connsiteX17" fmla="*/ 130476 w 955320"/>
                <a:gd name="connsiteY17" fmla="*/ 760377 h 798036"/>
                <a:gd name="connsiteX18" fmla="*/ 129764 w 955320"/>
                <a:gd name="connsiteY18" fmla="*/ 761154 h 798036"/>
                <a:gd name="connsiteX19" fmla="*/ 120295 w 955320"/>
                <a:gd name="connsiteY19" fmla="*/ 754470 h 798036"/>
                <a:gd name="connsiteX20" fmla="*/ 87006 w 955320"/>
                <a:gd name="connsiteY20" fmla="*/ 790786 h 798036"/>
                <a:gd name="connsiteX21" fmla="*/ 63801 w 955320"/>
                <a:gd name="connsiteY21" fmla="*/ 769902 h 798036"/>
                <a:gd name="connsiteX22" fmla="*/ 61319 w 955320"/>
                <a:gd name="connsiteY22" fmla="*/ 770924 h 798036"/>
                <a:gd name="connsiteX23" fmla="*/ 53620 w 955320"/>
                <a:gd name="connsiteY23" fmla="*/ 763995 h 798036"/>
                <a:gd name="connsiteX24" fmla="*/ 0 w 955320"/>
                <a:gd name="connsiteY24" fmla="*/ 786074 h 798036"/>
                <a:gd name="connsiteX25" fmla="*/ 153420 w 955320"/>
                <a:gd name="connsiteY25" fmla="*/ 0 h 7980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955320" h="798036">
                  <a:moveTo>
                    <a:pt x="153420" y="0"/>
                  </a:moveTo>
                  <a:lnTo>
                    <a:pt x="955320" y="687795"/>
                  </a:lnTo>
                  <a:lnTo>
                    <a:pt x="872770" y="732245"/>
                  </a:lnTo>
                  <a:lnTo>
                    <a:pt x="758470" y="690970"/>
                  </a:lnTo>
                  <a:lnTo>
                    <a:pt x="698145" y="748120"/>
                  </a:lnTo>
                  <a:lnTo>
                    <a:pt x="606070" y="732245"/>
                  </a:lnTo>
                  <a:lnTo>
                    <a:pt x="555944" y="798036"/>
                  </a:lnTo>
                  <a:lnTo>
                    <a:pt x="476551" y="741327"/>
                  </a:lnTo>
                  <a:lnTo>
                    <a:pt x="475641" y="742042"/>
                  </a:lnTo>
                  <a:lnTo>
                    <a:pt x="466370" y="735420"/>
                  </a:lnTo>
                  <a:lnTo>
                    <a:pt x="421920" y="770345"/>
                  </a:lnTo>
                  <a:lnTo>
                    <a:pt x="345720" y="751295"/>
                  </a:lnTo>
                  <a:lnTo>
                    <a:pt x="277436" y="797853"/>
                  </a:lnTo>
                  <a:lnTo>
                    <a:pt x="219376" y="750852"/>
                  </a:lnTo>
                  <a:lnTo>
                    <a:pt x="218302" y="752317"/>
                  </a:lnTo>
                  <a:lnTo>
                    <a:pt x="209195" y="744945"/>
                  </a:lnTo>
                  <a:lnTo>
                    <a:pt x="174889" y="791727"/>
                  </a:lnTo>
                  <a:lnTo>
                    <a:pt x="130476" y="760377"/>
                  </a:lnTo>
                  <a:lnTo>
                    <a:pt x="129764" y="761154"/>
                  </a:lnTo>
                  <a:lnTo>
                    <a:pt x="120295" y="754470"/>
                  </a:lnTo>
                  <a:lnTo>
                    <a:pt x="87006" y="790786"/>
                  </a:lnTo>
                  <a:lnTo>
                    <a:pt x="63801" y="769902"/>
                  </a:lnTo>
                  <a:lnTo>
                    <a:pt x="61319" y="770924"/>
                  </a:lnTo>
                  <a:lnTo>
                    <a:pt x="53620" y="763995"/>
                  </a:lnTo>
                  <a:lnTo>
                    <a:pt x="0" y="786074"/>
                  </a:lnTo>
                  <a:lnTo>
                    <a:pt x="153420" y="0"/>
                  </a:lnTo>
                  <a:close/>
                </a:path>
              </a:pathLst>
            </a:custGeom>
            <a:noFill/>
            <a:ln w="19050">
              <a:solidFill>
                <a:srgbClr val="000000"/>
              </a:solidFill>
              <a:prstDash val="sysDash"/>
              <a:miter lim="800000"/>
            </a:ln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18" name="弧形 17"/>
            <p:cNvSpPr/>
            <p:nvPr/>
          </p:nvSpPr>
          <p:spPr>
            <a:xfrm rot="7297919">
              <a:off x="733682" y="2122382"/>
              <a:ext cx="374650" cy="360363"/>
            </a:xfrm>
            <a:prstGeom prst="arc">
              <a:avLst>
                <a:gd name="adj1" fmla="val 16200000"/>
                <a:gd name="adj2" fmla="val 632351"/>
              </a:avLst>
            </a:prstGeom>
            <a:ln w="19050">
              <a:solidFill>
                <a:srgbClr val="FF006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8" name="矩形 37"/>
            <p:cNvSpPr/>
            <p:nvPr/>
          </p:nvSpPr>
          <p:spPr>
            <a:xfrm>
              <a:off x="813855" y="2473747"/>
              <a:ext cx="677862" cy="46166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marL="0" marR="0" lvl="0" indent="0" algn="l" defTabSz="914400" rtl="0" eaLnBrk="1" fontAlgn="base" latinLnBrk="0" hangingPunct="1"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66"/>
                  </a:solidFill>
                  <a:effectLst/>
                  <a:uLnTx/>
                  <a:uFillTx/>
                  <a:latin typeface="+mj-lt"/>
                  <a:ea typeface="楷体" panose="02010609060101010101" pitchFamily="49" charset="-122"/>
                  <a:cs typeface="+mn-cs"/>
                </a:rPr>
                <a:t>1'</a:t>
              </a:r>
              <a:endPara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FF0066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  <a:cs typeface="+mn-cs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4" grpId="0"/>
      <p:bldP spid="15" grpId="0"/>
      <p:bldP spid="23" grpId="0"/>
      <p:bldP spid="24" grpId="0"/>
      <p:bldP spid="2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938489" y="307631"/>
            <a:ext cx="6085571" cy="1549196"/>
            <a:chOff x="938489" y="307631"/>
            <a:chExt cx="6085571" cy="1549196"/>
          </a:xfrm>
        </p:grpSpPr>
        <p:sp>
          <p:nvSpPr>
            <p:cNvPr id="6" name="折角形 5"/>
            <p:cNvSpPr/>
            <p:nvPr/>
          </p:nvSpPr>
          <p:spPr bwMode="auto">
            <a:xfrm>
              <a:off x="938489" y="722318"/>
              <a:ext cx="6085571" cy="1134509"/>
            </a:xfrm>
            <a:prstGeom prst="foldedCorner">
              <a:avLst/>
            </a:prstGeom>
            <a:noFill/>
            <a:ln w="19050">
              <a:solidFill>
                <a:srgbClr val="F47F5A"/>
              </a:solidFill>
              <a:miter lim="800000"/>
            </a:ln>
          </p:spPr>
          <p:txBody>
            <a:bodyPr wrap="square" anchor="ctr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  <p:pic>
          <p:nvPicPr>
            <p:cNvPr id="16387" name="图片 6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152801" y="307631"/>
              <a:ext cx="541338" cy="715962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8" name="矩形 7"/>
            <p:cNvSpPr/>
            <p:nvPr/>
          </p:nvSpPr>
          <p:spPr>
            <a:xfrm>
              <a:off x="1586499" y="1158331"/>
              <a:ext cx="5416550" cy="55989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lvl="0">
                <a:lnSpc>
                  <a:spcPct val="120000"/>
                </a:lnSpc>
                <a:defRPr/>
              </a:pPr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+mj-ea"/>
                  <a:cs typeface="+mn-cs"/>
                </a:rPr>
                <a:t>三角形三个</a:t>
              </a:r>
              <a:r>
                <a:rPr lang="zh-CN" altLang="en-US" sz="2800" b="1" dirty="0">
                  <a:latin typeface="+mj-lt"/>
                  <a:ea typeface="+mj-ea"/>
                </a:rPr>
                <a:t>内角的</a:t>
              </a:r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+mj-ea"/>
                  <a:cs typeface="+mn-cs"/>
                </a:rPr>
                <a:t>和等于</a:t>
              </a:r>
              <a:r>
                <a:rPr kumimoji="0" lang="en-US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+mj-ea"/>
                  <a:cs typeface="+mn-cs"/>
                </a:rPr>
                <a:t>180°</a:t>
              </a:r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+mj-ea"/>
                  <a:cs typeface="+mn-cs"/>
                </a:rPr>
                <a:t>。</a:t>
              </a: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938489" y="2470096"/>
            <a:ext cx="6283947" cy="1152367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altLang="en-US" sz="2800" b="1" dirty="0">
                <a:latin typeface="+mj-lt"/>
                <a:ea typeface="+mj-ea"/>
              </a:rPr>
              <a:t>几何语言：</a:t>
            </a:r>
            <a:endParaRPr lang="en-US" altLang="zh-CN" sz="2800" b="1" dirty="0">
              <a:latin typeface="+mj-lt"/>
              <a:ea typeface="+mj-ea"/>
            </a:endParaRPr>
          </a:p>
          <a:p>
            <a:pPr algn="l">
              <a:lnSpc>
                <a:spcPct val="13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+mj-ea"/>
              </a:rPr>
              <a:t>在△</a:t>
            </a:r>
            <a:r>
              <a:rPr lang="en-US" altLang="zh-CN" sz="2800" b="1" i="1" dirty="0">
                <a:solidFill>
                  <a:srgbClr val="FF0000"/>
                </a:solidFill>
                <a:latin typeface="+mj-lt"/>
                <a:ea typeface="+mj-ea"/>
              </a:rPr>
              <a:t>ABC</a:t>
            </a: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+mj-ea"/>
              </a:rPr>
              <a:t>中，∠</a:t>
            </a:r>
            <a:r>
              <a:rPr lang="en-US" altLang="zh-CN" sz="2800" b="1" i="1" dirty="0">
                <a:solidFill>
                  <a:srgbClr val="FF0000"/>
                </a:solidFill>
                <a:latin typeface="+mj-lt"/>
                <a:ea typeface="+mj-ea"/>
              </a:rPr>
              <a:t>A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+mj-ea"/>
              </a:rPr>
              <a:t>+</a:t>
            </a: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+mj-ea"/>
              </a:rPr>
              <a:t>∠</a:t>
            </a:r>
            <a:r>
              <a:rPr lang="en-US" altLang="zh-CN" sz="2800" b="1" i="1" dirty="0">
                <a:solidFill>
                  <a:srgbClr val="FF0000"/>
                </a:solidFill>
                <a:latin typeface="+mj-lt"/>
                <a:ea typeface="+mj-ea"/>
              </a:rPr>
              <a:t>B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+mj-ea"/>
              </a:rPr>
              <a:t>+</a:t>
            </a: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+mj-ea"/>
              </a:rPr>
              <a:t>∠</a:t>
            </a:r>
            <a:r>
              <a:rPr lang="en-US" altLang="zh-CN" sz="2800" b="1" i="1" dirty="0">
                <a:solidFill>
                  <a:srgbClr val="FF0000"/>
                </a:solidFill>
                <a:latin typeface="+mj-lt"/>
                <a:ea typeface="+mj-ea"/>
              </a:rPr>
              <a:t>C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+mj-ea"/>
              </a:rPr>
              <a:t>=180°</a:t>
            </a: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+mj-ea"/>
              </a:rPr>
              <a:t>。</a:t>
            </a:r>
            <a:endParaRPr lang="zh-CN" altLang="en-US" sz="2800" b="1" dirty="0">
              <a:solidFill>
                <a:srgbClr val="FF0000"/>
              </a:solidFill>
              <a:latin typeface="+mj-lt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677379" y="1084091"/>
            <a:ext cx="7789241" cy="107696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       下面的图（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1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）、图（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2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）、图（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3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）中的三角形被遮住的两个内角是什么角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?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试着说明理由。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n-cs"/>
            </a:endParaRPr>
          </a:p>
        </p:txBody>
      </p:sp>
      <p:sp>
        <p:nvSpPr>
          <p:cNvPr id="10" name="直角三角形 9"/>
          <p:cNvSpPr/>
          <p:nvPr/>
        </p:nvSpPr>
        <p:spPr bwMode="auto">
          <a:xfrm rot="7601760">
            <a:off x="836763" y="2634115"/>
            <a:ext cx="1612900" cy="1111250"/>
          </a:xfrm>
          <a:prstGeom prst="rtTriangle">
            <a:avLst/>
          </a:prstGeom>
          <a:solidFill>
            <a:schemeClr val="accent3">
              <a:lumMod val="20000"/>
              <a:lumOff val="80000"/>
            </a:schemeClr>
          </a:solidFill>
          <a:ln w="19050">
            <a:solidFill>
              <a:srgbClr val="000000"/>
            </a:solidFill>
            <a:miter lim="800000"/>
          </a:ln>
        </p:spPr>
        <p:txBody>
          <a:bodyPr anchor="ctr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1" name="矩形 10"/>
          <p:cNvSpPr/>
          <p:nvPr/>
        </p:nvSpPr>
        <p:spPr bwMode="auto">
          <a:xfrm>
            <a:off x="627213" y="2754765"/>
            <a:ext cx="2311400" cy="1111250"/>
          </a:xfrm>
          <a:prstGeom prst="rect">
            <a:avLst/>
          </a:prstGeom>
          <a:solidFill>
            <a:srgbClr val="F47F5A"/>
          </a:solidFill>
          <a:ln w="19050">
            <a:solidFill>
              <a:srgbClr val="F47F5A"/>
            </a:solidFill>
            <a:miter lim="800000"/>
          </a:ln>
        </p:spPr>
        <p:txBody>
          <a:bodyPr anchor="ctr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2" name="矩形 11"/>
          <p:cNvSpPr/>
          <p:nvPr/>
        </p:nvSpPr>
        <p:spPr bwMode="auto">
          <a:xfrm rot="18429015">
            <a:off x="1634482" y="2239621"/>
            <a:ext cx="122238" cy="117475"/>
          </a:xfrm>
          <a:prstGeom prst="rect">
            <a:avLst/>
          </a:prstGeom>
          <a:noFill/>
          <a:ln w="19050">
            <a:solidFill>
              <a:srgbClr val="0000FF"/>
            </a:solidFill>
            <a:miter lim="800000"/>
          </a:ln>
        </p:spPr>
        <p:txBody>
          <a:bodyPr anchor="ctr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4" name="任意多边形 13"/>
          <p:cNvSpPr/>
          <p:nvPr/>
        </p:nvSpPr>
        <p:spPr bwMode="auto">
          <a:xfrm rot="10800000">
            <a:off x="3802213" y="2383290"/>
            <a:ext cx="1816100" cy="520700"/>
          </a:xfrm>
          <a:custGeom>
            <a:avLst/>
            <a:gdLst>
              <a:gd name="connsiteX0" fmla="*/ 0 w 1816100"/>
              <a:gd name="connsiteY0" fmla="*/ 0 h 520700"/>
              <a:gd name="connsiteX1" fmla="*/ 812800 w 1816100"/>
              <a:gd name="connsiteY1" fmla="*/ 520700 h 520700"/>
              <a:gd name="connsiteX2" fmla="*/ 1816100 w 1816100"/>
              <a:gd name="connsiteY2" fmla="*/ 38100 h 520700"/>
              <a:gd name="connsiteX3" fmla="*/ 0 w 1816100"/>
              <a:gd name="connsiteY3" fmla="*/ 0 h 520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16100" h="520700">
                <a:moveTo>
                  <a:pt x="0" y="0"/>
                </a:moveTo>
                <a:lnTo>
                  <a:pt x="812800" y="520700"/>
                </a:lnTo>
                <a:lnTo>
                  <a:pt x="1816100" y="3810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 w="19050">
            <a:solidFill>
              <a:srgbClr val="000000"/>
            </a:solidFill>
            <a:miter lim="800000"/>
          </a:ln>
        </p:spPr>
        <p:txBody>
          <a:bodyPr anchor="ctr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5" name="矩形 14"/>
          <p:cNvSpPr/>
          <p:nvPr/>
        </p:nvSpPr>
        <p:spPr bwMode="auto">
          <a:xfrm>
            <a:off x="3554563" y="2754765"/>
            <a:ext cx="2311400" cy="1111250"/>
          </a:xfrm>
          <a:prstGeom prst="rect">
            <a:avLst/>
          </a:prstGeom>
          <a:solidFill>
            <a:srgbClr val="F47F5A"/>
          </a:solidFill>
          <a:ln w="19050">
            <a:solidFill>
              <a:srgbClr val="F47F5A"/>
            </a:solidFill>
            <a:miter lim="800000"/>
          </a:ln>
        </p:spPr>
        <p:txBody>
          <a:bodyPr anchor="ctr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7" name="等腰三角形 16"/>
          <p:cNvSpPr/>
          <p:nvPr/>
        </p:nvSpPr>
        <p:spPr bwMode="auto">
          <a:xfrm>
            <a:off x="6704163" y="2211840"/>
            <a:ext cx="1416050" cy="1260475"/>
          </a:xfrm>
          <a:prstGeom prst="triangle">
            <a:avLst/>
          </a:prstGeom>
          <a:solidFill>
            <a:schemeClr val="accent3">
              <a:lumMod val="40000"/>
              <a:lumOff val="60000"/>
            </a:schemeClr>
          </a:solidFill>
          <a:ln w="19050">
            <a:solidFill>
              <a:srgbClr val="000000"/>
            </a:solidFill>
            <a:miter lim="800000"/>
          </a:ln>
        </p:spPr>
        <p:txBody>
          <a:bodyPr anchor="ctr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8" name="矩形 17"/>
          <p:cNvSpPr/>
          <p:nvPr/>
        </p:nvSpPr>
        <p:spPr bwMode="auto">
          <a:xfrm>
            <a:off x="6437463" y="2754765"/>
            <a:ext cx="2311400" cy="1111250"/>
          </a:xfrm>
          <a:prstGeom prst="rect">
            <a:avLst/>
          </a:prstGeom>
          <a:solidFill>
            <a:srgbClr val="F47F5A"/>
          </a:solidFill>
          <a:ln w="19050">
            <a:solidFill>
              <a:srgbClr val="F47F5A"/>
            </a:solidFill>
            <a:miter lim="800000"/>
          </a:ln>
        </p:spPr>
        <p:txBody>
          <a:bodyPr anchor="ctr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262213" y="3788228"/>
            <a:ext cx="974725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宋体" panose="02010600030101010101" pitchFamily="2" charset="-122"/>
                <a:cs typeface="+mn-cs"/>
              </a:rPr>
              <a:t>（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宋体" panose="02010600030101010101" pitchFamily="2" charset="-122"/>
                <a:cs typeface="+mn-cs"/>
              </a:rPr>
              <a:t>1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宋体" panose="02010600030101010101" pitchFamily="2" charset="-122"/>
                <a:cs typeface="+mn-cs"/>
              </a:rPr>
              <a:t>）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4280051" y="3788228"/>
            <a:ext cx="974725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宋体" panose="02010600030101010101" pitchFamily="2" charset="-122"/>
                <a:cs typeface="+mn-cs"/>
              </a:rPr>
              <a:t>（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宋体" panose="02010600030101010101" pitchFamily="2" charset="-122"/>
                <a:cs typeface="+mn-cs"/>
              </a:rPr>
              <a:t>2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宋体" panose="02010600030101010101" pitchFamily="2" charset="-122"/>
                <a:cs typeface="+mn-cs"/>
              </a:rPr>
              <a:t>）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7183588" y="3788228"/>
            <a:ext cx="974725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宋体" panose="02010600030101010101" pitchFamily="2" charset="-122"/>
                <a:cs typeface="+mn-cs"/>
              </a:rPr>
              <a:t>（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宋体" panose="02010600030101010101" pitchFamily="2" charset="-122"/>
                <a:cs typeface="+mn-cs"/>
              </a:rPr>
              <a:t>3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宋体" panose="02010600030101010101" pitchFamily="2" charset="-122"/>
                <a:cs typeface="+mn-cs"/>
              </a:rPr>
              <a:t>）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宋体" panose="02010600030101010101" pitchFamily="2" charset="-122"/>
              <a:cs typeface="+mn-cs"/>
            </a:endParaRPr>
          </a:p>
        </p:txBody>
      </p:sp>
      <p:cxnSp>
        <p:nvCxnSpPr>
          <p:cNvPr id="16" name="直接连接符 15"/>
          <p:cNvCxnSpPr/>
          <p:nvPr/>
        </p:nvCxnSpPr>
        <p:spPr>
          <a:xfrm>
            <a:off x="1083837" y="959140"/>
            <a:ext cx="6976327" cy="0"/>
          </a:xfrm>
          <a:prstGeom prst="line">
            <a:avLst/>
          </a:prstGeom>
          <a:ln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文本框 24"/>
          <p:cNvSpPr txBox="1"/>
          <p:nvPr/>
        </p:nvSpPr>
        <p:spPr>
          <a:xfrm>
            <a:off x="742119" y="454248"/>
            <a:ext cx="75565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探究点</a:t>
            </a:r>
            <a:r>
              <a:rPr lang="en-US" altLang="zh-CN" sz="2800" b="1" dirty="0">
                <a:solidFill>
                  <a:srgbClr val="0070C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en-US" sz="2800" b="1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：</a:t>
            </a:r>
            <a:r>
              <a:rPr lang="zh-CN" altLang="en-US" sz="2800" b="1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宋体" panose="02010600030101010101" pitchFamily="2" charset="-122"/>
              </a:rPr>
              <a:t>三角形的分类及直角三角形的性质</a:t>
            </a:r>
            <a:endParaRPr lang="zh-CN" altLang="en-US" sz="2800" b="1" dirty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978109" y="3072055"/>
            <a:ext cx="1744429" cy="4766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都是锐角。</a:t>
            </a:r>
            <a:endParaRPr lang="zh-CN" altLang="en-US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3970679" y="3080146"/>
            <a:ext cx="1744429" cy="4766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都是锐角。</a:t>
            </a:r>
            <a:endParaRPr lang="zh-CN" altLang="en-US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6573243" y="2867913"/>
            <a:ext cx="2175620" cy="9198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两个角中至少有一个锐角。</a:t>
            </a:r>
            <a:endParaRPr lang="zh-CN" altLang="en-US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4472609" y="4017257"/>
            <a:ext cx="2611589" cy="1132936"/>
            <a:chOff x="4472609" y="4017257"/>
            <a:chExt cx="2611589" cy="1132936"/>
          </a:xfrm>
        </p:grpSpPr>
        <p:sp>
          <p:nvSpPr>
            <p:cNvPr id="4" name="思想气泡: 云 3"/>
            <p:cNvSpPr/>
            <p:nvPr/>
          </p:nvSpPr>
          <p:spPr bwMode="auto">
            <a:xfrm>
              <a:off x="4472609" y="4017257"/>
              <a:ext cx="2611589" cy="1132936"/>
            </a:xfrm>
            <a:prstGeom prst="cloudCallout">
              <a:avLst>
                <a:gd name="adj1" fmla="val 19827"/>
                <a:gd name="adj2" fmla="val -85565"/>
              </a:avLst>
            </a:prstGeom>
            <a:solidFill>
              <a:schemeClr val="accent5">
                <a:lumMod val="20000"/>
                <a:lumOff val="80000"/>
              </a:schemeClr>
            </a:solidFill>
            <a:ln w="9525">
              <a:solidFill>
                <a:schemeClr val="accent5">
                  <a:lumMod val="40000"/>
                  <a:lumOff val="60000"/>
                </a:schemeClr>
              </a:solidFill>
              <a:miter lim="800000"/>
            </a:ln>
          </p:spPr>
          <p:txBody>
            <a:bodyPr wrap="square" rtlCol="0" anchor="ctr">
              <a:spAutoFit/>
            </a:bodyPr>
            <a:lstStyle/>
            <a:p>
              <a:pPr algn="l" eaLnBrk="1" hangingPunct="1">
                <a:lnSpc>
                  <a:spcPct val="120000"/>
                </a:lnSpc>
                <a:buFont typeface="Arial" panose="020B0604020202020204" pitchFamily="34" charset="0"/>
                <a:buNone/>
              </a:pPr>
              <a:endParaRPr lang="zh-CN" altLang="en-US" sz="2800" b="1" dirty="0">
                <a:latin typeface="+mj-lt"/>
                <a:ea typeface="黑体" panose="02010609060101010101" pitchFamily="49" charset="-122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4672421" y="4139259"/>
              <a:ext cx="2191350" cy="93634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2400" b="1" dirty="0">
                  <a:latin typeface="+mj-lt"/>
                  <a:ea typeface="+mj-ea"/>
                </a:rPr>
                <a:t>一个三角形中会有两个直角</a:t>
              </a:r>
              <a:r>
                <a:rPr lang="en-US" altLang="zh-CN" sz="2400" b="1" dirty="0">
                  <a:latin typeface="+mj-lt"/>
                  <a:ea typeface="+mj-ea"/>
                </a:rPr>
                <a:t>?</a:t>
              </a:r>
              <a:endParaRPr lang="zh-CN" altLang="en-US" sz="2400" b="1" dirty="0">
                <a:latin typeface="+mj-lt"/>
                <a:ea typeface="+mj-ea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4472608" y="4007274"/>
            <a:ext cx="2611589" cy="1132936"/>
            <a:chOff x="4472609" y="4017257"/>
            <a:chExt cx="2611589" cy="1132936"/>
          </a:xfrm>
        </p:grpSpPr>
        <p:sp>
          <p:nvSpPr>
            <p:cNvPr id="29" name="思想气泡: 云 28"/>
            <p:cNvSpPr/>
            <p:nvPr/>
          </p:nvSpPr>
          <p:spPr bwMode="auto">
            <a:xfrm>
              <a:off x="4472609" y="4017257"/>
              <a:ext cx="2611589" cy="1132936"/>
            </a:xfrm>
            <a:prstGeom prst="cloudCallout">
              <a:avLst>
                <a:gd name="adj1" fmla="val 19827"/>
                <a:gd name="adj2" fmla="val -85565"/>
              </a:avLst>
            </a:prstGeom>
            <a:solidFill>
              <a:schemeClr val="accent2">
                <a:lumMod val="20000"/>
                <a:lumOff val="80000"/>
              </a:schemeClr>
            </a:solidFill>
            <a:ln w="9525">
              <a:solidFill>
                <a:schemeClr val="accent2">
                  <a:lumMod val="40000"/>
                  <a:lumOff val="60000"/>
                </a:schemeClr>
              </a:solidFill>
              <a:miter lim="800000"/>
            </a:ln>
          </p:spPr>
          <p:txBody>
            <a:bodyPr wrap="square" rtlCol="0" anchor="ctr">
              <a:spAutoFit/>
            </a:bodyPr>
            <a:lstStyle/>
            <a:p>
              <a:pPr algn="l" eaLnBrk="1" hangingPunct="1">
                <a:lnSpc>
                  <a:spcPct val="120000"/>
                </a:lnSpc>
                <a:buFont typeface="Arial" panose="020B0604020202020204" pitchFamily="34" charset="0"/>
                <a:buNone/>
              </a:pPr>
              <a:endParaRPr lang="zh-CN" altLang="en-US" sz="2800" b="1" dirty="0">
                <a:latin typeface="+mj-lt"/>
                <a:ea typeface="黑体" panose="02010609060101010101" pitchFamily="49" charset="-122"/>
              </a:endParaRP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4672421" y="4139259"/>
              <a:ext cx="2191350" cy="93634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2400" b="1" dirty="0">
                  <a:latin typeface="+mj-lt"/>
                  <a:ea typeface="+mj-ea"/>
                </a:rPr>
                <a:t>可能两个内角是钝角或锐角</a:t>
              </a:r>
              <a:r>
                <a:rPr lang="en-US" altLang="zh-CN" sz="2400" b="1" dirty="0">
                  <a:latin typeface="+mj-lt"/>
                  <a:ea typeface="+mj-ea"/>
                </a:rPr>
                <a:t>?</a:t>
              </a:r>
              <a:endParaRPr lang="zh-CN" altLang="en-US" sz="2400" b="1" dirty="0">
                <a:latin typeface="+mj-lt"/>
                <a:ea typeface="+mj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6" grpId="0"/>
      <p:bldP spid="2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508000" y="1301750"/>
          <a:ext cx="8286750" cy="356235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762250"/>
                <a:gridCol w="2762250"/>
                <a:gridCol w="2762250"/>
              </a:tblGrid>
              <a:tr h="1781175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  <a:tr h="1781175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矩形 2"/>
          <p:cNvSpPr/>
          <p:nvPr/>
        </p:nvSpPr>
        <p:spPr>
          <a:xfrm>
            <a:off x="917575" y="472223"/>
            <a:ext cx="7308850" cy="55989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按三角形内角的大小把三角形分为三类：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n-cs"/>
            </a:endParaRPr>
          </a:p>
        </p:txBody>
      </p:sp>
      <p:sp>
        <p:nvSpPr>
          <p:cNvPr id="4" name="等腰三角形 3"/>
          <p:cNvSpPr/>
          <p:nvPr/>
        </p:nvSpPr>
        <p:spPr bwMode="auto">
          <a:xfrm>
            <a:off x="1179513" y="1590675"/>
            <a:ext cx="1416050" cy="1260475"/>
          </a:xfrm>
          <a:prstGeom prst="triangle">
            <a:avLst/>
          </a:prstGeom>
          <a:solidFill>
            <a:schemeClr val="accent3">
              <a:lumMod val="40000"/>
              <a:lumOff val="60000"/>
            </a:schemeClr>
          </a:solidFill>
          <a:ln w="19050">
            <a:solidFill>
              <a:srgbClr val="000000"/>
            </a:solidFill>
            <a:miter lim="800000"/>
          </a:ln>
        </p:spPr>
        <p:txBody>
          <a:bodyPr anchor="ctr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984250" y="3317875"/>
            <a:ext cx="1987550" cy="5603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  <a:cs typeface="+mn-cs"/>
              </a:rPr>
              <a:t>锐角三角形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+mj-lt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74663" y="4106863"/>
            <a:ext cx="2863850" cy="5270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6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j-lt"/>
                <a:ea typeface="楷体" panose="02010609060101010101" pitchFamily="49" charset="-122"/>
                <a:cs typeface="+mn-cs"/>
              </a:rPr>
              <a:t>三个内角</a:t>
            </a:r>
            <a:r>
              <a:rPr kumimoji="0" lang="zh-CN" altLang="en-US" sz="2600" b="1" i="0" u="none" strike="noStrike" kern="1200" cap="none" spc="0" normalizeH="0" baseline="0" noProof="0" dirty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  <a:cs typeface="+mn-cs"/>
              </a:rPr>
              <a:t>都是锐角</a:t>
            </a:r>
            <a:endParaRPr kumimoji="0" lang="zh-CN" altLang="en-US" sz="2600" b="1" i="0" u="none" strike="noStrike" kern="1200" cap="none" spc="0" normalizeH="0" baseline="0" noProof="0" dirty="0">
              <a:ln>
                <a:noFill/>
              </a:ln>
              <a:solidFill>
                <a:schemeClr val="accent6">
                  <a:lumMod val="75000"/>
                </a:schemeClr>
              </a:solidFill>
              <a:effectLst/>
              <a:uLnTx/>
              <a:uFillTx/>
              <a:latin typeface="+mj-lt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7" name="直角三角形 6"/>
          <p:cNvSpPr/>
          <p:nvPr/>
        </p:nvSpPr>
        <p:spPr bwMode="auto">
          <a:xfrm rot="8120095">
            <a:off x="3771900" y="2038350"/>
            <a:ext cx="1768475" cy="1219200"/>
          </a:xfrm>
          <a:prstGeom prst="rtTriangle">
            <a:avLst/>
          </a:prstGeom>
          <a:solidFill>
            <a:schemeClr val="accent3">
              <a:lumMod val="40000"/>
              <a:lumOff val="60000"/>
            </a:schemeClr>
          </a:solidFill>
          <a:ln w="19050">
            <a:solidFill>
              <a:srgbClr val="000000"/>
            </a:solidFill>
            <a:miter lim="800000"/>
          </a:ln>
        </p:spPr>
        <p:txBody>
          <a:bodyPr anchor="ctr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8" name="矩形 7"/>
          <p:cNvSpPr/>
          <p:nvPr/>
        </p:nvSpPr>
        <p:spPr bwMode="auto">
          <a:xfrm rot="18890826">
            <a:off x="4777581" y="1624806"/>
            <a:ext cx="146050" cy="125413"/>
          </a:xfrm>
          <a:prstGeom prst="rect">
            <a:avLst/>
          </a:prstGeom>
          <a:noFill/>
          <a:ln w="19050">
            <a:solidFill>
              <a:srgbClr val="000000"/>
            </a:solidFill>
            <a:miter lim="800000"/>
          </a:ln>
        </p:spPr>
        <p:txBody>
          <a:bodyPr anchor="ctr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702050" y="3336925"/>
            <a:ext cx="1987550" cy="5603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  <a:cs typeface="+mn-cs"/>
              </a:rPr>
              <a:t>直角三角形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+mj-lt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259138" y="4119563"/>
            <a:ext cx="2865438" cy="5270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6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j-lt"/>
                <a:ea typeface="楷体" panose="02010609060101010101" pitchFamily="49" charset="-122"/>
                <a:cs typeface="+mn-cs"/>
              </a:rPr>
              <a:t>有一个内角是</a:t>
            </a:r>
            <a:r>
              <a:rPr kumimoji="0" lang="zh-CN" altLang="en-US" sz="2600" b="1" i="0" u="none" strike="noStrike" kern="1200" cap="none" spc="0" normalizeH="0" baseline="0" noProof="0" dirty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  <a:cs typeface="+mn-cs"/>
              </a:rPr>
              <a:t>直角</a:t>
            </a:r>
            <a:endParaRPr kumimoji="0" lang="zh-CN" altLang="en-US" sz="2600" b="1" i="0" u="none" strike="noStrike" kern="1200" cap="none" spc="0" normalizeH="0" baseline="0" noProof="0" dirty="0">
              <a:ln>
                <a:noFill/>
              </a:ln>
              <a:solidFill>
                <a:schemeClr val="accent6">
                  <a:lumMod val="75000"/>
                </a:schemeClr>
              </a:solidFill>
              <a:effectLst/>
              <a:uLnTx/>
              <a:uFillTx/>
              <a:latin typeface="+mj-lt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413500" y="3355975"/>
            <a:ext cx="1987550" cy="5603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  <a:cs typeface="+mn-cs"/>
              </a:rPr>
              <a:t>钝角三角形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+mj-lt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974831" y="4106863"/>
            <a:ext cx="2864887" cy="526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6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j-lt"/>
                <a:ea typeface="楷体" panose="02010609060101010101" pitchFamily="49" charset="-122"/>
                <a:cs typeface="+mn-cs"/>
              </a:rPr>
              <a:t>有一个内角是</a:t>
            </a:r>
            <a:r>
              <a:rPr kumimoji="0" lang="zh-CN" altLang="en-US" sz="2600" b="1" i="0" u="none" strike="noStrike" kern="1200" cap="none" spc="0" normalizeH="0" baseline="0" noProof="0" dirty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  <a:cs typeface="+mn-cs"/>
              </a:rPr>
              <a:t>钝角</a:t>
            </a:r>
            <a:endParaRPr kumimoji="0" lang="zh-CN" altLang="en-US" sz="2600" b="1" i="0" u="none" strike="noStrike" kern="1200" cap="none" spc="0" normalizeH="0" baseline="0" noProof="0" dirty="0">
              <a:ln>
                <a:noFill/>
              </a:ln>
              <a:solidFill>
                <a:schemeClr val="accent6">
                  <a:lumMod val="75000"/>
                </a:schemeClr>
              </a:solidFill>
              <a:effectLst/>
              <a:uLnTx/>
              <a:uFillTx/>
              <a:latin typeface="+mj-lt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13" name="任意多边形 12"/>
          <p:cNvSpPr/>
          <p:nvPr/>
        </p:nvSpPr>
        <p:spPr bwMode="auto">
          <a:xfrm rot="10800000">
            <a:off x="6380504" y="1687512"/>
            <a:ext cx="2114841" cy="712787"/>
          </a:xfrm>
          <a:custGeom>
            <a:avLst/>
            <a:gdLst>
              <a:gd name="connsiteX0" fmla="*/ 0 w 1816100"/>
              <a:gd name="connsiteY0" fmla="*/ 0 h 520700"/>
              <a:gd name="connsiteX1" fmla="*/ 812800 w 1816100"/>
              <a:gd name="connsiteY1" fmla="*/ 520700 h 520700"/>
              <a:gd name="connsiteX2" fmla="*/ 1816100 w 1816100"/>
              <a:gd name="connsiteY2" fmla="*/ 38100 h 520700"/>
              <a:gd name="connsiteX3" fmla="*/ 0 w 1816100"/>
              <a:gd name="connsiteY3" fmla="*/ 0 h 520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16100" h="520700">
                <a:moveTo>
                  <a:pt x="0" y="0"/>
                </a:moveTo>
                <a:lnTo>
                  <a:pt x="812800" y="520700"/>
                </a:lnTo>
                <a:lnTo>
                  <a:pt x="1816100" y="3810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 w="19050">
            <a:solidFill>
              <a:srgbClr val="000000"/>
            </a:solidFill>
            <a:miter lim="800000"/>
          </a:ln>
        </p:spPr>
        <p:txBody>
          <a:bodyPr wrap="square" anchor="ctr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9" grpId="0"/>
      <p:bldP spid="10" grpId="0"/>
      <p:bldP spid="11" grpId="0"/>
      <p:bldP spid="1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圆角 1"/>
          <p:cNvSpPr/>
          <p:nvPr/>
        </p:nvSpPr>
        <p:spPr>
          <a:xfrm>
            <a:off x="374919" y="373723"/>
            <a:ext cx="1160463" cy="544513"/>
          </a:xfrm>
          <a:prstGeom prst="roundRect">
            <a:avLst/>
          </a:prstGeom>
          <a:noFill/>
          <a:ln>
            <a:solidFill>
              <a:srgbClr val="FD239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练习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FD2395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Text Box 3"/>
          <p:cNvSpPr txBox="1">
            <a:spLocks noChangeArrowheads="1"/>
          </p:cNvSpPr>
          <p:nvPr/>
        </p:nvSpPr>
        <p:spPr bwMode="auto">
          <a:xfrm>
            <a:off x="374919" y="886134"/>
            <a:ext cx="8320691" cy="1076961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2800" b="1" dirty="0">
                <a:solidFill>
                  <a:srgbClr val="000000"/>
                </a:solidFill>
                <a:latin typeface="+mj-lt"/>
                <a:ea typeface="+mj-ea"/>
              </a:rPr>
              <a:t>1.</a:t>
            </a:r>
            <a:r>
              <a:rPr lang="zh-CN" altLang="en-US" sz="2800" b="1" dirty="0">
                <a:solidFill>
                  <a:srgbClr val="000000"/>
                </a:solidFill>
                <a:latin typeface="+mj-lt"/>
                <a:ea typeface="+mj-ea"/>
              </a:rPr>
              <a:t>观察下面的三角形，其中哪些是锐角三角形，哪些</a:t>
            </a:r>
            <a:endParaRPr lang="en-US" altLang="zh-CN" sz="2800" b="1" dirty="0">
              <a:solidFill>
                <a:srgbClr val="000000"/>
              </a:solidFill>
              <a:latin typeface="+mj-lt"/>
              <a:ea typeface="+mj-ea"/>
            </a:endParaRPr>
          </a:p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2800" b="1" dirty="0">
                <a:solidFill>
                  <a:srgbClr val="000000"/>
                </a:solidFill>
                <a:latin typeface="+mj-lt"/>
                <a:ea typeface="+mj-ea"/>
              </a:rPr>
              <a:t>   </a:t>
            </a:r>
            <a:r>
              <a:rPr lang="zh-CN" altLang="en-US" sz="2800" b="1" dirty="0">
                <a:solidFill>
                  <a:srgbClr val="000000"/>
                </a:solidFill>
                <a:latin typeface="+mj-lt"/>
                <a:ea typeface="+mj-ea"/>
              </a:rPr>
              <a:t>是直角三角形，哪些是钝角三角形</a:t>
            </a:r>
            <a:r>
              <a:rPr lang="en-US" altLang="zh-CN" sz="2800" b="1" dirty="0">
                <a:solidFill>
                  <a:srgbClr val="000000"/>
                </a:solidFill>
                <a:latin typeface="+mj-lt"/>
                <a:ea typeface="+mj-ea"/>
              </a:rPr>
              <a:t>?</a:t>
            </a:r>
            <a:endParaRPr kumimoji="0" lang="en-US" altLang="zh-CN" sz="2800" b="1" i="1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黑体" panose="02010609060101010101" pitchFamily="49" charset="-122"/>
              <a:cs typeface="+mn-cs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645412" y="1977557"/>
            <a:ext cx="2063946" cy="1311692"/>
            <a:chOff x="683909" y="2122713"/>
            <a:chExt cx="2063946" cy="1311692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83909" y="2122713"/>
              <a:ext cx="2063946" cy="1018521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1321006" y="2974664"/>
              <a:ext cx="709052" cy="4597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2200" b="1" dirty="0">
                  <a:latin typeface="+mj-lt"/>
                  <a:ea typeface="+mj-ea"/>
                </a:rPr>
                <a:t>①</a:t>
              </a:r>
              <a:endParaRPr lang="zh-CN" altLang="en-US" sz="2200" b="1" dirty="0">
                <a:latin typeface="+mj-lt"/>
                <a:ea typeface="+mj-ea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2099522" y="1895100"/>
            <a:ext cx="2516628" cy="1458788"/>
            <a:chOff x="2092107" y="1949942"/>
            <a:chExt cx="2516628" cy="1458788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092107" y="1949942"/>
              <a:ext cx="2516628" cy="1131068"/>
            </a:xfrm>
            <a:prstGeom prst="rect">
              <a:avLst/>
            </a:prstGeom>
          </p:spPr>
        </p:pic>
        <p:sp>
          <p:nvSpPr>
            <p:cNvPr id="14" name="文本框 13"/>
            <p:cNvSpPr txBox="1"/>
            <p:nvPr/>
          </p:nvSpPr>
          <p:spPr>
            <a:xfrm>
              <a:off x="3467754" y="2948989"/>
              <a:ext cx="709052" cy="4597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2200" b="1" dirty="0">
                  <a:latin typeface="+mj-lt"/>
                  <a:ea typeface="+mj-ea"/>
                </a:rPr>
                <a:t>②</a:t>
              </a:r>
              <a:endParaRPr lang="zh-CN" altLang="en-US" sz="2200" b="1" dirty="0">
                <a:latin typeface="+mj-lt"/>
                <a:ea typeface="+mj-ea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4671055" y="1765874"/>
            <a:ext cx="2037860" cy="1585993"/>
            <a:chOff x="4670784" y="1822736"/>
            <a:chExt cx="2037860" cy="1585993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670784" y="1822736"/>
              <a:ext cx="2037860" cy="1258274"/>
            </a:xfrm>
            <a:prstGeom prst="rect">
              <a:avLst/>
            </a:prstGeom>
          </p:spPr>
        </p:pic>
        <p:sp>
          <p:nvSpPr>
            <p:cNvPr id="15" name="文本框 14"/>
            <p:cNvSpPr txBox="1"/>
            <p:nvPr/>
          </p:nvSpPr>
          <p:spPr>
            <a:xfrm>
              <a:off x="5534090" y="2948988"/>
              <a:ext cx="709052" cy="4597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2200" b="1" dirty="0">
                  <a:latin typeface="+mj-lt"/>
                  <a:ea typeface="+mj-ea"/>
                </a:rPr>
                <a:t>③</a:t>
              </a:r>
              <a:endParaRPr lang="zh-CN" altLang="en-US" sz="2200" b="1" dirty="0">
                <a:latin typeface="+mj-lt"/>
                <a:ea typeface="+mj-ea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6896775" y="1909236"/>
            <a:ext cx="1942040" cy="1147567"/>
            <a:chOff x="6862239" y="2000048"/>
            <a:chExt cx="1942040" cy="1147567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862239" y="2000048"/>
              <a:ext cx="1942040" cy="1076110"/>
            </a:xfrm>
            <a:prstGeom prst="rect">
              <a:avLst/>
            </a:prstGeom>
          </p:spPr>
        </p:pic>
        <p:sp>
          <p:nvSpPr>
            <p:cNvPr id="16" name="文本框 15"/>
            <p:cNvSpPr txBox="1"/>
            <p:nvPr/>
          </p:nvSpPr>
          <p:spPr>
            <a:xfrm>
              <a:off x="7478733" y="2687874"/>
              <a:ext cx="709052" cy="4597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2200" b="1" dirty="0">
                  <a:latin typeface="+mj-lt"/>
                  <a:ea typeface="+mj-ea"/>
                </a:rPr>
                <a:t>④</a:t>
              </a:r>
              <a:endParaRPr lang="zh-CN" altLang="en-US" sz="2200" b="1" dirty="0">
                <a:latin typeface="+mj-lt"/>
                <a:ea typeface="+mj-ea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879355" y="3648264"/>
            <a:ext cx="1715255" cy="1276183"/>
            <a:chOff x="858254" y="3560039"/>
            <a:chExt cx="1715255" cy="1276183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 rot="20760332" flipV="1">
              <a:off x="858254" y="3560039"/>
              <a:ext cx="1715255" cy="1276183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1485896" y="4198130"/>
              <a:ext cx="709052" cy="4597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2200" b="1" dirty="0">
                  <a:latin typeface="+mj-lt"/>
                  <a:ea typeface="+mj-ea"/>
                </a:rPr>
                <a:t>⑤</a:t>
              </a:r>
              <a:endParaRPr lang="zh-CN" altLang="en-US" sz="2200" b="1" dirty="0">
                <a:latin typeface="+mj-lt"/>
                <a:ea typeface="+mj-ea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3037786" y="3833593"/>
            <a:ext cx="2083994" cy="959793"/>
            <a:chOff x="3016685" y="3745368"/>
            <a:chExt cx="2083994" cy="959793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 rot="20963584" flipH="1">
              <a:off x="3016685" y="3745368"/>
              <a:ext cx="2083994" cy="959793"/>
            </a:xfrm>
            <a:prstGeom prst="rect">
              <a:avLst/>
            </a:prstGeom>
          </p:spPr>
        </p:pic>
        <p:sp>
          <p:nvSpPr>
            <p:cNvPr id="18" name="文本框 17"/>
            <p:cNvSpPr txBox="1"/>
            <p:nvPr/>
          </p:nvSpPr>
          <p:spPr>
            <a:xfrm>
              <a:off x="3899683" y="4217031"/>
              <a:ext cx="709052" cy="4597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2200" b="1" dirty="0">
                  <a:latin typeface="+mj-lt"/>
                  <a:ea typeface="+mj-ea"/>
                </a:rPr>
                <a:t>⑥</a:t>
              </a:r>
              <a:endParaRPr lang="zh-CN" altLang="en-US" sz="2200" b="1" dirty="0">
                <a:latin typeface="+mj-lt"/>
                <a:ea typeface="+mj-ea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5436102" y="3429715"/>
            <a:ext cx="3025567" cy="1448581"/>
            <a:chOff x="5419240" y="3352677"/>
            <a:chExt cx="3025567" cy="1448581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7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419240" y="3352677"/>
              <a:ext cx="3025567" cy="1075323"/>
            </a:xfrm>
            <a:prstGeom prst="rect">
              <a:avLst/>
            </a:prstGeom>
          </p:spPr>
        </p:pic>
        <p:sp>
          <p:nvSpPr>
            <p:cNvPr id="19" name="文本框 18"/>
            <p:cNvSpPr txBox="1"/>
            <p:nvPr/>
          </p:nvSpPr>
          <p:spPr>
            <a:xfrm>
              <a:off x="6862239" y="4341517"/>
              <a:ext cx="709052" cy="4597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2200" b="1" dirty="0">
                  <a:latin typeface="+mj-lt"/>
                  <a:ea typeface="+mj-ea"/>
                </a:rPr>
                <a:t>⑦</a:t>
              </a:r>
              <a:endParaRPr lang="zh-CN" altLang="en-US" sz="2200" b="1" dirty="0">
                <a:latin typeface="+mj-lt"/>
                <a:ea typeface="+mj-ea"/>
              </a:endParaRPr>
            </a:p>
          </p:txBody>
        </p:sp>
      </p:grpSp>
      <p:sp>
        <p:nvSpPr>
          <p:cNvPr id="28" name="文本框 27"/>
          <p:cNvSpPr txBox="1"/>
          <p:nvPr/>
        </p:nvSpPr>
        <p:spPr>
          <a:xfrm>
            <a:off x="4885612" y="3162155"/>
            <a:ext cx="1744395" cy="4931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锐角三角形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952386" y="4535126"/>
            <a:ext cx="1744395" cy="4931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锐角三角形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803334" y="3127166"/>
            <a:ext cx="1744395" cy="4766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直角三角形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6803969" y="3063194"/>
            <a:ext cx="1744395" cy="4766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直角三角形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3350421" y="4545395"/>
            <a:ext cx="1744395" cy="4766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直角三角形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2897426" y="3162155"/>
            <a:ext cx="1744395" cy="4766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钝角三角形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6385901" y="4632690"/>
            <a:ext cx="1744395" cy="4766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钝角三角形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176961" y="567267"/>
            <a:ext cx="3254016" cy="3929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altLang="zh-CN" b="1" dirty="0">
                <a:solidFill>
                  <a:srgbClr val="FFC000"/>
                </a:solidFill>
                <a:latin typeface="+mj-lt"/>
                <a:ea typeface="+mj-ea"/>
              </a:rPr>
              <a:t>【</a:t>
            </a:r>
            <a:r>
              <a:rPr lang="zh-CN" altLang="en-US" b="1" dirty="0">
                <a:solidFill>
                  <a:srgbClr val="FFC000"/>
                </a:solidFill>
                <a:latin typeface="+mj-lt"/>
                <a:ea typeface="+mj-ea"/>
              </a:rPr>
              <a:t>课本</a:t>
            </a:r>
            <a:r>
              <a:rPr lang="en-US" altLang="zh-CN" b="1" dirty="0">
                <a:solidFill>
                  <a:srgbClr val="FFC000"/>
                </a:solidFill>
                <a:latin typeface="+mj-lt"/>
                <a:ea typeface="+mj-ea"/>
              </a:rPr>
              <a:t>P87 </a:t>
            </a:r>
            <a:r>
              <a:rPr lang="zh-CN" altLang="en-US" b="1" dirty="0">
                <a:solidFill>
                  <a:srgbClr val="FFC000"/>
                </a:solidFill>
                <a:latin typeface="+mj-lt"/>
                <a:ea typeface="+mj-ea"/>
              </a:rPr>
              <a:t>随堂练习 第</a:t>
            </a:r>
            <a:r>
              <a:rPr lang="en-US" altLang="zh-CN" b="1" dirty="0">
                <a:solidFill>
                  <a:srgbClr val="FFC000"/>
                </a:solidFill>
                <a:latin typeface="+mj-lt"/>
                <a:ea typeface="+mj-ea"/>
              </a:rPr>
              <a:t>1</a:t>
            </a:r>
            <a:r>
              <a:rPr lang="zh-CN" altLang="en-US" b="1" dirty="0">
                <a:solidFill>
                  <a:srgbClr val="FFC000"/>
                </a:solidFill>
                <a:latin typeface="+mj-lt"/>
                <a:ea typeface="+mj-ea"/>
              </a:rPr>
              <a:t>题</a:t>
            </a:r>
            <a:r>
              <a:rPr lang="en-US" altLang="zh-CN" b="1" dirty="0">
                <a:solidFill>
                  <a:srgbClr val="FFC000"/>
                </a:solidFill>
                <a:latin typeface="+mj-lt"/>
                <a:ea typeface="+mj-ea"/>
              </a:rPr>
              <a:t>】</a:t>
            </a:r>
            <a:endParaRPr lang="zh-CN" altLang="en-US" b="1" dirty="0">
              <a:solidFill>
                <a:srgbClr val="FFC000"/>
              </a:solidFill>
              <a:latin typeface="+mj-lt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30" grpId="0"/>
      <p:bldP spid="31" grpId="0"/>
      <p:bldP spid="32" grpId="0"/>
      <p:bldP spid="33" grpId="0"/>
      <p:bldP spid="34" grpId="0"/>
      <p:bldP spid="3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"/>
          <p:cNvSpPr txBox="1">
            <a:spLocks noChangeArrowheads="1"/>
          </p:cNvSpPr>
          <p:nvPr/>
        </p:nvSpPr>
        <p:spPr bwMode="auto">
          <a:xfrm>
            <a:off x="539354" y="824780"/>
            <a:ext cx="8191751" cy="1594026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2800" b="1" dirty="0">
                <a:solidFill>
                  <a:srgbClr val="000000"/>
                </a:solidFill>
                <a:latin typeface="+mj-lt"/>
                <a:ea typeface="+mj-ea"/>
              </a:rPr>
              <a:t>2.</a:t>
            </a:r>
            <a:r>
              <a:rPr lang="zh-CN" altLang="en-US" sz="2800" b="1" dirty="0">
                <a:solidFill>
                  <a:srgbClr val="000000"/>
                </a:solidFill>
                <a:latin typeface="+mj-lt"/>
                <a:ea typeface="+mj-ea"/>
              </a:rPr>
              <a:t>一个三角形两个内角的度数分别如下，这个三角形是什么三角形</a:t>
            </a:r>
            <a:r>
              <a:rPr lang="en-US" altLang="zh-CN" sz="2800" b="1" dirty="0">
                <a:solidFill>
                  <a:srgbClr val="000000"/>
                </a:solidFill>
                <a:latin typeface="+mj-lt"/>
                <a:ea typeface="+mj-ea"/>
              </a:rPr>
              <a:t>?</a:t>
            </a:r>
            <a:endParaRPr lang="en-US" altLang="zh-CN" sz="2800" b="1" dirty="0">
              <a:solidFill>
                <a:srgbClr val="000000"/>
              </a:solidFill>
              <a:latin typeface="+mj-lt"/>
              <a:ea typeface="+mj-ea"/>
            </a:endParaRPr>
          </a:p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2800" b="1" dirty="0">
                <a:solidFill>
                  <a:srgbClr val="000000"/>
                </a:solidFill>
                <a:latin typeface="+mj-lt"/>
                <a:ea typeface="+mj-ea"/>
              </a:rPr>
              <a:t>(1)</a:t>
            </a:r>
            <a:r>
              <a:rPr lang="zh-CN" altLang="en-US" sz="2800" b="1" dirty="0">
                <a:solidFill>
                  <a:srgbClr val="000000"/>
                </a:solidFill>
                <a:latin typeface="+mj-lt"/>
                <a:ea typeface="+mj-ea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+mj-lt"/>
                <a:ea typeface="+mj-ea"/>
              </a:rPr>
              <a:t>30°</a:t>
            </a:r>
            <a:r>
              <a:rPr lang="zh-CN" altLang="en-US" sz="2800" b="1" dirty="0">
                <a:solidFill>
                  <a:srgbClr val="000000"/>
                </a:solidFill>
                <a:latin typeface="+mj-lt"/>
                <a:ea typeface="+mj-ea"/>
              </a:rPr>
              <a:t>和 </a:t>
            </a:r>
            <a:r>
              <a:rPr lang="en-US" altLang="zh-CN" sz="2800" b="1" dirty="0">
                <a:solidFill>
                  <a:srgbClr val="000000"/>
                </a:solidFill>
                <a:latin typeface="+mj-lt"/>
                <a:ea typeface="+mj-ea"/>
              </a:rPr>
              <a:t>60°</a:t>
            </a:r>
            <a:r>
              <a:rPr lang="zh-CN" altLang="en-US" sz="2800" b="1" dirty="0">
                <a:solidFill>
                  <a:srgbClr val="000000"/>
                </a:solidFill>
                <a:latin typeface="+mj-lt"/>
                <a:ea typeface="+mj-ea"/>
              </a:rPr>
              <a:t>；</a:t>
            </a:r>
            <a:r>
              <a:rPr lang="en-US" altLang="zh-CN" sz="2800" b="1" dirty="0">
                <a:solidFill>
                  <a:srgbClr val="000000"/>
                </a:solidFill>
                <a:latin typeface="+mj-lt"/>
                <a:ea typeface="+mj-ea"/>
              </a:rPr>
              <a:t> (2)</a:t>
            </a:r>
            <a:r>
              <a:rPr lang="zh-CN" altLang="en-US" sz="2800" b="1" dirty="0">
                <a:solidFill>
                  <a:srgbClr val="000000"/>
                </a:solidFill>
                <a:latin typeface="+mj-lt"/>
                <a:ea typeface="+mj-ea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+mj-lt"/>
                <a:ea typeface="+mj-ea"/>
              </a:rPr>
              <a:t>40°</a:t>
            </a:r>
            <a:r>
              <a:rPr lang="zh-CN" altLang="en-US" sz="2800" b="1" dirty="0">
                <a:solidFill>
                  <a:srgbClr val="000000"/>
                </a:solidFill>
                <a:latin typeface="+mj-lt"/>
                <a:ea typeface="+mj-ea"/>
              </a:rPr>
              <a:t>和 </a:t>
            </a:r>
            <a:r>
              <a:rPr lang="en-US" altLang="zh-CN" sz="2800" b="1" dirty="0">
                <a:solidFill>
                  <a:srgbClr val="000000"/>
                </a:solidFill>
                <a:latin typeface="+mj-lt"/>
                <a:ea typeface="+mj-ea"/>
              </a:rPr>
              <a:t>70°</a:t>
            </a:r>
            <a:r>
              <a:rPr lang="zh-CN" altLang="en-US" sz="2800" b="1" dirty="0">
                <a:solidFill>
                  <a:srgbClr val="000000"/>
                </a:solidFill>
                <a:latin typeface="+mj-lt"/>
                <a:ea typeface="+mj-ea"/>
              </a:rPr>
              <a:t>；</a:t>
            </a:r>
            <a:r>
              <a:rPr lang="en-US" altLang="zh-CN" sz="2800" b="1" dirty="0">
                <a:solidFill>
                  <a:srgbClr val="000000"/>
                </a:solidFill>
                <a:latin typeface="+mj-lt"/>
                <a:ea typeface="+mj-ea"/>
              </a:rPr>
              <a:t> (3)50°</a:t>
            </a:r>
            <a:r>
              <a:rPr lang="zh-CN" altLang="en-US" sz="2800" b="1" dirty="0">
                <a:solidFill>
                  <a:srgbClr val="000000"/>
                </a:solidFill>
                <a:latin typeface="+mj-lt"/>
                <a:ea typeface="+mj-ea"/>
              </a:rPr>
              <a:t>和 </a:t>
            </a:r>
            <a:r>
              <a:rPr lang="en-US" altLang="zh-CN" sz="2800" b="1" dirty="0">
                <a:solidFill>
                  <a:srgbClr val="000000"/>
                </a:solidFill>
                <a:latin typeface="+mj-lt"/>
                <a:ea typeface="+mj-ea"/>
              </a:rPr>
              <a:t>20°</a:t>
            </a:r>
            <a:r>
              <a:rPr lang="zh-CN" altLang="en-US" sz="2800" b="1" dirty="0">
                <a:solidFill>
                  <a:srgbClr val="000000"/>
                </a:solidFill>
                <a:latin typeface="+mj-lt"/>
                <a:ea typeface="+mj-ea"/>
              </a:rPr>
              <a:t>。</a:t>
            </a:r>
            <a:endParaRPr kumimoji="0" lang="en-US" altLang="zh-CN" sz="2800" b="1" i="1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3" name="Text Box 3"/>
          <p:cNvSpPr txBox="1">
            <a:spLocks noChangeArrowheads="1"/>
          </p:cNvSpPr>
          <p:nvPr/>
        </p:nvSpPr>
        <p:spPr bwMode="auto">
          <a:xfrm>
            <a:off x="393631" y="2724694"/>
            <a:ext cx="7711690" cy="559897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eaLnBrk="1" hangingPunct="1">
              <a:lnSpc>
                <a:spcPct val="120000"/>
              </a:lnSpc>
              <a:spcBef>
                <a:spcPts val="0"/>
              </a:spcBef>
              <a:defRPr/>
            </a:pPr>
            <a:r>
              <a:rPr kumimoji="0" lang="zh-CN" altLang="en-US" sz="2800" b="1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</a:rPr>
              <a:t>解：</a:t>
            </a:r>
            <a:r>
              <a:rPr kumimoji="0" lang="en-US" altLang="zh-CN" sz="2800" b="1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</a:rPr>
              <a:t>(1) 180°-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30°-60°=90°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，直角三角形；</a:t>
            </a:r>
            <a:endParaRPr kumimoji="0" lang="en-US" altLang="zh-CN" sz="2800" b="1" u="none" strike="noStrike" kern="1200" cap="none" spc="0" normalizeH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4" name="Text Box 3"/>
          <p:cNvSpPr txBox="1">
            <a:spLocks noChangeArrowheads="1"/>
          </p:cNvSpPr>
          <p:nvPr/>
        </p:nvSpPr>
        <p:spPr bwMode="auto">
          <a:xfrm>
            <a:off x="1003231" y="3387634"/>
            <a:ext cx="6611374" cy="564257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eaLnBrk="1" hangingPunct="1">
              <a:lnSpc>
                <a:spcPct val="120000"/>
              </a:lnSpc>
              <a:spcBef>
                <a:spcPts val="0"/>
              </a:spcBef>
              <a:defRPr/>
            </a:pPr>
            <a:r>
              <a:rPr kumimoji="0" lang="zh-CN" altLang="en-US" sz="2800" b="1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kumimoji="0" lang="en-US" altLang="zh-CN" sz="2800" b="1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</a:rPr>
              <a:t>(2) 180°-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40°-70°=70°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，锐角三角形；</a:t>
            </a:r>
            <a:endParaRPr kumimoji="0" lang="en-US" altLang="zh-CN" sz="2800" b="1" u="none" strike="noStrike" kern="1200" cap="none" spc="0" normalizeH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5" name="Text Box 3"/>
          <p:cNvSpPr txBox="1">
            <a:spLocks noChangeArrowheads="1"/>
          </p:cNvSpPr>
          <p:nvPr/>
        </p:nvSpPr>
        <p:spPr bwMode="auto">
          <a:xfrm>
            <a:off x="1003231" y="4054934"/>
            <a:ext cx="6949689" cy="564257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eaLnBrk="1" hangingPunct="1">
              <a:lnSpc>
                <a:spcPct val="120000"/>
              </a:lnSpc>
              <a:spcBef>
                <a:spcPts val="0"/>
              </a:spcBef>
              <a:defRPr/>
            </a:pPr>
            <a:r>
              <a:rPr kumimoji="0" lang="zh-CN" altLang="en-US" sz="2800" b="1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kumimoji="0" lang="en-US" altLang="zh-CN" sz="2800" b="1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</a:rPr>
              <a:t>(3) 180°-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50°-20°=110°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，钝角三角形。</a:t>
            </a:r>
            <a:endParaRPr kumimoji="0" lang="en-US" altLang="zh-CN" sz="2800" b="1" u="none" strike="noStrike" kern="1200" cap="none" spc="0" normalizeH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508453" y="1425329"/>
            <a:ext cx="3254016" cy="3929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altLang="zh-CN" b="1" dirty="0">
                <a:solidFill>
                  <a:srgbClr val="FFC000"/>
                </a:solidFill>
                <a:latin typeface="+mj-lt"/>
                <a:ea typeface="+mj-ea"/>
              </a:rPr>
              <a:t>【</a:t>
            </a:r>
            <a:r>
              <a:rPr lang="zh-CN" altLang="en-US" b="1" dirty="0">
                <a:solidFill>
                  <a:srgbClr val="FFC000"/>
                </a:solidFill>
                <a:latin typeface="+mj-lt"/>
                <a:ea typeface="+mj-ea"/>
              </a:rPr>
              <a:t>课本</a:t>
            </a:r>
            <a:r>
              <a:rPr lang="en-US" altLang="zh-CN" b="1" dirty="0">
                <a:solidFill>
                  <a:srgbClr val="FFC000"/>
                </a:solidFill>
                <a:latin typeface="+mj-lt"/>
                <a:ea typeface="+mj-ea"/>
              </a:rPr>
              <a:t>P87 </a:t>
            </a:r>
            <a:r>
              <a:rPr lang="zh-CN" altLang="en-US" b="1" dirty="0">
                <a:solidFill>
                  <a:srgbClr val="FFC000"/>
                </a:solidFill>
                <a:latin typeface="+mj-lt"/>
                <a:ea typeface="+mj-ea"/>
              </a:rPr>
              <a:t>随堂练习 第</a:t>
            </a:r>
            <a:r>
              <a:rPr lang="en-US" altLang="zh-CN" b="1" dirty="0">
                <a:solidFill>
                  <a:srgbClr val="FFC000"/>
                </a:solidFill>
                <a:latin typeface="+mj-lt"/>
                <a:ea typeface="+mj-ea"/>
              </a:rPr>
              <a:t>2</a:t>
            </a:r>
            <a:r>
              <a:rPr lang="zh-CN" altLang="en-US" b="1" dirty="0">
                <a:solidFill>
                  <a:srgbClr val="FFC000"/>
                </a:solidFill>
                <a:latin typeface="+mj-lt"/>
                <a:ea typeface="+mj-ea"/>
              </a:rPr>
              <a:t>题</a:t>
            </a:r>
            <a:r>
              <a:rPr lang="en-US" altLang="zh-CN" b="1" dirty="0">
                <a:solidFill>
                  <a:srgbClr val="FFC000"/>
                </a:solidFill>
                <a:latin typeface="+mj-lt"/>
                <a:ea typeface="+mj-ea"/>
              </a:rPr>
              <a:t>】</a:t>
            </a:r>
            <a:endParaRPr lang="zh-CN" altLang="en-US" b="1" dirty="0">
              <a:solidFill>
                <a:srgbClr val="FFC000"/>
              </a:solidFill>
              <a:latin typeface="+mj-lt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直角三角形 2"/>
          <p:cNvSpPr/>
          <p:nvPr/>
        </p:nvSpPr>
        <p:spPr bwMode="auto">
          <a:xfrm rot="8120095">
            <a:off x="515938" y="2598738"/>
            <a:ext cx="2255838" cy="1554163"/>
          </a:xfrm>
          <a:prstGeom prst="rtTriangle">
            <a:avLst/>
          </a:prstGeom>
          <a:solidFill>
            <a:schemeClr val="accent3">
              <a:lumMod val="40000"/>
              <a:lumOff val="60000"/>
            </a:schemeClr>
          </a:solidFill>
          <a:ln w="19050">
            <a:solidFill>
              <a:srgbClr val="000000"/>
            </a:solidFill>
            <a:miter lim="800000"/>
          </a:ln>
        </p:spPr>
        <p:txBody>
          <a:bodyPr anchor="ctr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4" name="矩形 3"/>
          <p:cNvSpPr/>
          <p:nvPr/>
        </p:nvSpPr>
        <p:spPr bwMode="auto">
          <a:xfrm rot="18890826">
            <a:off x="1818481" y="2069306"/>
            <a:ext cx="146050" cy="125413"/>
          </a:xfrm>
          <a:prstGeom prst="rect">
            <a:avLst/>
          </a:prstGeom>
          <a:noFill/>
          <a:ln w="19050">
            <a:solidFill>
              <a:srgbClr val="000000"/>
            </a:solidFill>
            <a:miter lim="800000"/>
          </a:ln>
        </p:spPr>
        <p:txBody>
          <a:bodyPr anchor="ctr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8" name="矩形 1"/>
          <p:cNvSpPr>
            <a:spLocks noChangeArrowheads="1"/>
          </p:cNvSpPr>
          <p:nvPr/>
        </p:nvSpPr>
        <p:spPr bwMode="auto">
          <a:xfrm>
            <a:off x="3160172" y="700871"/>
            <a:ext cx="5753100" cy="1006686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457200" lvl="0" indent="-457200">
              <a:lnSpc>
                <a:spcPct val="120000"/>
              </a:lnSpc>
              <a:buClr>
                <a:schemeClr val="accent5">
                  <a:lumMod val="75000"/>
                </a:schemeClr>
              </a:buClr>
              <a:buFont typeface="Wingdings" panose="05000000000000000000" pitchFamily="2" charset="2"/>
              <a:buChar char="Ø"/>
              <a:defRPr/>
            </a:pPr>
            <a:r>
              <a:rPr lang="zh-CN" altLang="en-US" sz="2600" b="1" dirty="0">
                <a:solidFill>
                  <a:prstClr val="black"/>
                </a:solidFill>
                <a:latin typeface="+mj-lt"/>
                <a:ea typeface="+mj-ea"/>
                <a:cs typeface="Times New Roman" panose="02020603050405020304" pitchFamily="18" charset="0"/>
              </a:rPr>
              <a:t>直角三角形 </a:t>
            </a:r>
            <a:r>
              <a:rPr lang="en-US" altLang="zh-CN" sz="2600" b="1" i="1" dirty="0">
                <a:solidFill>
                  <a:prstClr val="black"/>
                </a:solidFill>
                <a:latin typeface="+mj-lt"/>
                <a:ea typeface="+mj-ea"/>
                <a:cs typeface="Times New Roman" panose="02020603050405020304" pitchFamily="18" charset="0"/>
              </a:rPr>
              <a:t>ABC</a:t>
            </a:r>
            <a:r>
              <a:rPr kumimoji="0" lang="zh-CN" altLang="en-US" sz="2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Times New Roman" panose="02020603050405020304" pitchFamily="18" charset="0"/>
              </a:rPr>
              <a:t>的符号表示： “</a:t>
            </a:r>
            <a:r>
              <a:rPr kumimoji="0" lang="en-US" altLang="zh-CN" sz="26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Times New Roman" panose="02020603050405020304" pitchFamily="18" charset="0"/>
              </a:rPr>
              <a:t>Rt</a:t>
            </a:r>
            <a:r>
              <a:rPr kumimoji="0" lang="zh-CN" altLang="en-US" sz="2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Times New Roman" panose="02020603050405020304" pitchFamily="18" charset="0"/>
              </a:rPr>
              <a:t>△</a:t>
            </a:r>
            <a:r>
              <a:rPr kumimoji="0" lang="en-US" altLang="zh-CN" sz="26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Times New Roman" panose="02020603050405020304" pitchFamily="18" charset="0"/>
              </a:rPr>
              <a:t>ABC</a:t>
            </a:r>
            <a:r>
              <a:rPr kumimoji="0" lang="zh-CN" altLang="en-US" sz="2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Times New Roman" panose="02020603050405020304" pitchFamily="18" charset="0"/>
              </a:rPr>
              <a:t>”。</a:t>
            </a:r>
            <a:endParaRPr kumimoji="0" lang="zh-CN" altLang="en-US" sz="2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00013" y="3584575"/>
            <a:ext cx="388938" cy="4619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宋体" panose="02010600030101010101" pitchFamily="2" charset="-122"/>
                <a:cs typeface="+mn-cs"/>
              </a:rPr>
              <a:t>A</a:t>
            </a:r>
            <a:endParaRPr kumimoji="0" lang="zh-CN" altLang="en-US" sz="2400" b="0" i="1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771775" y="3103563"/>
            <a:ext cx="390525" cy="4619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宋体" panose="02010600030101010101" pitchFamily="2" charset="-122"/>
                <a:cs typeface="+mn-cs"/>
              </a:rPr>
              <a:t>B</a:t>
            </a:r>
            <a:endParaRPr kumimoji="0" lang="zh-CN" altLang="en-US" sz="2400" b="0" i="1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604963" y="1628775"/>
            <a:ext cx="388938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宋体" panose="02010600030101010101" pitchFamily="2" charset="-122"/>
                <a:cs typeface="+mn-cs"/>
              </a:rPr>
              <a:t>C</a:t>
            </a:r>
            <a:endParaRPr kumimoji="0" lang="zh-CN" altLang="en-US" sz="2400" b="0" i="1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" name="矩形 1"/>
          <p:cNvSpPr>
            <a:spLocks noChangeArrowheads="1"/>
          </p:cNvSpPr>
          <p:nvPr/>
        </p:nvSpPr>
        <p:spPr bwMode="auto">
          <a:xfrm>
            <a:off x="3193967" y="3369545"/>
            <a:ext cx="5605463" cy="1486817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514350" marR="0" lvl="0" indent="-51435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>
                <a:schemeClr val="accent5">
                  <a:lumMod val="75000"/>
                </a:schemeClr>
              </a:buClr>
              <a:buSzTx/>
              <a:buFont typeface="Wingdings" panose="05000000000000000000" pitchFamily="2" charset="2"/>
              <a:buChar char="Ø"/>
              <a:defRPr/>
            </a:pPr>
            <a:r>
              <a:rPr kumimoji="0" lang="zh-CN" altLang="en-US" sz="2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Times New Roman" panose="02020603050405020304" pitchFamily="18" charset="0"/>
              </a:rPr>
              <a:t>把直角所对的边称为直角三角形的</a:t>
            </a:r>
            <a:r>
              <a:rPr kumimoji="0" lang="zh-CN" altLang="en-US" sz="2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Times New Roman" panose="02020603050405020304" pitchFamily="18" charset="0"/>
              </a:rPr>
              <a:t>斜边</a:t>
            </a:r>
            <a:r>
              <a:rPr kumimoji="0" lang="zh-CN" altLang="en-US" sz="2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Times New Roman" panose="02020603050405020304" pitchFamily="18" charset="0"/>
              </a:rPr>
              <a:t>，夹直角的两条边称为直角三角形的</a:t>
            </a:r>
            <a:r>
              <a:rPr kumimoji="0" lang="zh-CN" altLang="en-US" sz="2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Times New Roman" panose="02020603050405020304" pitchFamily="18" charset="0"/>
              </a:rPr>
              <a:t>直角边</a:t>
            </a:r>
            <a:r>
              <a:rPr kumimoji="0" lang="zh-CN" altLang="en-US" sz="2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Times New Roman" panose="02020603050405020304" pitchFamily="18" charset="0"/>
              </a:rPr>
              <a:t>。</a:t>
            </a:r>
            <a:endParaRPr kumimoji="0" lang="zh-CN" altLang="en-US" sz="2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16" name="矩形 15"/>
          <p:cNvSpPr/>
          <p:nvPr/>
        </p:nvSpPr>
        <p:spPr>
          <a:xfrm rot="18876243">
            <a:off x="448469" y="2307431"/>
            <a:ext cx="1190625" cy="52546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600" b="1" i="0" u="none" strike="noStrike" kern="1200" cap="none" spc="0" normalizeH="0" baseline="0" noProof="0" dirty="0">
                <a:ln>
                  <a:noFill/>
                </a:ln>
                <a:solidFill>
                  <a:srgbClr val="FF0066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  <a:cs typeface="+mn-cs"/>
              </a:rPr>
              <a:t>直角边</a:t>
            </a:r>
            <a:endParaRPr kumimoji="0" lang="zh-CN" altLang="en-US" sz="2600" b="1" i="0" u="none" strike="noStrike" kern="1200" cap="none" spc="0" normalizeH="0" baseline="0" noProof="0" dirty="0">
              <a:ln>
                <a:noFill/>
              </a:ln>
              <a:solidFill>
                <a:srgbClr val="FF0066"/>
              </a:solidFill>
              <a:effectLst/>
              <a:uLnTx/>
              <a:uFillTx/>
              <a:latin typeface="+mj-lt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17" name="矩形 16"/>
          <p:cNvSpPr/>
          <p:nvPr/>
        </p:nvSpPr>
        <p:spPr>
          <a:xfrm rot="2646123">
            <a:off x="2003425" y="2166938"/>
            <a:ext cx="1189038" cy="5270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600" b="1" i="0" u="none" strike="noStrike" kern="1200" cap="none" spc="0" normalizeH="0" baseline="0" noProof="0" dirty="0">
                <a:ln>
                  <a:noFill/>
                </a:ln>
                <a:solidFill>
                  <a:srgbClr val="FF0066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  <a:cs typeface="+mn-cs"/>
              </a:rPr>
              <a:t>直角边</a:t>
            </a:r>
            <a:endParaRPr kumimoji="0" lang="zh-CN" altLang="en-US" sz="2600" b="1" i="0" u="none" strike="noStrike" kern="1200" cap="none" spc="0" normalizeH="0" baseline="0" noProof="0" dirty="0">
              <a:ln>
                <a:noFill/>
              </a:ln>
              <a:solidFill>
                <a:srgbClr val="FF0066"/>
              </a:solidFill>
              <a:effectLst/>
              <a:uLnTx/>
              <a:uFillTx/>
              <a:latin typeface="+mj-lt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18" name="矩形 17"/>
          <p:cNvSpPr/>
          <p:nvPr/>
        </p:nvSpPr>
        <p:spPr>
          <a:xfrm rot="20881486">
            <a:off x="1354138" y="3295650"/>
            <a:ext cx="855663" cy="5270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600" b="1" i="0" u="none" strike="noStrike" kern="1200" cap="none" spc="0" normalizeH="0" baseline="0" noProof="0" dirty="0">
                <a:ln>
                  <a:noFill/>
                </a:ln>
                <a:solidFill>
                  <a:srgbClr val="FF0066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  <a:cs typeface="+mn-cs"/>
              </a:rPr>
              <a:t>斜边</a:t>
            </a:r>
            <a:endParaRPr kumimoji="0" lang="zh-CN" altLang="en-US" sz="2600" b="1" i="0" u="none" strike="noStrike" kern="1200" cap="none" spc="0" normalizeH="0" baseline="0" noProof="0" dirty="0">
              <a:ln>
                <a:noFill/>
              </a:ln>
              <a:solidFill>
                <a:srgbClr val="FF0066"/>
              </a:solidFill>
              <a:effectLst/>
              <a:uLnTx/>
              <a:uFillTx/>
              <a:latin typeface="+mj-lt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19" name="矩形 1"/>
          <p:cNvSpPr>
            <a:spLocks noChangeArrowheads="1"/>
          </p:cNvSpPr>
          <p:nvPr/>
        </p:nvSpPr>
        <p:spPr bwMode="auto">
          <a:xfrm>
            <a:off x="3598861" y="1927237"/>
            <a:ext cx="5120524" cy="137954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>
              <a:lnSpc>
                <a:spcPct val="120000"/>
              </a:lnSpc>
              <a:buClr>
                <a:schemeClr val="accent5">
                  <a:lumMod val="75000"/>
                </a:schemeClr>
              </a:buClr>
              <a:defRPr/>
            </a:pPr>
            <a:r>
              <a:rPr lang="zh-CN" altLang="en-US" sz="2400" b="1" dirty="0">
                <a:solidFill>
                  <a:srgbClr val="C00000"/>
                </a:solidFill>
                <a:latin typeface="+mj-lt"/>
                <a:ea typeface="+mj-ea"/>
                <a:cs typeface="Times New Roman" panose="02020603050405020304" pitchFamily="18" charset="0"/>
              </a:rPr>
              <a:t>注意</a:t>
            </a:r>
            <a:r>
              <a:rPr lang="en-US" altLang="zh-CN" sz="2400" b="1" dirty="0">
                <a:solidFill>
                  <a:srgbClr val="C00000"/>
                </a:solidFill>
                <a:latin typeface="+mj-lt"/>
                <a:ea typeface="+mj-ea"/>
                <a:cs typeface="Times New Roman" panose="02020603050405020304" pitchFamily="18" charset="0"/>
              </a:rPr>
              <a:t>:</a:t>
            </a:r>
            <a:r>
              <a:rPr lang="zh-CN" altLang="en-US" sz="2400" b="1" dirty="0">
                <a:latin typeface="+mj-lt"/>
                <a:ea typeface="+mj-ea"/>
                <a:cs typeface="Times New Roman" panose="02020603050405020304" pitchFamily="18" charset="0"/>
              </a:rPr>
              <a:t>“</a:t>
            </a:r>
            <a:r>
              <a:rPr lang="en-US" altLang="zh-CN" sz="2400" b="1" dirty="0">
                <a:solidFill>
                  <a:srgbClr val="C00000"/>
                </a:solidFill>
                <a:latin typeface="+mj-lt"/>
                <a:ea typeface="+mj-ea"/>
                <a:cs typeface="Times New Roman" panose="02020603050405020304" pitchFamily="18" charset="0"/>
              </a:rPr>
              <a:t>Rt</a:t>
            </a:r>
            <a:r>
              <a:rPr lang="zh-CN" altLang="en-US" sz="2400" b="1" dirty="0">
                <a:solidFill>
                  <a:srgbClr val="C00000"/>
                </a:solidFill>
                <a:latin typeface="+mj-lt"/>
                <a:ea typeface="+mj-ea"/>
                <a:cs typeface="Times New Roman" panose="02020603050405020304" pitchFamily="18" charset="0"/>
              </a:rPr>
              <a:t>△</a:t>
            </a:r>
            <a:r>
              <a:rPr lang="zh-CN" altLang="en-US" sz="2400" b="1" dirty="0">
                <a:latin typeface="+mj-lt"/>
                <a:ea typeface="+mj-ea"/>
                <a:cs typeface="Times New Roman" panose="02020603050405020304" pitchFamily="18" charset="0"/>
              </a:rPr>
              <a:t>”后面必须紧跟表示</a:t>
            </a:r>
            <a:endParaRPr lang="en-US" altLang="zh-CN" sz="2400" b="1" dirty="0">
              <a:latin typeface="+mj-lt"/>
              <a:ea typeface="+mj-ea"/>
              <a:cs typeface="Times New Roman" panose="02020603050405020304" pitchFamily="18" charset="0"/>
            </a:endParaRPr>
          </a:p>
          <a:p>
            <a:pPr lvl="0">
              <a:lnSpc>
                <a:spcPct val="120000"/>
              </a:lnSpc>
              <a:buClr>
                <a:schemeClr val="accent5">
                  <a:lumMod val="75000"/>
                </a:schemeClr>
              </a:buClr>
              <a:defRPr/>
            </a:pPr>
            <a:r>
              <a:rPr lang="zh-CN" altLang="en-US" sz="2400" b="1" dirty="0">
                <a:latin typeface="+mj-lt"/>
                <a:ea typeface="+mj-ea"/>
                <a:cs typeface="Times New Roman" panose="02020603050405020304" pitchFamily="18" charset="0"/>
              </a:rPr>
              <a:t>直角三角形的三个顶点的大写字母，</a:t>
            </a:r>
            <a:r>
              <a:rPr lang="zh-CN" altLang="en-US" sz="2400" b="1" dirty="0">
                <a:solidFill>
                  <a:srgbClr val="C00000"/>
                </a:solidFill>
                <a:latin typeface="+mj-lt"/>
                <a:ea typeface="+mj-ea"/>
                <a:cs typeface="Times New Roman" panose="02020603050405020304" pitchFamily="18" charset="0"/>
              </a:rPr>
              <a:t>不能单独使用</a:t>
            </a:r>
            <a:r>
              <a:rPr lang="zh-CN" altLang="en-US" sz="2400" b="1" dirty="0">
                <a:latin typeface="+mj-lt"/>
                <a:ea typeface="+mj-ea"/>
                <a:cs typeface="Times New Roman" panose="02020603050405020304" pitchFamily="18" charset="0"/>
              </a:rPr>
              <a:t>。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j-lt"/>
              <a:ea typeface="+mj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5" grpId="0"/>
      <p:bldP spid="16" grpId="0"/>
      <p:bldP spid="17" grpId="0"/>
      <p:bldP spid="18" grpId="0"/>
      <p:bldP spid="19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 bwMode="auto">
          <a:xfrm>
            <a:off x="3750365" y="1785251"/>
            <a:ext cx="2621677" cy="556819"/>
          </a:xfrm>
          <a:prstGeom prst="rect">
            <a:avLst/>
          </a:prstGeom>
          <a:solidFill>
            <a:schemeClr val="accent6">
              <a:lumMod val="20000"/>
              <a:lumOff val="80000"/>
              <a:alpha val="70000"/>
            </a:schemeClr>
          </a:solidFill>
          <a:ln w="19050">
            <a:noFill/>
            <a:miter lim="800000"/>
          </a:ln>
        </p:spPr>
        <p:txBody>
          <a:bodyPr wrap="square" rtlCol="0" anchor="ctr">
            <a:spAutoFit/>
          </a:bodyPr>
          <a:lstStyle/>
          <a:p>
            <a:pPr algn="l"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endParaRPr lang="zh-CN" altLang="en-US" sz="2800" b="1" dirty="0"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16" name="矩形 15"/>
          <p:cNvSpPr/>
          <p:nvPr/>
        </p:nvSpPr>
        <p:spPr bwMode="auto">
          <a:xfrm>
            <a:off x="3750364" y="2845157"/>
            <a:ext cx="2621677" cy="556819"/>
          </a:xfrm>
          <a:prstGeom prst="rect">
            <a:avLst/>
          </a:prstGeom>
          <a:solidFill>
            <a:schemeClr val="accent6">
              <a:lumMod val="20000"/>
              <a:lumOff val="80000"/>
              <a:alpha val="70000"/>
            </a:schemeClr>
          </a:solidFill>
          <a:ln w="19050">
            <a:noFill/>
            <a:miter lim="800000"/>
          </a:ln>
        </p:spPr>
        <p:txBody>
          <a:bodyPr wrap="square" rtlCol="0" anchor="ctr">
            <a:spAutoFit/>
          </a:bodyPr>
          <a:lstStyle/>
          <a:p>
            <a:pPr algn="l"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endParaRPr lang="zh-CN" altLang="en-US" sz="2800" b="1" dirty="0"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680367" y="746745"/>
            <a:ext cx="8132329" cy="26281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在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Rt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△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ABC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中，∠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A=90</a:t>
            </a:r>
            <a:r>
              <a:rPr lang="en-US" altLang="zh-CN" sz="2800" b="1" dirty="0">
                <a:latin typeface="+mj-lt"/>
                <a:ea typeface="+mj-ea"/>
              </a:rPr>
              <a:t>°</a:t>
            </a:r>
            <a:r>
              <a:rPr lang="zh-CN" altLang="en-US" sz="2800" b="1" dirty="0">
                <a:latin typeface="+mj-lt"/>
                <a:ea typeface="+mj-ea"/>
              </a:rPr>
              <a:t>，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n-cs"/>
            </a:endParaRPr>
          </a:p>
          <a:p>
            <a:pPr lvl="0">
              <a:lnSpc>
                <a:spcPct val="120000"/>
              </a:lnSpc>
              <a:defRPr/>
            </a:pPr>
            <a:r>
              <a:rPr lang="en-US" altLang="zh-CN" sz="2800" b="1" dirty="0">
                <a:latin typeface="+mj-lt"/>
                <a:ea typeface="+mj-ea"/>
              </a:rPr>
              <a:t>(1)</a:t>
            </a:r>
            <a:r>
              <a:rPr lang="zh-CN" altLang="en-US" sz="2800" b="1" dirty="0">
                <a:latin typeface="+mj-lt"/>
                <a:ea typeface="+mj-ea"/>
              </a:rPr>
              <a:t>若∠</a:t>
            </a:r>
            <a:r>
              <a:rPr lang="en-US" altLang="zh-CN" sz="2800" b="1" i="1" dirty="0">
                <a:latin typeface="+mj-lt"/>
                <a:ea typeface="+mj-ea"/>
              </a:rPr>
              <a:t>B</a:t>
            </a:r>
            <a:r>
              <a:rPr lang="en-US" altLang="zh-CN" sz="2800" b="1" dirty="0">
                <a:latin typeface="+mj-lt"/>
                <a:ea typeface="+mj-ea"/>
              </a:rPr>
              <a:t>=30°</a:t>
            </a:r>
            <a:r>
              <a:rPr lang="zh-CN" altLang="en-US" sz="2800" b="1" dirty="0">
                <a:latin typeface="+mj-lt"/>
                <a:ea typeface="+mj-ea"/>
              </a:rPr>
              <a:t>，则∠</a:t>
            </a:r>
            <a:r>
              <a:rPr lang="en-US" altLang="zh-CN" sz="2800" b="1" i="1" dirty="0">
                <a:latin typeface="+mj-lt"/>
                <a:ea typeface="+mj-ea"/>
              </a:rPr>
              <a:t>C</a:t>
            </a:r>
            <a:r>
              <a:rPr lang="en-US" altLang="zh-CN" sz="2800" b="1" dirty="0">
                <a:latin typeface="+mj-lt"/>
                <a:ea typeface="+mj-ea"/>
              </a:rPr>
              <a:t>=_____</a:t>
            </a:r>
            <a:r>
              <a:rPr lang="zh-CN" altLang="en-US" sz="2800" b="1" dirty="0">
                <a:latin typeface="+mj-lt"/>
                <a:ea typeface="+mj-ea"/>
              </a:rPr>
              <a:t>，</a:t>
            </a:r>
            <a:endParaRPr lang="en-US" altLang="zh-CN" sz="2800" b="1" dirty="0">
              <a:latin typeface="+mj-lt"/>
              <a:ea typeface="+mj-ea"/>
            </a:endParaRPr>
          </a:p>
          <a:p>
            <a:pPr lvl="0">
              <a:lnSpc>
                <a:spcPct val="120000"/>
              </a:lnSpc>
              <a:defRPr/>
            </a:pPr>
            <a:r>
              <a:rPr lang="en-US" altLang="zh-CN" sz="2800" b="1" dirty="0">
                <a:latin typeface="+mj-lt"/>
                <a:ea typeface="+mj-ea"/>
              </a:rPr>
              <a:t>                                 </a:t>
            </a:r>
            <a:r>
              <a:rPr lang="zh-CN" altLang="en-US" sz="2800" b="1" dirty="0">
                <a:latin typeface="+mj-lt"/>
                <a:ea typeface="+mj-ea"/>
              </a:rPr>
              <a:t>∠</a:t>
            </a:r>
            <a:r>
              <a:rPr lang="en-US" altLang="zh-CN" sz="2800" b="1" i="1" dirty="0">
                <a:latin typeface="+mj-lt"/>
                <a:ea typeface="+mj-ea"/>
              </a:rPr>
              <a:t>B</a:t>
            </a:r>
            <a:r>
              <a:rPr lang="en-US" altLang="zh-CN" sz="2800" b="1" dirty="0">
                <a:latin typeface="+mj-lt"/>
                <a:ea typeface="+mj-ea"/>
              </a:rPr>
              <a:t>+</a:t>
            </a:r>
            <a:r>
              <a:rPr lang="zh-CN" altLang="en-US" sz="2800" b="1" dirty="0">
                <a:latin typeface="+mj-lt"/>
                <a:ea typeface="+mj-ea"/>
              </a:rPr>
              <a:t>∠</a:t>
            </a:r>
            <a:r>
              <a:rPr lang="en-US" altLang="zh-CN" sz="2800" b="1" i="1" dirty="0">
                <a:latin typeface="+mj-lt"/>
                <a:ea typeface="+mj-ea"/>
              </a:rPr>
              <a:t>C</a:t>
            </a:r>
            <a:r>
              <a:rPr lang="en-US" altLang="zh-CN" sz="2800" b="1" dirty="0">
                <a:latin typeface="+mj-lt"/>
                <a:ea typeface="+mj-ea"/>
              </a:rPr>
              <a:t>=_____</a:t>
            </a:r>
            <a:r>
              <a:rPr lang="zh-CN" altLang="en-US" sz="2800" b="1" dirty="0">
                <a:latin typeface="+mj-lt"/>
                <a:ea typeface="+mj-ea"/>
              </a:rPr>
              <a:t>。</a:t>
            </a:r>
            <a:endParaRPr lang="en-US" altLang="zh-CN" sz="2800" b="1" dirty="0">
              <a:latin typeface="+mj-lt"/>
              <a:ea typeface="+mj-ea"/>
            </a:endParaRPr>
          </a:p>
          <a:p>
            <a:pPr lvl="0">
              <a:lnSpc>
                <a:spcPct val="120000"/>
              </a:lnSpc>
              <a:defRPr/>
            </a:pPr>
            <a:r>
              <a:rPr lang="en-US" altLang="zh-CN" sz="2800" b="1" dirty="0">
                <a:latin typeface="+mj-lt"/>
                <a:ea typeface="+mj-ea"/>
              </a:rPr>
              <a:t>(2)</a:t>
            </a:r>
            <a:r>
              <a:rPr lang="zh-CN" altLang="en-US" sz="2800" b="1" dirty="0">
                <a:latin typeface="+mj-lt"/>
                <a:ea typeface="+mj-ea"/>
              </a:rPr>
              <a:t>若∠</a:t>
            </a:r>
            <a:r>
              <a:rPr lang="en-US" altLang="zh-CN" sz="2800" b="1" i="1" dirty="0">
                <a:latin typeface="+mj-lt"/>
                <a:ea typeface="+mj-ea"/>
              </a:rPr>
              <a:t>B</a:t>
            </a:r>
            <a:r>
              <a:rPr lang="en-US" altLang="zh-CN" sz="2800" b="1" dirty="0">
                <a:latin typeface="+mj-lt"/>
                <a:ea typeface="+mj-ea"/>
              </a:rPr>
              <a:t>=80°</a:t>
            </a:r>
            <a:r>
              <a:rPr lang="zh-CN" altLang="en-US" sz="2800" b="1" dirty="0">
                <a:latin typeface="+mj-lt"/>
                <a:ea typeface="+mj-ea"/>
              </a:rPr>
              <a:t>，则∠</a:t>
            </a:r>
            <a:r>
              <a:rPr lang="en-US" altLang="zh-CN" sz="2800" b="1" i="1" dirty="0">
                <a:latin typeface="+mj-lt"/>
                <a:ea typeface="+mj-ea"/>
              </a:rPr>
              <a:t>C</a:t>
            </a:r>
            <a:r>
              <a:rPr lang="en-US" altLang="zh-CN" sz="2800" b="1" dirty="0">
                <a:latin typeface="+mj-lt"/>
                <a:ea typeface="+mj-ea"/>
              </a:rPr>
              <a:t>=_____</a:t>
            </a:r>
            <a:r>
              <a:rPr lang="zh-CN" altLang="en-US" sz="2800" b="1" dirty="0">
                <a:latin typeface="+mj-lt"/>
                <a:ea typeface="+mj-ea"/>
              </a:rPr>
              <a:t>，</a:t>
            </a:r>
            <a:endParaRPr lang="en-US" altLang="zh-CN" sz="2800" b="1" dirty="0">
              <a:latin typeface="+mj-lt"/>
              <a:ea typeface="+mj-ea"/>
            </a:endParaRPr>
          </a:p>
          <a:p>
            <a:pPr lvl="0">
              <a:lnSpc>
                <a:spcPct val="120000"/>
              </a:lnSpc>
              <a:defRPr/>
            </a:pPr>
            <a:r>
              <a:rPr lang="en-US" altLang="zh-CN" sz="2800" b="1" dirty="0">
                <a:latin typeface="+mj-lt"/>
                <a:ea typeface="+mj-ea"/>
              </a:rPr>
              <a:t>                                 </a:t>
            </a:r>
            <a:r>
              <a:rPr lang="zh-CN" altLang="en-US" sz="2800" b="1" dirty="0">
                <a:latin typeface="+mj-lt"/>
                <a:ea typeface="+mj-ea"/>
              </a:rPr>
              <a:t>∠</a:t>
            </a:r>
            <a:r>
              <a:rPr lang="en-US" altLang="zh-CN" sz="2800" b="1" i="1" dirty="0">
                <a:latin typeface="+mj-lt"/>
                <a:ea typeface="+mj-ea"/>
              </a:rPr>
              <a:t>B</a:t>
            </a:r>
            <a:r>
              <a:rPr lang="en-US" altLang="zh-CN" sz="2800" b="1" dirty="0">
                <a:latin typeface="+mj-lt"/>
                <a:ea typeface="+mj-ea"/>
              </a:rPr>
              <a:t>+</a:t>
            </a:r>
            <a:r>
              <a:rPr lang="zh-CN" altLang="en-US" sz="2800" b="1" dirty="0">
                <a:latin typeface="+mj-lt"/>
                <a:ea typeface="+mj-ea"/>
              </a:rPr>
              <a:t>∠</a:t>
            </a:r>
            <a:r>
              <a:rPr lang="en-US" altLang="zh-CN" sz="2800" b="1" i="1" dirty="0">
                <a:latin typeface="+mj-lt"/>
                <a:ea typeface="+mj-ea"/>
              </a:rPr>
              <a:t>C</a:t>
            </a:r>
            <a:r>
              <a:rPr lang="en-US" altLang="zh-CN" sz="2800" b="1" dirty="0">
                <a:latin typeface="+mj-lt"/>
                <a:ea typeface="+mj-ea"/>
              </a:rPr>
              <a:t>=_____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n-cs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749189" y="983622"/>
            <a:ext cx="3314171" cy="526554"/>
          </a:xfrm>
          <a:prstGeom prst="rect">
            <a:avLst/>
          </a:prstGeom>
          <a:solidFill>
            <a:schemeClr val="bg2"/>
          </a:solidFill>
        </p:spPr>
        <p:txBody>
          <a:bodyPr wrap="square">
            <a:spAutoFit/>
          </a:bodyPr>
          <a:lstStyle/>
          <a:p>
            <a:pPr lvl="0" algn="ctr">
              <a:lnSpc>
                <a:spcPct val="120000"/>
              </a:lnSpc>
              <a:defRPr/>
            </a:pPr>
            <a:r>
              <a:rPr kumimoji="0" lang="zh-CN" altLang="en-US" sz="2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</a:rPr>
              <a:t>∠</a:t>
            </a:r>
            <a:r>
              <a:rPr kumimoji="0" lang="en-US" altLang="zh-CN" sz="26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</a:rPr>
              <a:t>A</a:t>
            </a:r>
            <a:r>
              <a:rPr kumimoji="0" lang="en-US" altLang="zh-CN" sz="2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</a:rPr>
              <a:t>+</a:t>
            </a:r>
            <a:r>
              <a:rPr kumimoji="0" lang="zh-CN" altLang="en-US" sz="2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</a:rPr>
              <a:t>∠</a:t>
            </a:r>
            <a:r>
              <a:rPr kumimoji="0" lang="en-US" altLang="zh-CN" sz="26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</a:rPr>
              <a:t>B</a:t>
            </a:r>
            <a:r>
              <a:rPr kumimoji="0" lang="en-US" altLang="zh-CN" sz="2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</a:rPr>
              <a:t>+</a:t>
            </a:r>
            <a:r>
              <a:rPr kumimoji="0" lang="zh-CN" altLang="en-US" sz="2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</a:rPr>
              <a:t>∠</a:t>
            </a:r>
            <a:r>
              <a:rPr kumimoji="0" lang="en-US" altLang="zh-CN" sz="26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</a:rPr>
              <a:t>C</a:t>
            </a:r>
            <a:r>
              <a:rPr kumimoji="0" lang="en-US" altLang="zh-CN" sz="2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</a:rPr>
              <a:t>=180</a:t>
            </a:r>
            <a:r>
              <a:rPr lang="en-US" altLang="zh-CN" sz="2600" b="1" dirty="0">
                <a:latin typeface="+mj-lt"/>
                <a:ea typeface="+mj-ea"/>
              </a:rPr>
              <a:t>°</a:t>
            </a:r>
            <a:endParaRPr kumimoji="0" lang="zh-CN" altLang="en-US" sz="2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746531" y="1303564"/>
            <a:ext cx="100265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60°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n-cs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369383" y="1747053"/>
            <a:ext cx="100265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90°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n-cs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662512" y="2270273"/>
            <a:ext cx="100265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10°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n-cs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247860" y="2793493"/>
            <a:ext cx="100265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90°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n-cs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735628" y="3563046"/>
            <a:ext cx="6111507" cy="526554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直角三角形的两个锐角之间有什么关系</a:t>
            </a:r>
            <a:r>
              <a:rPr kumimoji="0" lang="en-US" altLang="zh-CN" sz="2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?</a:t>
            </a:r>
            <a:endParaRPr kumimoji="0" lang="zh-CN" altLang="en-US" sz="2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6" grpId="0" animBg="1"/>
      <p:bldP spid="10" grpId="0" animBg="1"/>
      <p:bldP spid="1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1223002" y="568969"/>
            <a:ext cx="6105450" cy="1710405"/>
            <a:chOff x="1262759" y="1337595"/>
            <a:chExt cx="6105450" cy="1710405"/>
          </a:xfrm>
        </p:grpSpPr>
        <p:grpSp>
          <p:nvGrpSpPr>
            <p:cNvPr id="2" name="组合 1"/>
            <p:cNvGrpSpPr/>
            <p:nvPr/>
          </p:nvGrpSpPr>
          <p:grpSpPr>
            <a:xfrm>
              <a:off x="1262759" y="1879600"/>
              <a:ext cx="6105450" cy="1168400"/>
              <a:chOff x="1687513" y="1900238"/>
              <a:chExt cx="6273800" cy="1384300"/>
            </a:xfrm>
          </p:grpSpPr>
          <p:sp>
            <p:nvSpPr>
              <p:cNvPr id="3" name="折角形 1"/>
              <p:cNvSpPr/>
              <p:nvPr/>
            </p:nvSpPr>
            <p:spPr bwMode="auto">
              <a:xfrm>
                <a:off x="1687513" y="1900238"/>
                <a:ext cx="6273800" cy="1384300"/>
              </a:xfrm>
              <a:prstGeom prst="foldedCorner">
                <a:avLst/>
              </a:prstGeom>
              <a:noFill/>
              <a:ln w="19050">
                <a:solidFill>
                  <a:srgbClr val="F47F5A"/>
                </a:solidFill>
                <a:miter lim="800000"/>
              </a:ln>
            </p:spPr>
            <p:txBody>
              <a:bodyPr anchor="ctr"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黑体" panose="02010609060101010101" pitchFamily="49" charset="-122"/>
                  <a:cs typeface="+mn-cs"/>
                </a:endParaRPr>
              </a:p>
            </p:txBody>
          </p:sp>
          <p:sp>
            <p:nvSpPr>
              <p:cNvPr id="4" name="矩形 3"/>
              <p:cNvSpPr/>
              <p:nvPr/>
            </p:nvSpPr>
            <p:spPr>
              <a:xfrm>
                <a:off x="2433123" y="2312439"/>
                <a:ext cx="5022753" cy="55989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FF"/>
                    </a:solidFill>
                    <a:effectLst/>
                    <a:uLnTx/>
                    <a:uFillTx/>
                    <a:latin typeface="+mj-lt"/>
                    <a:ea typeface="+mj-ea"/>
                    <a:cs typeface="+mn-cs"/>
                  </a:rPr>
                  <a:t>直角三角形的两个锐角</a:t>
                </a:r>
                <a:r>
                  <a:rPr kumimoji="0" lang="zh-CN" altLang="en-US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accent2"/>
                    </a:solidFill>
                    <a:effectLst/>
                    <a:uLnTx/>
                    <a:uFillTx/>
                    <a:latin typeface="+mj-lt"/>
                    <a:ea typeface="+mj-ea"/>
                    <a:cs typeface="+mn-cs"/>
                  </a:rPr>
                  <a:t>互余</a:t>
                </a:r>
                <a:r>
                  <a:rPr kumimoji="0" lang="zh-CN" altLang="en-US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FF"/>
                    </a:solidFill>
                    <a:effectLst/>
                    <a:uLnTx/>
                    <a:uFillTx/>
                    <a:latin typeface="+mj-lt"/>
                    <a:ea typeface="+mj-ea"/>
                    <a:cs typeface="+mn-cs"/>
                  </a:rPr>
                  <a:t>。</a:t>
                </a:r>
                <a:endPara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+mj-lt"/>
                  <a:ea typeface="+mj-ea"/>
                  <a:cs typeface="+mn-cs"/>
                </a:endParaRPr>
              </a:p>
            </p:txBody>
          </p:sp>
        </p:grpSp>
        <p:pic>
          <p:nvPicPr>
            <p:cNvPr id="5" name="图片 6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447023" y="1337595"/>
              <a:ext cx="541338" cy="715962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7" name="文本框 6"/>
          <p:cNvSpPr txBox="1"/>
          <p:nvPr/>
        </p:nvSpPr>
        <p:spPr>
          <a:xfrm>
            <a:off x="606775" y="2821379"/>
            <a:ext cx="8071059" cy="1152367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altLang="en-US" sz="2800" b="1" dirty="0">
                <a:latin typeface="+mj-lt"/>
                <a:ea typeface="+mj-ea"/>
              </a:rPr>
              <a:t>几何语言：</a:t>
            </a:r>
            <a:endParaRPr lang="en-US" altLang="zh-CN" sz="2800" b="1" dirty="0">
              <a:latin typeface="+mj-lt"/>
              <a:ea typeface="+mj-ea"/>
            </a:endParaRPr>
          </a:p>
          <a:p>
            <a:pPr>
              <a:lnSpc>
                <a:spcPct val="13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+mj-ea"/>
              </a:rPr>
              <a:t>在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+mj-ea"/>
              </a:rPr>
              <a:t>Rt</a:t>
            </a: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+mj-ea"/>
              </a:rPr>
              <a:t>△</a:t>
            </a:r>
            <a:r>
              <a:rPr lang="en-US" altLang="zh-CN" sz="2800" b="1" i="1" dirty="0">
                <a:solidFill>
                  <a:srgbClr val="FF0000"/>
                </a:solidFill>
                <a:latin typeface="+mj-lt"/>
                <a:ea typeface="+mj-ea"/>
              </a:rPr>
              <a:t>ABC</a:t>
            </a: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+mj-ea"/>
              </a:rPr>
              <a:t>中，若∠</a:t>
            </a:r>
            <a:r>
              <a:rPr lang="en-US" altLang="zh-CN" sz="2800" b="1" i="1" dirty="0">
                <a:solidFill>
                  <a:srgbClr val="FF0000"/>
                </a:solidFill>
                <a:latin typeface="+mj-lt"/>
                <a:ea typeface="+mj-ea"/>
              </a:rPr>
              <a:t>C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+mj-ea"/>
              </a:rPr>
              <a:t>=90°</a:t>
            </a: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+mj-ea"/>
              </a:rPr>
              <a:t>，则∠</a:t>
            </a:r>
            <a:r>
              <a:rPr lang="en-US" altLang="zh-CN" sz="2800" b="1" i="1" dirty="0">
                <a:solidFill>
                  <a:srgbClr val="FF0000"/>
                </a:solidFill>
                <a:latin typeface="+mj-lt"/>
                <a:ea typeface="+mj-ea"/>
              </a:rPr>
              <a:t>A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+mj-ea"/>
              </a:rPr>
              <a:t>+</a:t>
            </a: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+mj-ea"/>
              </a:rPr>
              <a:t>∠</a:t>
            </a:r>
            <a:r>
              <a:rPr lang="en-US" altLang="zh-CN" sz="2800" b="1" i="1" dirty="0">
                <a:solidFill>
                  <a:srgbClr val="FF0000"/>
                </a:solidFill>
                <a:latin typeface="+mj-lt"/>
                <a:ea typeface="+mj-ea"/>
              </a:rPr>
              <a:t>B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+mj-ea"/>
              </a:rPr>
              <a:t>=90°</a:t>
            </a: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+mj-ea"/>
              </a:rPr>
              <a:t>。</a:t>
            </a:r>
            <a:endParaRPr lang="zh-CN" altLang="en-US" sz="2800" b="1" dirty="0">
              <a:solidFill>
                <a:srgbClr val="FF0000"/>
              </a:solidFill>
              <a:latin typeface="+mj-lt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610" r="12738"/>
          <a:stretch>
            <a:fillRect/>
          </a:stretch>
        </p:blipFill>
        <p:spPr>
          <a:xfrm>
            <a:off x="722139" y="1839092"/>
            <a:ext cx="1996779" cy="263942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65" b="7560"/>
          <a:stretch>
            <a:fillRect/>
          </a:stretch>
        </p:blipFill>
        <p:spPr>
          <a:xfrm>
            <a:off x="3516256" y="1805175"/>
            <a:ext cx="1935582" cy="2562958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672" t="15921" r="3978"/>
          <a:stretch>
            <a:fillRect/>
          </a:stretch>
        </p:blipFill>
        <p:spPr>
          <a:xfrm>
            <a:off x="6142651" y="1813216"/>
            <a:ext cx="2320052" cy="2554917"/>
          </a:xfrm>
          <a:prstGeom prst="rect">
            <a:avLst/>
          </a:prstGeom>
        </p:spPr>
      </p:pic>
      <p:sp>
        <p:nvSpPr>
          <p:cNvPr id="11" name="任意多边形: 形状 10"/>
          <p:cNvSpPr/>
          <p:nvPr/>
        </p:nvSpPr>
        <p:spPr bwMode="auto">
          <a:xfrm>
            <a:off x="1618928" y="2951188"/>
            <a:ext cx="738294" cy="1320800"/>
          </a:xfrm>
          <a:custGeom>
            <a:avLst/>
            <a:gdLst>
              <a:gd name="connsiteX0" fmla="*/ 0 w 738294"/>
              <a:gd name="connsiteY0" fmla="*/ 1320800 h 1320800"/>
              <a:gd name="connsiteX1" fmla="*/ 738294 w 738294"/>
              <a:gd name="connsiteY1" fmla="*/ 1117600 h 1320800"/>
              <a:gd name="connsiteX2" fmla="*/ 135467 w 738294"/>
              <a:gd name="connsiteY2" fmla="*/ 0 h 1320800"/>
              <a:gd name="connsiteX3" fmla="*/ 0 w 738294"/>
              <a:gd name="connsiteY3" fmla="*/ 1320800 h 1320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38294" h="1320800">
                <a:moveTo>
                  <a:pt x="0" y="1320800"/>
                </a:moveTo>
                <a:lnTo>
                  <a:pt x="738294" y="1117600"/>
                </a:lnTo>
                <a:lnTo>
                  <a:pt x="135467" y="0"/>
                </a:lnTo>
                <a:lnTo>
                  <a:pt x="0" y="1320800"/>
                </a:lnTo>
                <a:close/>
              </a:path>
            </a:pathLst>
          </a:custGeom>
          <a:noFill/>
          <a:ln w="28575">
            <a:solidFill>
              <a:srgbClr val="FF0000"/>
            </a:solidFill>
            <a:miter lim="800000"/>
          </a:ln>
        </p:spPr>
        <p:txBody>
          <a:bodyPr wrap="square" rtlCol="0" anchor="ctr">
            <a:spAutoFit/>
          </a:bodyPr>
          <a:lstStyle/>
          <a:p>
            <a:pPr algn="l"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endParaRPr lang="zh-CN" altLang="en-US" sz="2800" b="1" dirty="0"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13" name="任意多边形: 形状 12"/>
          <p:cNvSpPr/>
          <p:nvPr/>
        </p:nvSpPr>
        <p:spPr bwMode="auto">
          <a:xfrm>
            <a:off x="4131835" y="1881001"/>
            <a:ext cx="982133" cy="2424853"/>
          </a:xfrm>
          <a:custGeom>
            <a:avLst/>
            <a:gdLst>
              <a:gd name="connsiteX0" fmla="*/ 0 w 982133"/>
              <a:gd name="connsiteY0" fmla="*/ 2424853 h 2424853"/>
              <a:gd name="connsiteX1" fmla="*/ 982133 w 982133"/>
              <a:gd name="connsiteY1" fmla="*/ 2147147 h 2424853"/>
              <a:gd name="connsiteX2" fmla="*/ 596053 w 982133"/>
              <a:gd name="connsiteY2" fmla="*/ 0 h 2424853"/>
              <a:gd name="connsiteX3" fmla="*/ 0 w 982133"/>
              <a:gd name="connsiteY3" fmla="*/ 2424853 h 24248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82133" h="2424853">
                <a:moveTo>
                  <a:pt x="0" y="2424853"/>
                </a:moveTo>
                <a:lnTo>
                  <a:pt x="982133" y="2147147"/>
                </a:lnTo>
                <a:lnTo>
                  <a:pt x="596053" y="0"/>
                </a:lnTo>
                <a:lnTo>
                  <a:pt x="0" y="2424853"/>
                </a:lnTo>
                <a:close/>
              </a:path>
            </a:pathLst>
          </a:custGeom>
          <a:noFill/>
          <a:ln w="19050">
            <a:solidFill>
              <a:srgbClr val="FF0000"/>
            </a:solidFill>
            <a:miter lim="800000"/>
          </a:ln>
        </p:spPr>
        <p:txBody>
          <a:bodyPr wrap="square" rtlCol="0" anchor="ctr">
            <a:spAutoFit/>
          </a:bodyPr>
          <a:lstStyle/>
          <a:p>
            <a:pPr algn="l"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endParaRPr lang="zh-CN" altLang="en-US" sz="2800" b="1" dirty="0"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14" name="任意多边形: 形状 13"/>
          <p:cNvSpPr/>
          <p:nvPr/>
        </p:nvSpPr>
        <p:spPr bwMode="auto">
          <a:xfrm>
            <a:off x="6976635" y="2334814"/>
            <a:ext cx="1171787" cy="846667"/>
          </a:xfrm>
          <a:custGeom>
            <a:avLst/>
            <a:gdLst>
              <a:gd name="connsiteX0" fmla="*/ 677333 w 1171787"/>
              <a:gd name="connsiteY0" fmla="*/ 0 h 846667"/>
              <a:gd name="connsiteX1" fmla="*/ 0 w 1171787"/>
              <a:gd name="connsiteY1" fmla="*/ 717974 h 846667"/>
              <a:gd name="connsiteX2" fmla="*/ 1171787 w 1171787"/>
              <a:gd name="connsiteY2" fmla="*/ 846667 h 846667"/>
              <a:gd name="connsiteX3" fmla="*/ 677333 w 1171787"/>
              <a:gd name="connsiteY3" fmla="*/ 0 h 8466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71787" h="846667">
                <a:moveTo>
                  <a:pt x="677333" y="0"/>
                </a:moveTo>
                <a:lnTo>
                  <a:pt x="0" y="717974"/>
                </a:lnTo>
                <a:lnTo>
                  <a:pt x="1171787" y="846667"/>
                </a:lnTo>
                <a:lnTo>
                  <a:pt x="677333" y="0"/>
                </a:lnTo>
                <a:close/>
              </a:path>
            </a:pathLst>
          </a:custGeom>
          <a:noFill/>
          <a:ln w="28575">
            <a:solidFill>
              <a:srgbClr val="FF0000"/>
            </a:solidFill>
            <a:miter lim="800000"/>
          </a:ln>
        </p:spPr>
        <p:txBody>
          <a:bodyPr wrap="square" rtlCol="0" anchor="ctr">
            <a:spAutoFit/>
          </a:bodyPr>
          <a:lstStyle/>
          <a:p>
            <a:pPr algn="l"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endParaRPr lang="zh-CN" altLang="en-US" sz="2800" b="1" dirty="0"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46512" y="1003096"/>
            <a:ext cx="7088074" cy="559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2800" b="1" dirty="0">
                <a:latin typeface="+mj-lt"/>
                <a:ea typeface="+mj-ea"/>
              </a:rPr>
              <a:t>观察下列图片，你发现了都有什么共同点</a:t>
            </a:r>
            <a:r>
              <a:rPr lang="en-US" altLang="zh-CN" sz="2800" b="1" dirty="0">
                <a:latin typeface="+mj-lt"/>
                <a:ea typeface="+mj-ea"/>
              </a:rPr>
              <a:t>?</a:t>
            </a:r>
            <a:endParaRPr lang="zh-CN" altLang="en-US" sz="2800" b="1" dirty="0">
              <a:latin typeface="+mj-lt"/>
              <a:ea typeface="+mj-ea"/>
            </a:endParaRPr>
          </a:p>
        </p:txBody>
      </p:sp>
      <p:grpSp>
        <p:nvGrpSpPr>
          <p:cNvPr id="16" name="组合 1"/>
          <p:cNvGrpSpPr/>
          <p:nvPr/>
        </p:nvGrpSpPr>
        <p:grpSpPr>
          <a:xfrm>
            <a:off x="2803525" y="239713"/>
            <a:ext cx="2649538" cy="635000"/>
            <a:chOff x="2803270" y="240279"/>
            <a:chExt cx="2649758" cy="634072"/>
          </a:xfrm>
        </p:grpSpPr>
        <p:sp>
          <p:nvSpPr>
            <p:cNvPr id="17" name="矩形 16"/>
            <p:cNvSpPr/>
            <p:nvPr/>
          </p:nvSpPr>
          <p:spPr>
            <a:xfrm>
              <a:off x="2803270" y="294175"/>
              <a:ext cx="2649758" cy="546887"/>
            </a:xfrm>
            <a:prstGeom prst="rect">
              <a:avLst/>
            </a:prstGeom>
            <a:solidFill>
              <a:srgbClr val="3F3F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    新课导入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2909642" y="240279"/>
              <a:ext cx="654104" cy="634072"/>
            </a:xfrm>
            <a:prstGeom prst="rect">
              <a:avLst/>
            </a:prstGeom>
            <a:solidFill>
              <a:srgbClr val="FD8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3" grpId="0" animBg="1"/>
      <p:bldP spid="1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圆角 1"/>
          <p:cNvSpPr/>
          <p:nvPr/>
        </p:nvSpPr>
        <p:spPr>
          <a:xfrm>
            <a:off x="374919" y="373723"/>
            <a:ext cx="1160463" cy="544513"/>
          </a:xfrm>
          <a:prstGeom prst="roundRect">
            <a:avLst/>
          </a:prstGeom>
          <a:noFill/>
          <a:ln>
            <a:solidFill>
              <a:srgbClr val="FD239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练习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FD2395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Text Box 3"/>
          <p:cNvSpPr txBox="1">
            <a:spLocks noChangeArrowheads="1"/>
          </p:cNvSpPr>
          <p:nvPr/>
        </p:nvSpPr>
        <p:spPr bwMode="auto">
          <a:xfrm>
            <a:off x="110583" y="861592"/>
            <a:ext cx="8922830" cy="1076961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eaLnBrk="1" hangingPunct="1">
              <a:lnSpc>
                <a:spcPct val="120000"/>
              </a:lnSpc>
              <a:spcBef>
                <a:spcPts val="0"/>
              </a:spcBef>
              <a:defRPr/>
            </a:pPr>
            <a:r>
              <a:rPr lang="zh-CN" altLang="en-US" sz="2800" b="1" dirty="0">
                <a:solidFill>
                  <a:srgbClr val="000000"/>
                </a:solidFill>
                <a:latin typeface="+mj-lt"/>
                <a:ea typeface="+mj-ea"/>
              </a:rPr>
              <a:t>在△</a:t>
            </a:r>
            <a:r>
              <a:rPr lang="en-US" altLang="zh-CN" sz="2800" b="1" i="1" dirty="0">
                <a:solidFill>
                  <a:srgbClr val="000000"/>
                </a:solidFill>
                <a:latin typeface="+mj-lt"/>
                <a:ea typeface="+mj-ea"/>
              </a:rPr>
              <a:t>ABC</a:t>
            </a:r>
            <a:r>
              <a:rPr lang="en-US" altLang="zh-CN" sz="2800" b="1" dirty="0">
                <a:solidFill>
                  <a:srgbClr val="000000"/>
                </a:solidFill>
                <a:latin typeface="+mj-lt"/>
                <a:ea typeface="+mj-ea"/>
              </a:rPr>
              <a:t> </a:t>
            </a:r>
            <a:r>
              <a:rPr lang="zh-CN" altLang="en-US" sz="2800" b="1" dirty="0">
                <a:solidFill>
                  <a:srgbClr val="000000"/>
                </a:solidFill>
                <a:latin typeface="+mj-lt"/>
                <a:ea typeface="+mj-ea"/>
              </a:rPr>
              <a:t>中，</a:t>
            </a:r>
            <a:r>
              <a:rPr lang="en-US" altLang="zh-CN" sz="2800" b="1" dirty="0">
                <a:solidFill>
                  <a:srgbClr val="000000"/>
                </a:solidFill>
                <a:latin typeface="+mj-lt"/>
                <a:ea typeface="+mj-ea"/>
              </a:rPr>
              <a:t>∠</a:t>
            </a:r>
            <a:r>
              <a:rPr lang="en-US" altLang="zh-CN" sz="2800" b="1" i="1" dirty="0">
                <a:solidFill>
                  <a:srgbClr val="000000"/>
                </a:solidFill>
                <a:latin typeface="+mj-lt"/>
                <a:ea typeface="+mj-ea"/>
              </a:rPr>
              <a:t>A</a:t>
            </a:r>
            <a:r>
              <a:rPr lang="en-US" altLang="zh-CN" sz="2800" b="1" dirty="0">
                <a:solidFill>
                  <a:srgbClr val="000000"/>
                </a:solidFill>
                <a:latin typeface="+mj-lt"/>
                <a:ea typeface="+mj-ea"/>
              </a:rPr>
              <a:t> </a:t>
            </a:r>
            <a:r>
              <a:rPr lang="zh-CN" altLang="en-US" sz="2800" b="1" dirty="0">
                <a:solidFill>
                  <a:srgbClr val="000000"/>
                </a:solidFill>
                <a:latin typeface="+mj-lt"/>
                <a:ea typeface="+mj-ea"/>
              </a:rPr>
              <a:t>：</a:t>
            </a:r>
            <a:r>
              <a:rPr lang="en-US" altLang="zh-CN" sz="2800" b="1" dirty="0">
                <a:solidFill>
                  <a:srgbClr val="000000"/>
                </a:solidFill>
                <a:latin typeface="+mj-lt"/>
                <a:ea typeface="+mj-ea"/>
              </a:rPr>
              <a:t>∠</a:t>
            </a:r>
            <a:r>
              <a:rPr lang="en-US" altLang="zh-CN" sz="2800" b="1" i="1" dirty="0">
                <a:solidFill>
                  <a:srgbClr val="000000"/>
                </a:solidFill>
                <a:latin typeface="+mj-lt"/>
                <a:ea typeface="+mj-ea"/>
              </a:rPr>
              <a:t>B</a:t>
            </a:r>
            <a:r>
              <a:rPr lang="en-US" altLang="zh-CN" sz="2800" b="1" dirty="0">
                <a:solidFill>
                  <a:srgbClr val="000000"/>
                </a:solidFill>
                <a:latin typeface="+mj-lt"/>
                <a:ea typeface="+mj-ea"/>
              </a:rPr>
              <a:t> </a:t>
            </a:r>
            <a:r>
              <a:rPr lang="zh-CN" altLang="en-US" sz="2800" b="1" dirty="0">
                <a:solidFill>
                  <a:srgbClr val="000000"/>
                </a:solidFill>
                <a:latin typeface="+mj-lt"/>
                <a:ea typeface="+mj-ea"/>
              </a:rPr>
              <a:t>：</a:t>
            </a:r>
            <a:r>
              <a:rPr lang="en-US" altLang="zh-CN" sz="2800" b="1" dirty="0">
                <a:solidFill>
                  <a:srgbClr val="000000"/>
                </a:solidFill>
                <a:latin typeface="+mj-lt"/>
                <a:ea typeface="+mj-ea"/>
              </a:rPr>
              <a:t>∠</a:t>
            </a:r>
            <a:r>
              <a:rPr lang="en-US" altLang="zh-CN" sz="2800" b="1" i="1" dirty="0">
                <a:solidFill>
                  <a:srgbClr val="000000"/>
                </a:solidFill>
                <a:latin typeface="+mj-lt"/>
                <a:ea typeface="+mj-ea"/>
              </a:rPr>
              <a:t>C</a:t>
            </a:r>
            <a:r>
              <a:rPr lang="en-US" altLang="zh-CN" sz="2800" b="1" dirty="0">
                <a:solidFill>
                  <a:srgbClr val="000000"/>
                </a:solidFill>
                <a:latin typeface="+mj-lt"/>
                <a:ea typeface="+mj-ea"/>
              </a:rPr>
              <a:t>=1:2:3</a:t>
            </a:r>
            <a:r>
              <a:rPr lang="zh-CN" altLang="en-US" sz="2800" b="1" dirty="0">
                <a:solidFill>
                  <a:srgbClr val="000000"/>
                </a:solidFill>
                <a:latin typeface="+mj-lt"/>
                <a:ea typeface="+mj-ea"/>
              </a:rPr>
              <a:t>，试判断△</a:t>
            </a:r>
            <a:r>
              <a:rPr lang="en-US" altLang="zh-CN" sz="2800" b="1" i="1" dirty="0">
                <a:solidFill>
                  <a:srgbClr val="000000"/>
                </a:solidFill>
                <a:latin typeface="+mj-lt"/>
                <a:ea typeface="+mj-ea"/>
              </a:rPr>
              <a:t>ABC</a:t>
            </a:r>
            <a:r>
              <a:rPr lang="en-US" altLang="zh-CN" sz="2800" b="1" dirty="0">
                <a:solidFill>
                  <a:srgbClr val="000000"/>
                </a:solidFill>
                <a:latin typeface="+mj-lt"/>
                <a:ea typeface="+mj-ea"/>
              </a:rPr>
              <a:t> </a:t>
            </a:r>
            <a:r>
              <a:rPr lang="zh-CN" altLang="en-US" sz="2800" b="1" dirty="0">
                <a:solidFill>
                  <a:srgbClr val="000000"/>
                </a:solidFill>
                <a:latin typeface="+mj-lt"/>
                <a:ea typeface="+mj-ea"/>
              </a:rPr>
              <a:t>的形状，并说明理由。</a:t>
            </a:r>
            <a:endParaRPr kumimoji="0" lang="en-US" altLang="zh-CN" sz="2800" b="1" i="1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4" name="Text Box 3"/>
          <p:cNvSpPr txBox="1">
            <a:spLocks noChangeArrowheads="1"/>
          </p:cNvSpPr>
          <p:nvPr/>
        </p:nvSpPr>
        <p:spPr bwMode="auto">
          <a:xfrm>
            <a:off x="110583" y="1817172"/>
            <a:ext cx="8922830" cy="3152338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eaLnBrk="1" hangingPunct="1">
              <a:lnSpc>
                <a:spcPct val="120000"/>
              </a:lnSpc>
              <a:spcBef>
                <a:spcPts val="0"/>
              </a:spcBef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解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: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△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ABC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是直角三角形。理由如下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: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 lvl="0" eaLnBrk="1" hangingPunct="1">
              <a:lnSpc>
                <a:spcPct val="120000"/>
              </a:lnSpc>
              <a:spcBef>
                <a:spcPts val="0"/>
              </a:spcBef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因为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∠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：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∠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B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：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∠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C 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= 1 : 2 : 3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，所以可以设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∠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，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∠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B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，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∠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C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的度数分别为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°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，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2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°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，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3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°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。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 lvl="0" eaLnBrk="1" hangingPunct="1">
              <a:lnSpc>
                <a:spcPct val="120000"/>
              </a:lnSpc>
              <a:spcBef>
                <a:spcPts val="0"/>
              </a:spcBef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因为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∠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+∠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B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+∠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C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=180°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，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 lvl="0" eaLnBrk="1" hangingPunct="1">
              <a:lnSpc>
                <a:spcPct val="120000"/>
              </a:lnSpc>
              <a:spcBef>
                <a:spcPts val="0"/>
              </a:spcBef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所以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x 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+ 2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x 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+ 3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x 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= 180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，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 lvl="0" eaLnBrk="1" hangingPunct="1">
              <a:lnSpc>
                <a:spcPct val="120000"/>
              </a:lnSpc>
              <a:spcBef>
                <a:spcPts val="0"/>
              </a:spcBef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解得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x 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= 30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。所以 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∠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=30°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，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∠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B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=60°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，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∠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C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=90°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，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 lvl="0" eaLnBrk="1" hangingPunct="1">
              <a:lnSpc>
                <a:spcPct val="120000"/>
              </a:lnSpc>
              <a:spcBef>
                <a:spcPts val="0"/>
              </a:spcBef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所以 △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ABC 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是直角三角形。</a:t>
            </a:r>
            <a:endParaRPr kumimoji="0" lang="en-US" altLang="zh-CN" sz="2400" b="1" i="1" u="none" strike="noStrike" kern="1200" cap="none" spc="0" normalizeH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715010" y="935990"/>
            <a:ext cx="7505700" cy="13033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1.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下面是用三根木棒拼成的图形，其中属于三角形的是</a:t>
            </a:r>
            <a:r>
              <a:rPr lang="zh-CN" altLang="en-US" sz="2800" b="1" dirty="0">
                <a:latin typeface="+mj-lt"/>
                <a:ea typeface="+mj-ea"/>
              </a:rPr>
              <a:t>（     ）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n-cs"/>
            </a:endParaRPr>
          </a:p>
        </p:txBody>
      </p:sp>
      <p:grpSp>
        <p:nvGrpSpPr>
          <p:cNvPr id="7" name="组合 1"/>
          <p:cNvGrpSpPr/>
          <p:nvPr/>
        </p:nvGrpSpPr>
        <p:grpSpPr>
          <a:xfrm>
            <a:off x="2803525" y="239713"/>
            <a:ext cx="2649538" cy="635000"/>
            <a:chOff x="2803270" y="240279"/>
            <a:chExt cx="2649758" cy="634072"/>
          </a:xfrm>
        </p:grpSpPr>
        <p:sp>
          <p:nvSpPr>
            <p:cNvPr id="8" name="矩形 7"/>
            <p:cNvSpPr/>
            <p:nvPr/>
          </p:nvSpPr>
          <p:spPr>
            <a:xfrm>
              <a:off x="2803270" y="294175"/>
              <a:ext cx="2649758" cy="546887"/>
            </a:xfrm>
            <a:prstGeom prst="rect">
              <a:avLst/>
            </a:prstGeom>
            <a:solidFill>
              <a:srgbClr val="3F3F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    随堂演练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2909642" y="240279"/>
              <a:ext cx="654104" cy="634072"/>
            </a:xfrm>
            <a:prstGeom prst="rect">
              <a:avLst/>
            </a:prstGeom>
            <a:solidFill>
              <a:srgbClr val="FD8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8508" y="2571750"/>
            <a:ext cx="6895785" cy="1582252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2617391" y="1716108"/>
            <a:ext cx="37226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D</a:t>
            </a:r>
            <a:endParaRPr kumimoji="0" lang="zh-CN" altLang="en-US" sz="2800" b="1" i="0" u="none" strike="noStrike" kern="1200" cap="none" spc="0" normalizeH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74090" y="617882"/>
            <a:ext cx="4900930" cy="195386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2.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图中三角形的个数是</a:t>
            </a:r>
            <a:r>
              <a:rPr lang="zh-CN" altLang="en-US" sz="2800" b="1" dirty="0">
                <a:latin typeface="+mj-lt"/>
                <a:ea typeface="+mj-ea"/>
              </a:rPr>
              <a:t>（     ）</a:t>
            </a:r>
            <a:endParaRPr lang="en-US" altLang="zh-CN" sz="2800" b="1" dirty="0">
              <a:latin typeface="+mj-lt"/>
              <a:ea typeface="+mj-ea"/>
            </a:endParaRPr>
          </a:p>
          <a:p>
            <a:pPr lvl="0">
              <a:lnSpc>
                <a:spcPct val="150000"/>
              </a:lnSpc>
              <a:defRPr/>
            </a:pPr>
            <a:r>
              <a:rPr lang="en-US" altLang="zh-CN" sz="2800" b="1" dirty="0">
                <a:latin typeface="+mj-lt"/>
                <a:ea typeface="+mj-ea"/>
              </a:rPr>
              <a:t>   A.3          B.4</a:t>
            </a:r>
            <a:endParaRPr lang="en-US" altLang="zh-CN" sz="2800" b="1" dirty="0">
              <a:latin typeface="+mj-lt"/>
              <a:ea typeface="+mj-ea"/>
            </a:endParaRPr>
          </a:p>
          <a:p>
            <a:pPr lvl="0">
              <a:lnSpc>
                <a:spcPct val="150000"/>
              </a:lnSpc>
              <a:defRPr/>
            </a:pPr>
            <a:r>
              <a:rPr lang="en-US" altLang="zh-CN" sz="2800" b="1" dirty="0">
                <a:latin typeface="+mj-lt"/>
                <a:ea typeface="+mj-ea"/>
              </a:rPr>
              <a:t>   C.5          D.6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n-cs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685373" y="894626"/>
            <a:ext cx="2314775" cy="173179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4881166" y="757920"/>
            <a:ext cx="37226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C</a:t>
            </a:r>
            <a:endParaRPr kumimoji="0" lang="zh-CN" altLang="en-US" sz="2800" b="1" i="0" u="none" strike="noStrike" kern="1200" cap="none" spc="0" normalizeH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n-cs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873760" y="2903165"/>
            <a:ext cx="6731000" cy="13033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3.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在△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ABC 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中，∠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A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= 80°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，∠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B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= ∠C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， 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   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则∠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C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=_______.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n-cs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672398" y="3615953"/>
            <a:ext cx="904415" cy="55989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  <a:cs typeface="+mn-cs"/>
              </a:rPr>
              <a:t>50°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楷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860848" y="2774950"/>
            <a:ext cx="7232650" cy="13031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5.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如果△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ABC 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中∠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A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∶∠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B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∶∠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C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= 2∶3∶5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， 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  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此三角形按角分类应为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____________.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n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729586" y="3500438"/>
            <a:ext cx="1987550" cy="5588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  <a:cs typeface="+mn-cs"/>
              </a:rPr>
              <a:t>直角三角形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55675" y="1003617"/>
            <a:ext cx="7213600" cy="13033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4.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直角三角形一个锐角为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70°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，另一个锐角 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   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为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_____.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n-cs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820863" y="1710055"/>
            <a:ext cx="904415" cy="55989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  <a:cs typeface="+mn-cs"/>
              </a:rPr>
              <a:t>20°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楷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828040" y="627500"/>
            <a:ext cx="7213600" cy="38885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6.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 在△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ABC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 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中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，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若一个内角等于另外两个内角的差，则（        ）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A.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必有一个内角等于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30°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B.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必有一个内角等于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45°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C.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必有一个内角等于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60°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D.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必有一个内角等于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90°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n-cs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204615" y="1382760"/>
            <a:ext cx="37226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D</a:t>
            </a:r>
            <a:endParaRPr kumimoji="0" lang="zh-CN" altLang="en-US" sz="2800" b="1" i="0" u="none" strike="noStrike" kern="1200" cap="none" spc="0" normalizeH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625054" y="406599"/>
            <a:ext cx="7683500" cy="13031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7.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 如图，在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Rt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△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ABC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中，∠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ACB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=90°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，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D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是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AB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 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上一点，且</a:t>
            </a:r>
            <a:r>
              <a:rPr lang="zh-CN" altLang="en-US" sz="2800" b="1" dirty="0">
                <a:latin typeface="+mj-lt"/>
                <a:ea typeface="+mj-ea"/>
              </a:rPr>
              <a:t>∠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ACD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=</a:t>
            </a:r>
            <a:r>
              <a:rPr lang="zh-CN" altLang="en-US" sz="2800" b="1" dirty="0">
                <a:latin typeface="+mj-lt"/>
                <a:ea typeface="+mj-ea"/>
              </a:rPr>
              <a:t>∠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B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。试说明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: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CD</a:t>
            </a:r>
            <a:r>
              <a:rPr kumimoji="0" lang="zh-CN" altLang="en-US" sz="2800" b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⊥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AB</a:t>
            </a:r>
            <a:r>
              <a:rPr lang="zh-CN" altLang="en-US" sz="2800" b="1" dirty="0">
                <a:latin typeface="+mj-lt"/>
                <a:ea typeface="+mj-ea"/>
              </a:rPr>
              <a:t>。</a:t>
            </a:r>
            <a:endParaRPr kumimoji="0" lang="zh-CN" altLang="en-US" sz="2800" b="1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n-cs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25054" y="1745939"/>
            <a:ext cx="6432550" cy="3145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lnSpc>
                <a:spcPct val="120000"/>
              </a:lnSpc>
              <a:defRPr/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解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: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因为∠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ACB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= 90°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，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 lvl="0">
              <a:lnSpc>
                <a:spcPct val="120000"/>
              </a:lnSpc>
              <a:defRPr/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所以∠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+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∠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B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=90°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。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 lvl="0">
              <a:lnSpc>
                <a:spcPct val="120000"/>
              </a:lnSpc>
              <a:defRPr/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因为∠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ACD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=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∠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B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，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  <a:defRPr/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所以∠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+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∠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ACD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=90°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。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 lvl="0">
              <a:lnSpc>
                <a:spcPct val="120000"/>
              </a:lnSpc>
              <a:defRPr/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所以∠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ADC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=180-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∠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-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∠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ACD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=90°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，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 lvl="0">
              <a:lnSpc>
                <a:spcPct val="120000"/>
              </a:lnSpc>
              <a:defRPr/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所以 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CD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⊥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AB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。</a:t>
            </a:r>
            <a:endParaRPr lang="zh-CN" altLang="en-US" sz="2800" b="1" i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85080" y="1856262"/>
            <a:ext cx="2674851" cy="181181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5" name="矩形 1"/>
          <p:cNvSpPr/>
          <p:nvPr/>
        </p:nvSpPr>
        <p:spPr>
          <a:xfrm>
            <a:off x="1314674" y="1907656"/>
            <a:ext cx="5501827" cy="49244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marL="457200" indent="-457200">
              <a:buClr>
                <a:srgbClr val="00B0F0"/>
              </a:buClr>
              <a:buFont typeface="Wingdings" panose="05000000000000000000" pitchFamily="2" charset="2"/>
              <a:buChar char="Ø"/>
            </a:pPr>
            <a:r>
              <a:rPr lang="zh-CN" altLang="en-US" sz="2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三角形三个内角的和等于</a:t>
            </a:r>
            <a:r>
              <a:rPr lang="en-US" altLang="zh-CN" sz="2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180°</a:t>
            </a:r>
            <a:r>
              <a:rPr lang="zh-CN" altLang="en-US" sz="2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。</a:t>
            </a:r>
            <a:endParaRPr lang="zh-CN" altLang="en-US" sz="2600" dirty="0">
              <a:ea typeface="黑体" panose="02010609060101010101" pitchFamily="49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314674" y="2379017"/>
            <a:ext cx="4331635" cy="526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457200" marR="0" indent="-457200" defTabSz="914400">
              <a:lnSpc>
                <a:spcPct val="120000"/>
              </a:lnSpc>
              <a:buClr>
                <a:srgbClr val="00B0F0"/>
              </a:buClr>
              <a:buSzTx/>
              <a:buFont typeface="Wingdings" panose="05000000000000000000" pitchFamily="2" charset="2"/>
              <a:buChar char="Ø"/>
              <a:defRPr/>
            </a:pPr>
            <a:r>
              <a:rPr kumimoji="0" lang="zh-CN" altLang="en-US" sz="2600" b="1" kern="1200" cap="none" spc="0" normalizeH="0" baseline="0" noProof="0" dirty="0">
                <a:latin typeface="+mj-lt"/>
                <a:ea typeface="+mj-ea"/>
                <a:cs typeface="+mn-cs"/>
              </a:rPr>
              <a:t>三角形按角的大小分类：</a:t>
            </a:r>
            <a:endParaRPr kumimoji="0" lang="zh-CN" altLang="en-US" sz="2600" b="1" kern="1200" cap="none" spc="0" normalizeH="0" baseline="0" noProof="0" dirty="0">
              <a:latin typeface="+mj-lt"/>
              <a:ea typeface="+mj-ea"/>
              <a:cs typeface="+mn-cs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2092795" y="2849984"/>
            <a:ext cx="4958409" cy="526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zh-CN" altLang="en-US" sz="2600" b="1" kern="1200" cap="none" spc="0" normalizeH="0" baseline="0" noProof="0" dirty="0">
                <a:solidFill>
                  <a:srgbClr val="0070C0"/>
                </a:solidFill>
                <a:latin typeface="+mj-lt"/>
                <a:ea typeface="+mj-ea"/>
                <a:cs typeface="+mn-cs"/>
              </a:rPr>
              <a:t>锐角三角形 </a:t>
            </a:r>
            <a:r>
              <a:rPr kumimoji="0" lang="zh-CN" altLang="en-US" sz="2600" b="1" kern="1200" cap="none" spc="0" normalizeH="0" baseline="0" noProof="0" dirty="0">
                <a:latin typeface="+mj-lt"/>
                <a:ea typeface="+mj-ea"/>
                <a:cs typeface="+mn-cs"/>
              </a:rPr>
              <a:t>：三个内角都是锐角</a:t>
            </a:r>
            <a:endParaRPr kumimoji="0" lang="zh-CN" altLang="en-US" sz="2600" b="1" kern="1200" cap="none" spc="0" normalizeH="0" baseline="0" noProof="0" dirty="0">
              <a:latin typeface="+mj-lt"/>
              <a:ea typeface="+mj-ea"/>
              <a:cs typeface="+mn-cs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1314674" y="4323258"/>
            <a:ext cx="5001690" cy="526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457200" marR="0" indent="-457200" defTabSz="914400">
              <a:lnSpc>
                <a:spcPct val="120000"/>
              </a:lnSpc>
              <a:buClr>
                <a:srgbClr val="00B0F0"/>
              </a:buClr>
              <a:buSzTx/>
              <a:buFont typeface="Wingdings" panose="05000000000000000000" pitchFamily="2" charset="2"/>
              <a:buChar char="Ø"/>
              <a:defRPr/>
            </a:pPr>
            <a:r>
              <a:rPr kumimoji="0" lang="zh-CN" altLang="en-US" sz="2600" b="1" kern="1200" cap="none" spc="0" normalizeH="0" baseline="0" noProof="0" dirty="0">
                <a:latin typeface="+mj-lt"/>
                <a:ea typeface="+mj-ea"/>
                <a:cs typeface="+mn-cs"/>
              </a:rPr>
              <a:t>直角三角形的两个锐角互余。</a:t>
            </a:r>
            <a:endParaRPr kumimoji="0" lang="zh-CN" altLang="en-US" sz="2600" b="1" kern="1200" cap="none" spc="0" normalizeH="0" baseline="0" noProof="0" dirty="0">
              <a:latin typeface="+mj-lt"/>
              <a:ea typeface="+mj-ea"/>
              <a:cs typeface="+mn-cs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065588" y="-307975"/>
            <a:ext cx="1182688" cy="3079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1400" kern="1200" cap="none" spc="0" normalizeH="0" baseline="0" noProof="0" dirty="0">
                <a:solidFill>
                  <a:schemeClr val="bg1">
                    <a:lumMod val="9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状元成才路</a:t>
            </a:r>
            <a:endParaRPr kumimoji="0" lang="zh-CN" altLang="en-US" sz="1400" kern="1200" cap="none" spc="0" normalizeH="0" baseline="0" noProof="0" dirty="0">
              <a:solidFill>
                <a:schemeClr val="bg1">
                  <a:lumMod val="9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-306387" y="1911350"/>
            <a:ext cx="277813" cy="10160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1200" kern="1200" cap="none" spc="0" normalizeH="0" baseline="0" noProof="0" dirty="0">
                <a:solidFill>
                  <a:schemeClr val="bg1">
                    <a:lumMod val="9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状元成才路</a:t>
            </a:r>
            <a:endParaRPr kumimoji="0" lang="zh-CN" altLang="en-US" sz="1200" kern="1200" cap="none" spc="0" normalizeH="0" baseline="0" noProof="0" dirty="0">
              <a:solidFill>
                <a:schemeClr val="bg1">
                  <a:lumMod val="9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pic>
        <p:nvPicPr>
          <p:cNvPr id="26634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172575" y="2041525"/>
            <a:ext cx="341313" cy="10604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6635" name="图片 6"/>
          <p:cNvPicPr>
            <a:picLocks noChangeAspect="1"/>
          </p:cNvPicPr>
          <p:nvPr/>
        </p:nvPicPr>
        <p:blipFill>
          <a:blip r:embed="rId2">
            <a:grayscl/>
          </a:blip>
          <a:stretch>
            <a:fillRect/>
          </a:stretch>
        </p:blipFill>
        <p:spPr>
          <a:xfrm>
            <a:off x="8628063" y="4976813"/>
            <a:ext cx="544512" cy="1666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" name="文本框 16"/>
          <p:cNvSpPr txBox="1"/>
          <p:nvPr/>
        </p:nvSpPr>
        <p:spPr>
          <a:xfrm>
            <a:off x="2092795" y="3323344"/>
            <a:ext cx="4958409" cy="526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zh-CN" altLang="en-US" sz="2600" b="1" kern="1200" cap="none" spc="0" normalizeH="0" baseline="0" noProof="0" dirty="0">
                <a:solidFill>
                  <a:srgbClr val="0070C0"/>
                </a:solidFill>
                <a:latin typeface="+mj-lt"/>
                <a:ea typeface="+mj-ea"/>
                <a:cs typeface="+mn-cs"/>
              </a:rPr>
              <a:t>直角三角形 </a:t>
            </a:r>
            <a:r>
              <a:rPr kumimoji="0" lang="zh-CN" altLang="en-US" sz="2600" b="1" kern="1200" cap="none" spc="0" normalizeH="0" baseline="0" noProof="0" dirty="0">
                <a:latin typeface="+mj-lt"/>
                <a:ea typeface="+mj-ea"/>
                <a:cs typeface="+mn-cs"/>
              </a:rPr>
              <a:t>：有一个内角是直角</a:t>
            </a:r>
            <a:endParaRPr kumimoji="0" lang="zh-CN" altLang="en-US" sz="2600" b="1" kern="1200" cap="none" spc="0" normalizeH="0" baseline="0" noProof="0" dirty="0">
              <a:latin typeface="+mj-lt"/>
              <a:ea typeface="+mj-ea"/>
              <a:cs typeface="+mn-cs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2092795" y="3796704"/>
            <a:ext cx="4958409" cy="526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zh-CN" altLang="en-US" sz="2600" b="1" kern="1200" cap="none" spc="0" normalizeH="0" baseline="0" noProof="0" dirty="0">
                <a:solidFill>
                  <a:srgbClr val="0070C0"/>
                </a:solidFill>
                <a:latin typeface="+mj-lt"/>
                <a:ea typeface="+mj-ea"/>
                <a:cs typeface="+mn-cs"/>
              </a:rPr>
              <a:t>钝角三角形</a:t>
            </a:r>
            <a:r>
              <a:rPr kumimoji="0" lang="zh-CN" altLang="en-US" sz="2600" b="1" kern="1200" cap="none" spc="0" normalizeH="0" baseline="0" noProof="0" dirty="0">
                <a:latin typeface="+mj-lt"/>
                <a:ea typeface="+mj-ea"/>
                <a:cs typeface="+mn-cs"/>
              </a:rPr>
              <a:t> ：有一个内角是钝角</a:t>
            </a:r>
            <a:endParaRPr kumimoji="0" lang="zh-CN" altLang="en-US" sz="2600" b="1" kern="1200" cap="none" spc="0" normalizeH="0" baseline="0" noProof="0" dirty="0">
              <a:latin typeface="+mj-lt"/>
              <a:ea typeface="+mj-ea"/>
              <a:cs typeface="+mn-cs"/>
            </a:endParaRPr>
          </a:p>
        </p:txBody>
      </p:sp>
      <p:sp>
        <p:nvSpPr>
          <p:cNvPr id="2" name="左大括号 1"/>
          <p:cNvSpPr/>
          <p:nvPr/>
        </p:nvSpPr>
        <p:spPr>
          <a:xfrm>
            <a:off x="1894047" y="2897693"/>
            <a:ext cx="323850" cy="1368425"/>
          </a:xfrm>
          <a:prstGeom prst="leftBrace">
            <a:avLst>
              <a:gd name="adj1" fmla="val 47648"/>
              <a:gd name="adj2" fmla="val 50000"/>
            </a:avLst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22" name="组合 1"/>
          <p:cNvGrpSpPr/>
          <p:nvPr/>
        </p:nvGrpSpPr>
        <p:grpSpPr>
          <a:xfrm>
            <a:off x="2803525" y="239713"/>
            <a:ext cx="2649538" cy="635000"/>
            <a:chOff x="2803270" y="240279"/>
            <a:chExt cx="2649758" cy="634072"/>
          </a:xfrm>
        </p:grpSpPr>
        <p:sp>
          <p:nvSpPr>
            <p:cNvPr id="23" name="矩形 22"/>
            <p:cNvSpPr/>
            <p:nvPr/>
          </p:nvSpPr>
          <p:spPr>
            <a:xfrm>
              <a:off x="2803270" y="294175"/>
              <a:ext cx="2649758" cy="546887"/>
            </a:xfrm>
            <a:prstGeom prst="rect">
              <a:avLst/>
            </a:prstGeom>
            <a:solidFill>
              <a:srgbClr val="3F3F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    课堂小结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2909642" y="240279"/>
              <a:ext cx="654104" cy="634072"/>
            </a:xfrm>
            <a:prstGeom prst="rect">
              <a:avLst/>
            </a:prstGeom>
            <a:solidFill>
              <a:srgbClr val="FD8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25" name="矩形 1"/>
          <p:cNvSpPr/>
          <p:nvPr/>
        </p:nvSpPr>
        <p:spPr>
          <a:xfrm>
            <a:off x="1314674" y="973215"/>
            <a:ext cx="7447361" cy="93487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457200" indent="-457200">
              <a:lnSpc>
                <a:spcPct val="110000"/>
              </a:lnSpc>
              <a:buClr>
                <a:srgbClr val="00B0F0"/>
              </a:buClr>
              <a:buFont typeface="Wingdings" panose="05000000000000000000" pitchFamily="2" charset="2"/>
              <a:buChar char="Ø"/>
            </a:pPr>
            <a:r>
              <a:rPr lang="zh-CN" altLang="en-US" sz="2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 由</a:t>
            </a:r>
            <a:r>
              <a:rPr lang="zh-CN" altLang="en-US" sz="2600" b="1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不在同一直线上</a:t>
            </a:r>
            <a:r>
              <a:rPr lang="zh-CN" altLang="en-US" sz="2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的三条线段首尾</a:t>
            </a:r>
            <a:r>
              <a:rPr lang="zh-CN" altLang="en-US" sz="2600" b="1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顺次相接</a:t>
            </a:r>
            <a:endParaRPr lang="en-US" altLang="zh-CN" sz="2600" b="1" dirty="0">
              <a:solidFill>
                <a:srgbClr val="C0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>
              <a:lnSpc>
                <a:spcPct val="110000"/>
              </a:lnSpc>
              <a:buClr>
                <a:srgbClr val="00B0F0"/>
              </a:buClr>
            </a:pPr>
            <a:r>
              <a:rPr lang="en-US" altLang="zh-CN" sz="2600" b="1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      </a:t>
            </a:r>
            <a:r>
              <a:rPr lang="zh-CN" altLang="en-US" sz="2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所组成的图形叫作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三角形</a:t>
            </a:r>
            <a:r>
              <a:rPr lang="zh-CN" altLang="en-US" sz="2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。</a:t>
            </a:r>
            <a:endParaRPr lang="zh-CN" altLang="en-US" sz="2600" dirty="0"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86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86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86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5" grpId="0"/>
      <p:bldP spid="18" grpId="0"/>
      <p:bldP spid="19" grpId="0"/>
      <p:bldP spid="20" grpId="0"/>
      <p:bldP spid="17" grpId="0"/>
      <p:bldP spid="21" grpId="0"/>
      <p:bldP spid="2" grpId="0" animBg="1"/>
      <p:bldP spid="25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650" name="组合 1"/>
          <p:cNvGrpSpPr/>
          <p:nvPr/>
        </p:nvGrpSpPr>
        <p:grpSpPr>
          <a:xfrm>
            <a:off x="2803525" y="239713"/>
            <a:ext cx="2649538" cy="635000"/>
            <a:chOff x="2803270" y="240279"/>
            <a:chExt cx="2649758" cy="634072"/>
          </a:xfrm>
        </p:grpSpPr>
        <p:sp>
          <p:nvSpPr>
            <p:cNvPr id="3" name="矩形 2"/>
            <p:cNvSpPr/>
            <p:nvPr/>
          </p:nvSpPr>
          <p:spPr>
            <a:xfrm>
              <a:off x="2803270" y="294175"/>
              <a:ext cx="2649758" cy="546887"/>
            </a:xfrm>
            <a:prstGeom prst="rect">
              <a:avLst/>
            </a:prstGeom>
            <a:solidFill>
              <a:srgbClr val="3F3F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    课后作业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2909642" y="240279"/>
              <a:ext cx="654104" cy="634072"/>
            </a:xfrm>
            <a:prstGeom prst="rect">
              <a:avLst/>
            </a:prstGeom>
            <a:solidFill>
              <a:srgbClr val="FD8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5" name="Rectangle 2"/>
          <p:cNvSpPr txBox="1">
            <a:spLocks noChangeArrowheads="1"/>
          </p:cNvSpPr>
          <p:nvPr/>
        </p:nvSpPr>
        <p:spPr bwMode="auto">
          <a:xfrm>
            <a:off x="1908175" y="1719263"/>
            <a:ext cx="5978525" cy="1788318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342900" marR="0" lvl="0" indent="-342900" algn="l" defTabSz="914400" rtl="0" eaLnBrk="1" fontAlgn="base" latinLnBrk="0" hangingPunct="1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1.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完成课本的相应练习题，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2.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完成练习册本课时的习题</a:t>
            </a:r>
            <a:r>
              <a:rPr lang="zh-CN" altLang="en-US" sz="3600" b="1" dirty="0">
                <a:latin typeface="+mj-lt"/>
                <a:ea typeface="+mj-ea"/>
              </a:rPr>
              <a:t>。</a:t>
            </a:r>
            <a:endParaRPr kumimoji="0" lang="en-US" altLang="zh-CN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n-cs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182"/>
          <a:stretch>
            <a:fillRect/>
          </a:stretch>
        </p:blipFill>
        <p:spPr>
          <a:xfrm>
            <a:off x="788207" y="272613"/>
            <a:ext cx="3571320" cy="2299137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2181" y="2240129"/>
            <a:ext cx="2903371" cy="290337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958080" y="2501400"/>
            <a:ext cx="3716413" cy="2380827"/>
          </a:xfrm>
          <a:prstGeom prst="rect">
            <a:avLst/>
          </a:prstGeom>
        </p:spPr>
      </p:pic>
      <p:pic>
        <p:nvPicPr>
          <p:cNvPr id="11" name="Picture 2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B"/>
              </a:clrFrom>
              <a:clrTo>
                <a:srgbClr val="FFFFFB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20362" y="454593"/>
            <a:ext cx="1935175" cy="19351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" name="任意多边形: 形状 13"/>
          <p:cNvSpPr/>
          <p:nvPr/>
        </p:nvSpPr>
        <p:spPr bwMode="auto">
          <a:xfrm>
            <a:off x="2181014" y="1002453"/>
            <a:ext cx="1165013" cy="934720"/>
          </a:xfrm>
          <a:custGeom>
            <a:avLst/>
            <a:gdLst>
              <a:gd name="connsiteX0" fmla="*/ 0 w 1165013"/>
              <a:gd name="connsiteY0" fmla="*/ 318347 h 934720"/>
              <a:gd name="connsiteX1" fmla="*/ 1165013 w 1165013"/>
              <a:gd name="connsiteY1" fmla="*/ 0 h 934720"/>
              <a:gd name="connsiteX2" fmla="*/ 216746 w 1165013"/>
              <a:gd name="connsiteY2" fmla="*/ 934720 h 934720"/>
              <a:gd name="connsiteX3" fmla="*/ 0 w 1165013"/>
              <a:gd name="connsiteY3" fmla="*/ 318347 h 9347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65013" h="934720">
                <a:moveTo>
                  <a:pt x="0" y="318347"/>
                </a:moveTo>
                <a:lnTo>
                  <a:pt x="1165013" y="0"/>
                </a:lnTo>
                <a:lnTo>
                  <a:pt x="216746" y="934720"/>
                </a:lnTo>
                <a:lnTo>
                  <a:pt x="0" y="318347"/>
                </a:lnTo>
                <a:close/>
              </a:path>
            </a:pathLst>
          </a:custGeom>
          <a:noFill/>
          <a:ln w="28575">
            <a:solidFill>
              <a:srgbClr val="FF0000"/>
            </a:solidFill>
            <a:miter lim="800000"/>
          </a:ln>
        </p:spPr>
        <p:txBody>
          <a:bodyPr wrap="square" rtlCol="0" anchor="ctr">
            <a:spAutoFit/>
          </a:bodyPr>
          <a:lstStyle/>
          <a:p>
            <a:pPr algn="l"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endParaRPr lang="zh-CN" altLang="en-US" sz="2800" b="1" dirty="0"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15" name="任意多边形: 形状 14"/>
          <p:cNvSpPr/>
          <p:nvPr/>
        </p:nvSpPr>
        <p:spPr bwMode="auto">
          <a:xfrm>
            <a:off x="5730240" y="812800"/>
            <a:ext cx="1483360" cy="1286933"/>
          </a:xfrm>
          <a:custGeom>
            <a:avLst/>
            <a:gdLst>
              <a:gd name="connsiteX0" fmla="*/ 751840 w 1483360"/>
              <a:gd name="connsiteY0" fmla="*/ 0 h 1286933"/>
              <a:gd name="connsiteX1" fmla="*/ 0 w 1483360"/>
              <a:gd name="connsiteY1" fmla="*/ 1286933 h 1286933"/>
              <a:gd name="connsiteX2" fmla="*/ 1483360 w 1483360"/>
              <a:gd name="connsiteY2" fmla="*/ 1286933 h 1286933"/>
              <a:gd name="connsiteX3" fmla="*/ 751840 w 1483360"/>
              <a:gd name="connsiteY3" fmla="*/ 0 h 12869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83360" h="1286933">
                <a:moveTo>
                  <a:pt x="751840" y="0"/>
                </a:moveTo>
                <a:lnTo>
                  <a:pt x="0" y="1286933"/>
                </a:lnTo>
                <a:lnTo>
                  <a:pt x="1483360" y="1286933"/>
                </a:lnTo>
                <a:lnTo>
                  <a:pt x="751840" y="0"/>
                </a:lnTo>
                <a:close/>
              </a:path>
            </a:pathLst>
          </a:custGeom>
          <a:noFill/>
          <a:ln w="28575">
            <a:solidFill>
              <a:srgbClr val="FF0000"/>
            </a:solidFill>
            <a:miter lim="800000"/>
          </a:ln>
        </p:spPr>
        <p:txBody>
          <a:bodyPr wrap="square" rtlCol="0" anchor="ctr">
            <a:spAutoFit/>
          </a:bodyPr>
          <a:lstStyle/>
          <a:p>
            <a:pPr algn="l"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endParaRPr lang="zh-CN" altLang="en-US" sz="2800" b="1" dirty="0"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16" name="任意多边形: 形状 15"/>
          <p:cNvSpPr/>
          <p:nvPr/>
        </p:nvSpPr>
        <p:spPr bwMode="auto">
          <a:xfrm>
            <a:off x="1828800" y="3745653"/>
            <a:ext cx="1943947" cy="914400"/>
          </a:xfrm>
          <a:custGeom>
            <a:avLst/>
            <a:gdLst>
              <a:gd name="connsiteX0" fmla="*/ 1063414 w 1943947"/>
              <a:gd name="connsiteY0" fmla="*/ 0 h 914400"/>
              <a:gd name="connsiteX1" fmla="*/ 0 w 1943947"/>
              <a:gd name="connsiteY1" fmla="*/ 914400 h 914400"/>
              <a:gd name="connsiteX2" fmla="*/ 1943947 w 1943947"/>
              <a:gd name="connsiteY2" fmla="*/ 264160 h 914400"/>
              <a:gd name="connsiteX3" fmla="*/ 1063414 w 1943947"/>
              <a:gd name="connsiteY3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43947" h="914400">
                <a:moveTo>
                  <a:pt x="1063414" y="0"/>
                </a:moveTo>
                <a:lnTo>
                  <a:pt x="0" y="914400"/>
                </a:lnTo>
                <a:lnTo>
                  <a:pt x="1943947" y="264160"/>
                </a:lnTo>
                <a:lnTo>
                  <a:pt x="1063414" y="0"/>
                </a:lnTo>
                <a:close/>
              </a:path>
            </a:pathLst>
          </a:custGeom>
          <a:noFill/>
          <a:ln w="28575">
            <a:solidFill>
              <a:srgbClr val="FF0000"/>
            </a:solidFill>
            <a:miter lim="800000"/>
          </a:ln>
        </p:spPr>
        <p:txBody>
          <a:bodyPr wrap="square" rtlCol="0" anchor="ctr">
            <a:spAutoFit/>
          </a:bodyPr>
          <a:lstStyle/>
          <a:p>
            <a:pPr algn="l"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endParaRPr lang="zh-CN" altLang="en-US" sz="2800" b="1" dirty="0"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17" name="任意多边形: 形状 16"/>
          <p:cNvSpPr/>
          <p:nvPr/>
        </p:nvSpPr>
        <p:spPr bwMode="auto">
          <a:xfrm>
            <a:off x="5608320" y="3041227"/>
            <a:ext cx="1232747" cy="1842346"/>
          </a:xfrm>
          <a:custGeom>
            <a:avLst/>
            <a:gdLst>
              <a:gd name="connsiteX0" fmla="*/ 74507 w 1232747"/>
              <a:gd name="connsiteY0" fmla="*/ 1408853 h 1842346"/>
              <a:gd name="connsiteX1" fmla="*/ 1232747 w 1232747"/>
              <a:gd name="connsiteY1" fmla="*/ 1842346 h 1842346"/>
              <a:gd name="connsiteX2" fmla="*/ 0 w 1232747"/>
              <a:gd name="connsiteY2" fmla="*/ 0 h 1842346"/>
              <a:gd name="connsiteX3" fmla="*/ 74507 w 1232747"/>
              <a:gd name="connsiteY3" fmla="*/ 1408853 h 1842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32747" h="1842346">
                <a:moveTo>
                  <a:pt x="74507" y="1408853"/>
                </a:moveTo>
                <a:lnTo>
                  <a:pt x="1232747" y="1842346"/>
                </a:lnTo>
                <a:lnTo>
                  <a:pt x="0" y="0"/>
                </a:lnTo>
                <a:lnTo>
                  <a:pt x="74507" y="1408853"/>
                </a:lnTo>
                <a:close/>
              </a:path>
            </a:pathLst>
          </a:custGeom>
          <a:noFill/>
          <a:ln w="28575">
            <a:solidFill>
              <a:srgbClr val="FF0000"/>
            </a:solidFill>
            <a:miter lim="800000"/>
          </a:ln>
        </p:spPr>
        <p:txBody>
          <a:bodyPr wrap="square" rtlCol="0" anchor="ctr">
            <a:spAutoFit/>
          </a:bodyPr>
          <a:lstStyle/>
          <a:p>
            <a:pPr algn="l"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endParaRPr lang="zh-CN" altLang="en-US" sz="2800" b="1" dirty="0">
              <a:latin typeface="+mj-lt"/>
              <a:ea typeface="黑体" panose="02010609060101010101" pitchFamily="49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7206922" y="1787101"/>
            <a:ext cx="1935175" cy="1569297"/>
            <a:chOff x="7206922" y="1787101"/>
            <a:chExt cx="1935175" cy="1569297"/>
          </a:xfrm>
        </p:grpSpPr>
        <p:sp>
          <p:nvSpPr>
            <p:cNvPr id="18" name="思想气泡: 云 17"/>
            <p:cNvSpPr/>
            <p:nvPr/>
          </p:nvSpPr>
          <p:spPr bwMode="auto">
            <a:xfrm>
              <a:off x="7206922" y="1787101"/>
              <a:ext cx="1935175" cy="1569297"/>
            </a:xfrm>
            <a:prstGeom prst="cloudCallout">
              <a:avLst>
                <a:gd name="adj1" fmla="val -111551"/>
                <a:gd name="adj2" fmla="val -30728"/>
              </a:avLst>
            </a:prstGeom>
            <a:solidFill>
              <a:schemeClr val="accent1">
                <a:lumMod val="20000"/>
                <a:lumOff val="80000"/>
              </a:schemeClr>
            </a:solidFill>
            <a:ln w="6350">
              <a:solidFill>
                <a:schemeClr val="accent1">
                  <a:lumMod val="75000"/>
                </a:schemeClr>
              </a:solidFill>
              <a:miter lim="800000"/>
            </a:ln>
          </p:spPr>
          <p:txBody>
            <a:bodyPr wrap="square" rtlCol="0" anchor="ctr">
              <a:spAutoFit/>
            </a:bodyPr>
            <a:lstStyle/>
            <a:p>
              <a:pPr algn="l" eaLnBrk="1" hangingPunct="1">
                <a:lnSpc>
                  <a:spcPct val="120000"/>
                </a:lnSpc>
                <a:buFont typeface="Arial" panose="020B0604020202020204" pitchFamily="34" charset="0"/>
                <a:buNone/>
              </a:pPr>
              <a:endParaRPr lang="zh-CN" altLang="en-US" sz="2800" b="1" dirty="0">
                <a:latin typeface="+mj-lt"/>
                <a:ea typeface="黑体" panose="02010609060101010101" pitchFamily="49" charset="-122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7363226" y="2104880"/>
              <a:ext cx="1754825" cy="93634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2400" b="1" dirty="0">
                  <a:latin typeface="+mj-lt"/>
                  <a:ea typeface="+mj-ea"/>
                </a:rPr>
                <a:t>为什么设计成三角形</a:t>
              </a:r>
              <a:r>
                <a:rPr lang="en-US" altLang="zh-CN" sz="2400" b="1" dirty="0">
                  <a:latin typeface="+mj-lt"/>
                  <a:ea typeface="+mj-ea"/>
                </a:rPr>
                <a:t>?</a:t>
              </a:r>
              <a:endParaRPr lang="zh-CN" altLang="en-US" sz="2400" b="1" dirty="0">
                <a:latin typeface="+mj-lt"/>
                <a:ea typeface="+mj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 animBg="1"/>
      <p:bldP spid="1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768374" y="1341553"/>
            <a:ext cx="4573647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>
                <a:srgbClr val="00B0F0"/>
              </a:buClr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观察下图，回答下列问题：  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n-cs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37928" y="3538280"/>
            <a:ext cx="7388225" cy="13031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（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1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）你能从图中找出几个不同的三角形吗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?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（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2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）这些三角形有什么共同的特点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?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n-cs"/>
            </a:endParaRPr>
          </a:p>
        </p:txBody>
      </p:sp>
      <p:grpSp>
        <p:nvGrpSpPr>
          <p:cNvPr id="12" name="组合 1"/>
          <p:cNvGrpSpPr/>
          <p:nvPr/>
        </p:nvGrpSpPr>
        <p:grpSpPr>
          <a:xfrm>
            <a:off x="2803525" y="239713"/>
            <a:ext cx="2649538" cy="635000"/>
            <a:chOff x="2803270" y="240279"/>
            <a:chExt cx="2649758" cy="634072"/>
          </a:xfrm>
        </p:grpSpPr>
        <p:sp>
          <p:nvSpPr>
            <p:cNvPr id="13" name="矩形 12"/>
            <p:cNvSpPr/>
            <p:nvPr/>
          </p:nvSpPr>
          <p:spPr>
            <a:xfrm>
              <a:off x="2803270" y="294175"/>
              <a:ext cx="2649758" cy="546887"/>
            </a:xfrm>
            <a:prstGeom prst="rect">
              <a:avLst/>
            </a:prstGeom>
            <a:solidFill>
              <a:srgbClr val="3F3F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    新课探究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2909642" y="240279"/>
              <a:ext cx="654104" cy="634072"/>
            </a:xfrm>
            <a:prstGeom prst="rect">
              <a:avLst/>
            </a:prstGeom>
            <a:solidFill>
              <a:srgbClr val="FD8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7514579" y="3626102"/>
            <a:ext cx="1079405" cy="5642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+mj-ea"/>
              </a:rPr>
              <a:t>10</a:t>
            </a: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+mj-ea"/>
              </a:rPr>
              <a:t>个</a:t>
            </a:r>
            <a:endParaRPr lang="zh-CN" altLang="en-US" sz="2800" b="1" dirty="0">
              <a:solidFill>
                <a:srgbClr val="FF0000"/>
              </a:solidFill>
              <a:latin typeface="+mj-lt"/>
              <a:ea typeface="+mj-ea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1076277" y="1796435"/>
            <a:ext cx="4265744" cy="1775183"/>
            <a:chOff x="1076277" y="1796435"/>
            <a:chExt cx="4265744" cy="1775183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76277" y="1796435"/>
              <a:ext cx="4265744" cy="1741845"/>
            </a:xfrm>
            <a:prstGeom prst="rect">
              <a:avLst/>
            </a:prstGeom>
          </p:spPr>
        </p:pic>
        <p:sp>
          <p:nvSpPr>
            <p:cNvPr id="16" name="矩形 15"/>
            <p:cNvSpPr/>
            <p:nvPr/>
          </p:nvSpPr>
          <p:spPr>
            <a:xfrm>
              <a:off x="1323217" y="2137608"/>
              <a:ext cx="931844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0" fontAlgn="base" latinLnBrk="0" hangingPunct="0">
                <a:spcBef>
                  <a:spcPct val="0"/>
                </a:spcBef>
                <a:spcAft>
                  <a:spcPct val="0"/>
                </a:spcAft>
                <a:buClr>
                  <a:srgbClr val="00B0F0"/>
                </a:buClr>
                <a:buSzTx/>
                <a:buFontTx/>
                <a:buNone/>
                <a:defRPr/>
              </a:pP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</a:rPr>
                <a:t>斜梁</a:t>
              </a:r>
              <a:endPara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3825786" y="2110085"/>
              <a:ext cx="931844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0" fontAlgn="base" latinLnBrk="0" hangingPunct="0">
                <a:spcBef>
                  <a:spcPct val="0"/>
                </a:spcBef>
                <a:spcAft>
                  <a:spcPct val="0"/>
                </a:spcAft>
                <a:buClr>
                  <a:srgbClr val="00B0F0"/>
                </a:buClr>
                <a:buSzTx/>
                <a:buFontTx/>
                <a:buNone/>
                <a:defRPr/>
              </a:pP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</a:rPr>
                <a:t>斜梁</a:t>
              </a:r>
              <a:endPara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2632094" y="3109953"/>
              <a:ext cx="931844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0" fontAlgn="base" latinLnBrk="0" hangingPunct="0">
                <a:spcBef>
                  <a:spcPct val="0"/>
                </a:spcBef>
                <a:spcAft>
                  <a:spcPct val="0"/>
                </a:spcAft>
                <a:buClr>
                  <a:srgbClr val="00B0F0"/>
                </a:buClr>
                <a:buSzTx/>
                <a:buFontTx/>
                <a:buNone/>
                <a:defRPr/>
              </a:pP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</a:rPr>
                <a:t>横梁</a:t>
              </a:r>
              <a:endPara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9" name="任意多边形: 形状 8"/>
          <p:cNvSpPr/>
          <p:nvPr/>
        </p:nvSpPr>
        <p:spPr bwMode="auto">
          <a:xfrm>
            <a:off x="1815050" y="2543820"/>
            <a:ext cx="701269" cy="453762"/>
          </a:xfrm>
          <a:custGeom>
            <a:avLst/>
            <a:gdLst>
              <a:gd name="connsiteX0" fmla="*/ 0 w 701269"/>
              <a:gd name="connsiteY0" fmla="*/ 453762 h 453762"/>
              <a:gd name="connsiteX1" fmla="*/ 701269 w 701269"/>
              <a:gd name="connsiteY1" fmla="*/ 446887 h 453762"/>
              <a:gd name="connsiteX2" fmla="*/ 446887 w 701269"/>
              <a:gd name="connsiteY2" fmla="*/ 0 h 453762"/>
              <a:gd name="connsiteX3" fmla="*/ 0 w 701269"/>
              <a:gd name="connsiteY3" fmla="*/ 453762 h 4537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01269" h="453762">
                <a:moveTo>
                  <a:pt x="0" y="453762"/>
                </a:moveTo>
                <a:lnTo>
                  <a:pt x="701269" y="446887"/>
                </a:lnTo>
                <a:lnTo>
                  <a:pt x="446887" y="0"/>
                </a:lnTo>
                <a:lnTo>
                  <a:pt x="0" y="453762"/>
                </a:lnTo>
                <a:close/>
              </a:path>
            </a:pathLst>
          </a:custGeom>
          <a:noFill/>
          <a:ln w="28575">
            <a:solidFill>
              <a:srgbClr val="0000FF"/>
            </a:solidFill>
            <a:miter lim="800000"/>
          </a:ln>
        </p:spPr>
        <p:txBody>
          <a:bodyPr wrap="square" rtlCol="0" anchor="ctr">
            <a:spAutoFit/>
          </a:bodyPr>
          <a:lstStyle/>
          <a:p>
            <a:pPr algn="l"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endParaRPr lang="zh-CN" altLang="en-US" sz="2800" b="1" dirty="0"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15" name="任意多边形: 形状 14"/>
          <p:cNvSpPr/>
          <p:nvPr/>
        </p:nvSpPr>
        <p:spPr bwMode="auto">
          <a:xfrm>
            <a:off x="2330689" y="2117558"/>
            <a:ext cx="316258" cy="763146"/>
          </a:xfrm>
          <a:custGeom>
            <a:avLst/>
            <a:gdLst>
              <a:gd name="connsiteX0" fmla="*/ 0 w 316258"/>
              <a:gd name="connsiteY0" fmla="*/ 323134 h 763146"/>
              <a:gd name="connsiteX1" fmla="*/ 316258 w 316258"/>
              <a:gd name="connsiteY1" fmla="*/ 0 h 763146"/>
              <a:gd name="connsiteX2" fmla="*/ 213131 w 316258"/>
              <a:gd name="connsiteY2" fmla="*/ 763146 h 763146"/>
              <a:gd name="connsiteX3" fmla="*/ 0 w 316258"/>
              <a:gd name="connsiteY3" fmla="*/ 323134 h 7631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6258" h="763146">
                <a:moveTo>
                  <a:pt x="0" y="323134"/>
                </a:moveTo>
                <a:lnTo>
                  <a:pt x="316258" y="0"/>
                </a:lnTo>
                <a:lnTo>
                  <a:pt x="213131" y="763146"/>
                </a:lnTo>
                <a:lnTo>
                  <a:pt x="0" y="323134"/>
                </a:lnTo>
                <a:close/>
              </a:path>
            </a:pathLst>
          </a:custGeom>
          <a:noFill/>
          <a:ln w="28575">
            <a:solidFill>
              <a:srgbClr val="0000FF"/>
            </a:solidFill>
            <a:miter lim="800000"/>
          </a:ln>
        </p:spPr>
        <p:txBody>
          <a:bodyPr wrap="square" rtlCol="0" anchor="ctr">
            <a:spAutoFit/>
          </a:bodyPr>
          <a:lstStyle/>
          <a:p>
            <a:pPr algn="l"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endParaRPr lang="zh-CN" altLang="en-US" sz="2800" b="1" dirty="0"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20" name="任意多边形: 形状 19"/>
          <p:cNvSpPr/>
          <p:nvPr/>
        </p:nvSpPr>
        <p:spPr bwMode="auto">
          <a:xfrm>
            <a:off x="2653823" y="2193185"/>
            <a:ext cx="536264" cy="811272"/>
          </a:xfrm>
          <a:custGeom>
            <a:avLst/>
            <a:gdLst>
              <a:gd name="connsiteX0" fmla="*/ 103127 w 536264"/>
              <a:gd name="connsiteY0" fmla="*/ 0 h 811272"/>
              <a:gd name="connsiteX1" fmla="*/ 0 w 536264"/>
              <a:gd name="connsiteY1" fmla="*/ 811272 h 811272"/>
              <a:gd name="connsiteX2" fmla="*/ 536264 w 536264"/>
              <a:gd name="connsiteY2" fmla="*/ 804397 h 811272"/>
              <a:gd name="connsiteX3" fmla="*/ 103127 w 536264"/>
              <a:gd name="connsiteY3" fmla="*/ 0 h 8112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36264" h="811272">
                <a:moveTo>
                  <a:pt x="103127" y="0"/>
                </a:moveTo>
                <a:lnTo>
                  <a:pt x="0" y="811272"/>
                </a:lnTo>
                <a:lnTo>
                  <a:pt x="536264" y="804397"/>
                </a:lnTo>
                <a:lnTo>
                  <a:pt x="103127" y="0"/>
                </a:lnTo>
                <a:close/>
              </a:path>
            </a:pathLst>
          </a:custGeom>
          <a:noFill/>
          <a:ln w="28575">
            <a:solidFill>
              <a:srgbClr val="0000FF"/>
            </a:solidFill>
            <a:miter lim="800000"/>
          </a:ln>
        </p:spPr>
        <p:txBody>
          <a:bodyPr wrap="square" rtlCol="0" anchor="ctr">
            <a:spAutoFit/>
          </a:bodyPr>
          <a:lstStyle/>
          <a:p>
            <a:pPr algn="l"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endParaRPr lang="zh-CN" altLang="en-US" sz="2800" b="1" dirty="0"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21" name="任意多边形: 形状 20"/>
          <p:cNvSpPr/>
          <p:nvPr/>
        </p:nvSpPr>
        <p:spPr bwMode="auto">
          <a:xfrm>
            <a:off x="2963206" y="2241311"/>
            <a:ext cx="611892" cy="680644"/>
          </a:xfrm>
          <a:custGeom>
            <a:avLst/>
            <a:gdLst>
              <a:gd name="connsiteX0" fmla="*/ 0 w 611892"/>
              <a:gd name="connsiteY0" fmla="*/ 0 h 680644"/>
              <a:gd name="connsiteX1" fmla="*/ 364385 w 611892"/>
              <a:gd name="connsiteY1" fmla="*/ 680644 h 680644"/>
              <a:gd name="connsiteX2" fmla="*/ 611892 w 611892"/>
              <a:gd name="connsiteY2" fmla="*/ 309384 h 680644"/>
              <a:gd name="connsiteX3" fmla="*/ 0 w 611892"/>
              <a:gd name="connsiteY3" fmla="*/ 0 h 6806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11892" h="680644">
                <a:moveTo>
                  <a:pt x="0" y="0"/>
                </a:moveTo>
                <a:lnTo>
                  <a:pt x="364385" y="680644"/>
                </a:lnTo>
                <a:lnTo>
                  <a:pt x="611892" y="309384"/>
                </a:lnTo>
                <a:lnTo>
                  <a:pt x="0" y="0"/>
                </a:lnTo>
                <a:close/>
              </a:path>
            </a:pathLst>
          </a:custGeom>
          <a:noFill/>
          <a:ln w="28575">
            <a:solidFill>
              <a:srgbClr val="0000FF"/>
            </a:solidFill>
            <a:miter lim="800000"/>
          </a:ln>
        </p:spPr>
        <p:txBody>
          <a:bodyPr wrap="square" rtlCol="0" anchor="ctr">
            <a:spAutoFit/>
          </a:bodyPr>
          <a:lstStyle/>
          <a:p>
            <a:pPr algn="l"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endParaRPr lang="zh-CN" altLang="en-US" sz="2800" b="1" dirty="0"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22" name="任意多边形: 形状 21"/>
          <p:cNvSpPr/>
          <p:nvPr/>
        </p:nvSpPr>
        <p:spPr bwMode="auto">
          <a:xfrm>
            <a:off x="3485720" y="2640072"/>
            <a:ext cx="983152" cy="350635"/>
          </a:xfrm>
          <a:custGeom>
            <a:avLst/>
            <a:gdLst>
              <a:gd name="connsiteX0" fmla="*/ 0 w 983152"/>
              <a:gd name="connsiteY0" fmla="*/ 350635 h 350635"/>
              <a:gd name="connsiteX1" fmla="*/ 261258 w 983152"/>
              <a:gd name="connsiteY1" fmla="*/ 0 h 350635"/>
              <a:gd name="connsiteX2" fmla="*/ 983152 w 983152"/>
              <a:gd name="connsiteY2" fmla="*/ 350635 h 350635"/>
              <a:gd name="connsiteX3" fmla="*/ 0 w 983152"/>
              <a:gd name="connsiteY3" fmla="*/ 350635 h 3506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83152" h="350635">
                <a:moveTo>
                  <a:pt x="0" y="350635"/>
                </a:moveTo>
                <a:lnTo>
                  <a:pt x="261258" y="0"/>
                </a:lnTo>
                <a:lnTo>
                  <a:pt x="983152" y="350635"/>
                </a:lnTo>
                <a:lnTo>
                  <a:pt x="0" y="350635"/>
                </a:lnTo>
                <a:close/>
              </a:path>
            </a:pathLst>
          </a:custGeom>
          <a:noFill/>
          <a:ln w="28575">
            <a:solidFill>
              <a:srgbClr val="0000FF"/>
            </a:solidFill>
            <a:miter lim="800000"/>
          </a:ln>
        </p:spPr>
        <p:txBody>
          <a:bodyPr wrap="square" rtlCol="0" anchor="ctr">
            <a:spAutoFit/>
          </a:bodyPr>
          <a:lstStyle/>
          <a:p>
            <a:pPr algn="l"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endParaRPr lang="zh-CN" altLang="en-US" sz="2800" b="1" dirty="0"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26" name="任意多边形: 形状 25"/>
          <p:cNvSpPr/>
          <p:nvPr/>
        </p:nvSpPr>
        <p:spPr bwMode="auto">
          <a:xfrm>
            <a:off x="1781387" y="2099733"/>
            <a:ext cx="880533" cy="907627"/>
          </a:xfrm>
          <a:custGeom>
            <a:avLst/>
            <a:gdLst>
              <a:gd name="connsiteX0" fmla="*/ 0 w 880533"/>
              <a:gd name="connsiteY0" fmla="*/ 907627 h 907627"/>
              <a:gd name="connsiteX1" fmla="*/ 880533 w 880533"/>
              <a:gd name="connsiteY1" fmla="*/ 0 h 907627"/>
              <a:gd name="connsiteX2" fmla="*/ 772160 w 880533"/>
              <a:gd name="connsiteY2" fmla="*/ 894080 h 907627"/>
              <a:gd name="connsiteX3" fmla="*/ 0 w 880533"/>
              <a:gd name="connsiteY3" fmla="*/ 907627 h 9076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80533" h="907627">
                <a:moveTo>
                  <a:pt x="0" y="907627"/>
                </a:moveTo>
                <a:lnTo>
                  <a:pt x="880533" y="0"/>
                </a:lnTo>
                <a:lnTo>
                  <a:pt x="772160" y="894080"/>
                </a:lnTo>
                <a:lnTo>
                  <a:pt x="0" y="907627"/>
                </a:lnTo>
                <a:close/>
              </a:path>
            </a:pathLst>
          </a:custGeom>
          <a:noFill/>
          <a:ln w="28575">
            <a:solidFill>
              <a:srgbClr val="00B050"/>
            </a:solidFill>
            <a:miter lim="800000"/>
          </a:ln>
        </p:spPr>
        <p:txBody>
          <a:bodyPr wrap="square" rtlCol="0" anchor="ctr">
            <a:spAutoFit/>
          </a:bodyPr>
          <a:lstStyle/>
          <a:p>
            <a:pPr algn="l"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endParaRPr lang="zh-CN" altLang="en-US" sz="2800" b="1" dirty="0"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28" name="任意多边形: 形状 27"/>
          <p:cNvSpPr/>
          <p:nvPr/>
        </p:nvSpPr>
        <p:spPr bwMode="auto">
          <a:xfrm>
            <a:off x="2912533" y="2201333"/>
            <a:ext cx="1605280" cy="806027"/>
          </a:xfrm>
          <a:custGeom>
            <a:avLst/>
            <a:gdLst>
              <a:gd name="connsiteX0" fmla="*/ 0 w 1605280"/>
              <a:gd name="connsiteY0" fmla="*/ 0 h 806027"/>
              <a:gd name="connsiteX1" fmla="*/ 1605280 w 1605280"/>
              <a:gd name="connsiteY1" fmla="*/ 806027 h 806027"/>
              <a:gd name="connsiteX2" fmla="*/ 453814 w 1605280"/>
              <a:gd name="connsiteY2" fmla="*/ 799254 h 806027"/>
              <a:gd name="connsiteX3" fmla="*/ 0 w 1605280"/>
              <a:gd name="connsiteY3" fmla="*/ 0 h 8060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05280" h="806027">
                <a:moveTo>
                  <a:pt x="0" y="0"/>
                </a:moveTo>
                <a:lnTo>
                  <a:pt x="1605280" y="806027"/>
                </a:lnTo>
                <a:lnTo>
                  <a:pt x="453814" y="799254"/>
                </a:lnTo>
                <a:lnTo>
                  <a:pt x="0" y="0"/>
                </a:lnTo>
                <a:close/>
              </a:path>
            </a:pathLst>
          </a:custGeom>
          <a:noFill/>
          <a:ln w="28575">
            <a:solidFill>
              <a:srgbClr val="00B050"/>
            </a:solidFill>
            <a:miter lim="800000"/>
          </a:ln>
        </p:spPr>
        <p:txBody>
          <a:bodyPr wrap="square" rtlCol="0" anchor="ctr">
            <a:spAutoFit/>
          </a:bodyPr>
          <a:lstStyle/>
          <a:p>
            <a:pPr algn="l"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endParaRPr lang="zh-CN" altLang="en-US" sz="2800" b="1" dirty="0"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29" name="任意多边形: 形状 28"/>
          <p:cNvSpPr/>
          <p:nvPr/>
        </p:nvSpPr>
        <p:spPr bwMode="auto">
          <a:xfrm>
            <a:off x="1774613" y="2038773"/>
            <a:ext cx="1456267" cy="968587"/>
          </a:xfrm>
          <a:custGeom>
            <a:avLst/>
            <a:gdLst>
              <a:gd name="connsiteX0" fmla="*/ 914400 w 1456267"/>
              <a:gd name="connsiteY0" fmla="*/ 0 h 968587"/>
              <a:gd name="connsiteX1" fmla="*/ 0 w 1456267"/>
              <a:gd name="connsiteY1" fmla="*/ 968587 h 968587"/>
              <a:gd name="connsiteX2" fmla="*/ 1456267 w 1456267"/>
              <a:gd name="connsiteY2" fmla="*/ 961814 h 968587"/>
              <a:gd name="connsiteX3" fmla="*/ 914400 w 1456267"/>
              <a:gd name="connsiteY3" fmla="*/ 0 h 9685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56267" h="968587">
                <a:moveTo>
                  <a:pt x="914400" y="0"/>
                </a:moveTo>
                <a:lnTo>
                  <a:pt x="0" y="968587"/>
                </a:lnTo>
                <a:lnTo>
                  <a:pt x="1456267" y="961814"/>
                </a:lnTo>
                <a:lnTo>
                  <a:pt x="914400" y="0"/>
                </a:lnTo>
                <a:close/>
              </a:path>
            </a:pathLst>
          </a:custGeom>
          <a:noFill/>
          <a:ln w="28575">
            <a:solidFill>
              <a:srgbClr val="FFFF00"/>
            </a:solidFill>
            <a:miter lim="800000"/>
          </a:ln>
        </p:spPr>
        <p:txBody>
          <a:bodyPr wrap="square" rtlCol="0" anchor="ctr">
            <a:spAutoFit/>
          </a:bodyPr>
          <a:lstStyle/>
          <a:p>
            <a:pPr algn="l"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endParaRPr lang="zh-CN" altLang="en-US" sz="2800" b="1" dirty="0"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30" name="任意多边形: 形状 29"/>
          <p:cNvSpPr/>
          <p:nvPr/>
        </p:nvSpPr>
        <p:spPr bwMode="auto">
          <a:xfrm>
            <a:off x="2553547" y="2018453"/>
            <a:ext cx="1991360" cy="995680"/>
          </a:xfrm>
          <a:custGeom>
            <a:avLst/>
            <a:gdLst>
              <a:gd name="connsiteX0" fmla="*/ 128693 w 1991360"/>
              <a:gd name="connsiteY0" fmla="*/ 0 h 995680"/>
              <a:gd name="connsiteX1" fmla="*/ 1991360 w 1991360"/>
              <a:gd name="connsiteY1" fmla="*/ 988907 h 995680"/>
              <a:gd name="connsiteX2" fmla="*/ 94826 w 1991360"/>
              <a:gd name="connsiteY2" fmla="*/ 988907 h 995680"/>
              <a:gd name="connsiteX3" fmla="*/ 0 w 1991360"/>
              <a:gd name="connsiteY3" fmla="*/ 995680 h 995680"/>
              <a:gd name="connsiteX4" fmla="*/ 128693 w 1991360"/>
              <a:gd name="connsiteY4" fmla="*/ 0 h 9956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91360" h="995680">
                <a:moveTo>
                  <a:pt x="128693" y="0"/>
                </a:moveTo>
                <a:lnTo>
                  <a:pt x="1991360" y="988907"/>
                </a:lnTo>
                <a:lnTo>
                  <a:pt x="94826" y="988907"/>
                </a:lnTo>
                <a:lnTo>
                  <a:pt x="0" y="995680"/>
                </a:lnTo>
                <a:lnTo>
                  <a:pt x="128693" y="0"/>
                </a:lnTo>
                <a:close/>
              </a:path>
            </a:pathLst>
          </a:custGeom>
          <a:noFill/>
          <a:ln w="19050">
            <a:solidFill>
              <a:srgbClr val="FFC000"/>
            </a:solidFill>
            <a:miter lim="800000"/>
          </a:ln>
        </p:spPr>
        <p:txBody>
          <a:bodyPr wrap="square" rtlCol="0" anchor="ctr">
            <a:spAutoFit/>
          </a:bodyPr>
          <a:lstStyle/>
          <a:p>
            <a:pPr algn="l"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endParaRPr lang="zh-CN" altLang="en-US" sz="2800" b="1" dirty="0"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31" name="任意多边形: 形状 30"/>
          <p:cNvSpPr/>
          <p:nvPr/>
        </p:nvSpPr>
        <p:spPr bwMode="auto">
          <a:xfrm>
            <a:off x="1476587" y="1862667"/>
            <a:ext cx="3691466" cy="1293706"/>
          </a:xfrm>
          <a:custGeom>
            <a:avLst/>
            <a:gdLst>
              <a:gd name="connsiteX0" fmla="*/ 1178560 w 3691466"/>
              <a:gd name="connsiteY0" fmla="*/ 0 h 1293706"/>
              <a:gd name="connsiteX1" fmla="*/ 0 w 3691466"/>
              <a:gd name="connsiteY1" fmla="*/ 1286933 h 1293706"/>
              <a:gd name="connsiteX2" fmla="*/ 3691466 w 3691466"/>
              <a:gd name="connsiteY2" fmla="*/ 1293706 h 1293706"/>
              <a:gd name="connsiteX3" fmla="*/ 1178560 w 3691466"/>
              <a:gd name="connsiteY3" fmla="*/ 0 h 129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91466" h="1293706">
                <a:moveTo>
                  <a:pt x="1178560" y="0"/>
                </a:moveTo>
                <a:lnTo>
                  <a:pt x="0" y="1286933"/>
                </a:lnTo>
                <a:lnTo>
                  <a:pt x="3691466" y="1293706"/>
                </a:lnTo>
                <a:lnTo>
                  <a:pt x="1178560" y="0"/>
                </a:lnTo>
                <a:close/>
              </a:path>
            </a:pathLst>
          </a:custGeom>
          <a:noFill/>
          <a:ln w="38100">
            <a:solidFill>
              <a:srgbClr val="FF0000"/>
            </a:solidFill>
            <a:miter lim="800000"/>
          </a:ln>
        </p:spPr>
        <p:txBody>
          <a:bodyPr wrap="square" rtlCol="0" anchor="ctr">
            <a:spAutoFit/>
          </a:bodyPr>
          <a:lstStyle/>
          <a:p>
            <a:pPr algn="l"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endParaRPr lang="zh-CN" altLang="en-US" sz="2800" b="1" dirty="0">
              <a:latin typeface="+mj-lt"/>
              <a:ea typeface="黑体" panose="02010609060101010101" pitchFamily="49" charset="-122"/>
            </a:endParaRPr>
          </a:p>
        </p:txBody>
      </p:sp>
      <p:cxnSp>
        <p:nvCxnSpPr>
          <p:cNvPr id="23" name="直接连接符 22"/>
          <p:cNvCxnSpPr/>
          <p:nvPr/>
        </p:nvCxnSpPr>
        <p:spPr>
          <a:xfrm>
            <a:off x="1083837" y="1327939"/>
            <a:ext cx="6976327" cy="0"/>
          </a:xfrm>
          <a:prstGeom prst="line">
            <a:avLst/>
          </a:prstGeom>
          <a:ln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文本框 23"/>
          <p:cNvSpPr txBox="1"/>
          <p:nvPr/>
        </p:nvSpPr>
        <p:spPr>
          <a:xfrm>
            <a:off x="1542080" y="823047"/>
            <a:ext cx="60598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探究点</a:t>
            </a:r>
            <a:r>
              <a:rPr lang="en-US" altLang="zh-CN" sz="2800" b="1" dirty="0">
                <a:solidFill>
                  <a:srgbClr val="0070C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2800" b="1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：</a:t>
            </a:r>
            <a:r>
              <a:rPr lang="zh-CN" altLang="en-US" sz="2800" b="1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宋体" panose="02010600030101010101" pitchFamily="2" charset="-122"/>
              </a:rPr>
              <a:t>三角形的相关概念</a:t>
            </a:r>
            <a:endParaRPr lang="zh-CN" altLang="en-US" sz="2800" b="1" dirty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9" grpId="0" animBg="1"/>
      <p:bldP spid="9" grpId="1" animBg="1"/>
      <p:bldP spid="15" grpId="0" animBg="1"/>
      <p:bldP spid="15" grpId="1" animBg="1"/>
      <p:bldP spid="20" grpId="0" animBg="1"/>
      <p:bldP spid="20" grpId="1" animBg="1"/>
      <p:bldP spid="21" grpId="0" animBg="1"/>
      <p:bldP spid="21" grpId="1" animBg="1"/>
      <p:bldP spid="22" grpId="0" animBg="1"/>
      <p:bldP spid="22" grpId="1" animBg="1"/>
      <p:bldP spid="26" grpId="0" animBg="1"/>
      <p:bldP spid="26" grpId="1" animBg="1"/>
      <p:bldP spid="28" grpId="0" animBg="1"/>
      <p:bldP spid="28" grpId="1" animBg="1"/>
      <p:bldP spid="29" grpId="0" animBg="1"/>
      <p:bldP spid="29" grpId="1" animBg="1"/>
      <p:bldP spid="30" grpId="0" animBg="1"/>
      <p:bldP spid="30" grpId="1" animBg="1"/>
      <p:bldP spid="3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 1"/>
          <p:cNvGrpSpPr/>
          <p:nvPr/>
        </p:nvGrpSpPr>
        <p:grpSpPr>
          <a:xfrm>
            <a:off x="610963" y="799399"/>
            <a:ext cx="7463630" cy="1534803"/>
            <a:chOff x="700523" y="1362209"/>
            <a:chExt cx="7465222" cy="1535253"/>
          </a:xfrm>
        </p:grpSpPr>
        <p:sp>
          <p:nvSpPr>
            <p:cNvPr id="26" name="矩形: 圆角 25"/>
            <p:cNvSpPr/>
            <p:nvPr/>
          </p:nvSpPr>
          <p:spPr>
            <a:xfrm>
              <a:off x="700523" y="1520241"/>
              <a:ext cx="7465222" cy="1377221"/>
            </a:xfrm>
            <a:prstGeom prst="roundRect">
              <a:avLst/>
            </a:prstGeom>
            <a:solidFill>
              <a:srgbClr val="FFE5E5"/>
            </a:solidFill>
            <a:ln>
              <a:solidFill>
                <a:srgbClr val="FFD1D1"/>
              </a:solidFill>
              <a:prstDash val="lg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pic>
          <p:nvPicPr>
            <p:cNvPr id="27" name="图片 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890798" y="1362209"/>
              <a:ext cx="274136" cy="47472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8" name="文本框 27"/>
            <p:cNvSpPr txBox="1"/>
            <p:nvPr/>
          </p:nvSpPr>
          <p:spPr>
            <a:xfrm>
              <a:off x="820801" y="1546703"/>
              <a:ext cx="7224666" cy="1302132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lnSpc>
                  <a:spcPct val="150000"/>
                </a:lnSpc>
                <a:defRPr/>
              </a:pPr>
              <a:r>
                <a:rPr kumimoji="0" lang="zh-CN" altLang="en-US" sz="2800" b="1" kern="1200" cap="none" spc="0" normalizeH="0" baseline="0" noProof="0" dirty="0">
                  <a:solidFill>
                    <a:srgbClr val="0066FF"/>
                  </a:solidFill>
                  <a:latin typeface="+mj-lt"/>
                  <a:ea typeface="黑体" panose="02010609060101010101" pitchFamily="49" charset="-122"/>
                  <a:cs typeface="+mn-cs"/>
                </a:rPr>
                <a:t>         由</a:t>
              </a:r>
              <a:r>
                <a:rPr kumimoji="0" lang="zh-CN" altLang="en-US" sz="2800" b="1" kern="1200" cap="none" spc="0" normalizeH="0" baseline="0" noProof="0" dirty="0">
                  <a:solidFill>
                    <a:srgbClr val="C00000"/>
                  </a:solidFill>
                  <a:latin typeface="+mj-lt"/>
                  <a:ea typeface="黑体" panose="02010609060101010101" pitchFamily="49" charset="-122"/>
                  <a:cs typeface="+mn-cs"/>
                </a:rPr>
                <a:t>不在同一直线</a:t>
              </a:r>
              <a:r>
                <a:rPr kumimoji="0" lang="zh-CN" altLang="en-US" sz="2800" b="1" kern="1200" cap="none" spc="0" normalizeH="0" baseline="0" noProof="0" dirty="0">
                  <a:solidFill>
                    <a:srgbClr val="0066FF"/>
                  </a:solidFill>
                  <a:latin typeface="+mj-lt"/>
                  <a:ea typeface="黑体" panose="02010609060101010101" pitchFamily="49" charset="-122"/>
                  <a:cs typeface="+mn-cs"/>
                </a:rPr>
                <a:t>上的三条线段</a:t>
              </a:r>
              <a:r>
                <a:rPr kumimoji="0" lang="zh-CN" altLang="en-US" sz="2800" b="1" kern="1200" cap="none" spc="0" normalizeH="0" baseline="0" noProof="0" dirty="0">
                  <a:solidFill>
                    <a:srgbClr val="C00000"/>
                  </a:solidFill>
                  <a:latin typeface="+mj-lt"/>
                  <a:ea typeface="黑体" panose="02010609060101010101" pitchFamily="49" charset="-122"/>
                  <a:cs typeface="+mn-cs"/>
                </a:rPr>
                <a:t>首尾顺次</a:t>
              </a:r>
              <a:r>
                <a:rPr kumimoji="0" lang="zh-CN" altLang="en-US" sz="2800" b="1" kern="1200" cap="none" spc="0" normalizeH="0" baseline="0" noProof="0" dirty="0">
                  <a:solidFill>
                    <a:srgbClr val="0066FF"/>
                  </a:solidFill>
                  <a:latin typeface="+mj-lt"/>
                  <a:ea typeface="黑体" panose="02010609060101010101" pitchFamily="49" charset="-122"/>
                  <a:cs typeface="+mn-cs"/>
                </a:rPr>
                <a:t>相接所组成的图形叫作</a:t>
              </a:r>
              <a:r>
                <a:rPr kumimoji="0" lang="zh-CN" altLang="en-US" sz="2800" b="1" kern="1200" cap="none" spc="0" normalizeH="0" baseline="0" noProof="0" dirty="0">
                  <a:solidFill>
                    <a:srgbClr val="FF0000"/>
                  </a:solidFill>
                  <a:latin typeface="+mj-lt"/>
                  <a:ea typeface="黑体" panose="02010609060101010101" pitchFamily="49" charset="-122"/>
                  <a:cs typeface="+mn-cs"/>
                </a:rPr>
                <a:t>三角形</a:t>
              </a:r>
              <a:r>
                <a:rPr kumimoji="0" lang="zh-CN" altLang="en-US" sz="2800" b="1" kern="1200" cap="none" spc="0" normalizeH="0" baseline="0" noProof="0" dirty="0">
                  <a:solidFill>
                    <a:srgbClr val="0066FF"/>
                  </a:solidFill>
                  <a:latin typeface="+mj-lt"/>
                  <a:ea typeface="黑体" panose="02010609060101010101" pitchFamily="49" charset="-122"/>
                  <a:cs typeface="+mn-cs"/>
                </a:rPr>
                <a:t>。</a:t>
              </a:r>
              <a:endParaRPr kumimoji="0" lang="zh-CN" altLang="en-US" sz="2800" b="1" kern="1200" cap="none" spc="0" normalizeH="0" baseline="0" noProof="0" dirty="0">
                <a:solidFill>
                  <a:srgbClr val="0066FF"/>
                </a:solidFill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</p:grpSp>
      <p:grpSp>
        <p:nvGrpSpPr>
          <p:cNvPr id="29" name="组合 7"/>
          <p:cNvGrpSpPr/>
          <p:nvPr/>
        </p:nvGrpSpPr>
        <p:grpSpPr>
          <a:xfrm>
            <a:off x="4859074" y="2648420"/>
            <a:ext cx="4113046" cy="2417575"/>
            <a:chOff x="5019735" y="1102102"/>
            <a:chExt cx="4112480" cy="2418256"/>
          </a:xfrm>
        </p:grpSpPr>
        <p:sp>
          <p:nvSpPr>
            <p:cNvPr id="30" name="等腰三角形 29"/>
            <p:cNvSpPr/>
            <p:nvPr/>
          </p:nvSpPr>
          <p:spPr bwMode="auto">
            <a:xfrm>
              <a:off x="5397461" y="1620285"/>
              <a:ext cx="3431702" cy="1432328"/>
            </a:xfrm>
            <a:prstGeom prst="triangle">
              <a:avLst>
                <a:gd name="adj" fmla="val 36949"/>
              </a:avLst>
            </a:prstGeom>
            <a:noFill/>
            <a:ln w="19050">
              <a:solidFill>
                <a:srgbClr val="000000"/>
              </a:solidFill>
              <a:miter lim="800000"/>
            </a:ln>
          </p:spPr>
          <p:txBody>
            <a:bodyPr anchor="ctr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31" name="矩形 30"/>
            <p:cNvSpPr/>
            <p:nvPr/>
          </p:nvSpPr>
          <p:spPr>
            <a:xfrm>
              <a:off x="6505033" y="1102102"/>
              <a:ext cx="423805" cy="563721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800" b="1" i="1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楷体" panose="02010609060101010101" pitchFamily="49" charset="-122"/>
                  <a:cs typeface="+mn-cs"/>
                </a:rPr>
                <a:t>A</a:t>
              </a:r>
              <a:endParaRPr kumimoji="0" lang="zh-CN" altLang="en-US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  <a:cs typeface="+mn-cs"/>
              </a:endParaRPr>
            </a:p>
          </p:txBody>
        </p:sp>
        <p:sp>
          <p:nvSpPr>
            <p:cNvPr id="32" name="矩形 31"/>
            <p:cNvSpPr/>
            <p:nvPr/>
          </p:nvSpPr>
          <p:spPr>
            <a:xfrm>
              <a:off x="5019735" y="2859072"/>
              <a:ext cx="423804" cy="565309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800" b="1" i="1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楷体" panose="02010609060101010101" pitchFamily="49" charset="-122"/>
                  <a:cs typeface="+mn-cs"/>
                </a:rPr>
                <a:t>B</a:t>
              </a:r>
              <a:endParaRPr kumimoji="0" lang="zh-CN" altLang="en-US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  <a:cs typeface="+mn-cs"/>
              </a:endParaRPr>
            </a:p>
          </p:txBody>
        </p:sp>
        <p:sp>
          <p:nvSpPr>
            <p:cNvPr id="33" name="矩形 32"/>
            <p:cNvSpPr/>
            <p:nvPr/>
          </p:nvSpPr>
          <p:spPr>
            <a:xfrm>
              <a:off x="8708411" y="2956636"/>
              <a:ext cx="423804" cy="56372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800" b="1" i="1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楷体" panose="02010609060101010101" pitchFamily="49" charset="-122"/>
                  <a:cs typeface="+mn-cs"/>
                </a:rPr>
                <a:t>C</a:t>
              </a:r>
              <a:endParaRPr kumimoji="0" lang="zh-CN" altLang="en-US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  <a:cs typeface="+mn-cs"/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610963" y="2560290"/>
            <a:ext cx="2709777" cy="559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2800" b="1" dirty="0">
                <a:latin typeface="+mj-lt"/>
                <a:ea typeface="+mj-ea"/>
              </a:rPr>
              <a:t>三角形的特点：</a:t>
            </a:r>
            <a:endParaRPr lang="zh-CN" altLang="en-US" sz="2800" b="1" dirty="0">
              <a:latin typeface="+mj-lt"/>
              <a:ea typeface="+mj-ea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1308157" y="3168800"/>
            <a:ext cx="2462245" cy="559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2800" b="1" dirty="0">
                <a:solidFill>
                  <a:srgbClr val="0070C0"/>
                </a:solidFill>
                <a:latin typeface="+mj-lt"/>
                <a:ea typeface="+mj-ea"/>
              </a:rPr>
              <a:t>①有三条边；</a:t>
            </a:r>
            <a:endParaRPr lang="zh-CN" altLang="en-US" sz="2800" b="1" dirty="0">
              <a:solidFill>
                <a:srgbClr val="0070C0"/>
              </a:solidFill>
              <a:latin typeface="+mj-lt"/>
              <a:ea typeface="+mj-ea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1308158" y="3707863"/>
            <a:ext cx="2791896" cy="559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2800" b="1" dirty="0">
                <a:solidFill>
                  <a:srgbClr val="00B050"/>
                </a:solidFill>
                <a:latin typeface="+mj-lt"/>
                <a:ea typeface="+mj-ea"/>
              </a:rPr>
              <a:t>②有三个内角；</a:t>
            </a:r>
            <a:endParaRPr lang="zh-CN" altLang="en-US" sz="2800" b="1" dirty="0">
              <a:solidFill>
                <a:srgbClr val="00B050"/>
              </a:solidFill>
              <a:latin typeface="+mj-lt"/>
              <a:ea typeface="+mj-ea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1308157" y="4222485"/>
            <a:ext cx="2730378" cy="559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2800" b="1" dirty="0">
                <a:solidFill>
                  <a:srgbClr val="FF0066"/>
                </a:solidFill>
                <a:latin typeface="+mj-lt"/>
                <a:ea typeface="+mj-ea"/>
              </a:rPr>
              <a:t>③有三个顶点。</a:t>
            </a:r>
            <a:endParaRPr lang="zh-CN" altLang="en-US" sz="2800" b="1" dirty="0">
              <a:solidFill>
                <a:srgbClr val="FF0066"/>
              </a:solidFill>
              <a:latin typeface="+mj-lt"/>
              <a:ea typeface="+mj-ea"/>
            </a:endParaRPr>
          </a:p>
        </p:txBody>
      </p:sp>
      <p:cxnSp>
        <p:nvCxnSpPr>
          <p:cNvPr id="41" name="直接连接符 40"/>
          <p:cNvCxnSpPr/>
          <p:nvPr/>
        </p:nvCxnSpPr>
        <p:spPr>
          <a:xfrm flipH="1" flipV="1">
            <a:off x="6503670" y="3162300"/>
            <a:ext cx="2165356" cy="1440180"/>
          </a:xfrm>
          <a:prstGeom prst="line">
            <a:avLst/>
          </a:prstGeom>
          <a:ln w="28575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直接连接符 47"/>
          <p:cNvCxnSpPr/>
          <p:nvPr/>
        </p:nvCxnSpPr>
        <p:spPr>
          <a:xfrm flipH="1">
            <a:off x="5234940" y="4598383"/>
            <a:ext cx="3430276" cy="4097"/>
          </a:xfrm>
          <a:prstGeom prst="line">
            <a:avLst/>
          </a:prstGeom>
          <a:ln w="28575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直接连接符 55"/>
          <p:cNvCxnSpPr>
            <a:endCxn id="30" idx="2"/>
          </p:cNvCxnSpPr>
          <p:nvPr/>
        </p:nvCxnSpPr>
        <p:spPr>
          <a:xfrm flipH="1">
            <a:off x="5236852" y="3161930"/>
            <a:ext cx="1279006" cy="1436453"/>
          </a:xfrm>
          <a:prstGeom prst="line">
            <a:avLst/>
          </a:prstGeom>
          <a:ln w="28575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弧形 59"/>
          <p:cNvSpPr/>
          <p:nvPr/>
        </p:nvSpPr>
        <p:spPr>
          <a:xfrm rot="8139065">
            <a:off x="6293141" y="2967123"/>
            <a:ext cx="447040" cy="447040"/>
          </a:xfrm>
          <a:prstGeom prst="arc">
            <a:avLst>
              <a:gd name="adj1" fmla="val 15474155"/>
              <a:gd name="adj2" fmla="val 21544488"/>
            </a:avLst>
          </a:prstGeom>
          <a:ln w="190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弧形 64"/>
          <p:cNvSpPr/>
          <p:nvPr/>
        </p:nvSpPr>
        <p:spPr>
          <a:xfrm rot="1867921">
            <a:off x="5088806" y="4348246"/>
            <a:ext cx="414409" cy="414409"/>
          </a:xfrm>
          <a:prstGeom prst="arc">
            <a:avLst>
              <a:gd name="adj1" fmla="val 16666936"/>
              <a:gd name="adj2" fmla="val 20292414"/>
            </a:avLst>
          </a:prstGeom>
          <a:ln w="190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弧形 65"/>
          <p:cNvSpPr/>
          <p:nvPr/>
        </p:nvSpPr>
        <p:spPr>
          <a:xfrm rot="1867921">
            <a:off x="8396942" y="4348247"/>
            <a:ext cx="414409" cy="414409"/>
          </a:xfrm>
          <a:prstGeom prst="arc">
            <a:avLst>
              <a:gd name="adj1" fmla="val 8012623"/>
              <a:gd name="adj2" fmla="val 11055112"/>
            </a:avLst>
          </a:prstGeom>
          <a:ln w="190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椭圆 60"/>
          <p:cNvSpPr/>
          <p:nvPr/>
        </p:nvSpPr>
        <p:spPr bwMode="auto">
          <a:xfrm>
            <a:off x="6489451" y="3132928"/>
            <a:ext cx="67056" cy="67056"/>
          </a:xfrm>
          <a:prstGeom prst="ellipse">
            <a:avLst/>
          </a:prstGeom>
          <a:solidFill>
            <a:srgbClr val="FF0000"/>
          </a:solidFill>
          <a:ln w="19050">
            <a:solidFill>
              <a:srgbClr val="FF0000"/>
            </a:solidFill>
            <a:miter lim="800000"/>
          </a:ln>
        </p:spPr>
        <p:txBody>
          <a:bodyPr wrap="square" rtlCol="0" anchor="ctr">
            <a:spAutoFit/>
          </a:bodyPr>
          <a:lstStyle/>
          <a:p>
            <a:pPr algn="l"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endParaRPr lang="zh-CN" altLang="en-US" sz="2800" b="1" dirty="0"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68" name="椭圆 67"/>
          <p:cNvSpPr/>
          <p:nvPr/>
        </p:nvSpPr>
        <p:spPr bwMode="auto">
          <a:xfrm>
            <a:off x="5209761" y="4564855"/>
            <a:ext cx="67056" cy="67056"/>
          </a:xfrm>
          <a:prstGeom prst="ellipse">
            <a:avLst/>
          </a:prstGeom>
          <a:solidFill>
            <a:srgbClr val="FF0000"/>
          </a:solidFill>
          <a:ln w="19050">
            <a:solidFill>
              <a:srgbClr val="FF0000"/>
            </a:solidFill>
            <a:miter lim="800000"/>
          </a:ln>
        </p:spPr>
        <p:txBody>
          <a:bodyPr wrap="square" rtlCol="0" anchor="ctr">
            <a:spAutoFit/>
          </a:bodyPr>
          <a:lstStyle/>
          <a:p>
            <a:pPr algn="l"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endParaRPr lang="zh-CN" altLang="en-US" sz="2800" b="1" dirty="0"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69" name="椭圆 68"/>
          <p:cNvSpPr/>
          <p:nvPr/>
        </p:nvSpPr>
        <p:spPr bwMode="auto">
          <a:xfrm>
            <a:off x="8623339" y="4564855"/>
            <a:ext cx="67056" cy="67056"/>
          </a:xfrm>
          <a:prstGeom prst="ellipse">
            <a:avLst/>
          </a:prstGeom>
          <a:solidFill>
            <a:srgbClr val="FF0000"/>
          </a:solidFill>
          <a:ln w="19050">
            <a:solidFill>
              <a:srgbClr val="FF0000"/>
            </a:solidFill>
            <a:miter lim="800000"/>
          </a:ln>
        </p:spPr>
        <p:txBody>
          <a:bodyPr wrap="square" rtlCol="0" anchor="ctr">
            <a:spAutoFit/>
          </a:bodyPr>
          <a:lstStyle/>
          <a:p>
            <a:pPr algn="l"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endParaRPr lang="zh-CN" altLang="en-US" sz="2800" b="1" dirty="0">
              <a:latin typeface="+mj-lt"/>
              <a:ea typeface="黑体" panose="02010609060101010101" pitchFamily="49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931420" y="443301"/>
            <a:ext cx="1411357" cy="606152"/>
            <a:chOff x="2882348" y="377687"/>
            <a:chExt cx="1411357" cy="606152"/>
          </a:xfrm>
        </p:grpSpPr>
        <p:sp>
          <p:nvSpPr>
            <p:cNvPr id="2" name="对话气泡: 椭圆形 1"/>
            <p:cNvSpPr/>
            <p:nvPr/>
          </p:nvSpPr>
          <p:spPr bwMode="auto">
            <a:xfrm>
              <a:off x="2882348" y="377687"/>
              <a:ext cx="1411356" cy="606152"/>
            </a:xfrm>
            <a:prstGeom prst="wedgeEllipseCallout">
              <a:avLst>
                <a:gd name="adj1" fmla="val -46136"/>
                <a:gd name="adj2" fmla="val 65780"/>
              </a:avLst>
            </a:prstGeom>
            <a:solidFill>
              <a:schemeClr val="accent5">
                <a:lumMod val="20000"/>
                <a:lumOff val="80000"/>
              </a:schemeClr>
            </a:solidFill>
            <a:ln w="9525">
              <a:solidFill>
                <a:schemeClr val="accent5">
                  <a:lumMod val="40000"/>
                  <a:lumOff val="60000"/>
                </a:schemeClr>
              </a:solidFill>
              <a:miter lim="800000"/>
            </a:ln>
          </p:spPr>
          <p:txBody>
            <a:bodyPr wrap="square" rtlCol="0" anchor="ctr">
              <a:spAutoFit/>
            </a:bodyPr>
            <a:lstStyle/>
            <a:p>
              <a:pPr algn="l" eaLnBrk="1" hangingPunct="1">
                <a:lnSpc>
                  <a:spcPct val="120000"/>
                </a:lnSpc>
                <a:buFont typeface="Arial" panose="020B0604020202020204" pitchFamily="34" charset="0"/>
                <a:buNone/>
              </a:pPr>
              <a:endParaRPr lang="zh-CN" altLang="en-US" sz="2800" b="1" dirty="0">
                <a:latin typeface="+mj-lt"/>
                <a:ea typeface="黑体" panose="02010609060101010101" pitchFamily="49" charset="-122"/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2882349" y="442763"/>
              <a:ext cx="1411356" cy="4931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2400" b="1" dirty="0">
                  <a:latin typeface="+mj-lt"/>
                  <a:ea typeface="+mj-ea"/>
                </a:rPr>
                <a:t>位置关系</a:t>
              </a:r>
              <a:endParaRPr lang="zh-CN" altLang="en-US" sz="2400" b="1" dirty="0">
                <a:latin typeface="+mj-lt"/>
                <a:ea typeface="+mj-ea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6612965" y="443301"/>
            <a:ext cx="1411357" cy="606152"/>
            <a:chOff x="2882348" y="377687"/>
            <a:chExt cx="1411357" cy="606152"/>
          </a:xfrm>
        </p:grpSpPr>
        <p:sp>
          <p:nvSpPr>
            <p:cNvPr id="38" name="对话气泡: 椭圆形 37"/>
            <p:cNvSpPr/>
            <p:nvPr/>
          </p:nvSpPr>
          <p:spPr bwMode="auto">
            <a:xfrm>
              <a:off x="2882348" y="377687"/>
              <a:ext cx="1411356" cy="606152"/>
            </a:xfrm>
            <a:prstGeom prst="wedgeEllipseCallout">
              <a:avLst>
                <a:gd name="adj1" fmla="val -15901"/>
                <a:gd name="adj2" fmla="val 67037"/>
              </a:avLst>
            </a:prstGeom>
            <a:solidFill>
              <a:schemeClr val="accent3">
                <a:lumMod val="20000"/>
                <a:lumOff val="80000"/>
              </a:schemeClr>
            </a:solidFill>
            <a:ln w="9525">
              <a:solidFill>
                <a:schemeClr val="accent3">
                  <a:lumMod val="40000"/>
                  <a:lumOff val="60000"/>
                </a:schemeClr>
              </a:solidFill>
              <a:miter lim="800000"/>
            </a:ln>
          </p:spPr>
          <p:txBody>
            <a:bodyPr wrap="square" rtlCol="0" anchor="ctr">
              <a:spAutoFit/>
            </a:bodyPr>
            <a:lstStyle/>
            <a:p>
              <a:pPr algn="l" eaLnBrk="1" hangingPunct="1">
                <a:lnSpc>
                  <a:spcPct val="120000"/>
                </a:lnSpc>
                <a:buFont typeface="Arial" panose="020B0604020202020204" pitchFamily="34" charset="0"/>
                <a:buNone/>
              </a:pPr>
              <a:endParaRPr lang="zh-CN" altLang="en-US" sz="2800" b="1" dirty="0">
                <a:latin typeface="+mj-lt"/>
                <a:ea typeface="黑体" panose="02010609060101010101" pitchFamily="49" charset="-122"/>
              </a:endParaRPr>
            </a:p>
          </p:txBody>
        </p:sp>
        <p:sp>
          <p:nvSpPr>
            <p:cNvPr id="39" name="文本框 38"/>
            <p:cNvSpPr txBox="1"/>
            <p:nvPr/>
          </p:nvSpPr>
          <p:spPr>
            <a:xfrm>
              <a:off x="2882349" y="442763"/>
              <a:ext cx="1411356" cy="4931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2400" b="1" dirty="0">
                  <a:latin typeface="+mj-lt"/>
                  <a:ea typeface="+mj-ea"/>
                </a:rPr>
                <a:t>连接方式</a:t>
              </a:r>
              <a:endParaRPr lang="zh-CN" altLang="en-US" sz="2400" b="1" dirty="0">
                <a:latin typeface="+mj-lt"/>
                <a:ea typeface="+mj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00"/>
                            </p:stCondLst>
                            <p:childTnLst>
                              <p:par>
                                <p:cTn id="3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4" grpId="0"/>
      <p:bldP spid="35" grpId="0"/>
      <p:bldP spid="36" grpId="0"/>
      <p:bldP spid="60" grpId="0" animBg="1"/>
      <p:bldP spid="65" grpId="0" animBg="1"/>
      <p:bldP spid="66" grpId="0" animBg="1"/>
      <p:bldP spid="61" grpId="0" animBg="1"/>
      <p:bldP spid="68" grpId="0" animBg="1"/>
      <p:bldP spid="6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文本框 22"/>
          <p:cNvSpPr txBox="1"/>
          <p:nvPr/>
        </p:nvSpPr>
        <p:spPr>
          <a:xfrm>
            <a:off x="507629" y="589006"/>
            <a:ext cx="3368675" cy="55989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457200" indent="-457200">
              <a:lnSpc>
                <a:spcPct val="120000"/>
              </a:lnSpc>
              <a:buFont typeface="Wingdings" panose="05000000000000000000" pitchFamily="2" charset="2"/>
              <a:buChar char="Ø"/>
              <a:defRPr/>
            </a:pPr>
            <a:r>
              <a:rPr lang="zh-CN" altLang="en-US" sz="2800" b="1" dirty="0">
                <a:latin typeface="+mj-lt"/>
                <a:ea typeface="+mj-ea"/>
              </a:rPr>
              <a:t>三角形的表示：</a:t>
            </a:r>
            <a:endParaRPr kumimoji="0" lang="en-US" altLang="zh-CN" sz="2800" b="1" kern="1200" cap="none" spc="0" normalizeH="0" baseline="0" noProof="0" dirty="0">
              <a:latin typeface="+mj-lt"/>
              <a:ea typeface="+mj-ea"/>
              <a:cs typeface="+mn-cs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987885" y="1148903"/>
            <a:ext cx="280183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  <a:cs typeface="+mn-cs"/>
              </a:rPr>
              <a:t>三角形符号：△</a:t>
            </a:r>
            <a:endParaRPr kumimoji="0" lang="en-US" altLang="zh-CN" sz="2800" b="1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楷体" panose="02010609060101010101" pitchFamily="49" charset="-122"/>
              <a:cs typeface="+mn-cs"/>
            </a:endParaRPr>
          </a:p>
        </p:txBody>
      </p:sp>
      <p:grpSp>
        <p:nvGrpSpPr>
          <p:cNvPr id="9221" name="组合 27"/>
          <p:cNvGrpSpPr/>
          <p:nvPr/>
        </p:nvGrpSpPr>
        <p:grpSpPr>
          <a:xfrm>
            <a:off x="5267698" y="740918"/>
            <a:ext cx="3456410" cy="2122910"/>
            <a:chOff x="5186353" y="1134373"/>
            <a:chExt cx="3804713" cy="2404151"/>
          </a:xfrm>
        </p:grpSpPr>
        <p:sp>
          <p:nvSpPr>
            <p:cNvPr id="29" name="等腰三角形 28"/>
            <p:cNvSpPr/>
            <p:nvPr/>
          </p:nvSpPr>
          <p:spPr bwMode="auto">
            <a:xfrm>
              <a:off x="5397461" y="1620285"/>
              <a:ext cx="3431702" cy="1432328"/>
            </a:xfrm>
            <a:prstGeom prst="triangle">
              <a:avLst>
                <a:gd name="adj" fmla="val 36949"/>
              </a:avLst>
            </a:prstGeom>
            <a:noFill/>
            <a:ln w="19050">
              <a:solidFill>
                <a:srgbClr val="000000"/>
              </a:solidFill>
              <a:miter lim="800000"/>
            </a:ln>
          </p:spPr>
          <p:txBody>
            <a:bodyPr anchor="ctr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30" name="矩形 29"/>
            <p:cNvSpPr/>
            <p:nvPr/>
          </p:nvSpPr>
          <p:spPr>
            <a:xfrm>
              <a:off x="6489511" y="1134373"/>
              <a:ext cx="423805" cy="563721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800" b="1" i="1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楷体" panose="02010609060101010101" pitchFamily="49" charset="-122"/>
                  <a:cs typeface="+mn-cs"/>
                </a:rPr>
                <a:t>A</a:t>
              </a:r>
              <a:endParaRPr kumimoji="0" lang="zh-CN" altLang="en-US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  <a:cs typeface="+mn-cs"/>
              </a:endParaRPr>
            </a:p>
          </p:txBody>
        </p:sp>
        <p:sp>
          <p:nvSpPr>
            <p:cNvPr id="31" name="矩形 30"/>
            <p:cNvSpPr/>
            <p:nvPr/>
          </p:nvSpPr>
          <p:spPr>
            <a:xfrm>
              <a:off x="5186353" y="2919225"/>
              <a:ext cx="423804" cy="565309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800" b="1" i="1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楷体" panose="02010609060101010101" pitchFamily="49" charset="-122"/>
                  <a:cs typeface="+mn-cs"/>
                </a:rPr>
                <a:t>B</a:t>
              </a:r>
              <a:endParaRPr kumimoji="0" lang="zh-CN" altLang="en-US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  <a:cs typeface="+mn-cs"/>
              </a:endParaRPr>
            </a:p>
          </p:txBody>
        </p:sp>
        <p:sp>
          <p:nvSpPr>
            <p:cNvPr id="32" name="矩形 31"/>
            <p:cNvSpPr/>
            <p:nvPr/>
          </p:nvSpPr>
          <p:spPr>
            <a:xfrm>
              <a:off x="8567262" y="2974802"/>
              <a:ext cx="423804" cy="56372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800" b="1" i="1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楷体" panose="02010609060101010101" pitchFamily="49" charset="-122"/>
                  <a:cs typeface="+mn-cs"/>
                </a:rPr>
                <a:t>C</a:t>
              </a:r>
              <a:endParaRPr kumimoji="0" lang="zh-CN" altLang="en-US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  <a:cs typeface="+mn-cs"/>
              </a:endParaRPr>
            </a:p>
          </p:txBody>
        </p:sp>
      </p:grpSp>
      <p:sp>
        <p:nvSpPr>
          <p:cNvPr id="33" name="矩形 32"/>
          <p:cNvSpPr/>
          <p:nvPr/>
        </p:nvSpPr>
        <p:spPr>
          <a:xfrm>
            <a:off x="951827" y="1765249"/>
            <a:ext cx="4578350" cy="5232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j-lt"/>
                <a:ea typeface="+mj-ea"/>
                <a:cs typeface="+mn-cs"/>
              </a:rPr>
              <a:t>右图的三角形记作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△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ABC</a:t>
            </a:r>
            <a:r>
              <a:rPr kumimoji="0" lang="zh-CN" altLang="en-US" sz="2800" b="1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j-lt"/>
                <a:ea typeface="+mj-ea"/>
                <a:cs typeface="+mn-cs"/>
              </a:rPr>
              <a:t>。</a:t>
            </a:r>
            <a:endParaRPr kumimoji="0" lang="en-US" altLang="zh-CN" sz="2800" b="1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j-lt"/>
              <a:ea typeface="+mj-ea"/>
              <a:cs typeface="+mn-cs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792466" y="2870359"/>
            <a:ext cx="5386917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  <a:cs typeface="+mn-cs"/>
              </a:rPr>
              <a:t>三角形的边表示为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  <a:cs typeface="+mn-cs"/>
              </a:rPr>
              <a:t>AB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  <a:cs typeface="+mn-cs"/>
              </a:rPr>
              <a:t>、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  <a:cs typeface="+mn-cs"/>
              </a:rPr>
              <a:t>AC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  <a:cs typeface="+mn-cs"/>
              </a:rPr>
              <a:t>、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  <a:cs typeface="+mn-cs"/>
              </a:rPr>
              <a:t>BC 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  <a:cs typeface="+mn-cs"/>
              </a:rPr>
              <a:t>，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  <a:cs typeface="+mn-cs"/>
              </a:rPr>
              <a:t> </a:t>
            </a:r>
            <a:endParaRPr kumimoji="0" lang="en-US" altLang="zh-CN" sz="2800" b="1" i="1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792466" y="3445718"/>
            <a:ext cx="365294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有时也用</a:t>
            </a:r>
            <a:r>
              <a:rPr lang="en-US" altLang="zh-CN" sz="2800" b="1" i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a</a:t>
            </a: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，</a:t>
            </a:r>
            <a:r>
              <a:rPr lang="en-US" altLang="zh-CN" sz="2800" b="1" i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b</a:t>
            </a: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，</a:t>
            </a:r>
            <a:r>
              <a:rPr lang="en-US" altLang="zh-CN" sz="2800" b="1" i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c</a:t>
            </a: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表示。</a:t>
            </a:r>
            <a:endParaRPr kumimoji="0" lang="en-US" altLang="zh-CN" sz="2800" b="1" i="1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6755580" y="2370390"/>
            <a:ext cx="41458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2800" b="1" i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a</a:t>
            </a:r>
            <a:endParaRPr kumimoji="0" lang="en-US" altLang="zh-CN" sz="2800" b="1" i="1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7474629" y="1282603"/>
            <a:ext cx="41458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2800" b="1" i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b</a:t>
            </a:r>
            <a:endParaRPr kumimoji="0" lang="en-US" altLang="zh-CN" sz="2800" b="1" i="1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5710698" y="1373877"/>
            <a:ext cx="41458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2800" b="1" i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c</a:t>
            </a:r>
            <a:endParaRPr kumimoji="0" lang="en-US" altLang="zh-CN" sz="2800" b="1" i="1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355231" y="2340608"/>
            <a:ext cx="388028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buFont typeface="Wingdings" panose="05000000000000000000" pitchFamily="2" charset="2"/>
              <a:buChar char="Ø"/>
              <a:defRPr/>
            </a:pPr>
            <a:r>
              <a:rPr lang="zh-CN" altLang="en-US" sz="2800" b="1" dirty="0">
                <a:latin typeface="+mj-lt"/>
                <a:ea typeface="+mj-ea"/>
              </a:rPr>
              <a:t>三角形三边的表示：</a:t>
            </a:r>
            <a:endParaRPr kumimoji="0" lang="en-US" altLang="zh-CN" sz="2800" b="1" kern="1200" cap="none" spc="0" normalizeH="0" baseline="0" noProof="0" dirty="0">
              <a:latin typeface="+mj-lt"/>
              <a:ea typeface="+mj-ea"/>
              <a:cs typeface="+mn-cs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355231" y="3968938"/>
            <a:ext cx="482938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buFont typeface="Wingdings" panose="05000000000000000000" pitchFamily="2" charset="2"/>
              <a:buChar char="Ø"/>
              <a:defRPr/>
            </a:pPr>
            <a:r>
              <a:rPr lang="zh-CN" altLang="en-US" sz="2800" b="1" dirty="0">
                <a:latin typeface="+mj-lt"/>
                <a:ea typeface="+mj-ea"/>
              </a:rPr>
              <a:t>三角形三个内角的表示：</a:t>
            </a:r>
            <a:endParaRPr kumimoji="0" lang="en-US" altLang="zh-CN" sz="2800" b="1" kern="1200" cap="none" spc="0" normalizeH="0" baseline="0" noProof="0" dirty="0">
              <a:latin typeface="+mj-lt"/>
              <a:ea typeface="+mj-ea"/>
              <a:cs typeface="+mn-cs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792465" y="4392840"/>
            <a:ext cx="5386917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eaLnBrk="1" hangingPunct="1"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  <a:cs typeface="+mn-cs"/>
              </a:rPr>
              <a:t>三角形的内角∠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  <a:cs typeface="+mn-cs"/>
              </a:rPr>
              <a:t>A</a:t>
            </a: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、∠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  <a:cs typeface="+mn-cs"/>
              </a:rPr>
              <a:t>B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  <a:cs typeface="+mn-cs"/>
              </a:rPr>
              <a:t>、</a:t>
            </a: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∠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  <a:cs typeface="+mn-cs"/>
              </a:rPr>
              <a:t>C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  <a:cs typeface="+mn-cs"/>
              </a:rPr>
              <a:t>。</a:t>
            </a:r>
            <a:endParaRPr kumimoji="0" lang="en-US" altLang="zh-CN" sz="2800" b="1" i="1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楷体" panose="02010609060101010101" pitchFamily="49" charset="-122"/>
              <a:cs typeface="+mn-cs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5356274" y="933484"/>
            <a:ext cx="3244437" cy="1701241"/>
            <a:chOff x="5356274" y="933484"/>
            <a:chExt cx="3244437" cy="1701241"/>
          </a:xfrm>
        </p:grpSpPr>
        <p:sp>
          <p:nvSpPr>
            <p:cNvPr id="2" name="弧形 1"/>
            <p:cNvSpPr/>
            <p:nvPr/>
          </p:nvSpPr>
          <p:spPr>
            <a:xfrm rot="2902531">
              <a:off x="6349906" y="933484"/>
              <a:ext cx="523220" cy="523220"/>
            </a:xfrm>
            <a:prstGeom prst="arc">
              <a:avLst>
                <a:gd name="adj1" fmla="val 20624161"/>
                <a:gd name="adj2" fmla="val 5296247"/>
              </a:avLst>
            </a:prstGeom>
            <a:noFill/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弧形 18"/>
            <p:cNvSpPr/>
            <p:nvPr/>
          </p:nvSpPr>
          <p:spPr>
            <a:xfrm rot="20448593">
              <a:off x="5356274" y="2111505"/>
              <a:ext cx="523220" cy="523220"/>
            </a:xfrm>
            <a:prstGeom prst="arc">
              <a:avLst>
                <a:gd name="adj1" fmla="val 18924265"/>
                <a:gd name="adj2" fmla="val 2164782"/>
              </a:avLst>
            </a:prstGeom>
            <a:noFill/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弧形 19"/>
            <p:cNvSpPr/>
            <p:nvPr/>
          </p:nvSpPr>
          <p:spPr>
            <a:xfrm rot="1151407" flipH="1">
              <a:off x="8077491" y="2111504"/>
              <a:ext cx="523220" cy="523220"/>
            </a:xfrm>
            <a:prstGeom prst="arc">
              <a:avLst>
                <a:gd name="adj1" fmla="val 19931700"/>
                <a:gd name="adj2" fmla="val 1764063"/>
              </a:avLst>
            </a:prstGeom>
            <a:noFill/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6" dur="7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4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/>
      <p:bldP spid="33" grpId="0"/>
      <p:bldP spid="34" grpId="0"/>
      <p:bldP spid="35" grpId="0"/>
      <p:bldP spid="36" grpId="0"/>
      <p:bldP spid="39" grpId="0"/>
      <p:bldP spid="40" grpId="0"/>
      <p:bldP spid="41" grpId="0"/>
      <p:bldP spid="16" grpId="0"/>
      <p:bldP spid="1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3"/>
          <p:cNvSpPr txBox="1">
            <a:spLocks noChangeArrowheads="1"/>
          </p:cNvSpPr>
          <p:nvPr/>
        </p:nvSpPr>
        <p:spPr bwMode="auto">
          <a:xfrm>
            <a:off x="730544" y="1107492"/>
            <a:ext cx="8320691" cy="366228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800" b="1" dirty="0">
                <a:solidFill>
                  <a:srgbClr val="000000"/>
                </a:solidFill>
                <a:latin typeface="+mj-lt"/>
                <a:ea typeface="+mj-ea"/>
              </a:rPr>
              <a:t>如图所示：</a:t>
            </a:r>
            <a:endParaRPr lang="en-US" altLang="zh-CN" sz="2800" b="1" dirty="0">
              <a:solidFill>
                <a:srgbClr val="000000"/>
              </a:solidFill>
              <a:latin typeface="+mj-lt"/>
              <a:ea typeface="+mj-ea"/>
            </a:endParaRPr>
          </a:p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(1)</a:t>
            </a:r>
            <a:r>
              <a:rPr kumimoji="0" lang="zh-CN" altLang="en-US" sz="2800" b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图中共有</a:t>
            </a:r>
            <a:r>
              <a:rPr kumimoji="0" lang="en-US" altLang="zh-CN" sz="2800" b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____</a:t>
            </a:r>
            <a:r>
              <a:rPr kumimoji="0" lang="zh-CN" altLang="en-US" sz="2800" b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个三角形；</a:t>
            </a:r>
            <a:endParaRPr kumimoji="0" lang="en-US" altLang="zh-CN" sz="2800" b="1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j-lt"/>
              <a:ea typeface="+mj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2800" b="1" dirty="0">
                <a:solidFill>
                  <a:srgbClr val="000000"/>
                </a:solidFill>
                <a:latin typeface="+mj-lt"/>
                <a:ea typeface="+mj-ea"/>
              </a:rPr>
              <a:t>(2)</a:t>
            </a:r>
            <a:r>
              <a:rPr lang="zh-CN" altLang="en-US" sz="2800" b="1" dirty="0">
                <a:solidFill>
                  <a:srgbClr val="000000"/>
                </a:solidFill>
                <a:latin typeface="+mj-lt"/>
                <a:ea typeface="+mj-ea"/>
              </a:rPr>
              <a:t>△</a:t>
            </a:r>
            <a:r>
              <a:rPr lang="en-US" altLang="zh-CN" sz="2800" b="1" i="1" dirty="0">
                <a:solidFill>
                  <a:srgbClr val="000000"/>
                </a:solidFill>
                <a:latin typeface="+mj-lt"/>
                <a:ea typeface="+mj-ea"/>
              </a:rPr>
              <a:t>ABE</a:t>
            </a:r>
            <a:r>
              <a:rPr lang="zh-CN" altLang="en-US" sz="2800" b="1" dirty="0">
                <a:solidFill>
                  <a:srgbClr val="000000"/>
                </a:solidFill>
                <a:latin typeface="+mj-lt"/>
                <a:ea typeface="+mj-ea"/>
              </a:rPr>
              <a:t>的顶点是</a:t>
            </a:r>
            <a:r>
              <a:rPr lang="en-US" altLang="zh-CN" sz="2800" b="1" dirty="0">
                <a:solidFill>
                  <a:srgbClr val="000000"/>
                </a:solidFill>
                <a:latin typeface="+mj-lt"/>
                <a:ea typeface="+mj-ea"/>
              </a:rPr>
              <a:t>___________</a:t>
            </a:r>
            <a:r>
              <a:rPr lang="zh-CN" altLang="en-US" sz="2800" b="1" dirty="0">
                <a:solidFill>
                  <a:srgbClr val="000000"/>
                </a:solidFill>
                <a:latin typeface="+mj-lt"/>
                <a:ea typeface="+mj-ea"/>
              </a:rPr>
              <a:t>，</a:t>
            </a:r>
            <a:endParaRPr lang="en-US" altLang="zh-CN" sz="2800" b="1" dirty="0">
              <a:solidFill>
                <a:srgbClr val="000000"/>
              </a:solidFill>
              <a:latin typeface="+mj-lt"/>
              <a:ea typeface="+mj-ea"/>
            </a:endParaRPr>
          </a:p>
          <a:p>
            <a:pPr eaLnBrk="1" hangingPunct="1">
              <a:lnSpc>
                <a:spcPct val="120000"/>
              </a:lnSpc>
              <a:spcBef>
                <a:spcPts val="0"/>
              </a:spcBef>
              <a:defRPr/>
            </a:pPr>
            <a:r>
              <a:rPr lang="zh-CN" altLang="en-US" sz="2800" b="1" dirty="0">
                <a:solidFill>
                  <a:srgbClr val="000000"/>
                </a:solidFill>
                <a:latin typeface="+mj-lt"/>
                <a:ea typeface="+mj-ea"/>
              </a:rPr>
              <a:t>三个内角是</a:t>
            </a:r>
            <a:r>
              <a:rPr lang="en-US" altLang="zh-CN" sz="2800" b="1" dirty="0">
                <a:solidFill>
                  <a:srgbClr val="000000"/>
                </a:solidFill>
                <a:latin typeface="+mj-lt"/>
                <a:ea typeface="+mj-ea"/>
              </a:rPr>
              <a:t>_____________________</a:t>
            </a:r>
            <a:r>
              <a:rPr lang="zh-CN" altLang="en-US" sz="2800" b="1" dirty="0">
                <a:solidFill>
                  <a:srgbClr val="000000"/>
                </a:solidFill>
                <a:latin typeface="+mj-lt"/>
                <a:ea typeface="+mj-ea"/>
              </a:rPr>
              <a:t>；</a:t>
            </a:r>
            <a:endParaRPr lang="en-US" altLang="zh-CN" sz="2800" b="1" dirty="0">
              <a:solidFill>
                <a:srgbClr val="000000"/>
              </a:solidFill>
              <a:latin typeface="+mj-lt"/>
              <a:ea typeface="+mj-ea"/>
            </a:endParaRPr>
          </a:p>
          <a:p>
            <a:pPr eaLnBrk="1" hangingPunct="1">
              <a:lnSpc>
                <a:spcPct val="120000"/>
              </a:lnSpc>
              <a:spcBef>
                <a:spcPts val="0"/>
              </a:spcBef>
              <a:defRPr/>
            </a:pPr>
            <a:r>
              <a:rPr lang="en-US" altLang="zh-CN" sz="2800" b="1" dirty="0">
                <a:solidFill>
                  <a:srgbClr val="000000"/>
                </a:solidFill>
                <a:latin typeface="+mj-lt"/>
                <a:ea typeface="+mj-ea"/>
              </a:rPr>
              <a:t>(3)</a:t>
            </a:r>
            <a:r>
              <a:rPr lang="zh-CN" altLang="en-US" sz="2800" b="1" dirty="0">
                <a:solidFill>
                  <a:srgbClr val="000000"/>
                </a:solidFill>
                <a:latin typeface="+mj-lt"/>
                <a:ea typeface="+mj-ea"/>
              </a:rPr>
              <a:t>∠</a:t>
            </a:r>
            <a:r>
              <a:rPr lang="en-US" altLang="zh-CN" sz="2800" b="1" i="1" dirty="0">
                <a:solidFill>
                  <a:srgbClr val="000000"/>
                </a:solidFill>
                <a:latin typeface="+mj-lt"/>
                <a:ea typeface="+mj-ea"/>
              </a:rPr>
              <a:t>B</a:t>
            </a:r>
            <a:r>
              <a:rPr lang="zh-CN" altLang="en-US" sz="2800" b="1" dirty="0">
                <a:solidFill>
                  <a:srgbClr val="000000"/>
                </a:solidFill>
                <a:latin typeface="+mj-lt"/>
                <a:ea typeface="+mj-ea"/>
              </a:rPr>
              <a:t>是哪些三角形的内角</a:t>
            </a:r>
            <a:r>
              <a:rPr lang="en-US" altLang="zh-CN" sz="2800" b="1" dirty="0">
                <a:solidFill>
                  <a:srgbClr val="000000"/>
                </a:solidFill>
                <a:latin typeface="+mj-lt"/>
                <a:ea typeface="+mj-ea"/>
              </a:rPr>
              <a:t>:________________</a:t>
            </a:r>
            <a:r>
              <a:rPr lang="zh-CN" altLang="en-US" sz="2800" b="1" dirty="0">
                <a:solidFill>
                  <a:srgbClr val="000000"/>
                </a:solidFill>
                <a:latin typeface="+mj-lt"/>
                <a:ea typeface="+mj-ea"/>
              </a:rPr>
              <a:t>；</a:t>
            </a:r>
            <a:endParaRPr lang="en-US" altLang="zh-CN" sz="2800" b="1" dirty="0">
              <a:solidFill>
                <a:srgbClr val="000000"/>
              </a:solidFill>
              <a:latin typeface="+mj-lt"/>
              <a:ea typeface="+mj-ea"/>
            </a:endParaRPr>
          </a:p>
          <a:p>
            <a:pPr eaLnBrk="1" hangingPunct="1">
              <a:lnSpc>
                <a:spcPct val="120000"/>
              </a:lnSpc>
              <a:spcBef>
                <a:spcPts val="0"/>
              </a:spcBef>
              <a:defRPr/>
            </a:pPr>
            <a:r>
              <a:rPr lang="en-US" altLang="zh-CN" sz="2800" b="1" dirty="0">
                <a:solidFill>
                  <a:srgbClr val="000000"/>
                </a:solidFill>
                <a:latin typeface="+mj-lt"/>
                <a:ea typeface="+mj-ea"/>
              </a:rPr>
              <a:t>(4)</a:t>
            </a:r>
            <a:r>
              <a:rPr lang="en-US" altLang="zh-CN" sz="2800" b="1" i="1" dirty="0">
                <a:solidFill>
                  <a:srgbClr val="000000"/>
                </a:solidFill>
                <a:latin typeface="+mj-lt"/>
                <a:ea typeface="+mj-ea"/>
              </a:rPr>
              <a:t>AC</a:t>
            </a:r>
            <a:r>
              <a:rPr lang="zh-CN" altLang="en-US" sz="2800" b="1" dirty="0">
                <a:solidFill>
                  <a:srgbClr val="000000"/>
                </a:solidFill>
                <a:latin typeface="+mj-lt"/>
                <a:ea typeface="+mj-ea"/>
              </a:rPr>
              <a:t>是哪些三角形的边</a:t>
            </a:r>
            <a:r>
              <a:rPr lang="en-US" altLang="zh-CN" sz="2800" b="1" dirty="0">
                <a:solidFill>
                  <a:srgbClr val="000000"/>
                </a:solidFill>
                <a:latin typeface="+mj-lt"/>
                <a:ea typeface="+mj-ea"/>
              </a:rPr>
              <a:t>:________________</a:t>
            </a:r>
            <a:r>
              <a:rPr lang="zh-CN" altLang="en-US" sz="2800" b="1" dirty="0">
                <a:solidFill>
                  <a:srgbClr val="000000"/>
                </a:solidFill>
                <a:latin typeface="+mj-lt"/>
                <a:ea typeface="+mj-ea"/>
              </a:rPr>
              <a:t>；</a:t>
            </a:r>
            <a:endParaRPr lang="en-US" altLang="zh-CN" sz="2800" b="1" dirty="0">
              <a:solidFill>
                <a:srgbClr val="000000"/>
              </a:solidFill>
              <a:latin typeface="+mj-lt"/>
              <a:ea typeface="+mj-ea"/>
            </a:endParaRPr>
          </a:p>
          <a:p>
            <a:pPr eaLnBrk="1" hangingPunct="1">
              <a:lnSpc>
                <a:spcPct val="120000"/>
              </a:lnSpc>
              <a:spcBef>
                <a:spcPts val="0"/>
              </a:spcBef>
              <a:defRPr/>
            </a:pPr>
            <a:r>
              <a:rPr lang="en-US" altLang="zh-CN" sz="2800" b="1" dirty="0">
                <a:solidFill>
                  <a:srgbClr val="000000"/>
                </a:solidFill>
                <a:latin typeface="+mj-lt"/>
                <a:ea typeface="+mj-ea"/>
              </a:rPr>
              <a:t>(5)</a:t>
            </a:r>
            <a:r>
              <a:rPr lang="zh-CN" altLang="en-US" sz="2800" b="1" dirty="0">
                <a:solidFill>
                  <a:srgbClr val="000000"/>
                </a:solidFill>
                <a:latin typeface="+mj-lt"/>
                <a:ea typeface="+mj-ea"/>
              </a:rPr>
              <a:t> ∠</a:t>
            </a:r>
            <a:r>
              <a:rPr lang="en-US" altLang="zh-CN" sz="2800" b="1" i="1" dirty="0">
                <a:solidFill>
                  <a:srgbClr val="000000"/>
                </a:solidFill>
                <a:latin typeface="+mj-lt"/>
                <a:ea typeface="+mj-ea"/>
              </a:rPr>
              <a:t>B</a:t>
            </a:r>
            <a:r>
              <a:rPr lang="zh-CN" altLang="en-US" sz="2800" b="1" dirty="0">
                <a:solidFill>
                  <a:srgbClr val="000000"/>
                </a:solidFill>
                <a:latin typeface="+mj-lt"/>
                <a:ea typeface="+mj-ea"/>
              </a:rPr>
              <a:t>是△</a:t>
            </a:r>
            <a:r>
              <a:rPr lang="en-US" altLang="zh-CN" sz="2800" b="1" i="1" dirty="0">
                <a:solidFill>
                  <a:srgbClr val="000000"/>
                </a:solidFill>
                <a:latin typeface="+mj-lt"/>
                <a:ea typeface="+mj-ea"/>
              </a:rPr>
              <a:t>ABC</a:t>
            </a:r>
            <a:r>
              <a:rPr lang="zh-CN" altLang="en-US" sz="2800" b="1" dirty="0">
                <a:solidFill>
                  <a:srgbClr val="000000"/>
                </a:solidFill>
                <a:latin typeface="+mj-lt"/>
                <a:ea typeface="+mj-ea"/>
              </a:rPr>
              <a:t>中</a:t>
            </a:r>
            <a:r>
              <a:rPr lang="en-US" altLang="zh-CN" sz="2800" b="1" dirty="0">
                <a:solidFill>
                  <a:srgbClr val="000000"/>
                </a:solidFill>
                <a:latin typeface="+mj-lt"/>
                <a:ea typeface="+mj-ea"/>
              </a:rPr>
              <a:t>____</a:t>
            </a:r>
            <a:r>
              <a:rPr lang="zh-CN" altLang="en-US" sz="2800" b="1" dirty="0">
                <a:solidFill>
                  <a:srgbClr val="000000"/>
                </a:solidFill>
                <a:latin typeface="+mj-lt"/>
                <a:ea typeface="+mj-ea"/>
              </a:rPr>
              <a:t>边的对角。</a:t>
            </a:r>
            <a:endParaRPr kumimoji="0" lang="en-US" altLang="zh-CN" sz="2800" b="1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黑体" panose="02010609060101010101" pitchFamily="49" charset="-122"/>
              <a:cs typeface="+mn-cs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44722" y="1045777"/>
            <a:ext cx="1779295" cy="2037823"/>
          </a:xfrm>
          <a:prstGeom prst="rect">
            <a:avLst/>
          </a:prstGeom>
        </p:spPr>
      </p:pic>
      <p:sp>
        <p:nvSpPr>
          <p:cNvPr id="3" name="矩形: 圆角 2"/>
          <p:cNvSpPr/>
          <p:nvPr/>
        </p:nvSpPr>
        <p:spPr>
          <a:xfrm>
            <a:off x="730544" y="523725"/>
            <a:ext cx="1160463" cy="544513"/>
          </a:xfrm>
          <a:prstGeom prst="roundRect">
            <a:avLst/>
          </a:prstGeom>
          <a:noFill/>
          <a:ln>
            <a:solidFill>
              <a:srgbClr val="FD239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练习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FD2395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Text Box 3"/>
          <p:cNvSpPr txBox="1">
            <a:spLocks noChangeArrowheads="1"/>
          </p:cNvSpPr>
          <p:nvPr/>
        </p:nvSpPr>
        <p:spPr bwMode="auto">
          <a:xfrm>
            <a:off x="2850833" y="1597822"/>
            <a:ext cx="450770" cy="564257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+mj-ea"/>
              </a:rPr>
              <a:t>5</a:t>
            </a:r>
            <a:endParaRPr kumimoji="0" lang="en-US" altLang="zh-CN" sz="2800" b="1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7" name="Text Box 3"/>
          <p:cNvSpPr txBox="1">
            <a:spLocks noChangeArrowheads="1"/>
          </p:cNvSpPr>
          <p:nvPr/>
        </p:nvSpPr>
        <p:spPr bwMode="auto">
          <a:xfrm>
            <a:off x="3791737" y="2096910"/>
            <a:ext cx="1865132" cy="559897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2800" b="1" i="1" dirty="0">
                <a:solidFill>
                  <a:srgbClr val="FF0000"/>
                </a:solidFill>
                <a:latin typeface="+mj-lt"/>
                <a:ea typeface="+mj-ea"/>
              </a:rPr>
              <a:t>A</a:t>
            </a: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+mj-ea"/>
              </a:rPr>
              <a:t>，</a:t>
            </a:r>
            <a:r>
              <a:rPr lang="en-US" altLang="zh-CN" sz="2800" b="1" i="1" dirty="0">
                <a:solidFill>
                  <a:srgbClr val="FF0000"/>
                </a:solidFill>
                <a:latin typeface="+mj-lt"/>
                <a:ea typeface="+mj-ea"/>
              </a:rPr>
              <a:t>B</a:t>
            </a: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+mj-ea"/>
              </a:rPr>
              <a:t>，</a:t>
            </a:r>
            <a:r>
              <a:rPr lang="en-US" altLang="zh-CN" sz="2800" b="1" i="1" dirty="0">
                <a:solidFill>
                  <a:srgbClr val="FF0000"/>
                </a:solidFill>
                <a:latin typeface="+mj-lt"/>
                <a:ea typeface="+mj-ea"/>
              </a:rPr>
              <a:t>E</a:t>
            </a:r>
            <a:endParaRPr kumimoji="0" lang="en-US" altLang="zh-CN" sz="2800" b="1" i="1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9" name="Text Box 3"/>
          <p:cNvSpPr txBox="1">
            <a:spLocks noChangeArrowheads="1"/>
          </p:cNvSpPr>
          <p:nvPr/>
        </p:nvSpPr>
        <p:spPr bwMode="auto">
          <a:xfrm>
            <a:off x="2614187" y="2612968"/>
            <a:ext cx="4086154" cy="559897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eaLnBrk="1" hangingPunct="1">
              <a:lnSpc>
                <a:spcPct val="120000"/>
              </a:lnSpc>
              <a:spcBef>
                <a:spcPts val="0"/>
              </a:spcBef>
              <a:defRPr/>
            </a:pP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+mj-ea"/>
              </a:rPr>
              <a:t>∠</a:t>
            </a:r>
            <a:r>
              <a:rPr lang="en-US" altLang="zh-CN" sz="2800" b="1" i="1" dirty="0">
                <a:solidFill>
                  <a:srgbClr val="FF0000"/>
                </a:solidFill>
                <a:latin typeface="+mj-lt"/>
                <a:ea typeface="+mj-ea"/>
              </a:rPr>
              <a:t>EAB</a:t>
            </a: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+mj-ea"/>
              </a:rPr>
              <a:t>，∠</a:t>
            </a:r>
            <a:r>
              <a:rPr lang="en-US" altLang="zh-CN" sz="2800" b="1" i="1" dirty="0">
                <a:solidFill>
                  <a:srgbClr val="FF0000"/>
                </a:solidFill>
                <a:latin typeface="+mj-lt"/>
                <a:ea typeface="+mj-ea"/>
              </a:rPr>
              <a:t>B</a:t>
            </a: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+mj-ea"/>
              </a:rPr>
              <a:t>，∠</a:t>
            </a:r>
            <a:r>
              <a:rPr lang="en-US" altLang="zh-CN" sz="2800" b="1" i="1" dirty="0">
                <a:solidFill>
                  <a:srgbClr val="FF0000"/>
                </a:solidFill>
                <a:latin typeface="+mj-lt"/>
                <a:ea typeface="+mj-ea"/>
              </a:rPr>
              <a:t>AEB</a:t>
            </a:r>
            <a:endParaRPr kumimoji="0" lang="en-US" altLang="zh-CN" sz="2800" b="1" i="1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10" name="Text Box 3"/>
          <p:cNvSpPr txBox="1">
            <a:spLocks noChangeArrowheads="1"/>
          </p:cNvSpPr>
          <p:nvPr/>
        </p:nvSpPr>
        <p:spPr bwMode="auto">
          <a:xfrm>
            <a:off x="5115418" y="3129854"/>
            <a:ext cx="3112508" cy="559897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eaLnBrk="1" hangingPunct="1">
              <a:lnSpc>
                <a:spcPct val="120000"/>
              </a:lnSpc>
              <a:spcBef>
                <a:spcPts val="0"/>
              </a:spcBef>
              <a:defRPr/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△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ABE </a:t>
            </a: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+mj-ea"/>
              </a:rPr>
              <a:t>，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△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ABC</a:t>
            </a:r>
            <a:endParaRPr kumimoji="0" lang="en-US" altLang="zh-CN" sz="2800" b="1" i="1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11" name="Text Box 3"/>
          <p:cNvSpPr txBox="1">
            <a:spLocks noChangeArrowheads="1"/>
          </p:cNvSpPr>
          <p:nvPr/>
        </p:nvSpPr>
        <p:spPr bwMode="auto">
          <a:xfrm>
            <a:off x="4657264" y="3646740"/>
            <a:ext cx="3112508" cy="559897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eaLnBrk="1" hangingPunct="1">
              <a:lnSpc>
                <a:spcPct val="120000"/>
              </a:lnSpc>
              <a:spcBef>
                <a:spcPts val="0"/>
              </a:spcBef>
              <a:defRPr/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△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AEC </a:t>
            </a: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+mj-ea"/>
              </a:rPr>
              <a:t>，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△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ABC</a:t>
            </a:r>
            <a:endParaRPr kumimoji="0" lang="en-US" altLang="zh-CN" sz="2800" b="1" i="1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12" name="Text Box 3"/>
          <p:cNvSpPr txBox="1">
            <a:spLocks noChangeArrowheads="1"/>
          </p:cNvSpPr>
          <p:nvPr/>
        </p:nvSpPr>
        <p:spPr bwMode="auto">
          <a:xfrm>
            <a:off x="3746862" y="4153203"/>
            <a:ext cx="692617" cy="559897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eaLnBrk="1" hangingPunct="1">
              <a:lnSpc>
                <a:spcPct val="120000"/>
              </a:lnSpc>
              <a:spcBef>
                <a:spcPts val="0"/>
              </a:spcBef>
              <a:defRPr/>
            </a:pP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AC</a:t>
            </a:r>
            <a:endParaRPr kumimoji="0" lang="en-US" altLang="zh-CN" sz="2800" b="1" i="1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9" grpId="0"/>
      <p:bldP spid="10" grpId="0"/>
      <p:bldP spid="11" grpId="0"/>
      <p:bldP spid="1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633412" y="1010287"/>
            <a:ext cx="7877175" cy="55989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△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ABC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三个内角的和是多少度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?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你是怎样得到的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?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n-cs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1652565" y="1617300"/>
            <a:ext cx="2301875" cy="1697038"/>
            <a:chOff x="826113" y="2490951"/>
            <a:chExt cx="2301766" cy="1696421"/>
          </a:xfrm>
        </p:grpSpPr>
        <p:sp>
          <p:nvSpPr>
            <p:cNvPr id="2" name="等腰三角形 1"/>
            <p:cNvSpPr/>
            <p:nvPr/>
          </p:nvSpPr>
          <p:spPr bwMode="auto">
            <a:xfrm>
              <a:off x="826113" y="2490951"/>
              <a:ext cx="2301766" cy="1696420"/>
            </a:xfrm>
            <a:prstGeom prst="triangle">
              <a:avLst>
                <a:gd name="adj" fmla="val 14384"/>
              </a:avLst>
            </a:prstGeom>
            <a:noFill/>
            <a:ln w="19050">
              <a:solidFill>
                <a:srgbClr val="000000"/>
              </a:solidFill>
              <a:miter lim="800000"/>
            </a:ln>
          </p:spPr>
          <p:txBody>
            <a:bodyPr anchor="ctr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11295" name="任意多边形 2"/>
            <p:cNvSpPr/>
            <p:nvPr/>
          </p:nvSpPr>
          <p:spPr>
            <a:xfrm>
              <a:off x="952237" y="3607150"/>
              <a:ext cx="536517" cy="56888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63062" y="12613"/>
                </a:cxn>
                <a:cxn ang="0">
                  <a:pos x="88287" y="18919"/>
                </a:cxn>
                <a:cxn ang="0">
                  <a:pos x="126124" y="25225"/>
                </a:cxn>
                <a:cxn ang="0">
                  <a:pos x="138737" y="37838"/>
                </a:cxn>
                <a:cxn ang="0">
                  <a:pos x="145043" y="56756"/>
                </a:cxn>
                <a:cxn ang="0">
                  <a:pos x="151349" y="88287"/>
                </a:cxn>
                <a:cxn ang="0">
                  <a:pos x="157655" y="126124"/>
                </a:cxn>
                <a:cxn ang="0">
                  <a:pos x="170268" y="138737"/>
                </a:cxn>
                <a:cxn ang="0">
                  <a:pos x="182880" y="157656"/>
                </a:cxn>
                <a:cxn ang="0">
                  <a:pos x="201799" y="170268"/>
                </a:cxn>
                <a:cxn ang="0">
                  <a:pos x="264861" y="189187"/>
                </a:cxn>
                <a:cxn ang="0">
                  <a:pos x="283780" y="195493"/>
                </a:cxn>
                <a:cxn ang="0">
                  <a:pos x="290086" y="214411"/>
                </a:cxn>
                <a:cxn ang="0">
                  <a:pos x="283780" y="346842"/>
                </a:cxn>
                <a:cxn ang="0">
                  <a:pos x="321617" y="365760"/>
                </a:cxn>
                <a:cxn ang="0">
                  <a:pos x="340535" y="378373"/>
                </a:cxn>
                <a:cxn ang="0">
                  <a:pos x="372066" y="409904"/>
                </a:cxn>
                <a:cxn ang="0">
                  <a:pos x="397291" y="416210"/>
                </a:cxn>
                <a:cxn ang="0">
                  <a:pos x="416210" y="428822"/>
                </a:cxn>
                <a:cxn ang="0">
                  <a:pos x="460353" y="447741"/>
                </a:cxn>
                <a:cxn ang="0">
                  <a:pos x="472966" y="460353"/>
                </a:cxn>
                <a:cxn ang="0">
                  <a:pos x="479272" y="523416"/>
                </a:cxn>
                <a:cxn ang="0">
                  <a:pos x="536028" y="567559"/>
                </a:cxn>
                <a:cxn ang="0">
                  <a:pos x="523415" y="567559"/>
                </a:cxn>
              </a:cxnLst>
              <a:rect l="0" t="0" r="0" b="0"/>
              <a:pathLst>
                <a:path w="536517" h="568880">
                  <a:moveTo>
                    <a:pt x="0" y="0"/>
                  </a:moveTo>
                  <a:cubicBezTo>
                    <a:pt x="21021" y="4204"/>
                    <a:pt x="42265" y="7414"/>
                    <a:pt x="63062" y="12613"/>
                  </a:cubicBezTo>
                  <a:cubicBezTo>
                    <a:pt x="71470" y="14715"/>
                    <a:pt x="79788" y="17219"/>
                    <a:pt x="88287" y="18919"/>
                  </a:cubicBezTo>
                  <a:cubicBezTo>
                    <a:pt x="100825" y="21427"/>
                    <a:pt x="113512" y="23123"/>
                    <a:pt x="126124" y="25225"/>
                  </a:cubicBezTo>
                  <a:cubicBezTo>
                    <a:pt x="130328" y="29429"/>
                    <a:pt x="135678" y="32740"/>
                    <a:pt x="138737" y="37838"/>
                  </a:cubicBezTo>
                  <a:cubicBezTo>
                    <a:pt x="142157" y="43538"/>
                    <a:pt x="143431" y="50307"/>
                    <a:pt x="145043" y="56756"/>
                  </a:cubicBezTo>
                  <a:cubicBezTo>
                    <a:pt x="147643" y="67154"/>
                    <a:pt x="149432" y="77741"/>
                    <a:pt x="151349" y="88287"/>
                  </a:cubicBezTo>
                  <a:cubicBezTo>
                    <a:pt x="153636" y="100867"/>
                    <a:pt x="153165" y="114152"/>
                    <a:pt x="157655" y="126124"/>
                  </a:cubicBezTo>
                  <a:cubicBezTo>
                    <a:pt x="159743" y="131691"/>
                    <a:pt x="166554" y="134094"/>
                    <a:pt x="170268" y="138737"/>
                  </a:cubicBezTo>
                  <a:cubicBezTo>
                    <a:pt x="175003" y="144655"/>
                    <a:pt x="177521" y="152297"/>
                    <a:pt x="182880" y="157656"/>
                  </a:cubicBezTo>
                  <a:cubicBezTo>
                    <a:pt x="188239" y="163015"/>
                    <a:pt x="195020" y="166879"/>
                    <a:pt x="201799" y="170268"/>
                  </a:cubicBezTo>
                  <a:cubicBezTo>
                    <a:pt x="235691" y="187213"/>
                    <a:pt x="229418" y="180326"/>
                    <a:pt x="264861" y="189187"/>
                  </a:cubicBezTo>
                  <a:cubicBezTo>
                    <a:pt x="271310" y="190799"/>
                    <a:pt x="277474" y="193391"/>
                    <a:pt x="283780" y="195493"/>
                  </a:cubicBezTo>
                  <a:cubicBezTo>
                    <a:pt x="285882" y="201799"/>
                    <a:pt x="290528" y="207779"/>
                    <a:pt x="290086" y="214411"/>
                  </a:cubicBezTo>
                  <a:cubicBezTo>
                    <a:pt x="286644" y="266029"/>
                    <a:pt x="265493" y="296552"/>
                    <a:pt x="283780" y="346842"/>
                  </a:cubicBezTo>
                  <a:cubicBezTo>
                    <a:pt x="287152" y="356116"/>
                    <a:pt x="313994" y="363219"/>
                    <a:pt x="321617" y="365760"/>
                  </a:cubicBezTo>
                  <a:cubicBezTo>
                    <a:pt x="327923" y="369964"/>
                    <a:pt x="334831" y="373382"/>
                    <a:pt x="340535" y="378373"/>
                  </a:cubicBezTo>
                  <a:cubicBezTo>
                    <a:pt x="351721" y="388161"/>
                    <a:pt x="357646" y="406299"/>
                    <a:pt x="372066" y="409904"/>
                  </a:cubicBezTo>
                  <a:lnTo>
                    <a:pt x="397291" y="416210"/>
                  </a:lnTo>
                  <a:cubicBezTo>
                    <a:pt x="403597" y="420414"/>
                    <a:pt x="409431" y="425433"/>
                    <a:pt x="416210" y="428822"/>
                  </a:cubicBezTo>
                  <a:cubicBezTo>
                    <a:pt x="449839" y="445637"/>
                    <a:pt x="420992" y="421501"/>
                    <a:pt x="460353" y="447741"/>
                  </a:cubicBezTo>
                  <a:cubicBezTo>
                    <a:pt x="465300" y="451039"/>
                    <a:pt x="468762" y="456149"/>
                    <a:pt x="472966" y="460353"/>
                  </a:cubicBezTo>
                  <a:cubicBezTo>
                    <a:pt x="475068" y="481374"/>
                    <a:pt x="471426" y="503801"/>
                    <a:pt x="479272" y="523416"/>
                  </a:cubicBezTo>
                  <a:cubicBezTo>
                    <a:pt x="499574" y="574172"/>
                    <a:pt x="508814" y="540345"/>
                    <a:pt x="536028" y="567559"/>
                  </a:cubicBezTo>
                  <a:cubicBezTo>
                    <a:pt x="539001" y="570532"/>
                    <a:pt x="527619" y="567559"/>
                    <a:pt x="523415" y="567559"/>
                  </a:cubicBezTo>
                </a:path>
              </a:pathLst>
            </a:custGeom>
            <a:noFill/>
            <a:ln w="19050" cap="flat" cmpd="sng">
              <a:solidFill>
                <a:srgbClr val="000000">
                  <a:alpha val="100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296" name="任意多边形 11"/>
            <p:cNvSpPr/>
            <p:nvPr/>
          </p:nvSpPr>
          <p:spPr>
            <a:xfrm>
              <a:off x="1059443" y="2913468"/>
              <a:ext cx="580171" cy="163961"/>
            </a:xfrm>
            <a:custGeom>
              <a:avLst/>
              <a:gdLst/>
              <a:ahLst/>
              <a:cxnLst>
                <a:cxn ang="0">
                  <a:pos x="0" y="163961"/>
                </a:cxn>
                <a:cxn ang="0">
                  <a:pos x="75674" y="157655"/>
                </a:cxn>
                <a:cxn ang="0">
                  <a:pos x="88287" y="145042"/>
                </a:cxn>
                <a:cxn ang="0">
                  <a:pos x="126124" y="94593"/>
                </a:cxn>
                <a:cxn ang="0">
                  <a:pos x="214411" y="100899"/>
                </a:cxn>
                <a:cxn ang="0">
                  <a:pos x="239636" y="107205"/>
                </a:cxn>
                <a:cxn ang="0">
                  <a:pos x="378372" y="100899"/>
                </a:cxn>
                <a:cxn ang="0">
                  <a:pos x="397291" y="81980"/>
                </a:cxn>
                <a:cxn ang="0">
                  <a:pos x="416209" y="44143"/>
                </a:cxn>
                <a:cxn ang="0">
                  <a:pos x="454047" y="31531"/>
                </a:cxn>
                <a:cxn ang="0">
                  <a:pos x="504496" y="18918"/>
                </a:cxn>
                <a:cxn ang="0">
                  <a:pos x="542334" y="6306"/>
                </a:cxn>
                <a:cxn ang="0">
                  <a:pos x="561252" y="0"/>
                </a:cxn>
                <a:cxn ang="0">
                  <a:pos x="580171" y="0"/>
                </a:cxn>
              </a:cxnLst>
              <a:rect l="0" t="0" r="0" b="0"/>
              <a:pathLst>
                <a:path w="580171" h="163961">
                  <a:moveTo>
                    <a:pt x="0" y="163961"/>
                  </a:moveTo>
                  <a:cubicBezTo>
                    <a:pt x="25225" y="161859"/>
                    <a:pt x="50924" y="162959"/>
                    <a:pt x="75674" y="157655"/>
                  </a:cubicBezTo>
                  <a:cubicBezTo>
                    <a:pt x="81488" y="156409"/>
                    <a:pt x="84720" y="149799"/>
                    <a:pt x="88287" y="145042"/>
                  </a:cubicBezTo>
                  <a:cubicBezTo>
                    <a:pt x="131068" y="88000"/>
                    <a:pt x="97199" y="123515"/>
                    <a:pt x="126124" y="94593"/>
                  </a:cubicBezTo>
                  <a:cubicBezTo>
                    <a:pt x="155553" y="96695"/>
                    <a:pt x="185087" y="97641"/>
                    <a:pt x="214411" y="100899"/>
                  </a:cubicBezTo>
                  <a:cubicBezTo>
                    <a:pt x="223025" y="101856"/>
                    <a:pt x="230969" y="107205"/>
                    <a:pt x="239636" y="107205"/>
                  </a:cubicBezTo>
                  <a:cubicBezTo>
                    <a:pt x="285929" y="107205"/>
                    <a:pt x="332127" y="103001"/>
                    <a:pt x="378372" y="100899"/>
                  </a:cubicBezTo>
                  <a:cubicBezTo>
                    <a:pt x="384678" y="94593"/>
                    <a:pt x="392344" y="89401"/>
                    <a:pt x="397291" y="81980"/>
                  </a:cubicBezTo>
                  <a:cubicBezTo>
                    <a:pt x="406617" y="67991"/>
                    <a:pt x="399199" y="54774"/>
                    <a:pt x="416209" y="44143"/>
                  </a:cubicBezTo>
                  <a:cubicBezTo>
                    <a:pt x="427483" y="37097"/>
                    <a:pt x="441434" y="35735"/>
                    <a:pt x="454047" y="31531"/>
                  </a:cubicBezTo>
                  <a:cubicBezTo>
                    <a:pt x="511462" y="12392"/>
                    <a:pt x="420768" y="41752"/>
                    <a:pt x="504496" y="18918"/>
                  </a:cubicBezTo>
                  <a:cubicBezTo>
                    <a:pt x="517322" y="15420"/>
                    <a:pt x="529721" y="10510"/>
                    <a:pt x="542334" y="6306"/>
                  </a:cubicBezTo>
                  <a:cubicBezTo>
                    <a:pt x="548640" y="4204"/>
                    <a:pt x="554605" y="0"/>
                    <a:pt x="561252" y="0"/>
                  </a:cubicBezTo>
                  <a:lnTo>
                    <a:pt x="580171" y="0"/>
                  </a:lnTo>
                </a:path>
              </a:pathLst>
            </a:custGeom>
            <a:noFill/>
            <a:ln w="19050" cap="flat" cmpd="sng">
              <a:solidFill>
                <a:srgbClr val="000000">
                  <a:alpha val="100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297" name="任意多边形 12"/>
            <p:cNvSpPr/>
            <p:nvPr/>
          </p:nvSpPr>
          <p:spPr>
            <a:xfrm>
              <a:off x="2306840" y="3600844"/>
              <a:ext cx="121050" cy="586528"/>
            </a:xfrm>
            <a:custGeom>
              <a:avLst/>
              <a:gdLst/>
              <a:ahLst/>
              <a:cxnLst>
                <a:cxn ang="0">
                  <a:pos x="121050" y="0"/>
                </a:cxn>
                <a:cxn ang="0">
                  <a:pos x="76906" y="25225"/>
                </a:cxn>
                <a:cxn ang="0">
                  <a:pos x="70600" y="44144"/>
                </a:cxn>
                <a:cxn ang="0">
                  <a:pos x="83212" y="88287"/>
                </a:cxn>
                <a:cxn ang="0">
                  <a:pos x="89519" y="151349"/>
                </a:cxn>
                <a:cxn ang="0">
                  <a:pos x="70600" y="163962"/>
                </a:cxn>
                <a:cxn ang="0">
                  <a:pos x="70600" y="252248"/>
                </a:cxn>
                <a:cxn ang="0">
                  <a:pos x="83212" y="264861"/>
                </a:cxn>
                <a:cxn ang="0">
                  <a:pos x="76906" y="309004"/>
                </a:cxn>
                <a:cxn ang="0">
                  <a:pos x="64294" y="321617"/>
                </a:cxn>
                <a:cxn ang="0">
                  <a:pos x="51681" y="340535"/>
                </a:cxn>
                <a:cxn ang="0">
                  <a:pos x="51681" y="397291"/>
                </a:cxn>
                <a:cxn ang="0">
                  <a:pos x="45375" y="485578"/>
                </a:cxn>
                <a:cxn ang="0">
                  <a:pos x="7538" y="498190"/>
                </a:cxn>
                <a:cxn ang="0">
                  <a:pos x="7538" y="567559"/>
                </a:cxn>
                <a:cxn ang="0">
                  <a:pos x="7538" y="586477"/>
                </a:cxn>
              </a:cxnLst>
              <a:rect l="0" t="0" r="0" b="0"/>
              <a:pathLst>
                <a:path w="121050" h="586528">
                  <a:moveTo>
                    <a:pt x="121050" y="0"/>
                  </a:moveTo>
                  <a:cubicBezTo>
                    <a:pt x="104662" y="6556"/>
                    <a:pt x="86671" y="8950"/>
                    <a:pt x="76906" y="25225"/>
                  </a:cubicBezTo>
                  <a:cubicBezTo>
                    <a:pt x="73486" y="30925"/>
                    <a:pt x="72702" y="37838"/>
                    <a:pt x="70600" y="44144"/>
                  </a:cubicBezTo>
                  <a:cubicBezTo>
                    <a:pt x="74804" y="58858"/>
                    <a:pt x="78373" y="73769"/>
                    <a:pt x="83212" y="88287"/>
                  </a:cubicBezTo>
                  <a:cubicBezTo>
                    <a:pt x="91898" y="114343"/>
                    <a:pt x="105533" y="123324"/>
                    <a:pt x="89519" y="151349"/>
                  </a:cubicBezTo>
                  <a:cubicBezTo>
                    <a:pt x="85759" y="157930"/>
                    <a:pt x="76906" y="159758"/>
                    <a:pt x="70600" y="163962"/>
                  </a:cubicBezTo>
                  <a:cubicBezTo>
                    <a:pt x="65555" y="199277"/>
                    <a:pt x="58829" y="216933"/>
                    <a:pt x="70600" y="252248"/>
                  </a:cubicBezTo>
                  <a:cubicBezTo>
                    <a:pt x="72480" y="257889"/>
                    <a:pt x="79008" y="260657"/>
                    <a:pt x="83212" y="264861"/>
                  </a:cubicBezTo>
                  <a:cubicBezTo>
                    <a:pt x="81110" y="279575"/>
                    <a:pt x="81606" y="294903"/>
                    <a:pt x="76906" y="309004"/>
                  </a:cubicBezTo>
                  <a:cubicBezTo>
                    <a:pt x="75026" y="314645"/>
                    <a:pt x="68008" y="316974"/>
                    <a:pt x="64294" y="321617"/>
                  </a:cubicBezTo>
                  <a:cubicBezTo>
                    <a:pt x="59559" y="327535"/>
                    <a:pt x="55885" y="334229"/>
                    <a:pt x="51681" y="340535"/>
                  </a:cubicBezTo>
                  <a:cubicBezTo>
                    <a:pt x="37485" y="383124"/>
                    <a:pt x="51681" y="330699"/>
                    <a:pt x="51681" y="397291"/>
                  </a:cubicBezTo>
                  <a:cubicBezTo>
                    <a:pt x="51681" y="426795"/>
                    <a:pt x="57201" y="458548"/>
                    <a:pt x="45375" y="485578"/>
                  </a:cubicBezTo>
                  <a:cubicBezTo>
                    <a:pt x="40046" y="497758"/>
                    <a:pt x="7538" y="498190"/>
                    <a:pt x="7538" y="498190"/>
                  </a:cubicBezTo>
                  <a:cubicBezTo>
                    <a:pt x="-3304" y="530719"/>
                    <a:pt x="-1690" y="516805"/>
                    <a:pt x="7538" y="567559"/>
                  </a:cubicBezTo>
                  <a:cubicBezTo>
                    <a:pt x="11340" y="588471"/>
                    <a:pt x="21493" y="586477"/>
                    <a:pt x="7538" y="586477"/>
                  </a:cubicBezTo>
                </a:path>
              </a:pathLst>
            </a:custGeom>
            <a:noFill/>
            <a:ln w="19050" cap="flat" cmpd="sng">
              <a:solidFill>
                <a:srgbClr val="000000">
                  <a:alpha val="100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76" name="组合 75"/>
          <p:cNvGrpSpPr/>
          <p:nvPr/>
        </p:nvGrpSpPr>
        <p:grpSpPr>
          <a:xfrm>
            <a:off x="6378553" y="2274526"/>
            <a:ext cx="1428750" cy="904875"/>
            <a:chOff x="4517897" y="3447729"/>
            <a:chExt cx="1427835" cy="905002"/>
          </a:xfrm>
        </p:grpSpPr>
        <p:grpSp>
          <p:nvGrpSpPr>
            <p:cNvPr id="11283" name="组合 74"/>
            <p:cNvGrpSpPr/>
            <p:nvPr/>
          </p:nvGrpSpPr>
          <p:grpSpPr>
            <a:xfrm>
              <a:off x="5287752" y="3772560"/>
              <a:ext cx="657980" cy="580171"/>
              <a:chOff x="6608310" y="3777420"/>
              <a:chExt cx="657980" cy="580171"/>
            </a:xfrm>
          </p:grpSpPr>
          <p:cxnSp>
            <p:nvCxnSpPr>
              <p:cNvPr id="57" name="直接连接符 56"/>
              <p:cNvCxnSpPr/>
              <p:nvPr/>
            </p:nvCxnSpPr>
            <p:spPr>
              <a:xfrm>
                <a:off x="6607899" y="4354416"/>
                <a:ext cx="658391" cy="3175"/>
              </a:xfrm>
              <a:prstGeom prst="line">
                <a:avLst/>
              </a:prstGeom>
              <a:ln w="1905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8" name="直接连接符 57"/>
              <p:cNvCxnSpPr/>
              <p:nvPr/>
            </p:nvCxnSpPr>
            <p:spPr>
              <a:xfrm flipV="1">
                <a:off x="6607899" y="3778072"/>
                <a:ext cx="104708" cy="577931"/>
              </a:xfrm>
              <a:prstGeom prst="line">
                <a:avLst/>
              </a:prstGeom>
              <a:ln w="1905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1293" name="任意多边形 60"/>
              <p:cNvSpPr/>
              <p:nvPr/>
            </p:nvSpPr>
            <p:spPr>
              <a:xfrm>
                <a:off x="6717161" y="3786943"/>
                <a:ext cx="536517" cy="56888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63062" y="12613"/>
                  </a:cxn>
                  <a:cxn ang="0">
                    <a:pos x="88287" y="18919"/>
                  </a:cxn>
                  <a:cxn ang="0">
                    <a:pos x="126124" y="25225"/>
                  </a:cxn>
                  <a:cxn ang="0">
                    <a:pos x="138737" y="37838"/>
                  </a:cxn>
                  <a:cxn ang="0">
                    <a:pos x="145043" y="56756"/>
                  </a:cxn>
                  <a:cxn ang="0">
                    <a:pos x="151349" y="88287"/>
                  </a:cxn>
                  <a:cxn ang="0">
                    <a:pos x="157655" y="126124"/>
                  </a:cxn>
                  <a:cxn ang="0">
                    <a:pos x="170268" y="138737"/>
                  </a:cxn>
                  <a:cxn ang="0">
                    <a:pos x="182880" y="157656"/>
                  </a:cxn>
                  <a:cxn ang="0">
                    <a:pos x="201799" y="170268"/>
                  </a:cxn>
                  <a:cxn ang="0">
                    <a:pos x="264861" y="189187"/>
                  </a:cxn>
                  <a:cxn ang="0">
                    <a:pos x="283780" y="195493"/>
                  </a:cxn>
                  <a:cxn ang="0">
                    <a:pos x="290086" y="214411"/>
                  </a:cxn>
                  <a:cxn ang="0">
                    <a:pos x="283780" y="346842"/>
                  </a:cxn>
                  <a:cxn ang="0">
                    <a:pos x="321617" y="365760"/>
                  </a:cxn>
                  <a:cxn ang="0">
                    <a:pos x="340535" y="378373"/>
                  </a:cxn>
                  <a:cxn ang="0">
                    <a:pos x="372066" y="409904"/>
                  </a:cxn>
                  <a:cxn ang="0">
                    <a:pos x="397291" y="416210"/>
                  </a:cxn>
                  <a:cxn ang="0">
                    <a:pos x="416210" y="428822"/>
                  </a:cxn>
                  <a:cxn ang="0">
                    <a:pos x="460353" y="447741"/>
                  </a:cxn>
                  <a:cxn ang="0">
                    <a:pos x="472966" y="460353"/>
                  </a:cxn>
                  <a:cxn ang="0">
                    <a:pos x="479272" y="523416"/>
                  </a:cxn>
                  <a:cxn ang="0">
                    <a:pos x="536028" y="567559"/>
                  </a:cxn>
                  <a:cxn ang="0">
                    <a:pos x="523415" y="567559"/>
                  </a:cxn>
                </a:cxnLst>
                <a:rect l="0" t="0" r="0" b="0"/>
                <a:pathLst>
                  <a:path w="536517" h="568880">
                    <a:moveTo>
                      <a:pt x="0" y="0"/>
                    </a:moveTo>
                    <a:cubicBezTo>
                      <a:pt x="21021" y="4204"/>
                      <a:pt x="42265" y="7414"/>
                      <a:pt x="63062" y="12613"/>
                    </a:cubicBezTo>
                    <a:cubicBezTo>
                      <a:pt x="71470" y="14715"/>
                      <a:pt x="79788" y="17219"/>
                      <a:pt x="88287" y="18919"/>
                    </a:cubicBezTo>
                    <a:cubicBezTo>
                      <a:pt x="100825" y="21427"/>
                      <a:pt x="113512" y="23123"/>
                      <a:pt x="126124" y="25225"/>
                    </a:cubicBezTo>
                    <a:cubicBezTo>
                      <a:pt x="130328" y="29429"/>
                      <a:pt x="135678" y="32740"/>
                      <a:pt x="138737" y="37838"/>
                    </a:cubicBezTo>
                    <a:cubicBezTo>
                      <a:pt x="142157" y="43538"/>
                      <a:pt x="143431" y="50307"/>
                      <a:pt x="145043" y="56756"/>
                    </a:cubicBezTo>
                    <a:cubicBezTo>
                      <a:pt x="147643" y="67154"/>
                      <a:pt x="149432" y="77741"/>
                      <a:pt x="151349" y="88287"/>
                    </a:cubicBezTo>
                    <a:cubicBezTo>
                      <a:pt x="153636" y="100867"/>
                      <a:pt x="153165" y="114152"/>
                      <a:pt x="157655" y="126124"/>
                    </a:cubicBezTo>
                    <a:cubicBezTo>
                      <a:pt x="159743" y="131691"/>
                      <a:pt x="166554" y="134094"/>
                      <a:pt x="170268" y="138737"/>
                    </a:cubicBezTo>
                    <a:cubicBezTo>
                      <a:pt x="175003" y="144655"/>
                      <a:pt x="177521" y="152297"/>
                      <a:pt x="182880" y="157656"/>
                    </a:cubicBezTo>
                    <a:cubicBezTo>
                      <a:pt x="188239" y="163015"/>
                      <a:pt x="195020" y="166879"/>
                      <a:pt x="201799" y="170268"/>
                    </a:cubicBezTo>
                    <a:cubicBezTo>
                      <a:pt x="235691" y="187213"/>
                      <a:pt x="229418" y="180326"/>
                      <a:pt x="264861" y="189187"/>
                    </a:cubicBezTo>
                    <a:cubicBezTo>
                      <a:pt x="271310" y="190799"/>
                      <a:pt x="277474" y="193391"/>
                      <a:pt x="283780" y="195493"/>
                    </a:cubicBezTo>
                    <a:cubicBezTo>
                      <a:pt x="285882" y="201799"/>
                      <a:pt x="290528" y="207779"/>
                      <a:pt x="290086" y="214411"/>
                    </a:cubicBezTo>
                    <a:cubicBezTo>
                      <a:pt x="286644" y="266029"/>
                      <a:pt x="265493" y="296552"/>
                      <a:pt x="283780" y="346842"/>
                    </a:cubicBezTo>
                    <a:cubicBezTo>
                      <a:pt x="287152" y="356116"/>
                      <a:pt x="313994" y="363219"/>
                      <a:pt x="321617" y="365760"/>
                    </a:cubicBezTo>
                    <a:cubicBezTo>
                      <a:pt x="327923" y="369964"/>
                      <a:pt x="334831" y="373382"/>
                      <a:pt x="340535" y="378373"/>
                    </a:cubicBezTo>
                    <a:cubicBezTo>
                      <a:pt x="351721" y="388161"/>
                      <a:pt x="357646" y="406299"/>
                      <a:pt x="372066" y="409904"/>
                    </a:cubicBezTo>
                    <a:lnTo>
                      <a:pt x="397291" y="416210"/>
                    </a:lnTo>
                    <a:cubicBezTo>
                      <a:pt x="403597" y="420414"/>
                      <a:pt x="409431" y="425433"/>
                      <a:pt x="416210" y="428822"/>
                    </a:cubicBezTo>
                    <a:cubicBezTo>
                      <a:pt x="449839" y="445637"/>
                      <a:pt x="420992" y="421501"/>
                      <a:pt x="460353" y="447741"/>
                    </a:cubicBezTo>
                    <a:cubicBezTo>
                      <a:pt x="465300" y="451039"/>
                      <a:pt x="468762" y="456149"/>
                      <a:pt x="472966" y="460353"/>
                    </a:cubicBezTo>
                    <a:cubicBezTo>
                      <a:pt x="475068" y="481374"/>
                      <a:pt x="471426" y="503801"/>
                      <a:pt x="479272" y="523416"/>
                    </a:cubicBezTo>
                    <a:cubicBezTo>
                      <a:pt x="499574" y="574172"/>
                      <a:pt x="508814" y="540345"/>
                      <a:pt x="536028" y="567559"/>
                    </a:cubicBezTo>
                    <a:cubicBezTo>
                      <a:pt x="539001" y="570532"/>
                      <a:pt x="527619" y="567559"/>
                      <a:pt x="523415" y="567559"/>
                    </a:cubicBezTo>
                  </a:path>
                </a:pathLst>
              </a:custGeom>
              <a:noFill/>
              <a:ln w="19050" cap="flat" cmpd="sng">
                <a:solidFill>
                  <a:srgbClr val="000000">
                    <a:alpha val="100000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cxnSp>
          <p:nvCxnSpPr>
            <p:cNvPr id="62" name="直接连接符 61"/>
            <p:cNvCxnSpPr/>
            <p:nvPr/>
          </p:nvCxnSpPr>
          <p:spPr>
            <a:xfrm flipV="1">
              <a:off x="5287341" y="3447729"/>
              <a:ext cx="161821" cy="890712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直接连接符 63"/>
            <p:cNvCxnSpPr/>
            <p:nvPr/>
          </p:nvCxnSpPr>
          <p:spPr>
            <a:xfrm flipH="1" flipV="1">
              <a:off x="4882788" y="3670010"/>
              <a:ext cx="404553" cy="677957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286" name="任意多边形 65"/>
            <p:cNvSpPr/>
            <p:nvPr/>
          </p:nvSpPr>
          <p:spPr>
            <a:xfrm rot="3606657">
              <a:off x="5106187" y="3265649"/>
              <a:ext cx="121050" cy="586528"/>
            </a:xfrm>
            <a:custGeom>
              <a:avLst/>
              <a:gdLst/>
              <a:ahLst/>
              <a:cxnLst>
                <a:cxn ang="0">
                  <a:pos x="121050" y="0"/>
                </a:cxn>
                <a:cxn ang="0">
                  <a:pos x="76906" y="25225"/>
                </a:cxn>
                <a:cxn ang="0">
                  <a:pos x="70600" y="44144"/>
                </a:cxn>
                <a:cxn ang="0">
                  <a:pos x="83212" y="88287"/>
                </a:cxn>
                <a:cxn ang="0">
                  <a:pos x="89519" y="151349"/>
                </a:cxn>
                <a:cxn ang="0">
                  <a:pos x="70600" y="163962"/>
                </a:cxn>
                <a:cxn ang="0">
                  <a:pos x="70600" y="252248"/>
                </a:cxn>
                <a:cxn ang="0">
                  <a:pos x="83212" y="264861"/>
                </a:cxn>
                <a:cxn ang="0">
                  <a:pos x="76906" y="309004"/>
                </a:cxn>
                <a:cxn ang="0">
                  <a:pos x="64294" y="321617"/>
                </a:cxn>
                <a:cxn ang="0">
                  <a:pos x="51681" y="340535"/>
                </a:cxn>
                <a:cxn ang="0">
                  <a:pos x="51681" y="397291"/>
                </a:cxn>
                <a:cxn ang="0">
                  <a:pos x="45375" y="485578"/>
                </a:cxn>
                <a:cxn ang="0">
                  <a:pos x="7538" y="498190"/>
                </a:cxn>
                <a:cxn ang="0">
                  <a:pos x="7538" y="567559"/>
                </a:cxn>
                <a:cxn ang="0">
                  <a:pos x="7538" y="586477"/>
                </a:cxn>
              </a:cxnLst>
              <a:rect l="0" t="0" r="0" b="0"/>
              <a:pathLst>
                <a:path w="121050" h="586528">
                  <a:moveTo>
                    <a:pt x="121050" y="0"/>
                  </a:moveTo>
                  <a:cubicBezTo>
                    <a:pt x="104662" y="6556"/>
                    <a:pt x="86671" y="8950"/>
                    <a:pt x="76906" y="25225"/>
                  </a:cubicBezTo>
                  <a:cubicBezTo>
                    <a:pt x="73486" y="30925"/>
                    <a:pt x="72702" y="37838"/>
                    <a:pt x="70600" y="44144"/>
                  </a:cubicBezTo>
                  <a:cubicBezTo>
                    <a:pt x="74804" y="58858"/>
                    <a:pt x="78373" y="73769"/>
                    <a:pt x="83212" y="88287"/>
                  </a:cubicBezTo>
                  <a:cubicBezTo>
                    <a:pt x="91898" y="114343"/>
                    <a:pt x="105533" y="123324"/>
                    <a:pt x="89519" y="151349"/>
                  </a:cubicBezTo>
                  <a:cubicBezTo>
                    <a:pt x="85759" y="157930"/>
                    <a:pt x="76906" y="159758"/>
                    <a:pt x="70600" y="163962"/>
                  </a:cubicBezTo>
                  <a:cubicBezTo>
                    <a:pt x="65555" y="199277"/>
                    <a:pt x="58829" y="216933"/>
                    <a:pt x="70600" y="252248"/>
                  </a:cubicBezTo>
                  <a:cubicBezTo>
                    <a:pt x="72480" y="257889"/>
                    <a:pt x="79008" y="260657"/>
                    <a:pt x="83212" y="264861"/>
                  </a:cubicBezTo>
                  <a:cubicBezTo>
                    <a:pt x="81110" y="279575"/>
                    <a:pt x="81606" y="294903"/>
                    <a:pt x="76906" y="309004"/>
                  </a:cubicBezTo>
                  <a:cubicBezTo>
                    <a:pt x="75026" y="314645"/>
                    <a:pt x="68008" y="316974"/>
                    <a:pt x="64294" y="321617"/>
                  </a:cubicBezTo>
                  <a:cubicBezTo>
                    <a:pt x="59559" y="327535"/>
                    <a:pt x="55885" y="334229"/>
                    <a:pt x="51681" y="340535"/>
                  </a:cubicBezTo>
                  <a:cubicBezTo>
                    <a:pt x="37485" y="383124"/>
                    <a:pt x="51681" y="330699"/>
                    <a:pt x="51681" y="397291"/>
                  </a:cubicBezTo>
                  <a:cubicBezTo>
                    <a:pt x="51681" y="426795"/>
                    <a:pt x="57201" y="458548"/>
                    <a:pt x="45375" y="485578"/>
                  </a:cubicBezTo>
                  <a:cubicBezTo>
                    <a:pt x="40046" y="497758"/>
                    <a:pt x="7538" y="498190"/>
                    <a:pt x="7538" y="498190"/>
                  </a:cubicBezTo>
                  <a:cubicBezTo>
                    <a:pt x="-3304" y="530719"/>
                    <a:pt x="-1690" y="516805"/>
                    <a:pt x="7538" y="567559"/>
                  </a:cubicBezTo>
                  <a:cubicBezTo>
                    <a:pt x="11340" y="588471"/>
                    <a:pt x="21493" y="586477"/>
                    <a:pt x="7538" y="586477"/>
                  </a:cubicBezTo>
                </a:path>
              </a:pathLst>
            </a:custGeom>
            <a:noFill/>
            <a:ln w="19050" cap="flat" cmpd="sng">
              <a:solidFill>
                <a:srgbClr val="000000">
                  <a:alpha val="100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11287" name="组合 73"/>
            <p:cNvGrpSpPr/>
            <p:nvPr/>
          </p:nvGrpSpPr>
          <p:grpSpPr>
            <a:xfrm>
              <a:off x="4517897" y="3853901"/>
              <a:ext cx="764269" cy="494696"/>
              <a:chOff x="5237519" y="3861806"/>
              <a:chExt cx="764269" cy="494696"/>
            </a:xfrm>
          </p:grpSpPr>
          <p:cxnSp>
            <p:nvCxnSpPr>
              <p:cNvPr id="68" name="直接连接符 67"/>
              <p:cNvCxnSpPr/>
              <p:nvPr/>
            </p:nvCxnSpPr>
            <p:spPr>
              <a:xfrm flipH="1" flipV="1">
                <a:off x="5705531" y="3862091"/>
                <a:ext cx="290327" cy="482667"/>
              </a:xfrm>
              <a:prstGeom prst="line">
                <a:avLst/>
              </a:prstGeom>
              <a:ln w="1905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0" name="直接连接符 69"/>
              <p:cNvCxnSpPr/>
              <p:nvPr/>
            </p:nvCxnSpPr>
            <p:spPr>
              <a:xfrm flipH="1" flipV="1">
                <a:off x="5354919" y="4349521"/>
                <a:ext cx="647285" cy="6351"/>
              </a:xfrm>
              <a:prstGeom prst="line">
                <a:avLst/>
              </a:prstGeom>
              <a:ln w="1905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1290" name="任意多边形 72"/>
              <p:cNvSpPr/>
              <p:nvPr/>
            </p:nvSpPr>
            <p:spPr>
              <a:xfrm rot="8350439">
                <a:off x="5237519" y="4030060"/>
                <a:ext cx="580171" cy="163961"/>
              </a:xfrm>
              <a:custGeom>
                <a:avLst/>
                <a:gdLst/>
                <a:ahLst/>
                <a:cxnLst>
                  <a:cxn ang="0">
                    <a:pos x="0" y="163961"/>
                  </a:cxn>
                  <a:cxn ang="0">
                    <a:pos x="75674" y="157655"/>
                  </a:cxn>
                  <a:cxn ang="0">
                    <a:pos x="88287" y="145042"/>
                  </a:cxn>
                  <a:cxn ang="0">
                    <a:pos x="126124" y="94593"/>
                  </a:cxn>
                  <a:cxn ang="0">
                    <a:pos x="214411" y="100899"/>
                  </a:cxn>
                  <a:cxn ang="0">
                    <a:pos x="239636" y="107205"/>
                  </a:cxn>
                  <a:cxn ang="0">
                    <a:pos x="378372" y="100899"/>
                  </a:cxn>
                  <a:cxn ang="0">
                    <a:pos x="397291" y="81980"/>
                  </a:cxn>
                  <a:cxn ang="0">
                    <a:pos x="416209" y="44143"/>
                  </a:cxn>
                  <a:cxn ang="0">
                    <a:pos x="454047" y="31531"/>
                  </a:cxn>
                  <a:cxn ang="0">
                    <a:pos x="504496" y="18918"/>
                  </a:cxn>
                  <a:cxn ang="0">
                    <a:pos x="542334" y="6306"/>
                  </a:cxn>
                  <a:cxn ang="0">
                    <a:pos x="561252" y="0"/>
                  </a:cxn>
                  <a:cxn ang="0">
                    <a:pos x="580171" y="0"/>
                  </a:cxn>
                </a:cxnLst>
                <a:rect l="0" t="0" r="0" b="0"/>
                <a:pathLst>
                  <a:path w="580171" h="163961">
                    <a:moveTo>
                      <a:pt x="0" y="163961"/>
                    </a:moveTo>
                    <a:cubicBezTo>
                      <a:pt x="25225" y="161859"/>
                      <a:pt x="50924" y="162959"/>
                      <a:pt x="75674" y="157655"/>
                    </a:cubicBezTo>
                    <a:cubicBezTo>
                      <a:pt x="81488" y="156409"/>
                      <a:pt x="84720" y="149799"/>
                      <a:pt x="88287" y="145042"/>
                    </a:cubicBezTo>
                    <a:cubicBezTo>
                      <a:pt x="131068" y="88000"/>
                      <a:pt x="97199" y="123515"/>
                      <a:pt x="126124" y="94593"/>
                    </a:cubicBezTo>
                    <a:cubicBezTo>
                      <a:pt x="155553" y="96695"/>
                      <a:pt x="185087" y="97641"/>
                      <a:pt x="214411" y="100899"/>
                    </a:cubicBezTo>
                    <a:cubicBezTo>
                      <a:pt x="223025" y="101856"/>
                      <a:pt x="230969" y="107205"/>
                      <a:pt x="239636" y="107205"/>
                    </a:cubicBezTo>
                    <a:cubicBezTo>
                      <a:pt x="285929" y="107205"/>
                      <a:pt x="332127" y="103001"/>
                      <a:pt x="378372" y="100899"/>
                    </a:cubicBezTo>
                    <a:cubicBezTo>
                      <a:pt x="384678" y="94593"/>
                      <a:pt x="392344" y="89401"/>
                      <a:pt x="397291" y="81980"/>
                    </a:cubicBezTo>
                    <a:cubicBezTo>
                      <a:pt x="406617" y="67991"/>
                      <a:pt x="399199" y="54774"/>
                      <a:pt x="416209" y="44143"/>
                    </a:cubicBezTo>
                    <a:cubicBezTo>
                      <a:pt x="427483" y="37097"/>
                      <a:pt x="441434" y="35735"/>
                      <a:pt x="454047" y="31531"/>
                    </a:cubicBezTo>
                    <a:cubicBezTo>
                      <a:pt x="511462" y="12392"/>
                      <a:pt x="420768" y="41752"/>
                      <a:pt x="504496" y="18918"/>
                    </a:cubicBezTo>
                    <a:cubicBezTo>
                      <a:pt x="517322" y="15420"/>
                      <a:pt x="529721" y="10510"/>
                      <a:pt x="542334" y="6306"/>
                    </a:cubicBezTo>
                    <a:cubicBezTo>
                      <a:pt x="548640" y="4204"/>
                      <a:pt x="554605" y="0"/>
                      <a:pt x="561252" y="0"/>
                    </a:cubicBezTo>
                    <a:lnTo>
                      <a:pt x="580171" y="0"/>
                    </a:lnTo>
                  </a:path>
                </a:pathLst>
              </a:custGeom>
              <a:noFill/>
              <a:ln w="19050" cap="flat" cmpd="sng">
                <a:solidFill>
                  <a:srgbClr val="000000">
                    <a:alpha val="100000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sp>
        <p:nvSpPr>
          <p:cNvPr id="77" name="矩形 76"/>
          <p:cNvSpPr/>
          <p:nvPr/>
        </p:nvSpPr>
        <p:spPr>
          <a:xfrm>
            <a:off x="1930322" y="1805556"/>
            <a:ext cx="423863" cy="4616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66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  <a:cs typeface="+mn-cs"/>
              </a:rPr>
              <a:t>1</a:t>
            </a:r>
            <a:endParaRPr kumimoji="0" lang="en-US" altLang="zh-CN" sz="2400" b="1" i="1" u="none" strike="noStrike" kern="1200" cap="none" spc="0" normalizeH="0" baseline="0" noProof="0" dirty="0">
              <a:ln>
                <a:noFill/>
              </a:ln>
              <a:solidFill>
                <a:srgbClr val="FF0066"/>
              </a:solidFill>
              <a:effectLst/>
              <a:uLnTx/>
              <a:uFillTx/>
              <a:latin typeface="+mj-lt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78" name="矩形 77"/>
          <p:cNvSpPr/>
          <p:nvPr/>
        </p:nvSpPr>
        <p:spPr>
          <a:xfrm>
            <a:off x="1721825" y="2842193"/>
            <a:ext cx="423863" cy="4616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66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  <a:cs typeface="+mn-cs"/>
              </a:rPr>
              <a:t>3</a:t>
            </a:r>
            <a:endParaRPr kumimoji="0" lang="en-US" altLang="zh-CN" sz="2400" b="1" i="1" u="none" strike="noStrike" kern="1200" cap="none" spc="0" normalizeH="0" baseline="0" noProof="0" dirty="0">
              <a:ln>
                <a:noFill/>
              </a:ln>
              <a:solidFill>
                <a:srgbClr val="FF0066"/>
              </a:solidFill>
              <a:effectLst/>
              <a:uLnTx/>
              <a:uFillTx/>
              <a:latin typeface="+mj-lt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79" name="矩形 78"/>
          <p:cNvSpPr/>
          <p:nvPr/>
        </p:nvSpPr>
        <p:spPr>
          <a:xfrm>
            <a:off x="3261946" y="2885476"/>
            <a:ext cx="422275" cy="4616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66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  <a:cs typeface="+mn-cs"/>
              </a:rPr>
              <a:t>2</a:t>
            </a:r>
            <a:endParaRPr kumimoji="0" lang="en-US" altLang="zh-CN" sz="2400" b="1" i="1" u="none" strike="noStrike" kern="1200" cap="none" spc="0" normalizeH="0" baseline="0" noProof="0" dirty="0">
              <a:ln>
                <a:noFill/>
              </a:ln>
              <a:solidFill>
                <a:srgbClr val="FF0066"/>
              </a:solidFill>
              <a:effectLst/>
              <a:uLnTx/>
              <a:uFillTx/>
              <a:latin typeface="+mj-lt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80" name="矩形 79"/>
          <p:cNvSpPr/>
          <p:nvPr/>
        </p:nvSpPr>
        <p:spPr>
          <a:xfrm>
            <a:off x="6670653" y="2734889"/>
            <a:ext cx="423863" cy="4616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66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  <a:cs typeface="+mn-cs"/>
              </a:rPr>
              <a:t>1</a:t>
            </a:r>
            <a:endParaRPr kumimoji="0" lang="en-US" altLang="zh-CN" sz="2400" b="1" i="1" u="none" strike="noStrike" kern="1200" cap="none" spc="0" normalizeH="0" baseline="0" noProof="0" dirty="0">
              <a:ln>
                <a:noFill/>
              </a:ln>
              <a:solidFill>
                <a:srgbClr val="FF0066"/>
              </a:solidFill>
              <a:effectLst/>
              <a:uLnTx/>
              <a:uFillTx/>
              <a:latin typeface="+mj-lt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81" name="矩形 80"/>
          <p:cNvSpPr/>
          <p:nvPr/>
        </p:nvSpPr>
        <p:spPr>
          <a:xfrm>
            <a:off x="7253265" y="2728539"/>
            <a:ext cx="423863" cy="4616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66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  <a:cs typeface="+mn-cs"/>
              </a:rPr>
              <a:t>3</a:t>
            </a:r>
            <a:endParaRPr kumimoji="0" lang="en-US" altLang="zh-CN" sz="2400" b="1" i="1" u="none" strike="noStrike" kern="1200" cap="none" spc="0" normalizeH="0" baseline="0" noProof="0" dirty="0">
              <a:ln>
                <a:noFill/>
              </a:ln>
              <a:solidFill>
                <a:srgbClr val="FF0066"/>
              </a:solidFill>
              <a:effectLst/>
              <a:uLnTx/>
              <a:uFillTx/>
              <a:latin typeface="+mj-lt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82" name="矩形 81"/>
          <p:cNvSpPr/>
          <p:nvPr/>
        </p:nvSpPr>
        <p:spPr>
          <a:xfrm>
            <a:off x="6922729" y="2407757"/>
            <a:ext cx="423863" cy="4616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66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  <a:cs typeface="+mn-cs"/>
              </a:rPr>
              <a:t>2</a:t>
            </a:r>
            <a:endParaRPr kumimoji="0" lang="en-US" altLang="zh-CN" sz="2400" b="1" i="1" u="none" strike="noStrike" kern="1200" cap="none" spc="0" normalizeH="0" baseline="0" noProof="0" dirty="0">
              <a:ln>
                <a:noFill/>
              </a:ln>
              <a:solidFill>
                <a:srgbClr val="FF0066"/>
              </a:solidFill>
              <a:effectLst/>
              <a:uLnTx/>
              <a:uFillTx/>
              <a:latin typeface="+mj-lt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83" name="右箭头 82"/>
          <p:cNvSpPr/>
          <p:nvPr/>
        </p:nvSpPr>
        <p:spPr bwMode="auto">
          <a:xfrm>
            <a:off x="4548165" y="2609488"/>
            <a:ext cx="1033463" cy="338138"/>
          </a:xfrm>
          <a:prstGeom prst="rightArrow">
            <a:avLst/>
          </a:prstGeom>
          <a:noFill/>
          <a:ln w="19050">
            <a:solidFill>
              <a:srgbClr val="000000"/>
            </a:solidFill>
            <a:miter lim="800000"/>
          </a:ln>
        </p:spPr>
        <p:txBody>
          <a:bodyPr anchor="ctr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3" name="弧形 2"/>
          <p:cNvSpPr/>
          <p:nvPr/>
        </p:nvSpPr>
        <p:spPr>
          <a:xfrm rot="7297919">
            <a:off x="1883509" y="1545410"/>
            <a:ext cx="374650" cy="360363"/>
          </a:xfrm>
          <a:prstGeom prst="arc">
            <a:avLst>
              <a:gd name="adj1" fmla="val 16200000"/>
              <a:gd name="adj2" fmla="val 632351"/>
            </a:avLst>
          </a:prstGeom>
          <a:ln w="19050"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+mn-cs"/>
            </a:endParaRPr>
          </a:p>
        </p:txBody>
      </p:sp>
      <p:sp>
        <p:nvSpPr>
          <p:cNvPr id="33" name="弧形 32"/>
          <p:cNvSpPr/>
          <p:nvPr/>
        </p:nvSpPr>
        <p:spPr>
          <a:xfrm rot="20251878">
            <a:off x="1612878" y="3163526"/>
            <a:ext cx="265113" cy="344488"/>
          </a:xfrm>
          <a:prstGeom prst="arc">
            <a:avLst>
              <a:gd name="adj1" fmla="val 16200000"/>
              <a:gd name="adj2" fmla="val 632351"/>
            </a:avLst>
          </a:prstGeom>
          <a:ln w="19050"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+mn-cs"/>
            </a:endParaRPr>
          </a:p>
        </p:txBody>
      </p:sp>
      <p:sp>
        <p:nvSpPr>
          <p:cNvPr id="34" name="弧形 33"/>
          <p:cNvSpPr/>
          <p:nvPr/>
        </p:nvSpPr>
        <p:spPr>
          <a:xfrm rot="14573561">
            <a:off x="3534746" y="3076881"/>
            <a:ext cx="374650" cy="360363"/>
          </a:xfrm>
          <a:prstGeom prst="arc">
            <a:avLst>
              <a:gd name="adj1" fmla="val 16524398"/>
              <a:gd name="adj2" fmla="val 902929"/>
            </a:avLst>
          </a:prstGeom>
          <a:ln w="19050"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+mn-cs"/>
            </a:endParaRPr>
          </a:p>
        </p:txBody>
      </p:sp>
      <p:sp>
        <p:nvSpPr>
          <p:cNvPr id="35" name="弧形 34"/>
          <p:cNvSpPr/>
          <p:nvPr/>
        </p:nvSpPr>
        <p:spPr>
          <a:xfrm rot="13982882">
            <a:off x="6928812" y="2943245"/>
            <a:ext cx="380507" cy="360363"/>
          </a:xfrm>
          <a:prstGeom prst="arc">
            <a:avLst>
              <a:gd name="adj1" fmla="val 17472588"/>
              <a:gd name="adj2" fmla="val 121817"/>
            </a:avLst>
          </a:prstGeom>
          <a:ln w="19050"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+mn-cs"/>
            </a:endParaRPr>
          </a:p>
        </p:txBody>
      </p:sp>
      <p:sp>
        <p:nvSpPr>
          <p:cNvPr id="36" name="弧形 35"/>
          <p:cNvSpPr/>
          <p:nvPr/>
        </p:nvSpPr>
        <p:spPr>
          <a:xfrm rot="18862248">
            <a:off x="6906396" y="2824594"/>
            <a:ext cx="374650" cy="360363"/>
          </a:xfrm>
          <a:prstGeom prst="arc">
            <a:avLst>
              <a:gd name="adj1" fmla="val 16200000"/>
              <a:gd name="adj2" fmla="val 21062713"/>
            </a:avLst>
          </a:prstGeom>
          <a:ln w="19050"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+mn-cs"/>
            </a:endParaRPr>
          </a:p>
        </p:txBody>
      </p:sp>
      <p:sp>
        <p:nvSpPr>
          <p:cNvPr id="38" name="弧形 37"/>
          <p:cNvSpPr/>
          <p:nvPr/>
        </p:nvSpPr>
        <p:spPr>
          <a:xfrm rot="181635">
            <a:off x="6973121" y="2979695"/>
            <a:ext cx="374650" cy="358775"/>
          </a:xfrm>
          <a:prstGeom prst="arc">
            <a:avLst>
              <a:gd name="adj1" fmla="val 16484680"/>
              <a:gd name="adj2" fmla="val 22502"/>
            </a:avLst>
          </a:prstGeom>
          <a:ln w="19050"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+mn-cs"/>
            </a:endParaRPr>
          </a:p>
        </p:txBody>
      </p:sp>
      <p:cxnSp>
        <p:nvCxnSpPr>
          <p:cNvPr id="42" name="直接连接符 41"/>
          <p:cNvCxnSpPr/>
          <p:nvPr/>
        </p:nvCxnSpPr>
        <p:spPr>
          <a:xfrm>
            <a:off x="1083837" y="959140"/>
            <a:ext cx="6976327" cy="0"/>
          </a:xfrm>
          <a:prstGeom prst="line">
            <a:avLst/>
          </a:prstGeom>
          <a:ln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文本框 42"/>
          <p:cNvSpPr txBox="1"/>
          <p:nvPr/>
        </p:nvSpPr>
        <p:spPr>
          <a:xfrm>
            <a:off x="1542080" y="454248"/>
            <a:ext cx="60598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探究点</a:t>
            </a:r>
            <a:r>
              <a:rPr lang="en-US" altLang="zh-CN" sz="2800" b="1" dirty="0">
                <a:solidFill>
                  <a:srgbClr val="0070C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2800" b="1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：</a:t>
            </a:r>
            <a:r>
              <a:rPr lang="zh-CN" altLang="en-US" sz="2800" b="1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宋体" panose="02010600030101010101" pitchFamily="2" charset="-122"/>
              </a:rPr>
              <a:t>三角形的内角和</a:t>
            </a:r>
            <a:endParaRPr lang="zh-CN" altLang="en-US" sz="2800" b="1" dirty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677996" y="3621884"/>
            <a:ext cx="7877175" cy="107696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       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将一个三角形的三个角撕下来，拼在一起，可以得到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三角形的内角和等于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180°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。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" grpId="0"/>
      <p:bldP spid="78" grpId="0"/>
      <p:bldP spid="79" grpId="0"/>
      <p:bldP spid="80" grpId="0"/>
      <p:bldP spid="81" grpId="0"/>
      <p:bldP spid="82" grpId="0"/>
      <p:bldP spid="83" grpId="0" animBg="1"/>
      <p:bldP spid="4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10103" y="394881"/>
            <a:ext cx="7878763" cy="107696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    小明只撕下三角形的一个角，也得到了上面的结论，他的做法如下。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n-cs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16441" y="1501369"/>
            <a:ext cx="7877175" cy="10779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    （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1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）如图所示，剪一个三角形纸片，它的三个内角分别为∠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1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，∠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2 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和∠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3.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n-cs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856541" y="2685313"/>
            <a:ext cx="2595118" cy="2042261"/>
            <a:chOff x="856541" y="2685313"/>
            <a:chExt cx="2595118" cy="2042261"/>
          </a:xfrm>
        </p:grpSpPr>
        <p:grpSp>
          <p:nvGrpSpPr>
            <p:cNvPr id="17" name="组合 16"/>
            <p:cNvGrpSpPr/>
            <p:nvPr/>
          </p:nvGrpSpPr>
          <p:grpSpPr>
            <a:xfrm>
              <a:off x="990844" y="2836991"/>
              <a:ext cx="2301875" cy="1765943"/>
              <a:chOff x="5782789" y="2963916"/>
              <a:chExt cx="2301766" cy="1766357"/>
            </a:xfrm>
          </p:grpSpPr>
          <p:sp>
            <p:nvSpPr>
              <p:cNvPr id="9" name="等腰三角形 8"/>
              <p:cNvSpPr/>
              <p:nvPr/>
            </p:nvSpPr>
            <p:spPr bwMode="auto">
              <a:xfrm>
                <a:off x="5782789" y="2963916"/>
                <a:ext cx="2301766" cy="1695846"/>
              </a:xfrm>
              <a:prstGeom prst="triangle">
                <a:avLst>
                  <a:gd name="adj" fmla="val 14384"/>
                </a:avLst>
              </a:prstGeom>
              <a:noFill/>
              <a:ln w="19050">
                <a:solidFill>
                  <a:srgbClr val="000000"/>
                </a:solidFill>
                <a:miter lim="800000"/>
              </a:ln>
            </p:spPr>
            <p:txBody>
              <a:bodyPr anchor="ctr"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黑体" panose="02010609060101010101" pitchFamily="49" charset="-122"/>
                  <a:cs typeface="+mn-cs"/>
                </a:endParaRPr>
              </a:p>
            </p:txBody>
          </p:sp>
          <p:sp>
            <p:nvSpPr>
              <p:cNvPr id="13" name="矩形 12"/>
              <p:cNvSpPr/>
              <p:nvPr/>
            </p:nvSpPr>
            <p:spPr>
              <a:xfrm>
                <a:off x="6071245" y="3107819"/>
                <a:ext cx="423842" cy="461773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4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66"/>
                    </a:solidFill>
                    <a:effectLst/>
                    <a:uLnTx/>
                    <a:uFillTx/>
                    <a:latin typeface="+mj-lt"/>
                    <a:ea typeface="楷体" panose="02010609060101010101" pitchFamily="49" charset="-122"/>
                    <a:cs typeface="+mn-cs"/>
                  </a:rPr>
                  <a:t>1</a:t>
                </a:r>
                <a:endParaRPr kumimoji="0" lang="en-US" altLang="zh-CN" sz="2400" b="1" i="1" u="none" strike="noStrike" kern="1200" cap="none" spc="0" normalizeH="0" baseline="0" noProof="0" dirty="0">
                  <a:ln>
                    <a:noFill/>
                  </a:ln>
                  <a:solidFill>
                    <a:srgbClr val="FF0066"/>
                  </a:solidFill>
                  <a:effectLst/>
                  <a:uLnTx/>
                  <a:uFillTx/>
                  <a:latin typeface="+mj-lt"/>
                  <a:ea typeface="楷体" panose="02010609060101010101" pitchFamily="49" charset="-122"/>
                  <a:cs typeface="+mn-cs"/>
                </a:endParaRPr>
              </a:p>
            </p:txBody>
          </p:sp>
          <p:sp>
            <p:nvSpPr>
              <p:cNvPr id="14" name="矩形 13"/>
              <p:cNvSpPr/>
              <p:nvPr/>
            </p:nvSpPr>
            <p:spPr>
              <a:xfrm>
                <a:off x="5907561" y="4197303"/>
                <a:ext cx="423843" cy="461773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4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66"/>
                    </a:solidFill>
                    <a:effectLst/>
                    <a:uLnTx/>
                    <a:uFillTx/>
                    <a:latin typeface="+mj-lt"/>
                    <a:ea typeface="楷体" panose="02010609060101010101" pitchFamily="49" charset="-122"/>
                    <a:cs typeface="+mn-cs"/>
                  </a:rPr>
                  <a:t>3</a:t>
                </a:r>
                <a:endParaRPr kumimoji="0" lang="en-US" altLang="zh-CN" sz="2400" b="1" i="1" u="none" strike="noStrike" kern="1200" cap="none" spc="0" normalizeH="0" baseline="0" noProof="0" dirty="0">
                  <a:ln>
                    <a:noFill/>
                  </a:ln>
                  <a:solidFill>
                    <a:srgbClr val="FF0066"/>
                  </a:solidFill>
                  <a:effectLst/>
                  <a:uLnTx/>
                  <a:uFillTx/>
                  <a:latin typeface="+mj-lt"/>
                  <a:ea typeface="楷体" panose="02010609060101010101" pitchFamily="49" charset="-122"/>
                  <a:cs typeface="+mn-cs"/>
                </a:endParaRPr>
              </a:p>
            </p:txBody>
          </p:sp>
          <p:sp>
            <p:nvSpPr>
              <p:cNvPr id="15" name="矩形 14"/>
              <p:cNvSpPr/>
              <p:nvPr/>
            </p:nvSpPr>
            <p:spPr>
              <a:xfrm>
                <a:off x="7481810" y="4268500"/>
                <a:ext cx="423842" cy="461773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4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66"/>
                    </a:solidFill>
                    <a:effectLst/>
                    <a:uLnTx/>
                    <a:uFillTx/>
                    <a:latin typeface="+mj-lt"/>
                    <a:ea typeface="楷体" panose="02010609060101010101" pitchFamily="49" charset="-122"/>
                    <a:cs typeface="+mn-cs"/>
                  </a:rPr>
                  <a:t>2</a:t>
                </a:r>
                <a:endParaRPr kumimoji="0" lang="en-US" altLang="zh-CN" sz="2400" b="1" i="1" u="none" strike="noStrike" kern="1200" cap="none" spc="0" normalizeH="0" baseline="0" noProof="0" dirty="0">
                  <a:ln>
                    <a:noFill/>
                  </a:ln>
                  <a:solidFill>
                    <a:srgbClr val="FF0066"/>
                  </a:solidFill>
                  <a:effectLst/>
                  <a:uLnTx/>
                  <a:uFillTx/>
                  <a:latin typeface="+mj-lt"/>
                  <a:ea typeface="楷体" panose="02010609060101010101" pitchFamily="49" charset="-122"/>
                  <a:cs typeface="+mn-cs"/>
                </a:endParaRPr>
              </a:p>
            </p:txBody>
          </p:sp>
        </p:grpSp>
        <p:sp>
          <p:nvSpPr>
            <p:cNvPr id="10" name="弧形 9"/>
            <p:cNvSpPr/>
            <p:nvPr/>
          </p:nvSpPr>
          <p:spPr>
            <a:xfrm rot="9199545">
              <a:off x="1107425" y="2685313"/>
              <a:ext cx="440258" cy="419361"/>
            </a:xfrm>
            <a:prstGeom prst="arc">
              <a:avLst>
                <a:gd name="adj1" fmla="val 14294585"/>
                <a:gd name="adj2" fmla="val 18540260"/>
              </a:avLst>
            </a:prstGeom>
            <a:ln w="19050">
              <a:solidFill>
                <a:srgbClr val="FF006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1" name="弧形 10"/>
            <p:cNvSpPr/>
            <p:nvPr/>
          </p:nvSpPr>
          <p:spPr>
            <a:xfrm rot="17704544">
              <a:off x="849398" y="4334409"/>
              <a:ext cx="374650" cy="360363"/>
            </a:xfrm>
            <a:prstGeom prst="arc">
              <a:avLst>
                <a:gd name="adj1" fmla="val 20108377"/>
                <a:gd name="adj2" fmla="val 4419772"/>
              </a:avLst>
            </a:prstGeom>
            <a:ln w="19050">
              <a:solidFill>
                <a:srgbClr val="FF006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2" name="弧形 11"/>
            <p:cNvSpPr/>
            <p:nvPr/>
          </p:nvSpPr>
          <p:spPr>
            <a:xfrm rot="15380046">
              <a:off x="2956014" y="4231929"/>
              <a:ext cx="492645" cy="498645"/>
            </a:xfrm>
            <a:prstGeom prst="arc">
              <a:avLst>
                <a:gd name="adj1" fmla="val 16200000"/>
                <a:gd name="adj2" fmla="val 19702168"/>
              </a:avLst>
            </a:prstGeom>
            <a:ln w="19050">
              <a:solidFill>
                <a:srgbClr val="FF006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theme/theme1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宋-黑-T-A">
      <a:majorFont>
        <a:latin typeface="Times New Roman"/>
        <a:ea typeface="黑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19050">
          <a:solidFill>
            <a:srgbClr val="000000"/>
          </a:solidFill>
          <a:miter lim="800000"/>
        </a:ln>
      </a:spPr>
      <a:bodyPr wrap="square" rtlCol="0" anchor="ctr">
        <a:spAutoFit/>
      </a:bodyPr>
      <a:lstStyle>
        <a:defPPr algn="l" eaLnBrk="1" hangingPunct="1">
          <a:lnSpc>
            <a:spcPct val="120000"/>
          </a:lnSpc>
          <a:buFont typeface="Arial" panose="020B0604020202020204" pitchFamily="34" charset="0"/>
          <a:buNone/>
          <a:defRPr sz="2800" b="1" dirty="0" smtClean="0">
            <a:latin typeface="+mj-lt"/>
            <a:ea typeface="黑体" panose="02010609060101010101" pitchFamily="49" charset="-122"/>
          </a:defRPr>
        </a:defPPr>
      </a:lstStyle>
    </a:spDef>
    <a:txDef>
      <a:spPr>
        <a:noFill/>
      </a:spPr>
      <a:bodyPr wrap="square" rtlCol="0">
        <a:spAutoFit/>
      </a:bodyPr>
      <a:lstStyle>
        <a:defPPr algn="l">
          <a:lnSpc>
            <a:spcPct val="120000"/>
          </a:lnSpc>
          <a:defRPr sz="2800" b="1" dirty="0" smtClean="0">
            <a:latin typeface="+mj-lt"/>
            <a:ea typeface="+mj-ea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2575</Words>
  <Application>WPS 演示</Application>
  <PresentationFormat>全屏显示(16:9)</PresentationFormat>
  <Paragraphs>379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8" baseType="lpstr">
      <vt:lpstr>Arial</vt:lpstr>
      <vt:lpstr>宋体</vt:lpstr>
      <vt:lpstr>Wingdings</vt:lpstr>
      <vt:lpstr>黑体</vt:lpstr>
      <vt:lpstr>Times New Roman</vt:lpstr>
      <vt:lpstr>楷体</vt:lpstr>
      <vt:lpstr>Times New Roman</vt:lpstr>
      <vt:lpstr>微软雅黑</vt:lpstr>
      <vt:lpstr>Arial Unicode MS</vt:lpstr>
      <vt:lpstr>等线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状元成才路</dc:title>
  <dc:creator>状元成才路</dc:creator>
  <cp:keywords>状元成才路</cp:keywords>
  <dc:description>声  明
本文件仅用于个人学习、研究或欣赏，以及其他非商业性或非盈利性用途，但同时应遵守著作权法及其他相关法律的规定，不得侵犯本司及相关权利人的合法权利。
除此以外，将本文件任何内容用于其他用途时，应获得授权，如发现未经授权用于商业或盈利用途将追加侵权者的法律责任。
武汉天成贵龙文化传播有限公司
湖北山河律师事务所</dc:description>
  <dc:subject>状元成才路</dc:subject>
  <cp:lastModifiedBy>慢慢来</cp:lastModifiedBy>
  <cp:revision>534</cp:revision>
  <dcterms:created xsi:type="dcterms:W3CDTF">2016-01-14T07:05:00Z</dcterms:created>
  <dcterms:modified xsi:type="dcterms:W3CDTF">2025-01-20T00:21:04Z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95FBA72AB8F74C6C87EBE52D2CFCC492</vt:lpwstr>
  </property>
  <property fmtid="{D5CDD505-2E9C-101B-9397-08002B2CF9AE}" pid="3" name="KSOProductBuildVer">
    <vt:lpwstr>2052-12.1.0.19770</vt:lpwstr>
  </property>
</Properties>
</file>