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384" r:id="rId4"/>
    <p:sldId id="381" r:id="rId5"/>
    <p:sldId id="385" r:id="rId6"/>
    <p:sldId id="283" r:id="rId7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5"/>
    <a:srgbClr val="FD2395"/>
    <a:srgbClr val="0066FF"/>
    <a:srgbClr val="ADFF93"/>
    <a:srgbClr val="66FF33"/>
    <a:srgbClr val="FF9999"/>
    <a:srgbClr val="0000FF"/>
    <a:srgbClr val="DA4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8" d="100"/>
          <a:sy n="118" d="100"/>
        </p:scale>
        <p:origin x="96" y="4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61A9-4E5E-4270-A4A9-02AF15C04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F9F2A-9041-4A4A-A427-254FC70D09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193131" y="2960688"/>
            <a:ext cx="47505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32113" y="3117850"/>
            <a:ext cx="32781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+mj-lt"/>
                <a:ea typeface="黑体" panose="02010609060101010101" pitchFamily="49" charset="-122"/>
                <a:cs typeface="+mn-cs"/>
              </a:rPr>
              <a:t>北师版七年级数学下册</a:t>
            </a:r>
            <a:endParaRPr kumimoji="0" lang="zh-CN" altLang="en-US" sz="2400" b="1" kern="1200" cap="none" spc="0" normalizeH="0" baseline="0" noProof="0" dirty="0"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32113" y="2074202"/>
            <a:ext cx="3158265" cy="807905"/>
            <a:chOff x="2628173" y="2074202"/>
            <a:chExt cx="3158265" cy="80790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173" y="2074202"/>
              <a:ext cx="807905" cy="80790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36078" y="2131392"/>
              <a:ext cx="2350360" cy="693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600" b="1" dirty="0">
                  <a:latin typeface="+mj-lt"/>
                  <a:ea typeface="黑体" panose="02010609060101010101" pitchFamily="49" charset="-122"/>
                </a:rPr>
                <a:t>习题   </a:t>
              </a:r>
              <a:r>
                <a:rPr lang="en-US" altLang="zh-CN" sz="3600" b="1" dirty="0">
                  <a:latin typeface="+mj-lt"/>
                  <a:ea typeface="黑体" panose="02010609060101010101" pitchFamily="49" charset="-122"/>
                </a:rPr>
                <a:t>4.2</a:t>
              </a:r>
              <a:endParaRPr lang="zh-CN" altLang="en-US" sz="3600" b="1" dirty="0">
                <a:latin typeface="+mj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4853" y="924436"/>
            <a:ext cx="8101013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如图，已知△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OAD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OBC</a:t>
            </a:r>
            <a:r>
              <a:rPr lang="zh-CN" altLang="en-US" sz="2800" b="1" dirty="0">
                <a:latin typeface="+mj-ea"/>
                <a:ea typeface="+mj-ea"/>
              </a:rPr>
              <a:t>，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O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=70°</a:t>
            </a:r>
            <a:r>
              <a:rPr lang="zh-CN" altLang="en-US" sz="2800" b="1" dirty="0">
                <a:latin typeface="+mj-ea"/>
                <a:ea typeface="+mj-ea"/>
              </a:rPr>
              <a:t>，</a:t>
            </a:r>
            <a:r>
              <a:rPr lang="zh-CN" altLang="en-US" sz="2800" b="1" dirty="0"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latin typeface="+mj-lt"/>
                <a:ea typeface="+mj-ea"/>
              </a:rPr>
              <a:t>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=26°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，求∠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OAD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的度数。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4889" y="1627277"/>
            <a:ext cx="3699111" cy="271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0050" y="2001397"/>
            <a:ext cx="6157291" cy="1966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OAD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OBC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26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26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70°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OAD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=180°-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84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°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0578" y="473699"/>
            <a:ext cx="8201024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 如图，已知△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≌△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FDE</a:t>
            </a:r>
            <a:r>
              <a:rPr lang="zh-CN" altLang="en-US" sz="2600" b="1" dirty="0">
                <a:latin typeface="+mj-ea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AD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=1 cm</a:t>
            </a:r>
            <a:r>
              <a:rPr lang="zh-CN" altLang="en-US" sz="2600" b="1" dirty="0">
                <a:latin typeface="+mj-ea"/>
                <a:ea typeface="+mj-ea"/>
              </a:rPr>
              <a:t>，</a:t>
            </a:r>
            <a:r>
              <a:rPr lang="en-US" altLang="zh-CN" sz="2600" b="1" i="1" dirty="0">
                <a:latin typeface="+mj-lt"/>
                <a:ea typeface="+mj-ea"/>
              </a:rPr>
              <a:t>BD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=2 cm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zh-CN" altLang="en-US" sz="2600" b="1" dirty="0">
                <a:latin typeface="+mj-lt"/>
                <a:ea typeface="+mj-ea"/>
              </a:rPr>
              <a:t> ∠</a:t>
            </a:r>
            <a:r>
              <a:rPr lang="en-US" altLang="zh-CN" sz="2600" b="1" i="1" dirty="0">
                <a:latin typeface="+mj-lt"/>
                <a:ea typeface="+mj-ea"/>
              </a:rPr>
              <a:t>A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=40°</a:t>
            </a:r>
            <a:r>
              <a:rPr lang="zh-CN" altLang="en-US" sz="2600" b="1" dirty="0">
                <a:latin typeface="+mj-ea"/>
                <a:ea typeface="+mj-ea"/>
              </a:rPr>
              <a:t>，</a:t>
            </a:r>
            <a:r>
              <a:rPr lang="zh-CN" altLang="en-US" sz="2600" b="1" dirty="0"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latin typeface="+mj-lt"/>
                <a:ea typeface="+mj-ea"/>
              </a:rPr>
              <a:t>E</a:t>
            </a:r>
            <a:r>
              <a:rPr lang="en-US" altLang="zh-CN" sz="2600" b="1" dirty="0">
                <a:latin typeface="+mj-lt"/>
                <a:ea typeface="黑体" panose="02010609060101010101" pitchFamily="49" charset="-122"/>
              </a:rPr>
              <a:t>=62°</a:t>
            </a:r>
            <a:r>
              <a:rPr lang="zh-CN" altLang="en-US" sz="2600" b="1" dirty="0">
                <a:latin typeface="+mj-ea"/>
                <a:ea typeface="+mj-ea"/>
              </a:rPr>
              <a:t>，求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FD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的长，以及</a:t>
            </a:r>
            <a:r>
              <a:rPr lang="zh-CN" altLang="en-US" sz="2600" b="1" dirty="0"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latin typeface="+mj-lt"/>
                <a:ea typeface="+mj-ea"/>
              </a:rPr>
              <a:t>C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，</a:t>
            </a:r>
            <a:r>
              <a:rPr lang="zh-CN" altLang="en-US" sz="2600" b="1" dirty="0"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latin typeface="+mj-lt"/>
                <a:ea typeface="黑体" panose="02010609060101010101" pitchFamily="49" charset="-122"/>
              </a:rPr>
              <a:t>FDE</a:t>
            </a:r>
            <a:r>
              <a:rPr lang="zh-CN" altLang="en-US" sz="2600" b="1" dirty="0">
                <a:latin typeface="+mj-lt"/>
                <a:ea typeface="黑体" panose="02010609060101010101" pitchFamily="49" charset="-122"/>
              </a:rPr>
              <a:t>的度数。</a:t>
            </a:r>
            <a:endParaRPr lang="en-US" altLang="zh-CN" sz="26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6912" y="1851758"/>
            <a:ext cx="3142255" cy="229651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0578" y="1851758"/>
            <a:ext cx="5401939" cy="315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=1 cm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=2 cm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1+2 =3 (cm)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FDE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=40°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=62°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=3 cm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=40°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=62°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FDE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180°-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=78°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1" y="628650"/>
            <a:ext cx="8222455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如图，已知△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ADE</a:t>
            </a:r>
            <a:r>
              <a:rPr lang="zh-CN" altLang="en-US" sz="2800" b="1" dirty="0">
                <a:latin typeface="+mj-ea"/>
                <a:ea typeface="+mj-ea"/>
              </a:rPr>
              <a:t>，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CDE</a:t>
            </a:r>
            <a:r>
              <a:rPr lang="zh-CN" altLang="en-US" sz="2800" b="1" dirty="0">
                <a:latin typeface="+mj-ea"/>
                <a:ea typeface="+mj-ea"/>
              </a:rPr>
              <a:t>，</a:t>
            </a:r>
            <a:r>
              <a:rPr lang="en-US" altLang="zh-CN" sz="2800" b="1" i="1" dirty="0">
                <a:latin typeface="+mj-lt"/>
                <a:ea typeface="+mj-ea"/>
              </a:rPr>
              <a:t>AB</a:t>
            </a:r>
            <a:r>
              <a:rPr lang="zh-CN" altLang="en-US" sz="2800" b="1" dirty="0">
                <a:latin typeface="+mj-lt"/>
                <a:ea typeface="+mj-ea"/>
              </a:rPr>
              <a:t>与</a:t>
            </a:r>
            <a:r>
              <a:rPr lang="en-US" altLang="zh-CN" sz="2800" b="1" i="1" dirty="0">
                <a:latin typeface="+mj-lt"/>
                <a:ea typeface="+mj-ea"/>
              </a:rPr>
              <a:t>CD</a:t>
            </a:r>
            <a:r>
              <a:rPr lang="zh-CN" altLang="en-US" sz="2800" b="1" dirty="0">
                <a:latin typeface="+mj-lt"/>
                <a:ea typeface="+mj-ea"/>
              </a:rPr>
              <a:t>相等吗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r>
              <a:rPr lang="zh-CN" altLang="en-US" sz="2800" b="1" dirty="0">
                <a:latin typeface="+mj-lt"/>
                <a:ea typeface="+mj-ea"/>
              </a:rPr>
              <a:t>为什么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9728" y="1353015"/>
            <a:ext cx="3084221" cy="194535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0952" y="1760514"/>
            <a:ext cx="4100513" cy="2927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相等。理由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ADE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CDE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AD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CD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25295" y="2145506"/>
            <a:ext cx="5978525" cy="8524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完成练习册本课时的习题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</Words>
  <Application>WPS 演示</Application>
  <PresentationFormat>全屏显示(16:9)</PresentationFormat>
  <Paragraphs>34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黑体</vt:lpstr>
      <vt:lpstr>Times New Roman</vt:lpstr>
      <vt:lpstr>楷体</vt:lpstr>
      <vt:lpstr>微软雅黑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390</cp:revision>
  <dcterms:created xsi:type="dcterms:W3CDTF">2016-01-14T07:05:00Z</dcterms:created>
  <dcterms:modified xsi:type="dcterms:W3CDTF">2025-01-20T00:22:36Z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40B35C4F30EA4F54B12B387EB51EFE29</vt:lpwstr>
  </property>
  <property fmtid="{D5CDD505-2E9C-101B-9397-08002B2CF9AE}" pid="3" name="KSOProductBuildVer">
    <vt:lpwstr>2052-12.1.0.19770</vt:lpwstr>
  </property>
</Properties>
</file>