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6"/>
  </p:notesMasterIdLst>
  <p:sldIdLst>
    <p:sldId id="256" r:id="rId4"/>
    <p:sldId id="367" r:id="rId5"/>
    <p:sldId id="340" r:id="rId6"/>
    <p:sldId id="318" r:id="rId7"/>
    <p:sldId id="370" r:id="rId8"/>
    <p:sldId id="371" r:id="rId9"/>
    <p:sldId id="373" r:id="rId10"/>
    <p:sldId id="372" r:id="rId11"/>
    <p:sldId id="347" r:id="rId12"/>
    <p:sldId id="368" r:id="rId13"/>
    <p:sldId id="348" r:id="rId14"/>
    <p:sldId id="374" r:id="rId15"/>
    <p:sldId id="375" r:id="rId16"/>
    <p:sldId id="376" r:id="rId17"/>
    <p:sldId id="334" r:id="rId18"/>
    <p:sldId id="360" r:id="rId19"/>
    <p:sldId id="381" r:id="rId20"/>
    <p:sldId id="380" r:id="rId21"/>
    <p:sldId id="382" r:id="rId22"/>
    <p:sldId id="377" r:id="rId23"/>
    <p:sldId id="279" r:id="rId24"/>
    <p:sldId id="283" r:id="rId25"/>
  </p:sldIdLst>
  <p:sldSz cx="9144000" cy="5143500" type="screen16x9"/>
  <p:notesSz cx="6797675" cy="9928225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CCFF99"/>
    <a:srgbClr val="F26336"/>
    <a:srgbClr val="64C800"/>
    <a:srgbClr val="0B9919"/>
    <a:srgbClr val="93DBFF"/>
    <a:srgbClr val="AEFF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/>
    <p:restoredTop sz="96391"/>
  </p:normalViewPr>
  <p:slideViewPr>
    <p:cSldViewPr snapToGrid="0" showGuides="1">
      <p:cViewPr>
        <p:scale>
          <a:sx n="100" d="100"/>
          <a:sy n="100" d="100"/>
        </p:scale>
        <p:origin x="1782" y="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473F78-81A6-4882-A25B-793044C06A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33BB60-D62D-4B6B-9FF4-0A09CCF063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2049463" y="2892425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44838" y="3027363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7782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84150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521335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0696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843882" y="1458118"/>
            <a:ext cx="56261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+mj-lt"/>
                <a:ea typeface="+mj-ea"/>
                <a:cs typeface="+mn-cs"/>
              </a:rPr>
              <a:t>4 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用图象表示的变量间关系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5600" y="2171700"/>
            <a:ext cx="3789363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课时 曲线型图象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85736"/>
            <a:ext cx="9144000" cy="29720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625" y="783282"/>
            <a:ext cx="8540750" cy="10577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在用图象表示变量之间的关系时，通常用水平方向的数轴（称为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横轴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）上的点表示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自变量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6387" name="Group 15"/>
          <p:cNvGrpSpPr/>
          <p:nvPr/>
        </p:nvGrpSpPr>
        <p:grpSpPr>
          <a:xfrm>
            <a:off x="4997450" y="2520999"/>
            <a:ext cx="3890963" cy="1973263"/>
            <a:chOff x="572" y="2387"/>
            <a:chExt cx="3408" cy="1728"/>
          </a:xfrm>
        </p:grpSpPr>
        <p:sp>
          <p:nvSpPr>
            <p:cNvPr id="16391" name="Line 7"/>
            <p:cNvSpPr/>
            <p:nvPr/>
          </p:nvSpPr>
          <p:spPr>
            <a:xfrm>
              <a:off x="572" y="3884"/>
              <a:ext cx="3408" cy="0"/>
            </a:xfrm>
            <a:prstGeom prst="line">
              <a:avLst/>
            </a:prstGeom>
            <a:ln w="57150" cap="flat" cmpd="sng">
              <a:solidFill>
                <a:srgbClr val="FF99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392" name="Line 8"/>
            <p:cNvSpPr/>
            <p:nvPr/>
          </p:nvSpPr>
          <p:spPr>
            <a:xfrm flipV="1">
              <a:off x="839" y="2387"/>
              <a:ext cx="0" cy="1728"/>
            </a:xfrm>
            <a:prstGeom prst="line">
              <a:avLst/>
            </a:prstGeom>
            <a:ln w="57150" cap="flat" cmpd="sng">
              <a:solidFill>
                <a:srgbClr val="D40427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6393" name="Freeform 10"/>
            <p:cNvSpPr/>
            <p:nvPr/>
          </p:nvSpPr>
          <p:spPr>
            <a:xfrm>
              <a:off x="864" y="2696"/>
              <a:ext cx="1784" cy="1048"/>
            </a:xfrm>
            <a:custGeom>
              <a:avLst/>
              <a:gdLst>
                <a:gd name="txL" fmla="*/ 0 w 1784"/>
                <a:gd name="txT" fmla="*/ 0 h 1048"/>
                <a:gd name="txR" fmla="*/ 1784 w 1784"/>
                <a:gd name="txB" fmla="*/ 1048 h 1048"/>
              </a:gdLst>
              <a:ahLst/>
              <a:cxnLst>
                <a:cxn ang="0">
                  <a:pos x="0" y="616"/>
                </a:cxn>
                <a:cxn ang="0">
                  <a:pos x="384" y="952"/>
                </a:cxn>
                <a:cxn ang="0">
                  <a:pos x="864" y="40"/>
                </a:cxn>
                <a:cxn ang="0">
                  <a:pos x="1632" y="712"/>
                </a:cxn>
                <a:cxn ang="0">
                  <a:pos x="1776" y="808"/>
                </a:cxn>
              </a:cxnLst>
              <a:rect l="txL" t="txT" r="txR" b="txB"/>
              <a:pathLst>
                <a:path w="1784" h="1048">
                  <a:moveTo>
                    <a:pt x="0" y="616"/>
                  </a:moveTo>
                  <a:cubicBezTo>
                    <a:pt x="120" y="832"/>
                    <a:pt x="240" y="1048"/>
                    <a:pt x="384" y="952"/>
                  </a:cubicBezTo>
                  <a:cubicBezTo>
                    <a:pt x="528" y="856"/>
                    <a:pt x="656" y="80"/>
                    <a:pt x="864" y="40"/>
                  </a:cubicBezTo>
                  <a:cubicBezTo>
                    <a:pt x="1072" y="0"/>
                    <a:pt x="1480" y="584"/>
                    <a:pt x="1632" y="712"/>
                  </a:cubicBezTo>
                  <a:cubicBezTo>
                    <a:pt x="1784" y="840"/>
                    <a:pt x="1780" y="824"/>
                    <a:pt x="1776" y="808"/>
                  </a:cubicBezTo>
                </a:path>
              </a:pathLst>
            </a:custGeom>
            <a:noFill/>
            <a:ln w="57150" cap="flat" cmpd="sng">
              <a:solidFill>
                <a:srgbClr val="0C0001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Text Box 11"/>
          <p:cNvSpPr txBox="1"/>
          <p:nvPr/>
        </p:nvSpPr>
        <p:spPr>
          <a:xfrm>
            <a:off x="8178800" y="4297412"/>
            <a:ext cx="965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横轴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743" y="1872384"/>
            <a:ext cx="8871688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12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用竖直方向的数轴（称为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纵轴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）上的点表示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因变量</a:t>
            </a:r>
            <a:r>
              <a:rPr lang="zh-CN" altLang="en-US" sz="2800" b="1" dirty="0">
                <a:latin typeface="+mj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Text Box 12"/>
          <p:cNvSpPr txBox="1"/>
          <p:nvPr/>
        </p:nvSpPr>
        <p:spPr>
          <a:xfrm>
            <a:off x="4333875" y="2452737"/>
            <a:ext cx="1079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纵轴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743" y="2480045"/>
            <a:ext cx="4221714" cy="1574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120000"/>
              </a:lnSpc>
              <a:buClr>
                <a:srgbClr val="0000FF"/>
              </a:buClr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曲线型图象能反映出事物的变化趋势，能够很清晰地作出预判。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859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+mj-ea"/>
                  <a:ea typeface="+mj-ea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335141" y="1108363"/>
            <a:ext cx="8001139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600" b="1" dirty="0">
                <a:latin typeface="+mj-lt"/>
                <a:ea typeface="+mj-ea"/>
              </a:rPr>
              <a:t>下图呈现了某年某地日出时间、日落时间的情况。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540793" y="4466612"/>
            <a:ext cx="4318917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600" b="1" dirty="0">
                <a:latin typeface="+mj-lt"/>
                <a:ea typeface="+mj-ea"/>
              </a:rPr>
              <a:t>观察图象，回答下列问题：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52" name="AutoShape 2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4" name="组合 153"/>
          <p:cNvGrpSpPr/>
          <p:nvPr/>
        </p:nvGrpSpPr>
        <p:grpSpPr>
          <a:xfrm>
            <a:off x="1020521" y="1460543"/>
            <a:ext cx="7686874" cy="1574381"/>
            <a:chOff x="1020521" y="1460543"/>
            <a:chExt cx="7686874" cy="1574381"/>
          </a:xfrm>
        </p:grpSpPr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9345" y="1460543"/>
              <a:ext cx="5818050" cy="1574381"/>
            </a:xfrm>
            <a:prstGeom prst="rect">
              <a:avLst/>
            </a:pr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 rotWithShape="1">
            <a:blip r:embed="rId2"/>
            <a:srcRect l="14488" t="14921" r="17329" b="53812"/>
            <a:stretch>
              <a:fillRect/>
            </a:stretch>
          </p:blipFill>
          <p:spPr>
            <a:xfrm>
              <a:off x="1020521" y="1756681"/>
              <a:ext cx="1346995" cy="1098442"/>
            </a:xfrm>
            <a:prstGeom prst="rect">
              <a:avLst/>
            </a:prstGeom>
          </p:spPr>
        </p:pic>
      </p:grpSp>
      <p:grpSp>
        <p:nvGrpSpPr>
          <p:cNvPr id="157" name="组合 156"/>
          <p:cNvGrpSpPr/>
          <p:nvPr/>
        </p:nvGrpSpPr>
        <p:grpSpPr>
          <a:xfrm>
            <a:off x="1020521" y="2995781"/>
            <a:ext cx="7826933" cy="1509974"/>
            <a:chOff x="1020521" y="2995781"/>
            <a:chExt cx="7826933" cy="1509974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71966" y="2995781"/>
              <a:ext cx="5975488" cy="1509974"/>
            </a:xfrm>
            <a:prstGeom prst="rect">
              <a:avLst/>
            </a:prstGeom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788" r="452" b="16434"/>
            <a:stretch>
              <a:fillRect/>
            </a:stretch>
          </p:blipFill>
          <p:spPr bwMode="auto">
            <a:xfrm>
              <a:off x="1020521" y="3135757"/>
              <a:ext cx="1346995" cy="1050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5695" y="1765584"/>
            <a:ext cx="4808305" cy="1301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638" y="3262323"/>
            <a:ext cx="4938420" cy="12479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142" y="882170"/>
            <a:ext cx="7462067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600" b="1" dirty="0">
                <a:latin typeface="+mj-lt"/>
                <a:ea typeface="+mj-ea"/>
              </a:rPr>
              <a:t>(1) </a:t>
            </a:r>
            <a:r>
              <a:rPr lang="zh-CN" altLang="en-US" sz="2600" b="1" dirty="0">
                <a:latin typeface="+mj-lt"/>
                <a:ea typeface="+mj-ea"/>
              </a:rPr>
              <a:t>你能描述这一年此地日出时间和日落时间的变化情况吗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9577" y="1921634"/>
            <a:ext cx="4619632" cy="1085799"/>
            <a:chOff x="214638" y="1980926"/>
            <a:chExt cx="4619632" cy="1085799"/>
          </a:xfrm>
        </p:grpSpPr>
        <p:sp>
          <p:nvSpPr>
            <p:cNvPr id="5" name="矩形 4"/>
            <p:cNvSpPr/>
            <p:nvPr/>
          </p:nvSpPr>
          <p:spPr>
            <a:xfrm>
              <a:off x="214639" y="1980926"/>
              <a:ext cx="4619631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1-6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月份，日出时间越来越早；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14638" y="2545877"/>
              <a:ext cx="4449511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7-12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月份，日出时间越来越晚。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9577" y="3221866"/>
            <a:ext cx="4619632" cy="1085799"/>
            <a:chOff x="214638" y="1980926"/>
            <a:chExt cx="4619632" cy="1085799"/>
          </a:xfrm>
        </p:grpSpPr>
        <p:sp>
          <p:nvSpPr>
            <p:cNvPr id="11" name="矩形 10"/>
            <p:cNvSpPr/>
            <p:nvPr/>
          </p:nvSpPr>
          <p:spPr>
            <a:xfrm>
              <a:off x="214639" y="1980926"/>
              <a:ext cx="4619631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1-6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月份，日落时间越来越晚；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4638" y="2545877"/>
              <a:ext cx="4449511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7-12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月份，日落时间越来越早。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43539" y="1382899"/>
            <a:ext cx="133308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(1)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5695" y="1765584"/>
            <a:ext cx="4808305" cy="1301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638" y="3262323"/>
            <a:ext cx="4938420" cy="12479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142" y="882170"/>
            <a:ext cx="7462067" cy="1080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600" b="1" dirty="0">
                <a:latin typeface="+mj-lt"/>
                <a:ea typeface="+mj-ea"/>
              </a:rPr>
              <a:t>(2) </a:t>
            </a:r>
            <a:r>
              <a:rPr lang="zh-CN" altLang="en-US" sz="2600" b="1" dirty="0">
                <a:latin typeface="+mj-lt"/>
                <a:ea typeface="+mj-ea"/>
              </a:rPr>
              <a:t>这一年日出时间最早大约是什么时候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最晚呢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日落时间呢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142" y="2105898"/>
            <a:ext cx="461963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日出时间最早是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月份，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    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最晚是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月份。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028" y="3262323"/>
            <a:ext cx="461963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日落时间最早是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月份，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最晚是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月份。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549136" y="2606388"/>
            <a:ext cx="66844" cy="66844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8542528" y="2118708"/>
            <a:ext cx="66844" cy="66844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390128" y="4026756"/>
            <a:ext cx="66844" cy="66844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706425" y="3575652"/>
            <a:ext cx="66844" cy="66844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8370" y="867927"/>
            <a:ext cx="8307388" cy="15748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海水受日月的引力而产生潮汐现象，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早晨海水上涨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叫做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潮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黄昏海水上涨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叫做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，合称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潮汐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潮汐与人类的生活有着密切的联系。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954" y="2469334"/>
            <a:ext cx="6246091" cy="243609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257" y="331073"/>
            <a:ext cx="862012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下图呈现了某港口某天从</a:t>
            </a:r>
            <a:r>
              <a:rPr lang="en-US" altLang="zh-CN" sz="2600" b="1" dirty="0">
                <a:latin typeface="+mj-lt"/>
                <a:ea typeface="+mj-ea"/>
              </a:rPr>
              <a:t>0: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时到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12:00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的水深情况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10099" y="1180872"/>
            <a:ext cx="4059238" cy="15968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(1)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请描述这个港口这一天从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</a:t>
            </a:r>
            <a:r>
              <a:rPr lang="en-US" altLang="zh-CN" sz="2600" b="1" dirty="0">
                <a:latin typeface="+mj-lt"/>
                <a:ea typeface="+mj-ea"/>
              </a:rPr>
              <a:t>:00</a:t>
            </a:r>
            <a:r>
              <a:rPr lang="zh-CN" altLang="en-US" sz="2600" b="1" dirty="0">
                <a:latin typeface="+mj-lt"/>
                <a:ea typeface="+mj-ea"/>
              </a:rPr>
              <a:t>到</a:t>
            </a:r>
            <a:r>
              <a:rPr lang="en-US" altLang="zh-CN" sz="2600" b="1" dirty="0">
                <a:latin typeface="+mj-lt"/>
                <a:ea typeface="+mj-ea"/>
              </a:rPr>
              <a:t>12:00</a:t>
            </a:r>
            <a:r>
              <a:rPr lang="zh-CN" altLang="en-US" sz="2600" b="1" dirty="0">
                <a:latin typeface="+mj-lt"/>
                <a:ea typeface="+mj-ea"/>
              </a:rPr>
              <a:t>水深的变化情况。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65662" y="780558"/>
            <a:ext cx="4059238" cy="556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观察图象，回答下列问题：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8" name="Picture 3" descr="P2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600075"/>
            <a:ext cx="4464050" cy="437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未知"/>
          <p:cNvSpPr/>
          <p:nvPr/>
        </p:nvSpPr>
        <p:spPr>
          <a:xfrm>
            <a:off x="463550" y="1409700"/>
            <a:ext cx="1003300" cy="10604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21600"/>
                </a:moveTo>
                <a:cubicBezTo>
                  <a:pt x="1272" y="20124"/>
                  <a:pt x="5280" y="15400"/>
                  <a:pt x="7605" y="12773"/>
                </a:cubicBezTo>
                <a:cubicBezTo>
                  <a:pt x="9931" y="10146"/>
                  <a:pt x="12434" y="7389"/>
                  <a:pt x="13994" y="5810"/>
                </a:cubicBezTo>
                <a:cubicBezTo>
                  <a:pt x="15553" y="4231"/>
                  <a:pt x="15663" y="4231"/>
                  <a:pt x="16935" y="3261"/>
                </a:cubicBezTo>
                <a:cubicBezTo>
                  <a:pt x="18207" y="2290"/>
                  <a:pt x="20820" y="543"/>
                  <a:pt x="21599" y="0"/>
                </a:cubicBezTo>
              </a:path>
            </a:pathLst>
          </a:custGeom>
          <a:noFill/>
          <a:ln w="381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未知"/>
          <p:cNvSpPr/>
          <p:nvPr/>
        </p:nvSpPr>
        <p:spPr>
          <a:xfrm>
            <a:off x="1477963" y="1409700"/>
            <a:ext cx="1992312" cy="2141538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cubicBezTo>
                  <a:pt x="557" y="384"/>
                  <a:pt x="2160" y="1267"/>
                  <a:pt x="3330" y="2298"/>
                </a:cubicBezTo>
                <a:cubicBezTo>
                  <a:pt x="4500" y="3329"/>
                  <a:pt x="5800" y="4809"/>
                  <a:pt x="7032" y="6205"/>
                </a:cubicBezTo>
                <a:cubicBezTo>
                  <a:pt x="8264" y="7601"/>
                  <a:pt x="9489" y="9215"/>
                  <a:pt x="10741" y="10687"/>
                </a:cubicBezTo>
                <a:cubicBezTo>
                  <a:pt x="11993" y="12160"/>
                  <a:pt x="13335" y="13697"/>
                  <a:pt x="14567" y="15055"/>
                </a:cubicBezTo>
                <a:cubicBezTo>
                  <a:pt x="15799" y="16412"/>
                  <a:pt x="16975" y="17757"/>
                  <a:pt x="18145" y="18846"/>
                </a:cubicBezTo>
                <a:cubicBezTo>
                  <a:pt x="19315" y="19935"/>
                  <a:pt x="21021" y="21138"/>
                  <a:pt x="21600" y="21600"/>
                </a:cubicBezTo>
              </a:path>
            </a:pathLst>
          </a:custGeom>
          <a:noFill/>
          <a:ln w="38100" cap="flat" cmpd="sng">
            <a:solidFill>
              <a:srgbClr val="FB0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未知"/>
          <p:cNvSpPr/>
          <p:nvPr/>
        </p:nvSpPr>
        <p:spPr>
          <a:xfrm>
            <a:off x="3459163" y="2720975"/>
            <a:ext cx="1003300" cy="808038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21600"/>
                </a:moveTo>
                <a:cubicBezTo>
                  <a:pt x="1272" y="21040"/>
                  <a:pt x="5129" y="19937"/>
                  <a:pt x="7619" y="18257"/>
                </a:cubicBezTo>
                <a:cubicBezTo>
                  <a:pt x="10109" y="16577"/>
                  <a:pt x="12940" y="13981"/>
                  <a:pt x="14979" y="11555"/>
                </a:cubicBezTo>
                <a:cubicBezTo>
                  <a:pt x="17017" y="9128"/>
                  <a:pt x="18782" y="5565"/>
                  <a:pt x="19890" y="3648"/>
                </a:cubicBezTo>
                <a:cubicBezTo>
                  <a:pt x="20998" y="1730"/>
                  <a:pt x="21312" y="610"/>
                  <a:pt x="21599" y="0"/>
                </a:cubicBezTo>
              </a:path>
            </a:pathLst>
          </a:custGeom>
          <a:noFill/>
          <a:ln w="381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18062" y="2843730"/>
            <a:ext cx="4068763" cy="15940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水深在增加；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9:00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水深在降低；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9:00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12:00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水深在增加。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6361" y="2217822"/>
            <a:ext cx="1328314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(1)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2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257" y="331073"/>
            <a:ext cx="862012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下图呈现了某港口某天从</a:t>
            </a:r>
            <a:r>
              <a:rPr lang="en-US" altLang="zh-CN" sz="2600" b="1" dirty="0">
                <a:latin typeface="+mj-lt"/>
                <a:ea typeface="+mj-ea"/>
              </a:rPr>
              <a:t>0: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时到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12:00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的水深情况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26627" name="Picture 3" descr="P2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600075"/>
            <a:ext cx="4464050" cy="437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4610099" y="1092518"/>
            <a:ext cx="4059238" cy="2121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(2)  </a:t>
            </a:r>
            <a:r>
              <a:rPr lang="zh-CN" altLang="en-US" sz="2600" b="1" dirty="0">
                <a:latin typeface="+mj-lt"/>
                <a:ea typeface="+mj-ea"/>
              </a:rPr>
              <a:t>什么时间港口的水最深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深度约为多少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什么时间港口的水最浅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深度约为多少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en-US" altLang="zh-CN" sz="2600" b="1" dirty="0">
              <a:latin typeface="+mj-lt"/>
              <a:ea typeface="+mj-ea"/>
            </a:endParaRPr>
          </a:p>
          <a:p>
            <a:pPr lvl="0" eaLnBrk="1" hangingPunct="1">
              <a:lnSpc>
                <a:spcPct val="130000"/>
              </a:lnSpc>
              <a:defRPr/>
            </a:pP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8" name="Line 11"/>
          <p:cNvSpPr/>
          <p:nvPr/>
        </p:nvSpPr>
        <p:spPr>
          <a:xfrm flipH="1" flipV="1">
            <a:off x="474663" y="1414463"/>
            <a:ext cx="1003300" cy="11112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29" name="Text Box 13"/>
          <p:cNvSpPr txBox="1"/>
          <p:nvPr/>
        </p:nvSpPr>
        <p:spPr>
          <a:xfrm>
            <a:off x="6350" y="1231900"/>
            <a:ext cx="930275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0F36"/>
                </a:solidFill>
                <a:latin typeface="+mj-lt"/>
              </a:rPr>
              <a:t>7.5</a:t>
            </a:r>
            <a:endParaRPr lang="zh-CN" altLang="zh-CN" b="1" dirty="0">
              <a:solidFill>
                <a:srgbClr val="FB0F36"/>
              </a:solidFill>
              <a:latin typeface="+mj-lt"/>
            </a:endParaRPr>
          </a:p>
        </p:txBody>
      </p:sp>
      <p:sp>
        <p:nvSpPr>
          <p:cNvPr id="30" name="Line 14"/>
          <p:cNvSpPr/>
          <p:nvPr/>
        </p:nvSpPr>
        <p:spPr>
          <a:xfrm rot="-5400000" flipH="1">
            <a:off x="-82550" y="2954338"/>
            <a:ext cx="3128963" cy="0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34" name="Line 16"/>
          <p:cNvSpPr/>
          <p:nvPr/>
        </p:nvSpPr>
        <p:spPr>
          <a:xfrm rot="-5400000" flipH="1">
            <a:off x="2962275" y="4022725"/>
            <a:ext cx="1028700" cy="1588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35" name="Line 17"/>
          <p:cNvSpPr/>
          <p:nvPr/>
        </p:nvSpPr>
        <p:spPr>
          <a:xfrm flipH="1">
            <a:off x="473075" y="3522663"/>
            <a:ext cx="3013075" cy="30162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36" name="Text Box 19"/>
          <p:cNvSpPr txBox="1"/>
          <p:nvPr/>
        </p:nvSpPr>
        <p:spPr>
          <a:xfrm>
            <a:off x="23813" y="3319463"/>
            <a:ext cx="935037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B0F36"/>
                </a:solidFill>
                <a:latin typeface="+mj-lt"/>
              </a:rPr>
              <a:t>2.4</a:t>
            </a:r>
            <a:endParaRPr lang="zh-CN" altLang="zh-CN" b="1" dirty="0">
              <a:solidFill>
                <a:srgbClr val="FB0F36"/>
              </a:solidFill>
              <a:latin typeface="+mj-lt"/>
            </a:endParaRPr>
          </a:p>
        </p:txBody>
      </p:sp>
      <p:sp>
        <p:nvSpPr>
          <p:cNvPr id="12" name="Text Box 39"/>
          <p:cNvSpPr txBox="1">
            <a:spLocks noChangeArrowheads="1"/>
          </p:cNvSpPr>
          <p:nvPr/>
        </p:nvSpPr>
        <p:spPr bwMode="auto">
          <a:xfrm>
            <a:off x="4840858" y="2785269"/>
            <a:ext cx="3903091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(2)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:00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港口的水最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lvl="0"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深，深度约为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7.5m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5522912" y="3688795"/>
            <a:ext cx="3597275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:00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港口的水最浅，深度约为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2.4m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 bldLvl="0"/>
      <p:bldP spid="36" grpId="0" bldLvl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257" y="331073"/>
            <a:ext cx="862012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下图呈现了某港口某天从</a:t>
            </a:r>
            <a:r>
              <a:rPr lang="en-US" altLang="zh-CN" sz="2600" b="1" dirty="0">
                <a:latin typeface="+mj-lt"/>
                <a:ea typeface="+mj-ea"/>
              </a:rPr>
              <a:t>0: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时到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12:00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的水深情况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10099" y="1092518"/>
            <a:ext cx="4059238" cy="15211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(3) 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两点分别表示什么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还有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什么时间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水的深度与</a:t>
            </a:r>
            <a:r>
              <a:rPr lang="zh-CN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点所表示的深度相同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kumimoji="0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2" name="Picture 3" descr="P2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600075"/>
            <a:ext cx="4464050" cy="437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Line 30"/>
          <p:cNvSpPr/>
          <p:nvPr/>
        </p:nvSpPr>
        <p:spPr>
          <a:xfrm rot="-5400000" flipH="1" flipV="1">
            <a:off x="1454150" y="3495675"/>
            <a:ext cx="2047875" cy="1588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4" name="Line 31"/>
          <p:cNvSpPr/>
          <p:nvPr/>
        </p:nvSpPr>
        <p:spPr>
          <a:xfrm flipH="1">
            <a:off x="473075" y="2451100"/>
            <a:ext cx="2017713" cy="19050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5" name="Line 32"/>
          <p:cNvSpPr/>
          <p:nvPr/>
        </p:nvSpPr>
        <p:spPr>
          <a:xfrm flipH="1">
            <a:off x="473075" y="2738438"/>
            <a:ext cx="3990975" cy="2222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6" name="Line 33"/>
          <p:cNvSpPr/>
          <p:nvPr/>
        </p:nvSpPr>
        <p:spPr>
          <a:xfrm rot="-5400000" flipH="1" flipV="1">
            <a:off x="3541713" y="3629025"/>
            <a:ext cx="1841500" cy="15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7" name="矩形 16"/>
          <p:cNvSpPr/>
          <p:nvPr/>
        </p:nvSpPr>
        <p:spPr>
          <a:xfrm>
            <a:off x="4534493" y="2812534"/>
            <a:ext cx="42608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点表示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6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港口的水深大约是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米，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8617" y="3411538"/>
            <a:ext cx="4625383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点表示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12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:00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时港口的水深</a:t>
            </a: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大约是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4.3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米。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53544" y="4050982"/>
            <a:ext cx="407670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0:00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的水深与</a:t>
            </a:r>
            <a:r>
              <a:rPr kumimoji="0" lang="en-US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点表示的水深相同</a:t>
            </a:r>
            <a:r>
              <a:rPr lang="zh-CN" altLang="en-US" sz="20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3902" y="2456307"/>
            <a:ext cx="1328314" cy="4263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解：</a:t>
            </a:r>
            <a:r>
              <a:rPr lang="en-US" altLang="zh-CN" sz="20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(3)</a:t>
            </a:r>
            <a:r>
              <a:rPr lang="en-US" altLang="zh-CN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18" grpId="0"/>
      <p:bldP spid="1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257" y="331073"/>
            <a:ext cx="862012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下图呈现了某港口某天从</a:t>
            </a:r>
            <a:r>
              <a:rPr lang="en-US" altLang="zh-CN" sz="2600" b="1" dirty="0">
                <a:latin typeface="+mj-lt"/>
                <a:ea typeface="+mj-ea"/>
              </a:rPr>
              <a:t>0: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时到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12:00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的水深情况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26627" name="Picture 3" descr="P2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600075"/>
            <a:ext cx="4464050" cy="437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4611688" y="681888"/>
            <a:ext cx="4059238" cy="34416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(4)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为保证安全，港口规定：只有当船底与港口水底之间的距离不少于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m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时，货轮才能进出港口。一艘货轮载货后吃水深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m(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即船底与水面之间的距离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，请你确定货轮可以进港的大致时间范围。</a:t>
            </a:r>
            <a:endParaRPr kumimoji="0" lang="zh-CN" altLang="zh-CN" sz="26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8" name="Line 11"/>
          <p:cNvSpPr/>
          <p:nvPr/>
        </p:nvSpPr>
        <p:spPr>
          <a:xfrm flipV="1">
            <a:off x="473074" y="2024062"/>
            <a:ext cx="2156711" cy="23887"/>
          </a:xfrm>
          <a:prstGeom prst="line">
            <a:avLst/>
          </a:prstGeom>
          <a:ln w="38100" cap="flat" cmpd="sng">
            <a:solidFill>
              <a:srgbClr val="FB0F3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1" name="Text Box 39"/>
          <p:cNvSpPr txBox="1">
            <a:spLocks noChangeArrowheads="1"/>
          </p:cNvSpPr>
          <p:nvPr/>
        </p:nvSpPr>
        <p:spPr bwMode="auto">
          <a:xfrm>
            <a:off x="4947443" y="4089160"/>
            <a:ext cx="3863181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(4)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货轮可以进港的大致时间是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:00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到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5:00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14350" y="804863"/>
            <a:ext cx="8124825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某河受暴雨袭击，某天此河水的水位记录为下表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: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2" name="Group 48"/>
          <p:cNvGrpSpPr/>
          <p:nvPr/>
        </p:nvGrpSpPr>
        <p:grpSpPr>
          <a:xfrm>
            <a:off x="654050" y="1757363"/>
            <a:ext cx="8067675" cy="1111250"/>
            <a:chOff x="480" y="1440"/>
            <a:chExt cx="4992" cy="528"/>
          </a:xfrm>
        </p:grpSpPr>
        <p:sp>
          <p:nvSpPr>
            <p:cNvPr id="13" name="Rectangle 49"/>
            <p:cNvSpPr>
              <a:spLocks noChangeArrowheads="1"/>
            </p:cNvSpPr>
            <p:nvPr/>
          </p:nvSpPr>
          <p:spPr bwMode="auto">
            <a:xfrm>
              <a:off x="4224" y="1728"/>
              <a:ext cx="624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 6</a:t>
              </a:r>
              <a:endPara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50"/>
            <p:cNvSpPr>
              <a:spLocks noChangeArrowheads="1"/>
            </p:cNvSpPr>
            <p:nvPr/>
          </p:nvSpPr>
          <p:spPr bwMode="auto">
            <a:xfrm>
              <a:off x="3600" y="1728"/>
              <a:ext cx="631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 5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Rectangle 51"/>
            <p:cNvSpPr>
              <a:spLocks noChangeArrowheads="1"/>
            </p:cNvSpPr>
            <p:nvPr/>
          </p:nvSpPr>
          <p:spPr bwMode="auto">
            <a:xfrm>
              <a:off x="2976" y="1728"/>
              <a:ext cx="624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 4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52"/>
            <p:cNvSpPr>
              <a:spLocks noChangeArrowheads="1"/>
            </p:cNvSpPr>
            <p:nvPr/>
          </p:nvSpPr>
          <p:spPr bwMode="auto">
            <a:xfrm>
              <a:off x="2352" y="1728"/>
              <a:ext cx="624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 3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53"/>
            <p:cNvSpPr>
              <a:spLocks noChangeArrowheads="1"/>
            </p:cNvSpPr>
            <p:nvPr/>
          </p:nvSpPr>
          <p:spPr bwMode="auto">
            <a:xfrm>
              <a:off x="1872" y="1728"/>
              <a:ext cx="480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2.5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54"/>
            <p:cNvSpPr>
              <a:spLocks noChangeArrowheads="1"/>
            </p:cNvSpPr>
            <p:nvPr/>
          </p:nvSpPr>
          <p:spPr bwMode="auto">
            <a:xfrm>
              <a:off x="1343" y="1728"/>
              <a:ext cx="527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55"/>
            <p:cNvSpPr>
              <a:spLocks noChangeArrowheads="1"/>
            </p:cNvSpPr>
            <p:nvPr/>
          </p:nvSpPr>
          <p:spPr bwMode="auto">
            <a:xfrm>
              <a:off x="480" y="1728"/>
              <a:ext cx="863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水位</a:t>
              </a: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/</a:t>
              </a: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米</a:t>
              </a: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Rectangle 56"/>
            <p:cNvSpPr>
              <a:spLocks noChangeArrowheads="1"/>
            </p:cNvSpPr>
            <p:nvPr/>
          </p:nvSpPr>
          <p:spPr bwMode="auto">
            <a:xfrm>
              <a:off x="4224" y="1440"/>
              <a:ext cx="624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20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Rectangle 57"/>
            <p:cNvSpPr>
              <a:spLocks noChangeArrowheads="1"/>
            </p:cNvSpPr>
            <p:nvPr/>
          </p:nvSpPr>
          <p:spPr bwMode="auto">
            <a:xfrm>
              <a:off x="3600" y="1440"/>
              <a:ext cx="631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16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>
              <a:off x="2976" y="1440"/>
              <a:ext cx="624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12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Rectangle 59"/>
            <p:cNvSpPr>
              <a:spLocks noChangeArrowheads="1"/>
            </p:cNvSpPr>
            <p:nvPr/>
          </p:nvSpPr>
          <p:spPr bwMode="auto">
            <a:xfrm>
              <a:off x="2352" y="1440"/>
              <a:ext cx="624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 8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Rectangle 60"/>
            <p:cNvSpPr>
              <a:spLocks noChangeArrowheads="1"/>
            </p:cNvSpPr>
            <p:nvPr/>
          </p:nvSpPr>
          <p:spPr bwMode="auto">
            <a:xfrm>
              <a:off x="1872" y="1440"/>
              <a:ext cx="480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4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Rectangle 61"/>
            <p:cNvSpPr>
              <a:spLocks noChangeArrowheads="1"/>
            </p:cNvSpPr>
            <p:nvPr/>
          </p:nvSpPr>
          <p:spPr bwMode="auto">
            <a:xfrm>
              <a:off x="1343" y="1440"/>
              <a:ext cx="527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0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Rectangle 62"/>
            <p:cNvSpPr>
              <a:spLocks noChangeArrowheads="1"/>
            </p:cNvSpPr>
            <p:nvPr/>
          </p:nvSpPr>
          <p:spPr bwMode="auto">
            <a:xfrm>
              <a:off x="480" y="1440"/>
              <a:ext cx="975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时间</a:t>
              </a:r>
              <a:r>
                <a:rPr kumimoji="1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/</a:t>
              </a:r>
              <a:r>
                <a:rPr kumimoji="1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小时</a:t>
              </a:r>
              <a:endPara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Line 63"/>
            <p:cNvSpPr>
              <a:spLocks noChangeShapeType="1"/>
            </p:cNvSpPr>
            <p:nvPr/>
          </p:nvSpPr>
          <p:spPr bwMode="auto">
            <a:xfrm>
              <a:off x="480" y="1440"/>
              <a:ext cx="499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Line 64"/>
            <p:cNvSpPr>
              <a:spLocks noChangeShapeType="1"/>
            </p:cNvSpPr>
            <p:nvPr/>
          </p:nvSpPr>
          <p:spPr bwMode="auto">
            <a:xfrm>
              <a:off x="480" y="1728"/>
              <a:ext cx="49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Line 65"/>
            <p:cNvSpPr>
              <a:spLocks noChangeShapeType="1"/>
            </p:cNvSpPr>
            <p:nvPr/>
          </p:nvSpPr>
          <p:spPr bwMode="auto">
            <a:xfrm>
              <a:off x="480" y="1968"/>
              <a:ext cx="499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Line 66"/>
            <p:cNvSpPr>
              <a:spLocks noChangeShapeType="1"/>
            </p:cNvSpPr>
            <p:nvPr/>
          </p:nvSpPr>
          <p:spPr bwMode="auto">
            <a:xfrm>
              <a:off x="480" y="1440"/>
              <a:ext cx="0" cy="52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Line 67"/>
            <p:cNvSpPr>
              <a:spLocks noChangeShapeType="1"/>
            </p:cNvSpPr>
            <p:nvPr/>
          </p:nvSpPr>
          <p:spPr bwMode="auto">
            <a:xfrm>
              <a:off x="1402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Line 68"/>
            <p:cNvSpPr>
              <a:spLocks noChangeShapeType="1"/>
            </p:cNvSpPr>
            <p:nvPr/>
          </p:nvSpPr>
          <p:spPr bwMode="auto">
            <a:xfrm>
              <a:off x="1872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Line 69"/>
            <p:cNvSpPr>
              <a:spLocks noChangeShapeType="1"/>
            </p:cNvSpPr>
            <p:nvPr/>
          </p:nvSpPr>
          <p:spPr bwMode="auto">
            <a:xfrm>
              <a:off x="2407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Line 70"/>
            <p:cNvSpPr>
              <a:spLocks noChangeShapeType="1"/>
            </p:cNvSpPr>
            <p:nvPr/>
          </p:nvSpPr>
          <p:spPr bwMode="auto">
            <a:xfrm>
              <a:off x="2981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Line 71"/>
            <p:cNvSpPr>
              <a:spLocks noChangeShapeType="1"/>
            </p:cNvSpPr>
            <p:nvPr/>
          </p:nvSpPr>
          <p:spPr bwMode="auto">
            <a:xfrm>
              <a:off x="3600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Line 72"/>
            <p:cNvSpPr>
              <a:spLocks noChangeShapeType="1"/>
            </p:cNvSpPr>
            <p:nvPr/>
          </p:nvSpPr>
          <p:spPr bwMode="auto">
            <a:xfrm>
              <a:off x="4224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Line 73"/>
            <p:cNvSpPr>
              <a:spLocks noChangeShapeType="1"/>
            </p:cNvSpPr>
            <p:nvPr/>
          </p:nvSpPr>
          <p:spPr bwMode="auto">
            <a:xfrm>
              <a:off x="4848" y="1440"/>
              <a:ext cx="0" cy="52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74"/>
            <p:cNvSpPr>
              <a:spLocks noChangeArrowheads="1"/>
            </p:cNvSpPr>
            <p:nvPr/>
          </p:nvSpPr>
          <p:spPr bwMode="auto">
            <a:xfrm>
              <a:off x="4848" y="1728"/>
              <a:ext cx="624" cy="24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 8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75"/>
            <p:cNvSpPr>
              <a:spLocks noChangeArrowheads="1"/>
            </p:cNvSpPr>
            <p:nvPr/>
          </p:nvSpPr>
          <p:spPr bwMode="auto">
            <a:xfrm>
              <a:off x="4848" y="1440"/>
              <a:ext cx="624" cy="28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Pct val="90000"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  24</a:t>
              </a:r>
              <a:endPara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Line 76"/>
            <p:cNvSpPr>
              <a:spLocks noChangeShapeType="1"/>
            </p:cNvSpPr>
            <p:nvPr/>
          </p:nvSpPr>
          <p:spPr bwMode="auto">
            <a:xfrm>
              <a:off x="4848" y="144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Line 77"/>
            <p:cNvSpPr>
              <a:spLocks noChangeShapeType="1"/>
            </p:cNvSpPr>
            <p:nvPr/>
          </p:nvSpPr>
          <p:spPr bwMode="auto">
            <a:xfrm>
              <a:off x="5472" y="1440"/>
              <a:ext cx="0" cy="52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Text Box 43"/>
          <p:cNvSpPr txBox="1"/>
          <p:nvPr/>
        </p:nvSpPr>
        <p:spPr>
          <a:xfrm>
            <a:off x="620713" y="3035300"/>
            <a:ext cx="766603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在这个表中反映了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个变量之间的关系，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是自变量，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是因变量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" name="Text Box 44"/>
          <p:cNvSpPr txBox="1"/>
          <p:nvPr/>
        </p:nvSpPr>
        <p:spPr>
          <a:xfrm>
            <a:off x="3686175" y="308292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44"/>
          <p:cNvSpPr txBox="1"/>
          <p:nvPr/>
        </p:nvSpPr>
        <p:spPr>
          <a:xfrm>
            <a:off x="847725" y="372110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44"/>
          <p:cNvSpPr txBox="1"/>
          <p:nvPr/>
        </p:nvSpPr>
        <p:spPr>
          <a:xfrm>
            <a:off x="3706813" y="3729038"/>
            <a:ext cx="10080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水位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2960" y="3840480"/>
            <a:ext cx="1350327" cy="5598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列表法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832" y="453656"/>
            <a:ext cx="776885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        目前我们已经学习了三种方法表示变量之间的关系，它们各有什么优缺点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640687" y="1561765"/>
          <a:ext cx="7704000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000"/>
                <a:gridCol w="3240000"/>
                <a:gridCol w="3240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优点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缺点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表格法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关系式法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图象法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853609" y="2086881"/>
            <a:ext cx="33846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直观反映两个变量部分数值的对应关系及变化趋势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3948" y="2086881"/>
            <a:ext cx="30383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变量的取值个数有限，估计时比较粗略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18168" y="2898850"/>
            <a:ext cx="35503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准确反映两个变量间的数</a:t>
            </a:r>
            <a:endParaRPr lang="en-US" altLang="zh-CN" sz="2200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量关系；已知其中一个值，可以求出另一个值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06384" y="3049737"/>
            <a:ext cx="30383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变量间的对应关系不太直观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5022" y="4087497"/>
            <a:ext cx="27876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直观地看出因变量随自变量变化的情况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63291" y="4089411"/>
            <a:ext cx="30383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+mj-ea"/>
                <a:ea typeface="+mj-ea"/>
              </a:rPr>
              <a:t>变量间的对应关系不太准确</a:t>
            </a:r>
            <a:endParaRPr lang="zh-CN" altLang="en-US" sz="2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072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81654" y="1850997"/>
            <a:ext cx="4239966" cy="1949508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图象是我们表示变量之间关系</a:t>
            </a:r>
            <a:r>
              <a:rPr lang="zh-CN" altLang="en-US" sz="2800" b="1" noProof="0" dirty="0">
                <a:latin typeface="+mj-lt"/>
                <a:ea typeface="+mj-ea"/>
              </a:rPr>
              <a:t>的又一种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方法，它的特点是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非常直观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6810" y="1262105"/>
            <a:ext cx="3799981" cy="3127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63713" y="1536700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从教材习题中选取；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" y="836613"/>
            <a:ext cx="8124825" cy="2030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某品种的苹果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 kg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售价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元，小莉购买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kg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花费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元，则自变量是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，因变量是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y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x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的关系式是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___________.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3776663" y="1527175"/>
            <a:ext cx="393700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x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6323013" y="1489075"/>
            <a:ext cx="368300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y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2332038" y="2106613"/>
            <a:ext cx="144462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10</a:t>
            </a:r>
            <a:r>
              <a:rPr kumimoji="0" lang="en-US" altLang="zh-CN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x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17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265" y="2727325"/>
            <a:ext cx="3271838" cy="197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97653" y="3840480"/>
            <a:ext cx="1700107" cy="5598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关系式法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771141" y="841375"/>
            <a:ext cx="7759083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温度的变化是人们经常谈论的话题。请你根据下图，与同伴讨论某地某天气温变化情况。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2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3" name="矩形 2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75" y="2208504"/>
            <a:ext cx="4361961" cy="224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1744" y="1877096"/>
            <a:ext cx="3799981" cy="3127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950" y="843565"/>
            <a:ext cx="4529470" cy="2116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）</a:t>
            </a:r>
            <a:r>
              <a:rPr lang="zh-CN" altLang="en-US" sz="2600" b="1" dirty="0">
                <a:latin typeface="+mj-lt"/>
                <a:ea typeface="+mj-ea"/>
              </a:rPr>
              <a:t>你能描述该地这一天气温的变化情况吗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在什么时间范围内气温下降，什么时间范围内气温上升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019" y="843565"/>
            <a:ext cx="3799981" cy="3127292"/>
          </a:xfrm>
          <a:prstGeom prst="rect">
            <a:avLst/>
          </a:prstGeom>
        </p:spPr>
      </p:pic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419870" y="3352622"/>
            <a:ext cx="384592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15:00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温度在上升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396950" y="3970857"/>
            <a:ext cx="606448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15:00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24:00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温度在下降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任意多边形: 形状 9"/>
          <p:cNvSpPr/>
          <p:nvPr/>
        </p:nvSpPr>
        <p:spPr bwMode="auto">
          <a:xfrm>
            <a:off x="5661660" y="2952750"/>
            <a:ext cx="350520" cy="468630"/>
          </a:xfrm>
          <a:custGeom>
            <a:avLst/>
            <a:gdLst>
              <a:gd name="connsiteX0" fmla="*/ 0 w 350520"/>
              <a:gd name="connsiteY0" fmla="*/ 0 h 468630"/>
              <a:gd name="connsiteX1" fmla="*/ 19050 w 350520"/>
              <a:gd name="connsiteY1" fmla="*/ 99060 h 468630"/>
              <a:gd name="connsiteX2" fmla="*/ 38100 w 350520"/>
              <a:gd name="connsiteY2" fmla="*/ 152400 h 468630"/>
              <a:gd name="connsiteX3" fmla="*/ 57150 w 350520"/>
              <a:gd name="connsiteY3" fmla="*/ 190500 h 468630"/>
              <a:gd name="connsiteX4" fmla="*/ 80010 w 350520"/>
              <a:gd name="connsiteY4" fmla="*/ 247650 h 468630"/>
              <a:gd name="connsiteX5" fmla="*/ 99060 w 350520"/>
              <a:gd name="connsiteY5" fmla="*/ 278130 h 468630"/>
              <a:gd name="connsiteX6" fmla="*/ 118110 w 350520"/>
              <a:gd name="connsiteY6" fmla="*/ 323850 h 468630"/>
              <a:gd name="connsiteX7" fmla="*/ 148590 w 350520"/>
              <a:gd name="connsiteY7" fmla="*/ 365760 h 468630"/>
              <a:gd name="connsiteX8" fmla="*/ 190500 w 350520"/>
              <a:gd name="connsiteY8" fmla="*/ 407670 h 468630"/>
              <a:gd name="connsiteX9" fmla="*/ 213360 w 350520"/>
              <a:gd name="connsiteY9" fmla="*/ 426720 h 468630"/>
              <a:gd name="connsiteX10" fmla="*/ 255270 w 350520"/>
              <a:gd name="connsiteY10" fmla="*/ 449580 h 468630"/>
              <a:gd name="connsiteX11" fmla="*/ 297180 w 350520"/>
              <a:gd name="connsiteY11" fmla="*/ 461010 h 468630"/>
              <a:gd name="connsiteX12" fmla="*/ 323850 w 350520"/>
              <a:gd name="connsiteY12" fmla="*/ 468630 h 468630"/>
              <a:gd name="connsiteX13" fmla="*/ 350520 w 350520"/>
              <a:gd name="connsiteY13" fmla="*/ 468630 h 46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0520" h="468630">
                <a:moveTo>
                  <a:pt x="0" y="0"/>
                </a:moveTo>
                <a:lnTo>
                  <a:pt x="19050" y="99060"/>
                </a:lnTo>
                <a:lnTo>
                  <a:pt x="38100" y="152400"/>
                </a:lnTo>
                <a:lnTo>
                  <a:pt x="57150" y="190500"/>
                </a:lnTo>
                <a:lnTo>
                  <a:pt x="80010" y="247650"/>
                </a:lnTo>
                <a:lnTo>
                  <a:pt x="99060" y="278130"/>
                </a:lnTo>
                <a:lnTo>
                  <a:pt x="118110" y="323850"/>
                </a:lnTo>
                <a:lnTo>
                  <a:pt x="148590" y="365760"/>
                </a:lnTo>
                <a:lnTo>
                  <a:pt x="190500" y="407670"/>
                </a:lnTo>
                <a:lnTo>
                  <a:pt x="213360" y="426720"/>
                </a:lnTo>
                <a:lnTo>
                  <a:pt x="255270" y="449580"/>
                </a:lnTo>
                <a:lnTo>
                  <a:pt x="297180" y="461010"/>
                </a:lnTo>
                <a:lnTo>
                  <a:pt x="323850" y="468630"/>
                </a:lnTo>
                <a:lnTo>
                  <a:pt x="350520" y="468630"/>
                </a:lnTo>
              </a:path>
            </a:pathLst>
          </a:custGeom>
          <a:noFill/>
          <a:ln w="19050">
            <a:solidFill>
              <a:srgbClr val="0000FF"/>
            </a:solidFill>
            <a:miter lim="800000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 bwMode="auto">
          <a:xfrm>
            <a:off x="7376160" y="1291590"/>
            <a:ext cx="1036320" cy="1661160"/>
          </a:xfrm>
          <a:custGeom>
            <a:avLst/>
            <a:gdLst>
              <a:gd name="connsiteX0" fmla="*/ 0 w 1036320"/>
              <a:gd name="connsiteY0" fmla="*/ 0 h 1661160"/>
              <a:gd name="connsiteX1" fmla="*/ 53340 w 1036320"/>
              <a:gd name="connsiteY1" fmla="*/ 7620 h 1661160"/>
              <a:gd name="connsiteX2" fmla="*/ 68580 w 1036320"/>
              <a:gd name="connsiteY2" fmla="*/ 22860 h 1661160"/>
              <a:gd name="connsiteX3" fmla="*/ 99060 w 1036320"/>
              <a:gd name="connsiteY3" fmla="*/ 34290 h 1661160"/>
              <a:gd name="connsiteX4" fmla="*/ 102870 w 1036320"/>
              <a:gd name="connsiteY4" fmla="*/ 38100 h 1661160"/>
              <a:gd name="connsiteX5" fmla="*/ 160020 w 1036320"/>
              <a:gd name="connsiteY5" fmla="*/ 76200 h 1661160"/>
              <a:gd name="connsiteX6" fmla="*/ 209550 w 1036320"/>
              <a:gd name="connsiteY6" fmla="*/ 129540 h 1661160"/>
              <a:gd name="connsiteX7" fmla="*/ 247650 w 1036320"/>
              <a:gd name="connsiteY7" fmla="*/ 163830 h 1661160"/>
              <a:gd name="connsiteX8" fmla="*/ 281940 w 1036320"/>
              <a:gd name="connsiteY8" fmla="*/ 213360 h 1661160"/>
              <a:gd name="connsiteX9" fmla="*/ 323850 w 1036320"/>
              <a:gd name="connsiteY9" fmla="*/ 259080 h 1661160"/>
              <a:gd name="connsiteX10" fmla="*/ 358140 w 1036320"/>
              <a:gd name="connsiteY10" fmla="*/ 320040 h 1661160"/>
              <a:gd name="connsiteX11" fmla="*/ 388620 w 1036320"/>
              <a:gd name="connsiteY11" fmla="*/ 358140 h 1661160"/>
              <a:gd name="connsiteX12" fmla="*/ 426720 w 1036320"/>
              <a:gd name="connsiteY12" fmla="*/ 419100 h 1661160"/>
              <a:gd name="connsiteX13" fmla="*/ 461010 w 1036320"/>
              <a:gd name="connsiteY13" fmla="*/ 476250 h 1661160"/>
              <a:gd name="connsiteX14" fmla="*/ 491490 w 1036320"/>
              <a:gd name="connsiteY14" fmla="*/ 529590 h 1661160"/>
              <a:gd name="connsiteX15" fmla="*/ 518160 w 1036320"/>
              <a:gd name="connsiteY15" fmla="*/ 560070 h 1661160"/>
              <a:gd name="connsiteX16" fmla="*/ 544830 w 1036320"/>
              <a:gd name="connsiteY16" fmla="*/ 617220 h 1661160"/>
              <a:gd name="connsiteX17" fmla="*/ 586740 w 1036320"/>
              <a:gd name="connsiteY17" fmla="*/ 701040 h 1661160"/>
              <a:gd name="connsiteX18" fmla="*/ 617220 w 1036320"/>
              <a:gd name="connsiteY18" fmla="*/ 750570 h 1661160"/>
              <a:gd name="connsiteX19" fmla="*/ 651510 w 1036320"/>
              <a:gd name="connsiteY19" fmla="*/ 826770 h 1661160"/>
              <a:gd name="connsiteX20" fmla="*/ 685800 w 1036320"/>
              <a:gd name="connsiteY20" fmla="*/ 880110 h 1661160"/>
              <a:gd name="connsiteX21" fmla="*/ 708660 w 1036320"/>
              <a:gd name="connsiteY21" fmla="*/ 941070 h 1661160"/>
              <a:gd name="connsiteX22" fmla="*/ 765810 w 1036320"/>
              <a:gd name="connsiteY22" fmla="*/ 1066800 h 1661160"/>
              <a:gd name="connsiteX23" fmla="*/ 815340 w 1036320"/>
              <a:gd name="connsiteY23" fmla="*/ 1165860 h 1661160"/>
              <a:gd name="connsiteX24" fmla="*/ 849630 w 1036320"/>
              <a:gd name="connsiteY24" fmla="*/ 1253490 h 1661160"/>
              <a:gd name="connsiteX25" fmla="*/ 891540 w 1036320"/>
              <a:gd name="connsiteY25" fmla="*/ 1337310 h 1661160"/>
              <a:gd name="connsiteX26" fmla="*/ 929640 w 1036320"/>
              <a:gd name="connsiteY26" fmla="*/ 1421130 h 1661160"/>
              <a:gd name="connsiteX27" fmla="*/ 975360 w 1036320"/>
              <a:gd name="connsiteY27" fmla="*/ 1546860 h 1661160"/>
              <a:gd name="connsiteX28" fmla="*/ 1036320 w 1036320"/>
              <a:gd name="connsiteY28" fmla="*/ 1661160 h 166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36320" h="1661160">
                <a:moveTo>
                  <a:pt x="0" y="0"/>
                </a:moveTo>
                <a:lnTo>
                  <a:pt x="53340" y="7620"/>
                </a:lnTo>
                <a:lnTo>
                  <a:pt x="68580" y="22860"/>
                </a:lnTo>
                <a:lnTo>
                  <a:pt x="99060" y="34290"/>
                </a:lnTo>
                <a:lnTo>
                  <a:pt x="102870" y="38100"/>
                </a:lnTo>
                <a:lnTo>
                  <a:pt x="160020" y="76200"/>
                </a:lnTo>
                <a:lnTo>
                  <a:pt x="209550" y="129540"/>
                </a:lnTo>
                <a:lnTo>
                  <a:pt x="247650" y="163830"/>
                </a:lnTo>
                <a:lnTo>
                  <a:pt x="281940" y="213360"/>
                </a:lnTo>
                <a:lnTo>
                  <a:pt x="323850" y="259080"/>
                </a:lnTo>
                <a:lnTo>
                  <a:pt x="358140" y="320040"/>
                </a:lnTo>
                <a:lnTo>
                  <a:pt x="388620" y="358140"/>
                </a:lnTo>
                <a:lnTo>
                  <a:pt x="426720" y="419100"/>
                </a:lnTo>
                <a:lnTo>
                  <a:pt x="461010" y="476250"/>
                </a:lnTo>
                <a:lnTo>
                  <a:pt x="491490" y="529590"/>
                </a:lnTo>
                <a:lnTo>
                  <a:pt x="518160" y="560070"/>
                </a:lnTo>
                <a:lnTo>
                  <a:pt x="544830" y="617220"/>
                </a:lnTo>
                <a:lnTo>
                  <a:pt x="586740" y="701040"/>
                </a:lnTo>
                <a:lnTo>
                  <a:pt x="617220" y="750570"/>
                </a:lnTo>
                <a:lnTo>
                  <a:pt x="651510" y="826770"/>
                </a:lnTo>
                <a:lnTo>
                  <a:pt x="685800" y="880110"/>
                </a:lnTo>
                <a:lnTo>
                  <a:pt x="708660" y="941070"/>
                </a:lnTo>
                <a:lnTo>
                  <a:pt x="765810" y="1066800"/>
                </a:lnTo>
                <a:lnTo>
                  <a:pt x="815340" y="1165860"/>
                </a:lnTo>
                <a:lnTo>
                  <a:pt x="849630" y="1253490"/>
                </a:lnTo>
                <a:lnTo>
                  <a:pt x="891540" y="1337310"/>
                </a:lnTo>
                <a:lnTo>
                  <a:pt x="929640" y="1421130"/>
                </a:lnTo>
                <a:lnTo>
                  <a:pt x="975360" y="1546860"/>
                </a:lnTo>
                <a:lnTo>
                  <a:pt x="1036320" y="1661160"/>
                </a:lnTo>
              </a:path>
            </a:pathLst>
          </a:custGeom>
          <a:noFill/>
          <a:ln w="19050">
            <a:solidFill>
              <a:srgbClr val="0000FF"/>
            </a:solidFill>
            <a:miter lim="800000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 bwMode="auto">
          <a:xfrm>
            <a:off x="6000750" y="1295400"/>
            <a:ext cx="1367790" cy="2129790"/>
          </a:xfrm>
          <a:custGeom>
            <a:avLst/>
            <a:gdLst>
              <a:gd name="connsiteX0" fmla="*/ 0 w 1367790"/>
              <a:gd name="connsiteY0" fmla="*/ 2129790 h 2129790"/>
              <a:gd name="connsiteX1" fmla="*/ 72390 w 1367790"/>
              <a:gd name="connsiteY1" fmla="*/ 2118360 h 2129790"/>
              <a:gd name="connsiteX2" fmla="*/ 125730 w 1367790"/>
              <a:gd name="connsiteY2" fmla="*/ 2110740 h 2129790"/>
              <a:gd name="connsiteX3" fmla="*/ 171450 w 1367790"/>
              <a:gd name="connsiteY3" fmla="*/ 2087880 h 2129790"/>
              <a:gd name="connsiteX4" fmla="*/ 224790 w 1367790"/>
              <a:gd name="connsiteY4" fmla="*/ 2061210 h 2129790"/>
              <a:gd name="connsiteX5" fmla="*/ 278130 w 1367790"/>
              <a:gd name="connsiteY5" fmla="*/ 2026920 h 2129790"/>
              <a:gd name="connsiteX6" fmla="*/ 327660 w 1367790"/>
              <a:gd name="connsiteY6" fmla="*/ 1977390 h 2129790"/>
              <a:gd name="connsiteX7" fmla="*/ 403860 w 1367790"/>
              <a:gd name="connsiteY7" fmla="*/ 1897380 h 2129790"/>
              <a:gd name="connsiteX8" fmla="*/ 461010 w 1367790"/>
              <a:gd name="connsiteY8" fmla="*/ 1824990 h 2129790"/>
              <a:gd name="connsiteX9" fmla="*/ 552450 w 1367790"/>
              <a:gd name="connsiteY9" fmla="*/ 1714500 h 2129790"/>
              <a:gd name="connsiteX10" fmla="*/ 632460 w 1367790"/>
              <a:gd name="connsiteY10" fmla="*/ 1588770 h 2129790"/>
              <a:gd name="connsiteX11" fmla="*/ 742950 w 1367790"/>
              <a:gd name="connsiteY11" fmla="*/ 1428750 h 2129790"/>
              <a:gd name="connsiteX12" fmla="*/ 849630 w 1367790"/>
              <a:gd name="connsiteY12" fmla="*/ 1253490 h 2129790"/>
              <a:gd name="connsiteX13" fmla="*/ 967740 w 1367790"/>
              <a:gd name="connsiteY13" fmla="*/ 1059180 h 2129790"/>
              <a:gd name="connsiteX14" fmla="*/ 1028700 w 1367790"/>
              <a:gd name="connsiteY14" fmla="*/ 918210 h 2129790"/>
              <a:gd name="connsiteX15" fmla="*/ 1082040 w 1367790"/>
              <a:gd name="connsiteY15" fmla="*/ 773430 h 2129790"/>
              <a:gd name="connsiteX16" fmla="*/ 1112520 w 1367790"/>
              <a:gd name="connsiteY16" fmla="*/ 605790 h 2129790"/>
              <a:gd name="connsiteX17" fmla="*/ 1158240 w 1367790"/>
              <a:gd name="connsiteY17" fmla="*/ 445770 h 2129790"/>
              <a:gd name="connsiteX18" fmla="*/ 1200150 w 1367790"/>
              <a:gd name="connsiteY18" fmla="*/ 304800 h 2129790"/>
              <a:gd name="connsiteX19" fmla="*/ 1238250 w 1367790"/>
              <a:gd name="connsiteY19" fmla="*/ 179070 h 2129790"/>
              <a:gd name="connsiteX20" fmla="*/ 1283970 w 1367790"/>
              <a:gd name="connsiteY20" fmla="*/ 76200 h 2129790"/>
              <a:gd name="connsiteX21" fmla="*/ 1341120 w 1367790"/>
              <a:gd name="connsiteY21" fmla="*/ 19050 h 2129790"/>
              <a:gd name="connsiteX22" fmla="*/ 1367790 w 1367790"/>
              <a:gd name="connsiteY22" fmla="*/ 0 h 2129790"/>
              <a:gd name="connsiteX23" fmla="*/ 1367790 w 1367790"/>
              <a:gd name="connsiteY23" fmla="*/ 0 h 212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67790" h="2129790">
                <a:moveTo>
                  <a:pt x="0" y="2129790"/>
                </a:moveTo>
                <a:lnTo>
                  <a:pt x="72390" y="2118360"/>
                </a:lnTo>
                <a:lnTo>
                  <a:pt x="125730" y="2110740"/>
                </a:lnTo>
                <a:lnTo>
                  <a:pt x="171450" y="2087880"/>
                </a:lnTo>
                <a:lnTo>
                  <a:pt x="224790" y="2061210"/>
                </a:lnTo>
                <a:lnTo>
                  <a:pt x="278130" y="2026920"/>
                </a:lnTo>
                <a:lnTo>
                  <a:pt x="327660" y="1977390"/>
                </a:lnTo>
                <a:lnTo>
                  <a:pt x="403860" y="1897380"/>
                </a:lnTo>
                <a:lnTo>
                  <a:pt x="461010" y="1824990"/>
                </a:lnTo>
                <a:lnTo>
                  <a:pt x="552450" y="1714500"/>
                </a:lnTo>
                <a:lnTo>
                  <a:pt x="632460" y="1588770"/>
                </a:lnTo>
                <a:lnTo>
                  <a:pt x="742950" y="1428750"/>
                </a:lnTo>
                <a:lnTo>
                  <a:pt x="849630" y="1253490"/>
                </a:lnTo>
                <a:lnTo>
                  <a:pt x="967740" y="1059180"/>
                </a:lnTo>
                <a:lnTo>
                  <a:pt x="1028700" y="918210"/>
                </a:lnTo>
                <a:lnTo>
                  <a:pt x="1082040" y="773430"/>
                </a:lnTo>
                <a:lnTo>
                  <a:pt x="1112520" y="605790"/>
                </a:lnTo>
                <a:lnTo>
                  <a:pt x="1158240" y="445770"/>
                </a:lnTo>
                <a:lnTo>
                  <a:pt x="1200150" y="304800"/>
                </a:lnTo>
                <a:lnTo>
                  <a:pt x="1238250" y="179070"/>
                </a:lnTo>
                <a:lnTo>
                  <a:pt x="1283970" y="76200"/>
                </a:lnTo>
                <a:lnTo>
                  <a:pt x="1341120" y="19050"/>
                </a:lnTo>
                <a:lnTo>
                  <a:pt x="1367790" y="0"/>
                </a:lnTo>
                <a:lnTo>
                  <a:pt x="1367790" y="0"/>
                </a:lnTo>
              </a:path>
            </a:pathLst>
          </a:custGeom>
          <a:noFill/>
          <a:ln w="19050">
            <a:solidFill>
              <a:srgbClr val="FF0000"/>
            </a:solidFill>
            <a:miter lim="800000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449456" y="2835916"/>
            <a:ext cx="1326004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解：</a:t>
            </a:r>
            <a:r>
              <a:rPr lang="en-US" altLang="zh-CN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(1)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507" y="843565"/>
            <a:ext cx="4713767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）</a:t>
            </a:r>
            <a:r>
              <a:rPr lang="zh-CN" altLang="en-US" sz="2600" b="1" dirty="0">
                <a:latin typeface="+mj-lt"/>
                <a:ea typeface="+mj-ea"/>
              </a:rPr>
              <a:t>该地这一天的最低温度是多少，是在何时达到的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最高气温呢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这一天的温差是多少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019" y="843565"/>
            <a:ext cx="3799981" cy="312729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649285" y="1298871"/>
            <a:ext cx="17367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375385" y="1298871"/>
            <a:ext cx="0" cy="24095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58358" y="3423539"/>
            <a:ext cx="3349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011609" y="3440112"/>
            <a:ext cx="0" cy="268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749879" y="3145946"/>
            <a:ext cx="444384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15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 ： </a:t>
            </a:r>
            <a:r>
              <a:rPr lang="en-US" altLang="zh-CN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00 </a:t>
            </a:r>
            <a:r>
              <a:rPr lang="zh-CN" altLang="en-US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达到最高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温度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270468" y="2539096"/>
            <a:ext cx="4684296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defRPr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(2)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00 </a:t>
            </a:r>
            <a:r>
              <a:rPr lang="zh-CN" altLang="en-US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达到最低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温度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600981" y="1891209"/>
            <a:ext cx="684763" cy="56425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266436" y="1298321"/>
            <a:ext cx="183388" cy="2131314"/>
          </a:xfrm>
          <a:prstGeom prst="leftBrace">
            <a:avLst>
              <a:gd name="adj1" fmla="val 41077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771450" y="3742728"/>
            <a:ext cx="345639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这一天的温差是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507" y="843565"/>
            <a:ext cx="5204141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）</a:t>
            </a:r>
            <a:r>
              <a:rPr lang="zh-CN" altLang="en-US" sz="2600" b="1" dirty="0">
                <a:latin typeface="+mj-lt"/>
                <a:ea typeface="+mj-ea"/>
              </a:rPr>
              <a:t>图中的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点表示什么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en-US" altLang="zh-CN" sz="2600" b="1" i="1" dirty="0">
                <a:latin typeface="+mj-lt"/>
                <a:ea typeface="+mj-ea"/>
              </a:rPr>
              <a:t>B</a:t>
            </a:r>
            <a:r>
              <a:rPr lang="zh-CN" altLang="en-US" sz="2600" b="1" dirty="0">
                <a:latin typeface="+mj-lt"/>
                <a:ea typeface="+mj-ea"/>
              </a:rPr>
              <a:t>点呢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019" y="843565"/>
            <a:ext cx="3799981" cy="3127292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 bwMode="auto">
          <a:xfrm>
            <a:off x="8023225" y="2168271"/>
            <a:ext cx="82550" cy="8255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9309" y="1645051"/>
            <a:ext cx="418255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(3)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00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的温度是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5620131" y="2916333"/>
            <a:ext cx="82550" cy="8255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71053" y="2250821"/>
            <a:ext cx="336342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的温度是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535" y="843565"/>
            <a:ext cx="5472223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）</a:t>
            </a:r>
            <a:r>
              <a:rPr lang="zh-CN" altLang="en-US" sz="2600" b="1" dirty="0">
                <a:latin typeface="+mj-lt"/>
                <a:ea typeface="+mj-ea"/>
              </a:rPr>
              <a:t>你预测该地这一天次日凌晨 </a:t>
            </a:r>
            <a:r>
              <a:rPr lang="en-US" altLang="zh-CN" sz="2600" b="1" dirty="0">
                <a:latin typeface="+mj-lt"/>
                <a:ea typeface="+mj-ea"/>
              </a:rPr>
              <a:t>1:00 </a:t>
            </a:r>
            <a:r>
              <a:rPr lang="zh-CN" altLang="en-US" sz="2600" b="1" dirty="0">
                <a:latin typeface="+mj-lt"/>
                <a:ea typeface="+mj-ea"/>
              </a:rPr>
              <a:t>的气温是多少</a:t>
            </a:r>
            <a:r>
              <a:rPr lang="en-US" altLang="zh-CN" sz="2600" b="1" dirty="0">
                <a:latin typeface="+mj-lt"/>
                <a:ea typeface="+mj-ea"/>
              </a:rPr>
              <a:t>? </a:t>
            </a:r>
            <a:r>
              <a:rPr lang="zh-CN" altLang="en-US" sz="2600" b="1" dirty="0">
                <a:latin typeface="+mj-lt"/>
                <a:ea typeface="+mj-ea"/>
              </a:rPr>
              <a:t>说说你的理由。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019" y="843565"/>
            <a:ext cx="3799981" cy="312729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91707" y="2162131"/>
            <a:ext cx="3275256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(4)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大约在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℃左右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8482" y="1319043"/>
            <a:ext cx="4239966" cy="1949508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图象是我们表示变量之间关系</a:t>
            </a:r>
            <a:r>
              <a:rPr lang="zh-CN" altLang="en-US" sz="2800" b="1" noProof="0" dirty="0">
                <a:latin typeface="+mj-lt"/>
                <a:ea typeface="+mj-ea"/>
              </a:rPr>
              <a:t>的又一种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方法，它的特点是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非常直观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019" y="843565"/>
            <a:ext cx="3799981" cy="3127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1844</Words>
  <Application>WPS 演示</Application>
  <PresentationFormat>全屏显示(16:9)</PresentationFormat>
  <Paragraphs>228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Comic Sans MS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606</cp:revision>
  <cp:lastPrinted>2018-11-09T09:06:00Z</cp:lastPrinted>
  <dcterms:created xsi:type="dcterms:W3CDTF">2016-01-14T07:05:00Z</dcterms:created>
  <dcterms:modified xsi:type="dcterms:W3CDTF">2025-01-20T00:29:11Z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4E7373B1B99E48BABF6014D2186EE747</vt:lpwstr>
  </property>
  <property fmtid="{D5CDD505-2E9C-101B-9397-08002B2CF9AE}" pid="3" name="KSOProductBuildVer">
    <vt:lpwstr>2052-12.1.0.19770</vt:lpwstr>
  </property>
</Properties>
</file>