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5"/>
  </p:handoutMasterIdLst>
  <p:sldIdLst>
    <p:sldId id="1678" r:id="rId3"/>
    <p:sldId id="1723" r:id="rId5"/>
    <p:sldId id="1610" r:id="rId6"/>
    <p:sldId id="1733" r:id="rId7"/>
    <p:sldId id="1734" r:id="rId8"/>
    <p:sldId id="1735" r:id="rId9"/>
    <p:sldId id="1736" r:id="rId10"/>
    <p:sldId id="1737" r:id="rId11"/>
    <p:sldId id="1612" r:id="rId12"/>
    <p:sldId id="1738" r:id="rId13"/>
    <p:sldId id="1732" r:id="rId14"/>
  </p:sldIdLst>
  <p:sldSz cx="9144000" cy="5143500" type="screen16x9"/>
  <p:notesSz cx="6858000" cy="9144000"/>
  <p:custDataLst>
    <p:tags r:id="rId20"/>
  </p:custDataLst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2" userDrawn="1">
          <p15:clr>
            <a:srgbClr val="A4A3A4"/>
          </p15:clr>
        </p15:guide>
        <p15:guide id="2" pos="2904" userDrawn="1">
          <p15:clr>
            <a:srgbClr val="A4A3A4"/>
          </p15:clr>
        </p15:guide>
        <p15:guide id="3" orient="horz" pos="2361" userDrawn="1">
          <p15:clr>
            <a:srgbClr val="A4A3A4"/>
          </p15:clr>
        </p15:guide>
        <p15:guide id="4" pos="416" userDrawn="1">
          <p15:clr>
            <a:srgbClr val="A4A3A4"/>
          </p15:clr>
        </p15:guide>
        <p15:guide id="5" orient="horz" pos="23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ouyi" initials="y" lastIdx="1" clrIdx="0"/>
  <p:cmAuthor id="2" name="Administrator" initials="A" lastIdx="1" clrIdx="1"/>
  <p:cmAuthor id="3" name="ZhangS" initials="Z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7229"/>
    <a:srgbClr val="FCA726"/>
    <a:srgbClr val="F43308"/>
    <a:srgbClr val="000000"/>
    <a:srgbClr val="0000FF"/>
    <a:srgbClr val="FF3399"/>
    <a:srgbClr val="0060FF"/>
    <a:srgbClr val="0358D9"/>
    <a:srgbClr val="008000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75" autoAdjust="0"/>
    <p:restoredTop sz="94467" autoAdjust="0"/>
  </p:normalViewPr>
  <p:slideViewPr>
    <p:cSldViewPr showGuides="1">
      <p:cViewPr>
        <p:scale>
          <a:sx n="100" d="100"/>
          <a:sy n="100" d="100"/>
        </p:scale>
        <p:origin x="24" y="798"/>
      </p:cViewPr>
      <p:guideLst>
        <p:guide orient="horz" pos="1612"/>
        <p:guide pos="2904"/>
        <p:guide orient="horz" pos="2361"/>
        <p:guide pos="416"/>
        <p:guide orient="horz" pos="23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-13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gs" Target="tags/tag5.xml"/><Relationship Id="rId2" Type="http://schemas.openxmlformats.org/officeDocument/2006/relationships/theme" Target="theme/theme1.xml"/><Relationship Id="rId19" Type="http://schemas.openxmlformats.org/officeDocument/2006/relationships/commentAuthors" Target="commentAuthors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4CB8D08-A648-444F-A0B5-67829BC5D71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409382" y="754063"/>
            <a:ext cx="5855086" cy="329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5" name="Rectangle 3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538163" y="4387850"/>
            <a:ext cx="5780087" cy="395287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
第二级
第三级
第四级
第五级</a:t>
            </a:r>
            <a:endParaRPr lang="zh-CN" altLang="en-US" noProof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2644FDC-9B57-4EB8-B55B-DA378B0D27D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9575" y="754063"/>
            <a:ext cx="5854700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6A39F7E-C570-45E2-8EAC-DB389DD6460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409575" y="754063"/>
            <a:ext cx="5854700" cy="3294062"/>
          </a:xfrm>
        </p:spPr>
      </p:sp>
      <p:sp>
        <p:nvSpPr>
          <p:cNvPr id="3" name="文本占位符 2"/>
          <p:cNvSpPr>
            <a:spLocks noGrp="1"/>
          </p:cNvSpPr>
          <p:nvPr>
            <p:ph type="body" idx="9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0" y="0"/>
            <a:ext cx="9144000" cy="5143500"/>
            <a:chOff x="0" y="0"/>
            <a:chExt cx="14400" cy="8100"/>
          </a:xfrm>
        </p:grpSpPr>
        <p:grpSp>
          <p:nvGrpSpPr>
            <p:cNvPr id="4" name="组合 3"/>
            <p:cNvGrpSpPr/>
            <p:nvPr userDrawn="1"/>
          </p:nvGrpSpPr>
          <p:grpSpPr>
            <a:xfrm>
              <a:off x="0" y="0"/>
              <a:ext cx="14400" cy="8100"/>
              <a:chOff x="0" y="0"/>
              <a:chExt cx="12192000" cy="6858000"/>
            </a:xfrm>
          </p:grpSpPr>
          <p:pic>
            <p:nvPicPr>
              <p:cNvPr id="2" name="图片 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0"/>
                <a:ext cx="12192000" cy="68580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 userDrawn="1"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5300" y="660321"/>
                <a:ext cx="11201400" cy="5537357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0" y="5184"/>
              <a:ext cx="1741" cy="1528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8799" y="0"/>
            <a:ext cx="1015201" cy="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: 圆角 2"/>
          <p:cNvSpPr/>
          <p:nvPr userDrawn="1"/>
        </p:nvSpPr>
        <p:spPr>
          <a:xfrm>
            <a:off x="288472" y="285750"/>
            <a:ext cx="8567057" cy="4572000"/>
          </a:xfrm>
          <a:prstGeom prst="roundRect">
            <a:avLst>
              <a:gd name="adj" fmla="val 5238"/>
            </a:avLst>
          </a:prstGeom>
          <a:solidFill>
            <a:schemeClr val="bg1"/>
          </a:solidFill>
          <a:ln w="25400">
            <a:solidFill>
              <a:srgbClr val="0060FF"/>
            </a:solidFill>
          </a:ln>
          <a:effectLst>
            <a:outerShdw blurRad="254000" sx="102000" sy="102000" algn="ctr" rotWithShape="0">
              <a:srgbClr val="0060FF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40" t="73310" r="6428" b="7986"/>
          <a:stretch>
            <a:fillRect/>
          </a:stretch>
        </p:blipFill>
        <p:spPr>
          <a:xfrm flipH="1">
            <a:off x="84659" y="58057"/>
            <a:ext cx="755965" cy="7429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3028" y="261257"/>
            <a:ext cx="1015201" cy="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285496"/>
            <a:ext cx="9144000" cy="4572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7374" y="261206"/>
            <a:ext cx="1015201" cy="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13"/>
            <a:ext cx="9151938" cy="5151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tags" Target="../tags/tag1.xml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b"/>
          <p:cNvPicPr>
            <a:picLocks noChangeAspect="1"/>
          </p:cNvPicPr>
          <p:nvPr/>
        </p:nvPicPr>
        <p:blipFill>
          <a:blip r:embed="rId1"/>
          <a:srcRect l="13389" t="29019" r="9424" b="46037"/>
          <a:stretch>
            <a:fillRect/>
          </a:stretch>
        </p:blipFill>
        <p:spPr>
          <a:xfrm>
            <a:off x="2195736" y="2720232"/>
            <a:ext cx="4824536" cy="806671"/>
          </a:xfrm>
          <a:prstGeom prst="rect">
            <a:avLst/>
          </a:prstGeom>
        </p:spPr>
      </p:pic>
      <p:sp>
        <p:nvSpPr>
          <p:cNvPr id="11" name="Text Box 33"/>
          <p:cNvSpPr txBox="1"/>
          <p:nvPr/>
        </p:nvSpPr>
        <p:spPr>
          <a:xfrm>
            <a:off x="6858759" y="3915519"/>
            <a:ext cx="1241634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北师大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版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七年级</a:t>
            </a:r>
            <a:r>
              <a:rPr lang="zh-CN" altLang="en-US" sz="12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下册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7" name="Rectangle 5"/>
          <p:cNvSpPr/>
          <p:nvPr/>
        </p:nvSpPr>
        <p:spPr>
          <a:xfrm>
            <a:off x="3172707" y="2874543"/>
            <a:ext cx="2947034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习题 </a:t>
            </a:r>
            <a:r>
              <a:rPr lang="en-US" altLang="zh-CN" sz="28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2.3</a:t>
            </a:r>
            <a:endParaRPr lang="zh-CN" altLang="en-US" sz="2800" b="1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pic>
        <p:nvPicPr>
          <p:cNvPr id="4" name="图片 3" descr="1a"/>
          <p:cNvPicPr>
            <a:picLocks noChangeAspect="1"/>
          </p:cNvPicPr>
          <p:nvPr/>
        </p:nvPicPr>
        <p:blipFill rotWithShape="1">
          <a:blip r:embed="rId2"/>
          <a:srcRect l="81167" t="14748" r="11181" b="80066"/>
          <a:stretch>
            <a:fillRect/>
          </a:stretch>
        </p:blipFill>
        <p:spPr>
          <a:xfrm>
            <a:off x="6948043" y="985792"/>
            <a:ext cx="443357" cy="169070"/>
          </a:xfrm>
          <a:prstGeom prst="rect">
            <a:avLst/>
          </a:prstGeom>
        </p:spPr>
      </p:pic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1752600" y="1421131"/>
            <a:ext cx="6305550" cy="776288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第二章 相交线与平行线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87513" y="2224406"/>
            <a:ext cx="6435725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cs typeface="+mn-ea"/>
                <a:sym typeface="+mn-lt"/>
              </a:rPr>
              <a:t>3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cs typeface="+mn-ea"/>
                <a:sym typeface="+mn-lt"/>
              </a:rPr>
              <a:t>平行线的性质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78429" y="284467"/>
            <a:ext cx="8649911" cy="16842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None/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9.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林湾乡要修建一条灌溉水渠，如图，水渠从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村沿北偏东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65°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方向到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村，从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村沿北偏西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25°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方向到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村，然后从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村到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E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村。已知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CE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的方向与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的方向一致，水渠从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村应该沿什么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方向修建？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77310" y="1812045"/>
            <a:ext cx="600900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 如图所示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进行作图。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由题意可知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CE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l-GR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 =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65°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所以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∠2 = </a:t>
            </a:r>
            <a:r>
              <a:rPr lang="el-GR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CBD =</a:t>
            </a:r>
            <a:r>
              <a:rPr lang="el-GR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1+25°=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90°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两直线平行，同位角相等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又因为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MCN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25°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所以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NCE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90°- 25°=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65°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答：水渠从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村应该沿北偏东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65°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方向修建。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116509" y="1985948"/>
            <a:ext cx="2744675" cy="3042547"/>
            <a:chOff x="5597408" y="1837704"/>
            <a:chExt cx="2744675" cy="3042547"/>
          </a:xfrm>
        </p:grpSpPr>
        <p:cxnSp>
          <p:nvCxnSpPr>
            <p:cNvPr id="41" name="直接箭头连接符 40"/>
            <p:cNvCxnSpPr/>
            <p:nvPr/>
          </p:nvCxnSpPr>
          <p:spPr>
            <a:xfrm flipV="1">
              <a:off x="6012160" y="3382724"/>
              <a:ext cx="0" cy="1201477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rot="3900000" flipV="1">
              <a:off x="6611660" y="3644000"/>
              <a:ext cx="0" cy="132295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箭头连接符 42"/>
            <p:cNvCxnSpPr/>
            <p:nvPr/>
          </p:nvCxnSpPr>
          <p:spPr>
            <a:xfrm flipV="1">
              <a:off x="7208857" y="2824446"/>
              <a:ext cx="0" cy="1201477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7215674" y="3609839"/>
              <a:ext cx="812710" cy="404633"/>
            </a:xfrm>
            <a:prstGeom prst="line">
              <a:avLst/>
            </a:prstGeom>
            <a:ln w="2857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H="1" flipV="1">
              <a:off x="6426912" y="2575164"/>
              <a:ext cx="775129" cy="145904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6438312" y="2085973"/>
              <a:ext cx="1100576" cy="49999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 flipV="1">
              <a:off x="6090328" y="1933221"/>
              <a:ext cx="347984" cy="655020"/>
            </a:xfrm>
            <a:prstGeom prst="line">
              <a:avLst/>
            </a:prstGeom>
            <a:ln w="2857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文本框 47"/>
            <p:cNvSpPr txBox="1"/>
            <p:nvPr/>
          </p:nvSpPr>
          <p:spPr>
            <a:xfrm flipH="1">
              <a:off x="5597408" y="4220882"/>
              <a:ext cx="265687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 flipH="1">
              <a:off x="7152849" y="3994634"/>
              <a:ext cx="265687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 flipH="1">
              <a:off x="8076396" y="3228092"/>
              <a:ext cx="265687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D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 flipH="1">
              <a:off x="7555297" y="1837704"/>
              <a:ext cx="265687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E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 flipH="1">
              <a:off x="6040933" y="2428590"/>
              <a:ext cx="265687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C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 flipH="1">
              <a:off x="5775246" y="3025580"/>
              <a:ext cx="265687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zh-CN" altLang="en-US" sz="2000" b="1" dirty="0">
                  <a:latin typeface="+mj-ea"/>
                  <a:ea typeface="+mj-ea"/>
                  <a:cs typeface="Times New Roman" panose="02020603050405020304" pitchFamily="18" charset="0"/>
                </a:rPr>
                <a:t>北</a:t>
              </a:r>
              <a:endParaRPr lang="zh-CN" altLang="en-US" sz="2000" b="1" dirty="0"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 flipH="1">
              <a:off x="7035007" y="2430196"/>
              <a:ext cx="265687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zh-CN" altLang="en-US" sz="2000" b="1" dirty="0">
                  <a:latin typeface="+mj-ea"/>
                  <a:ea typeface="+mj-ea"/>
                  <a:cs typeface="Times New Roman" panose="02020603050405020304" pitchFamily="18" charset="0"/>
                </a:rPr>
                <a:t>北</a:t>
              </a:r>
              <a:endParaRPr lang="zh-CN" altLang="en-US" sz="2000" b="1" dirty="0"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 flipH="1">
              <a:off x="6040933" y="3885508"/>
              <a:ext cx="699459" cy="4494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65°</a:t>
              </a:r>
              <a:endPara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6" name="弧形 55"/>
            <p:cNvSpPr/>
            <p:nvPr/>
          </p:nvSpPr>
          <p:spPr>
            <a:xfrm rot="20656359">
              <a:off x="5910080" y="4350727"/>
              <a:ext cx="330970" cy="529524"/>
            </a:xfrm>
            <a:prstGeom prst="arc">
              <a:avLst>
                <a:gd name="adj1" fmla="val 16309330"/>
                <a:gd name="adj2" fmla="val 19603843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7" name="弧形 56"/>
            <p:cNvSpPr/>
            <p:nvPr/>
          </p:nvSpPr>
          <p:spPr>
            <a:xfrm rot="20656359">
              <a:off x="7135208" y="3755436"/>
              <a:ext cx="330970" cy="529524"/>
            </a:xfrm>
            <a:prstGeom prst="arc">
              <a:avLst>
                <a:gd name="adj1" fmla="val 16309330"/>
                <a:gd name="adj2" fmla="val 19603843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8" name="弧形 57"/>
            <p:cNvSpPr/>
            <p:nvPr/>
          </p:nvSpPr>
          <p:spPr>
            <a:xfrm rot="16200000">
              <a:off x="7120207" y="3523192"/>
              <a:ext cx="330970" cy="529524"/>
            </a:xfrm>
            <a:prstGeom prst="arc">
              <a:avLst>
                <a:gd name="adj1" fmla="val 17034137"/>
                <a:gd name="adj2" fmla="val 19603843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9" name="弧形 58"/>
            <p:cNvSpPr/>
            <p:nvPr/>
          </p:nvSpPr>
          <p:spPr>
            <a:xfrm rot="20656359">
              <a:off x="6310886" y="2390076"/>
              <a:ext cx="330970" cy="529524"/>
            </a:xfrm>
            <a:prstGeom prst="arc">
              <a:avLst>
                <a:gd name="adj1" fmla="val 15865299"/>
                <a:gd name="adj2" fmla="val 19603843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0" name="文本框 59"/>
            <p:cNvSpPr txBox="1"/>
            <p:nvPr/>
          </p:nvSpPr>
          <p:spPr>
            <a:xfrm flipH="1">
              <a:off x="6740392" y="3004922"/>
              <a:ext cx="699459" cy="4494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25°</a:t>
              </a:r>
              <a:endPara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 flipH="1">
              <a:off x="7235130" y="3313695"/>
              <a:ext cx="352889" cy="4494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 flipH="1">
              <a:off x="6408730" y="1979172"/>
              <a:ext cx="352889" cy="4494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cxnSp>
        <p:nvCxnSpPr>
          <p:cNvPr id="63" name="直接箭头连接符 62"/>
          <p:cNvCxnSpPr/>
          <p:nvPr/>
        </p:nvCxnSpPr>
        <p:spPr>
          <a:xfrm flipV="1">
            <a:off x="6959525" y="1812045"/>
            <a:ext cx="0" cy="92216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本框 63"/>
          <p:cNvSpPr txBox="1"/>
          <p:nvPr/>
        </p:nvSpPr>
        <p:spPr>
          <a:xfrm flipH="1">
            <a:off x="6264942" y="1850970"/>
            <a:ext cx="265687" cy="452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</a:t>
            </a:r>
            <a:endParaRPr lang="zh-CN" altLang="en-US" sz="20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 flipH="1">
            <a:off x="6997543" y="1677801"/>
            <a:ext cx="265687" cy="452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endParaRPr lang="zh-CN" altLang="en-US" sz="20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 flipH="1">
            <a:off x="6650577" y="1471204"/>
            <a:ext cx="265687" cy="452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</a:rPr>
              <a:t>北</a:t>
            </a:r>
            <a:endParaRPr lang="zh-CN" altLang="en-US" sz="2000" b="1" dirty="0">
              <a:solidFill>
                <a:srgbClr val="FF0000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6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11560" y="138345"/>
            <a:ext cx="2671508" cy="764991"/>
            <a:chOff x="251520" y="138345"/>
            <a:chExt cx="4377140" cy="76499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4377140" cy="764991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687950" y="195753"/>
              <a:ext cx="35042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+mn-lt"/>
                </a:rPr>
                <a:t>课后作业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691680" y="1707654"/>
            <a:ext cx="4752528" cy="144016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1.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从课后习题中选取；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  <a:p>
            <a:pPr marL="342900" marR="0" lvl="0" indent="-342900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2.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完成练习册本课时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的习题。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7504" y="267494"/>
            <a:ext cx="1944216" cy="764991"/>
            <a:chOff x="251520" y="138345"/>
            <a:chExt cx="1944216" cy="764991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1944216" cy="764991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297388" y="195486"/>
              <a:ext cx="185247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+mn-lt"/>
                  <a:cs typeface="+mn-ea"/>
                  <a:sym typeface="+mn-lt"/>
                </a:rPr>
                <a:t>知识技能</a:t>
              </a:r>
              <a:endParaRPr lang="zh-CN" altLang="en-US" sz="2800" b="1" dirty="0"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53372" y="907149"/>
            <a:ext cx="8667100" cy="107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如图，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∥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CD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，∠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α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=45°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 </a:t>
            </a:r>
            <a:r>
              <a:rPr lang="en-US" altLang="zh-CN" sz="2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，依次求出∠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，∠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 ∠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的度数。</a:t>
            </a:r>
            <a:endParaRPr lang="zh-CN" altLang="en-US" sz="2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57941" y="1845647"/>
            <a:ext cx="864096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83400" y="1867748"/>
            <a:ext cx="6119465" cy="2921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∥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CD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，所以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l-GR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l-GR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α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l-GR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l-GR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45°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l" eaLnBrk="1" hangingPunct="1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直线平行，同位角相等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l"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l"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l-GR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 </a:t>
            </a:r>
            <a:r>
              <a:rPr lang="el-GR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l-GR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45°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l"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180°-</a:t>
            </a:r>
            <a:r>
              <a:rPr lang="el-GR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 </a:t>
            </a:r>
            <a:r>
              <a:rPr lang="el-GR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180°- </a:t>
            </a:r>
            <a:r>
              <a:rPr lang="el-GR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45°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135°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l" eaLnBrk="1" hangingPunct="1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直线平行，同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旁内角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互补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911019" y="1983854"/>
            <a:ext cx="3160241" cy="1675830"/>
            <a:chOff x="5585253" y="1836987"/>
            <a:chExt cx="3160241" cy="1675830"/>
          </a:xfrm>
        </p:grpSpPr>
        <p:sp>
          <p:nvSpPr>
            <p:cNvPr id="21" name="文本框 20"/>
            <p:cNvSpPr txBox="1"/>
            <p:nvPr/>
          </p:nvSpPr>
          <p:spPr>
            <a:xfrm>
              <a:off x="8313446" y="1842840"/>
              <a:ext cx="432048" cy="52456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C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5585253" y="1836987"/>
              <a:ext cx="2848297" cy="1675830"/>
              <a:chOff x="5486812" y="2040008"/>
              <a:chExt cx="2848297" cy="1675830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5784864" y="2472826"/>
                <a:ext cx="2550245" cy="1243012"/>
                <a:chOff x="5496832" y="2366588"/>
                <a:chExt cx="2550245" cy="1243012"/>
              </a:xfrm>
            </p:grpSpPr>
            <p:cxnSp>
              <p:nvCxnSpPr>
                <p:cNvPr id="6" name="直接连接符 5"/>
                <p:cNvCxnSpPr/>
                <p:nvPr/>
              </p:nvCxnSpPr>
              <p:spPr>
                <a:xfrm flipV="1">
                  <a:off x="5496832" y="2366588"/>
                  <a:ext cx="2550245" cy="981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" name="直接连接符 8"/>
                <p:cNvCxnSpPr/>
                <p:nvPr/>
              </p:nvCxnSpPr>
              <p:spPr>
                <a:xfrm flipV="1">
                  <a:off x="6179790" y="3052388"/>
                  <a:ext cx="1191012" cy="3797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连接符 10"/>
                <p:cNvCxnSpPr/>
                <p:nvPr/>
              </p:nvCxnSpPr>
              <p:spPr>
                <a:xfrm>
                  <a:off x="5506919" y="2376397"/>
                  <a:ext cx="1230470" cy="1233203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 flipH="1">
                  <a:off x="7361278" y="2366588"/>
                  <a:ext cx="685799" cy="690562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" name="文本框 17"/>
              <p:cNvSpPr txBox="1"/>
              <p:nvPr/>
            </p:nvSpPr>
            <p:spPr>
              <a:xfrm>
                <a:off x="5486812" y="2040008"/>
                <a:ext cx="432048" cy="52456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eaLnBrk="1" hangingPunct="1">
                  <a:lnSpc>
                    <a:spcPct val="130000"/>
                  </a:lnSpc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D</a:t>
                </a:r>
                <a:endParaRPr lang="zh-CN" altLang="en-US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6102262" y="2971810"/>
                <a:ext cx="432048" cy="52456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eaLnBrk="1" hangingPunct="1">
                  <a:lnSpc>
                    <a:spcPct val="130000"/>
                  </a:lnSpc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endParaRPr lang="zh-CN" altLang="en-US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7533616" y="2978268"/>
                <a:ext cx="432048" cy="52456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eaLnBrk="1" hangingPunct="1">
                  <a:lnSpc>
                    <a:spcPct val="130000"/>
                  </a:lnSpc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endParaRPr lang="zh-CN" altLang="en-US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" name="弧形 21"/>
              <p:cNvSpPr/>
              <p:nvPr/>
            </p:nvSpPr>
            <p:spPr>
              <a:xfrm rot="3644703">
                <a:off x="6487664" y="3103276"/>
                <a:ext cx="261743" cy="261636"/>
              </a:xfrm>
              <a:prstGeom prst="arc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6685488" y="3027378"/>
                <a:ext cx="432048" cy="52456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eaLnBrk="1" hangingPunct="1">
                  <a:lnSpc>
                    <a:spcPct val="130000"/>
                  </a:lnSpc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α</a:t>
                </a:r>
                <a:endParaRPr lang="zh-CN" altLang="en-US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9358" y="393393"/>
            <a:ext cx="7956884" cy="107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如图，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∥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CD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CD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∥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EF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1=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2=60°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，∠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 ∠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各是多少度？它们相等吗？</a:t>
            </a:r>
            <a:endParaRPr lang="zh-CN" altLang="en-US" sz="2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940152" y="1507268"/>
            <a:ext cx="2461075" cy="2091957"/>
            <a:chOff x="5700119" y="1014916"/>
            <a:chExt cx="3205164" cy="2724445"/>
          </a:xfrm>
        </p:grpSpPr>
        <p:sp>
          <p:nvSpPr>
            <p:cNvPr id="4" name="六边形 3"/>
            <p:cNvSpPr/>
            <p:nvPr/>
          </p:nvSpPr>
          <p:spPr>
            <a:xfrm>
              <a:off x="6194031" y="1419622"/>
              <a:ext cx="2255291" cy="1944216"/>
            </a:xfrm>
            <a:prstGeom prst="hexagon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>
              <a:stCxn id="4" idx="0"/>
              <a:endCxn id="4" idx="3"/>
            </p:cNvCxnSpPr>
            <p:nvPr/>
          </p:nvCxnSpPr>
          <p:spPr>
            <a:xfrm flipH="1">
              <a:off x="6194031" y="2391730"/>
              <a:ext cx="2255291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 flipH="1">
              <a:off x="6234371" y="1014916"/>
              <a:ext cx="423109" cy="5893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 flipH="1">
              <a:off x="8017273" y="1042226"/>
              <a:ext cx="432049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 flipH="1">
              <a:off x="5761982" y="2165482"/>
              <a:ext cx="432049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C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 flipH="1">
              <a:off x="8473234" y="2112778"/>
              <a:ext cx="432049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D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 flipH="1">
              <a:off x="6194031" y="3209891"/>
              <a:ext cx="432049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E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 flipH="1">
              <a:off x="8011840" y="3286865"/>
              <a:ext cx="432049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8" name="弧形 17"/>
            <p:cNvSpPr/>
            <p:nvPr/>
          </p:nvSpPr>
          <p:spPr>
            <a:xfrm>
              <a:off x="5907718" y="2116132"/>
              <a:ext cx="538209" cy="843648"/>
            </a:xfrm>
            <a:prstGeom prst="arc">
              <a:avLst>
                <a:gd name="adj1" fmla="val 17391921"/>
                <a:gd name="adj2" fmla="val 19603843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弧形 18"/>
            <p:cNvSpPr/>
            <p:nvPr/>
          </p:nvSpPr>
          <p:spPr>
            <a:xfrm rot="5044434">
              <a:off x="5852838" y="2022441"/>
              <a:ext cx="538209" cy="843648"/>
            </a:xfrm>
            <a:prstGeom prst="arc">
              <a:avLst>
                <a:gd name="adj1" fmla="val 16140361"/>
                <a:gd name="adj2" fmla="val 19603843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 flipH="1">
              <a:off x="6412580" y="1854332"/>
              <a:ext cx="432049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 flipH="1">
              <a:off x="6479221" y="2472963"/>
              <a:ext cx="432049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477138" y="1623070"/>
            <a:ext cx="5046540" cy="2441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 因为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CD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∥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EF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所以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=180°-</a:t>
            </a:r>
            <a:r>
              <a:rPr lang="el-GR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 </a:t>
            </a:r>
            <a:r>
              <a:rPr lang="el-GR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120</a:t>
            </a:r>
            <a:r>
              <a:rPr lang="el-GR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E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180°-</a:t>
            </a:r>
            <a:r>
              <a:rPr lang="el-GR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 </a:t>
            </a:r>
            <a:r>
              <a:rPr lang="el-GR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120</a:t>
            </a:r>
            <a:r>
              <a:rPr lang="el-GR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l" eaLnBrk="1" hangingPunct="1"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两直线平行，同旁内角互补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所以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l-GR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E </a:t>
            </a:r>
            <a:r>
              <a:rPr lang="el-GR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120</a:t>
            </a:r>
            <a:r>
              <a:rPr lang="el-GR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3827" y="361980"/>
            <a:ext cx="8156796" cy="107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如图，已知∠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1=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3=60°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，∠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2=120°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，可以判定哪些直线平行？请说明理由。</a:t>
            </a:r>
            <a:endParaRPr lang="zh-CN" altLang="en-US" sz="2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84571" y="1366535"/>
            <a:ext cx="6908282" cy="3401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 因为∠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 =∠3=60°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 =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120°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所以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∠3 +∠2 =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180°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CD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同旁内角互补，两直线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平行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l"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因为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AOF 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l-GR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 </a:t>
            </a:r>
            <a:r>
              <a:rPr lang="el-GR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120</a:t>
            </a:r>
            <a:r>
              <a:rPr lang="el-GR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对顶角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相等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AOF 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 ∠1 =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180°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所以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AE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CF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同旁内角互补，两直线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平行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所以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AE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∥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CF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444208" y="1388539"/>
            <a:ext cx="2520211" cy="2890916"/>
            <a:chOff x="5099806" y="1132247"/>
            <a:chExt cx="3146838" cy="2345615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6012160" y="3219822"/>
              <a:ext cx="216024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292080" y="2571750"/>
              <a:ext cx="252028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V="1">
              <a:off x="5292080" y="1347614"/>
              <a:ext cx="1440160" cy="122413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6012160" y="1995686"/>
              <a:ext cx="1440160" cy="122413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/>
          </p:nvSpPr>
          <p:spPr>
            <a:xfrm flipH="1">
              <a:off x="5099806" y="2557993"/>
              <a:ext cx="331748" cy="2840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 flipH="1">
              <a:off x="5665625" y="2112724"/>
              <a:ext cx="331748" cy="55356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eaLnBrk="1" hangingPunct="1">
                <a:lnSpc>
                  <a:spcPct val="130000"/>
                </a:lnSpc>
              </a:pPr>
              <a:r>
                <a:rPr lang="en-US" altLang="zh-CN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 flipH="1">
              <a:off x="6367491" y="1132247"/>
              <a:ext cx="331748" cy="2840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E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 flipH="1">
              <a:off x="5731216" y="3193797"/>
              <a:ext cx="331748" cy="2840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C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 flipH="1">
              <a:off x="7153093" y="1724378"/>
              <a:ext cx="331748" cy="2840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 flipH="1">
              <a:off x="7838761" y="2415961"/>
              <a:ext cx="331748" cy="2840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 flipH="1">
              <a:off x="7914896" y="3171629"/>
              <a:ext cx="331748" cy="2840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D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" name="弧形 18"/>
            <p:cNvSpPr/>
            <p:nvPr/>
          </p:nvSpPr>
          <p:spPr>
            <a:xfrm rot="21008137">
              <a:off x="5991559" y="3024428"/>
              <a:ext cx="413263" cy="251139"/>
            </a:xfrm>
            <a:prstGeom prst="arc">
              <a:avLst>
                <a:gd name="adj1" fmla="val 17391921"/>
                <a:gd name="adj2" fmla="val 2530712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弧形 19"/>
            <p:cNvSpPr/>
            <p:nvPr/>
          </p:nvSpPr>
          <p:spPr>
            <a:xfrm rot="5563277">
              <a:off x="6545230" y="2171848"/>
              <a:ext cx="472059" cy="652383"/>
            </a:xfrm>
            <a:prstGeom prst="arc">
              <a:avLst>
                <a:gd name="adj1" fmla="val 17391921"/>
                <a:gd name="adj2" fmla="val 1362676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文本框 20"/>
            <p:cNvSpPr txBox="1"/>
            <p:nvPr/>
          </p:nvSpPr>
          <p:spPr>
            <a:xfrm flipH="1">
              <a:off x="6747310" y="2652744"/>
              <a:ext cx="331748" cy="2840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eaLnBrk="1" hangingPunct="1">
                <a:lnSpc>
                  <a:spcPct val="130000"/>
                </a:lnSpc>
              </a:pPr>
              <a:r>
                <a:rPr lang="en-US" altLang="zh-CN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 flipH="1">
              <a:off x="6394635" y="2894848"/>
              <a:ext cx="331748" cy="2840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eaLnBrk="1" hangingPunct="1">
                <a:lnSpc>
                  <a:spcPct val="130000"/>
                </a:lnSpc>
              </a:pPr>
              <a:r>
                <a:rPr lang="en-US" altLang="zh-CN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 flipH="1">
              <a:off x="6178110" y="2532401"/>
              <a:ext cx="331748" cy="2840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O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6" name="弧形 25"/>
            <p:cNvSpPr/>
            <p:nvPr/>
          </p:nvSpPr>
          <p:spPr>
            <a:xfrm rot="21008137">
              <a:off x="5282485" y="2368825"/>
              <a:ext cx="413263" cy="251139"/>
            </a:xfrm>
            <a:prstGeom prst="arc">
              <a:avLst>
                <a:gd name="adj1" fmla="val 17391921"/>
                <a:gd name="adj2" fmla="val 2530712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382803" y="1605336"/>
            <a:ext cx="6249450" cy="2921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∥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CD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因为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平分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BAD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所以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BAC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l-GR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又因为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∠1 = </a:t>
            </a:r>
            <a:r>
              <a:rPr lang="el-GR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所以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BAC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l-GR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所以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内错角相等，两直线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平行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6756" y="406949"/>
            <a:ext cx="8156796" cy="107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如图，已知 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AC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平分∠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BAD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，∠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1=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，可以判定哪两条直线平行？请说明理由。</a:t>
            </a:r>
            <a:endParaRPr lang="zh-CN" altLang="en-US" sz="2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484374" y="1484954"/>
            <a:ext cx="2822081" cy="2334265"/>
            <a:chOff x="5989516" y="1184646"/>
            <a:chExt cx="2822081" cy="2334265"/>
          </a:xfrm>
        </p:grpSpPr>
        <p:sp>
          <p:nvSpPr>
            <p:cNvPr id="3" name="梯形 2"/>
            <p:cNvSpPr/>
            <p:nvPr/>
          </p:nvSpPr>
          <p:spPr>
            <a:xfrm>
              <a:off x="6300192" y="1687591"/>
              <a:ext cx="2374878" cy="1388215"/>
            </a:xfrm>
            <a:custGeom>
              <a:avLst/>
              <a:gdLst>
                <a:gd name="connsiteX0" fmla="*/ 0 w 2374878"/>
                <a:gd name="connsiteY0" fmla="*/ 1388215 h 1388215"/>
                <a:gd name="connsiteX1" fmla="*/ 371861 w 2374878"/>
                <a:gd name="connsiteY1" fmla="*/ 0 h 1388215"/>
                <a:gd name="connsiteX2" fmla="*/ 2003017 w 2374878"/>
                <a:gd name="connsiteY2" fmla="*/ 0 h 1388215"/>
                <a:gd name="connsiteX3" fmla="*/ 2374878 w 2374878"/>
                <a:gd name="connsiteY3" fmla="*/ 1388215 h 1388215"/>
                <a:gd name="connsiteX4" fmla="*/ 0 w 2374878"/>
                <a:gd name="connsiteY4" fmla="*/ 1388215 h 1388215"/>
                <a:gd name="connsiteX0-1" fmla="*/ 0 w 2374878"/>
                <a:gd name="connsiteY0-2" fmla="*/ 1388215 h 1388215"/>
                <a:gd name="connsiteX1-3" fmla="*/ 371861 w 2374878"/>
                <a:gd name="connsiteY1-4" fmla="*/ 0 h 1388215"/>
                <a:gd name="connsiteX2-5" fmla="*/ 1834742 w 2374878"/>
                <a:gd name="connsiteY2-6" fmla="*/ 0 h 1388215"/>
                <a:gd name="connsiteX3-7" fmla="*/ 2374878 w 2374878"/>
                <a:gd name="connsiteY3-8" fmla="*/ 1388215 h 1388215"/>
                <a:gd name="connsiteX4-9" fmla="*/ 0 w 2374878"/>
                <a:gd name="connsiteY4-10" fmla="*/ 1388215 h 138821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374878" h="1388215">
                  <a:moveTo>
                    <a:pt x="0" y="1388215"/>
                  </a:moveTo>
                  <a:lnTo>
                    <a:pt x="371861" y="0"/>
                  </a:lnTo>
                  <a:lnTo>
                    <a:pt x="1834742" y="0"/>
                  </a:lnTo>
                  <a:lnTo>
                    <a:pt x="2374878" y="1388215"/>
                  </a:lnTo>
                  <a:lnTo>
                    <a:pt x="0" y="1388215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cxnSp>
          <p:nvCxnSpPr>
            <p:cNvPr id="5" name="直接连接符 4"/>
            <p:cNvCxnSpPr>
              <a:stCxn id="3" idx="2"/>
            </p:cNvCxnSpPr>
            <p:nvPr/>
          </p:nvCxnSpPr>
          <p:spPr>
            <a:xfrm flipH="1">
              <a:off x="6300194" y="1687591"/>
              <a:ext cx="1834740" cy="138821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 flipH="1">
              <a:off x="5989516" y="2817489"/>
              <a:ext cx="245036" cy="5965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hangingPunct="1">
                <a:lnSpc>
                  <a:spcPct val="130000"/>
                </a:lnSpc>
              </a:pPr>
              <a:r>
                <a:rPr lang="en-US" altLang="zh-CN" sz="28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 flipH="1">
              <a:off x="8566561" y="2922337"/>
              <a:ext cx="245036" cy="5965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hangingPunct="1">
                <a:lnSpc>
                  <a:spcPct val="130000"/>
                </a:lnSpc>
              </a:pPr>
              <a:r>
                <a:rPr lang="en-US" altLang="zh-CN" sz="28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zh-CN" altLang="en-US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 flipH="1">
              <a:off x="8154911" y="1184646"/>
              <a:ext cx="245036" cy="5965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hangingPunct="1">
                <a:lnSpc>
                  <a:spcPct val="130000"/>
                </a:lnSpc>
              </a:pPr>
              <a:r>
                <a:rPr lang="en-US" altLang="zh-CN" sz="28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C</a:t>
              </a:r>
              <a:endParaRPr lang="zh-CN" altLang="en-US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 flipH="1">
              <a:off x="6405375" y="1220780"/>
              <a:ext cx="245036" cy="5965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hangingPunct="1">
                <a:lnSpc>
                  <a:spcPct val="130000"/>
                </a:lnSpc>
              </a:pPr>
              <a:r>
                <a:rPr lang="en-US" altLang="zh-CN" sz="28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D</a:t>
              </a:r>
              <a:endParaRPr lang="zh-CN" altLang="en-US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 flipH="1">
              <a:off x="6434970" y="2325028"/>
              <a:ext cx="265687" cy="5965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hangingPunct="1">
                <a:lnSpc>
                  <a:spcPct val="130000"/>
                </a:lnSpc>
              </a:pPr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弧形 12"/>
            <p:cNvSpPr/>
            <p:nvPr/>
          </p:nvSpPr>
          <p:spPr>
            <a:xfrm rot="20656359">
              <a:off x="6206621" y="2763151"/>
              <a:ext cx="330970" cy="323953"/>
            </a:xfrm>
            <a:prstGeom prst="arc">
              <a:avLst>
                <a:gd name="adj1" fmla="val 17391921"/>
                <a:gd name="adj2" fmla="val 429520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sp>
          <p:nvSpPr>
            <p:cNvPr id="14" name="文本框 13"/>
            <p:cNvSpPr txBox="1"/>
            <p:nvPr/>
          </p:nvSpPr>
          <p:spPr>
            <a:xfrm flipH="1">
              <a:off x="7501013" y="1540460"/>
              <a:ext cx="265687" cy="5965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hangingPunct="1">
                <a:lnSpc>
                  <a:spcPct val="130000"/>
                </a:lnSpc>
              </a:pPr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5" name="弧形 14"/>
            <p:cNvSpPr/>
            <p:nvPr/>
          </p:nvSpPr>
          <p:spPr>
            <a:xfrm rot="11400317">
              <a:off x="7798481" y="1559096"/>
              <a:ext cx="330970" cy="352403"/>
            </a:xfrm>
            <a:prstGeom prst="arc">
              <a:avLst>
                <a:gd name="adj1" fmla="val 17391921"/>
                <a:gd name="adj2" fmla="val 474035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87524" y="738646"/>
            <a:ext cx="8568952" cy="107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5.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如图，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∥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CD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AD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 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BC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相交于点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，∠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=50°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，求∠</a:t>
            </a:r>
            <a:r>
              <a:rPr lang="en-US" altLang="zh-CN" sz="26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的度数。</a:t>
            </a:r>
            <a:endParaRPr lang="zh-CN" altLang="en-US" sz="2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699792" y="1436460"/>
            <a:ext cx="2751590" cy="2004180"/>
            <a:chOff x="5943689" y="1111142"/>
            <a:chExt cx="2751590" cy="2004180"/>
          </a:xfrm>
        </p:grpSpPr>
        <p:grpSp>
          <p:nvGrpSpPr>
            <p:cNvPr id="15" name="组合 14"/>
            <p:cNvGrpSpPr/>
            <p:nvPr/>
          </p:nvGrpSpPr>
          <p:grpSpPr>
            <a:xfrm>
              <a:off x="6228184" y="1563638"/>
              <a:ext cx="2160240" cy="1224136"/>
              <a:chOff x="5580112" y="1707654"/>
              <a:chExt cx="2160240" cy="1224136"/>
            </a:xfrm>
          </p:grpSpPr>
          <p:cxnSp>
            <p:nvCxnSpPr>
              <p:cNvPr id="5" name="直接连接符 4"/>
              <p:cNvCxnSpPr/>
              <p:nvPr/>
            </p:nvCxnSpPr>
            <p:spPr>
              <a:xfrm flipH="1">
                <a:off x="5580112" y="1707654"/>
                <a:ext cx="576064" cy="115212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/>
              <p:cNvCxnSpPr/>
              <p:nvPr/>
            </p:nvCxnSpPr>
            <p:spPr>
              <a:xfrm flipH="1">
                <a:off x="7524328" y="2427734"/>
                <a:ext cx="216024" cy="504056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flipV="1">
                <a:off x="5580112" y="2427734"/>
                <a:ext cx="2160240" cy="43204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6156176" y="1707654"/>
                <a:ext cx="1368152" cy="1224136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文本框 15"/>
            <p:cNvSpPr txBox="1"/>
            <p:nvPr/>
          </p:nvSpPr>
          <p:spPr>
            <a:xfrm flipH="1">
              <a:off x="6544950" y="1111142"/>
              <a:ext cx="265687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 flipH="1">
              <a:off x="5943689" y="2581158"/>
              <a:ext cx="265687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 flipH="1">
              <a:off x="8429592" y="2047246"/>
              <a:ext cx="265687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C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 flipH="1">
              <a:off x="8085959" y="2662826"/>
              <a:ext cx="265687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D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 flipH="1">
              <a:off x="7720215" y="1985346"/>
              <a:ext cx="216467" cy="4560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E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395536" y="3585220"/>
            <a:ext cx="7585056" cy="100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 因为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50°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所以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50°  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两直线平行，内错角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相等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      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722" y="404664"/>
            <a:ext cx="8267606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6.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如图，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AC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∥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ED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AB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∥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FD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，∠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=64°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，求∠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EDF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的度数。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724128" y="1037028"/>
            <a:ext cx="2938728" cy="2478944"/>
            <a:chOff x="5330606" y="956902"/>
            <a:chExt cx="2938728" cy="2478944"/>
          </a:xfrm>
        </p:grpSpPr>
        <p:sp>
          <p:nvSpPr>
            <p:cNvPr id="3" name="等腰三角形 2"/>
            <p:cNvSpPr/>
            <p:nvPr/>
          </p:nvSpPr>
          <p:spPr>
            <a:xfrm>
              <a:off x="5750268" y="1419622"/>
              <a:ext cx="2232248" cy="1584176"/>
            </a:xfrm>
            <a:prstGeom prst="triangle">
              <a:avLst>
                <a:gd name="adj" fmla="val 82060"/>
              </a:avLst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6866392" y="2066111"/>
              <a:ext cx="213060" cy="91723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7079452" y="2355726"/>
              <a:ext cx="732908" cy="63784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 flipH="1">
              <a:off x="7542553" y="956902"/>
              <a:ext cx="265687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 flipH="1">
              <a:off x="5330606" y="2777550"/>
              <a:ext cx="265687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 flipH="1">
              <a:off x="8003647" y="2859782"/>
              <a:ext cx="265687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C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 flipH="1">
              <a:off x="6938452" y="2983350"/>
              <a:ext cx="265687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D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 flipH="1">
              <a:off x="6600705" y="1663591"/>
              <a:ext cx="265687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E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 flipH="1">
              <a:off x="7857829" y="1973410"/>
              <a:ext cx="265687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399004" y="981996"/>
            <a:ext cx="5200437" cy="3881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 因为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AC∥ ED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AB∥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FD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所以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BDE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CDF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两直线平行，同位角相等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所以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B+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 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BDE +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CDF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因为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 +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 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180°-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BDE +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CDF 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180°-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EDF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所以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180°- 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 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180°-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EDF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所以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EDF 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 =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64°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7504" y="267494"/>
            <a:ext cx="1944216" cy="764991"/>
            <a:chOff x="251520" y="138345"/>
            <a:chExt cx="1944216" cy="76499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1944216" cy="764991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297388" y="195486"/>
              <a:ext cx="185247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+mn-ea"/>
                  <a:sym typeface="+mn-lt"/>
                </a:rPr>
                <a:t>问题解决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04307" y="2457672"/>
            <a:ext cx="3642113" cy="2274318"/>
            <a:chOff x="3804315" y="1672127"/>
            <a:chExt cx="3642113" cy="2274318"/>
          </a:xfrm>
        </p:grpSpPr>
        <p:sp>
          <p:nvSpPr>
            <p:cNvPr id="6" name="椭圆 5"/>
            <p:cNvSpPr/>
            <p:nvPr/>
          </p:nvSpPr>
          <p:spPr>
            <a:xfrm>
              <a:off x="5446996" y="3466044"/>
              <a:ext cx="122215" cy="122215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223144" y="2347662"/>
              <a:ext cx="122215" cy="122215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8" name="直接箭头连接符 7"/>
            <p:cNvCxnSpPr/>
            <p:nvPr/>
          </p:nvCxnSpPr>
          <p:spPr>
            <a:xfrm flipV="1">
              <a:off x="5514497" y="2307342"/>
              <a:ext cx="0" cy="1224136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293046" y="2411592"/>
              <a:ext cx="1237923" cy="1114630"/>
            </a:xfrm>
            <a:prstGeom prst="line">
              <a:avLst/>
            </a:prstGeom>
            <a:ln w="285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弧形 9"/>
            <p:cNvSpPr/>
            <p:nvPr/>
          </p:nvSpPr>
          <p:spPr>
            <a:xfrm rot="17746684">
              <a:off x="5250091" y="3203596"/>
              <a:ext cx="364197" cy="355980"/>
            </a:xfrm>
            <a:prstGeom prst="arc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124891" y="2855552"/>
              <a:ext cx="720080" cy="359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16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48°</a:t>
              </a:r>
              <a:endParaRPr lang="zh-CN" altLang="en-US" sz="1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6321232" y="2062828"/>
              <a:ext cx="592977" cy="592977"/>
              <a:chOff x="6321232" y="2062828"/>
              <a:chExt cx="592977" cy="592977"/>
            </a:xfrm>
          </p:grpSpPr>
          <p:cxnSp>
            <p:nvCxnSpPr>
              <p:cNvPr id="17" name="直接箭头连接符 16"/>
              <p:cNvCxnSpPr/>
              <p:nvPr/>
            </p:nvCxnSpPr>
            <p:spPr>
              <a:xfrm>
                <a:off x="6321232" y="2365710"/>
                <a:ext cx="592977" cy="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箭头连接符 17"/>
              <p:cNvCxnSpPr/>
              <p:nvPr/>
            </p:nvCxnSpPr>
            <p:spPr>
              <a:xfrm rot="16200000">
                <a:off x="6295655" y="2359317"/>
                <a:ext cx="592977" cy="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文本框 12"/>
            <p:cNvSpPr txBox="1"/>
            <p:nvPr/>
          </p:nvSpPr>
          <p:spPr>
            <a:xfrm>
              <a:off x="6880022" y="2119735"/>
              <a:ext cx="566406" cy="4263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东</a:t>
              </a:r>
              <a:endPara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374865" y="1672127"/>
              <a:ext cx="566406" cy="4263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北</a:t>
              </a:r>
              <a:endPara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294210" y="3520110"/>
              <a:ext cx="566406" cy="4263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船</a:t>
              </a:r>
              <a:endPara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804315" y="1959877"/>
              <a:ext cx="775998" cy="4263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灯塔</a:t>
              </a:r>
              <a:endPara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9" name="文本框 4"/>
          <p:cNvSpPr txBox="1"/>
          <p:nvPr/>
        </p:nvSpPr>
        <p:spPr>
          <a:xfrm>
            <a:off x="121270" y="898825"/>
            <a:ext cx="9131250" cy="10066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7.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如图，从一艘船上测得一</a:t>
            </a:r>
            <a:r>
              <a:rPr lang="zh-CN" altLang="en-US" sz="2600" b="1">
                <a:latin typeface="Times New Roman" panose="02020603050405020304" pitchFamily="18" charset="0"/>
                <a:ea typeface="黑体" panose="02010609060101010101" pitchFamily="49" charset="-122"/>
              </a:rPr>
              <a:t>个灯塔所在的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方向是北偏西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48°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，那么这艘船在这个灯塔的什么方向？</a:t>
            </a:r>
            <a:endParaRPr lang="zh-CN" altLang="en-US" sz="2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20" name="直接箭头连接符 19"/>
          <p:cNvCxnSpPr/>
          <p:nvPr/>
        </p:nvCxnSpPr>
        <p:spPr>
          <a:xfrm>
            <a:off x="1571329" y="4293983"/>
            <a:ext cx="2089150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>
            <a:off x="442561" y="3197499"/>
            <a:ext cx="1797927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 flipV="1">
            <a:off x="1366709" y="2502218"/>
            <a:ext cx="0" cy="122396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弧形 22"/>
          <p:cNvSpPr/>
          <p:nvPr/>
        </p:nvSpPr>
        <p:spPr>
          <a:xfrm rot="7069596">
            <a:off x="1275673" y="3150512"/>
            <a:ext cx="334296" cy="302999"/>
          </a:xfrm>
          <a:prstGeom prst="arc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329179" y="3450308"/>
            <a:ext cx="542925" cy="307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altLang="zh-CN" sz="1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48°</a:t>
            </a:r>
            <a:endParaRPr lang="zh-CN" altLang="en-US" sz="14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646166" y="2550029"/>
            <a:ext cx="4390327" cy="14868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由“两直线平行，内错角相等”可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得这艘船在这个灯塔南偏东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48°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89698" y="1957636"/>
            <a:ext cx="2287707" cy="526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解：作图如下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323528" y="771550"/>
            <a:ext cx="8208963" cy="211109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8. (1)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在地图上选定一个城市，判断其他城市在它的什么方向。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(2)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只用方向能准确描述两个城市的相对位置吗？如果不能，还需要什么数据？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7544" y="3219822"/>
            <a:ext cx="7200851" cy="5598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 (2)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不能，还需要测量偏转的角度。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.xml><?xml version="1.0" encoding="utf-8"?>
<p:tagLst xmlns:p="http://schemas.openxmlformats.org/presentationml/2006/main">
  <p:tag name="KSO_WM_SPECIAL_SOURCE" val="bdnull"/>
</p:tagLst>
</file>

<file path=ppt/tags/tag3.xml><?xml version="1.0" encoding="utf-8"?>
<p:tagLst xmlns:p="http://schemas.openxmlformats.org/presentationml/2006/main">
  <p:tag name="KSO_WM_SPECIAL_SOURCE" val="bdnull"/>
</p:tagLst>
</file>

<file path=ppt/tags/tag4.xml><?xml version="1.0" encoding="utf-8"?>
<p:tagLst xmlns:p="http://schemas.openxmlformats.org/presentationml/2006/main">
  <p:tag name="KSO_WM_SPECIAL_SOURCE" val="bdnull"/>
</p:tagLst>
</file>

<file path=ppt/tags/tag5.xml><?xml version="1.0" encoding="utf-8"?>
<p:tagLst xmlns:p="http://schemas.openxmlformats.org/presentationml/2006/main">
  <p:tag name="KSO_DOCER_TEMPLATE_OPEN_ONCE_MARK" val="1"/>
  <p:tag name="COMMONDATA" val="eyJoZGlkIjoiMjE3MGZlOWM0YjUxY2M3MWI4YzI3MDMxNTIyMDU2NmQifQ=="/>
  <p:tag name="KSO_WPP_MARK_KEY" val="8ce77a4d-9853-4a3c-abba-0f5fea08bc5c"/>
</p:tagLst>
</file>

<file path=ppt/theme/theme1.xml><?xml version="1.0" encoding="utf-8"?>
<a:theme xmlns:a="http://schemas.openxmlformats.org/drawingml/2006/main" name="4_自定义设计方案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6c8d913d-8e81-43d6-b72d-c7942b38a6a5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 eaLnBrk="1" hangingPunct="1">
          <a:lnSpc>
            <a:spcPct val="130000"/>
          </a:lnSpc>
          <a:defRPr sz="2400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1663</Words>
  <Application>WPS 演示</Application>
  <PresentationFormat>全屏显示(16:9)</PresentationFormat>
  <Paragraphs>214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Arial</vt:lpstr>
      <vt:lpstr>宋体</vt:lpstr>
      <vt:lpstr>Wingdings</vt:lpstr>
      <vt:lpstr>Calibri</vt:lpstr>
      <vt:lpstr>Times New Roman</vt:lpstr>
      <vt:lpstr>黑体</vt:lpstr>
      <vt:lpstr>Wingdings</vt:lpstr>
      <vt:lpstr>等线</vt:lpstr>
      <vt:lpstr>楷体</vt:lpstr>
      <vt:lpstr>微软雅黑</vt:lpstr>
      <vt:lpstr>Arial Unicode MS</vt:lpstr>
      <vt:lpstr>4_自定义设计方案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慢慢来</cp:lastModifiedBy>
  <cp:revision>663</cp:revision>
  <dcterms:created xsi:type="dcterms:W3CDTF">2015-07-09T08:14:00Z</dcterms:created>
  <dcterms:modified xsi:type="dcterms:W3CDTF">2025-01-20T00:17:27Z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62D58412F8444092A92FF5CB7B63EDC1</vt:lpwstr>
  </property>
</Properties>
</file>