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Lst>
  <p:notesMasterIdLst>
    <p:notesMasterId r:id="rId30"/>
  </p:notesMasterIdLst>
  <p:sldIdLst>
    <p:sldId id="256" r:id="rId4"/>
    <p:sldId id="299" r:id="rId5"/>
    <p:sldId id="336" r:id="rId6"/>
    <p:sldId id="339" r:id="rId7"/>
    <p:sldId id="337" r:id="rId8"/>
    <p:sldId id="340" r:id="rId9"/>
    <p:sldId id="341" r:id="rId10"/>
    <p:sldId id="344" r:id="rId11"/>
    <p:sldId id="342" r:id="rId12"/>
    <p:sldId id="338" r:id="rId13"/>
    <p:sldId id="346" r:id="rId14"/>
    <p:sldId id="347" r:id="rId15"/>
    <p:sldId id="348" r:id="rId16"/>
    <p:sldId id="349" r:id="rId17"/>
    <p:sldId id="350" r:id="rId18"/>
    <p:sldId id="345" r:id="rId19"/>
    <p:sldId id="351" r:id="rId20"/>
    <p:sldId id="352" r:id="rId21"/>
    <p:sldId id="353" r:id="rId22"/>
    <p:sldId id="354" r:id="rId23"/>
    <p:sldId id="355" r:id="rId24"/>
    <p:sldId id="356" r:id="rId25"/>
    <p:sldId id="371" r:id="rId26"/>
    <p:sldId id="333" r:id="rId27"/>
    <p:sldId id="372" r:id="rId28"/>
    <p:sldId id="283" r:id="rId29"/>
  </p:sldIdLst>
  <p:sldSz cx="9144000" cy="5143500" type="screen16x9"/>
  <p:notesSz cx="6797675" cy="9928225"/>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FF0066"/>
    <a:srgbClr val="F26336"/>
    <a:srgbClr val="CCFF99"/>
    <a:srgbClr val="FFC000"/>
    <a:srgbClr val="F06E46"/>
    <a:srgbClr val="64C800"/>
    <a:srgbClr val="0B9919"/>
    <a:srgbClr val="93DB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4"/>
    <p:restoredTop sz="96391"/>
  </p:normalViewPr>
  <p:slideViewPr>
    <p:cSldViewPr snapToGrid="0" showGuides="1">
      <p:cViewPr varScale="1">
        <p:scale>
          <a:sx n="77" d="100"/>
          <a:sy n="77" d="100"/>
        </p:scale>
        <p:origin x="102" y="1116"/>
      </p:cViewPr>
      <p:guideLst>
        <p:guide orient="horz" pos="1620"/>
        <p:guide pos="2880"/>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notesMaster" Target="notesMasters/notesMaster1.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49688" y="0"/>
            <a:ext cx="2946400" cy="498475"/>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87368575-4376-4C65-8B90-0ED209EF32F1}"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79450" y="4778375"/>
            <a:ext cx="5438775" cy="3908425"/>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9429750"/>
            <a:ext cx="2946400" cy="498475"/>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49688" y="9429750"/>
            <a:ext cx="2946400" cy="498475"/>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6A9D4023-FD41-482A-8020-79E188ADDAE8}"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showMasterSp="0">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1.png"/><Relationship Id="rId4" Type="http://schemas.openxmlformats.org/officeDocument/2006/relationships/slideLayout" Target="../slideLayouts/slideLayout6.xml"/><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rtl="0" eaLnBrk="0" fontAlgn="base" hangingPunct="0">
        <a:spcBef>
          <a:spcPct val="0"/>
        </a:spcBef>
        <a:spcAft>
          <a:spcPct val="0"/>
        </a:spcAft>
        <a:defRPr sz="2800" b="1" kern="1200">
          <a:solidFill>
            <a:schemeClr val="tx1"/>
          </a:solidFill>
          <a:latin typeface="+mj-lt"/>
          <a:ea typeface="+mj-ea"/>
          <a:cs typeface="+mj-cs"/>
        </a:defRPr>
      </a:lvl1pPr>
      <a:lvl2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2pPr>
      <a:lvl3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3pPr>
      <a:lvl4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4pPr>
      <a:lvl5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5pPr>
      <a:lvl6pPr marL="4572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6pPr>
      <a:lvl7pPr marL="9144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7pPr>
      <a:lvl8pPr marL="13716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8pPr>
      <a:lvl9pPr marL="18288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9pPr>
    </p:titleStyle>
    <p:bodyStyle>
      <a:lvl1pPr algn="l" rtl="0" eaLnBrk="0" fontAlgn="base" hangingPunct="0">
        <a:spcBef>
          <a:spcPct val="20000"/>
        </a:spcBef>
        <a:spcAft>
          <a:spcPct val="0"/>
        </a:spcAft>
        <a:defRPr sz="24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Lst>
  <p:hf sldNum="0" hdr="0" ftr="0" dt="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2pPr>
      <a:lvl3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3pPr>
      <a:lvl4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4pPr>
      <a:lvl5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5pPr>
      <a:lvl6pPr marL="457200" algn="l" defTabSz="685800" rtl="0" fontAlgn="base">
        <a:lnSpc>
          <a:spcPct val="90000"/>
        </a:lnSpc>
        <a:spcBef>
          <a:spcPct val="0"/>
        </a:spcBef>
        <a:spcAft>
          <a:spcPct val="0"/>
        </a:spcAft>
        <a:defRPr sz="3300">
          <a:solidFill>
            <a:schemeClr val="tx1"/>
          </a:solidFill>
          <a:latin typeface="Times New Roman" panose="02020603050405020304" pitchFamily="18" charset="0"/>
        </a:defRPr>
      </a:lvl6pPr>
      <a:lvl7pPr marL="914400" algn="l" defTabSz="685800" rtl="0" fontAlgn="base">
        <a:lnSpc>
          <a:spcPct val="90000"/>
        </a:lnSpc>
        <a:spcBef>
          <a:spcPct val="0"/>
        </a:spcBef>
        <a:spcAft>
          <a:spcPct val="0"/>
        </a:spcAft>
        <a:defRPr sz="3300">
          <a:solidFill>
            <a:schemeClr val="tx1"/>
          </a:solidFill>
          <a:latin typeface="Times New Roman" panose="02020603050405020304" pitchFamily="18" charset="0"/>
        </a:defRPr>
      </a:lvl7pPr>
      <a:lvl8pPr marL="1371600" algn="l" defTabSz="685800" rtl="0" fontAlgn="base">
        <a:lnSpc>
          <a:spcPct val="90000"/>
        </a:lnSpc>
        <a:spcBef>
          <a:spcPct val="0"/>
        </a:spcBef>
        <a:spcAft>
          <a:spcPct val="0"/>
        </a:spcAft>
        <a:defRPr sz="3300">
          <a:solidFill>
            <a:schemeClr val="tx1"/>
          </a:solidFill>
          <a:latin typeface="Times New Roman" panose="02020603050405020304" pitchFamily="18" charset="0"/>
        </a:defRPr>
      </a:lvl8pPr>
      <a:lvl9pPr marL="1828800" algn="l" defTabSz="685800" rtl="0" fontAlgn="base">
        <a:lnSpc>
          <a:spcPct val="90000"/>
        </a:lnSpc>
        <a:spcBef>
          <a:spcPct val="0"/>
        </a:spcBef>
        <a:spcAft>
          <a:spcPct val="0"/>
        </a:spcAft>
        <a:defRPr sz="3300">
          <a:solidFill>
            <a:schemeClr val="tx1"/>
          </a:solidFill>
          <a:latin typeface="Times New Roman" panose="02020603050405020304" pitchFamily="18"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4065588" y="-377825"/>
            <a:ext cx="1182688" cy="307975"/>
          </a:xfrm>
          <a:prstGeom prst="rect">
            <a:avLst/>
          </a:prstGeom>
          <a:noFill/>
        </p:spPr>
        <p:txBody>
          <a:bodyPr>
            <a:spAutoFit/>
          </a:bodyPr>
          <a:lstStyle/>
          <a:p>
            <a:pPr marR="0" defTabSz="914400">
              <a:buClrTx/>
              <a:buSzTx/>
              <a:buFontTx/>
              <a:buNone/>
              <a:defRPr/>
            </a:pPr>
            <a:r>
              <a:rPr kumimoji="0" lang="zh-CN" altLang="en-US" sz="14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rPr>
              <a:t>状元成才路</a:t>
            </a:r>
            <a:endParaRPr kumimoji="0" lang="zh-CN" altLang="en-US" sz="14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endParaRPr>
          </a:p>
        </p:txBody>
      </p:sp>
      <p:sp>
        <p:nvSpPr>
          <p:cNvPr id="9" name="文本框 8"/>
          <p:cNvSpPr txBox="1"/>
          <p:nvPr/>
        </p:nvSpPr>
        <p:spPr>
          <a:xfrm>
            <a:off x="-306387" y="1841500"/>
            <a:ext cx="277813" cy="1016000"/>
          </a:xfrm>
          <a:prstGeom prst="rect">
            <a:avLst/>
          </a:prstGeom>
          <a:noFill/>
        </p:spPr>
        <p:txBody>
          <a:bodyPr>
            <a:spAutoFit/>
          </a:bodyPr>
          <a:lstStyle/>
          <a:p>
            <a:pPr marR="0" defTabSz="914400">
              <a:buClrTx/>
              <a:buSzTx/>
              <a:buFontTx/>
              <a:buNone/>
              <a:defRPr/>
            </a:pPr>
            <a:r>
              <a:rPr kumimoji="0" lang="zh-CN" altLang="en-US" sz="12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rPr>
              <a:t>状元成才路</a:t>
            </a:r>
            <a:endParaRPr kumimoji="0" lang="zh-CN" altLang="en-US" sz="1200" kern="1200" cap="none" spc="0" normalizeH="0" baseline="0" noProof="0" dirty="0">
              <a:solidFill>
                <a:schemeClr val="bg1">
                  <a:lumMod val="95000"/>
                </a:schemeClr>
              </a:solidFill>
              <a:latin typeface="楷体" panose="02010609060101010101" pitchFamily="49" charset="-122"/>
              <a:ea typeface="楷体" panose="02010609060101010101" pitchFamily="49" charset="-122"/>
              <a:cs typeface="+mn-cs"/>
            </a:endParaRPr>
          </a:p>
        </p:txBody>
      </p:sp>
      <p:pic>
        <p:nvPicPr>
          <p:cNvPr id="4102" name="图片 6"/>
          <p:cNvPicPr>
            <a:picLocks noChangeAspect="1"/>
          </p:cNvPicPr>
          <p:nvPr/>
        </p:nvPicPr>
        <p:blipFill>
          <a:blip r:embed="rId1"/>
          <a:stretch>
            <a:fillRect/>
          </a:stretch>
        </p:blipFill>
        <p:spPr>
          <a:xfrm>
            <a:off x="3914775" y="5213350"/>
            <a:ext cx="1063625" cy="327025"/>
          </a:xfrm>
          <a:prstGeom prst="rect">
            <a:avLst/>
          </a:prstGeom>
          <a:noFill/>
          <a:ln w="9525">
            <a:noFill/>
          </a:ln>
        </p:spPr>
      </p:pic>
      <p:pic>
        <p:nvPicPr>
          <p:cNvPr id="4103" name="图片 6"/>
          <p:cNvPicPr>
            <a:picLocks noChangeAspect="1"/>
          </p:cNvPicPr>
          <p:nvPr/>
        </p:nvPicPr>
        <p:blipFill>
          <a:blip r:embed="rId1">
            <a:grayscl/>
          </a:blip>
          <a:stretch>
            <a:fillRect/>
          </a:stretch>
        </p:blipFill>
        <p:spPr>
          <a:xfrm>
            <a:off x="8628063" y="4906963"/>
            <a:ext cx="544512" cy="166687"/>
          </a:xfrm>
          <a:prstGeom prst="rect">
            <a:avLst/>
          </a:prstGeom>
          <a:noFill/>
          <a:ln w="9525">
            <a:noFill/>
          </a:ln>
        </p:spPr>
      </p:pic>
      <p:grpSp>
        <p:nvGrpSpPr>
          <p:cNvPr id="2" name="组合 1"/>
          <p:cNvGrpSpPr/>
          <p:nvPr/>
        </p:nvGrpSpPr>
        <p:grpSpPr>
          <a:xfrm>
            <a:off x="2215356" y="1579562"/>
            <a:ext cx="4713288" cy="1539876"/>
            <a:chOff x="2376488" y="1647825"/>
            <a:chExt cx="4713288" cy="1539876"/>
          </a:xfrm>
        </p:grpSpPr>
        <p:cxnSp>
          <p:nvCxnSpPr>
            <p:cNvPr id="7" name="直接连接符 6"/>
            <p:cNvCxnSpPr/>
            <p:nvPr/>
          </p:nvCxnSpPr>
          <p:spPr>
            <a:xfrm>
              <a:off x="2376488" y="2571750"/>
              <a:ext cx="471328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2581275" y="2665413"/>
              <a:ext cx="4151313" cy="522288"/>
            </a:xfrm>
            <a:prstGeom prst="rect">
              <a:avLst/>
            </a:prstGeom>
            <a:noFill/>
          </p:spPr>
          <p:txBody>
            <a:bodyPr wrap="none">
              <a:spAutoFit/>
            </a:bodyPr>
            <a:lstStyle/>
            <a:p>
              <a:pPr marR="0" defTabSz="914400">
                <a:buClrTx/>
                <a:buSzTx/>
                <a:buFontTx/>
                <a:buNone/>
                <a:defRPr/>
              </a:pPr>
              <a:r>
                <a:rPr kumimoji="0" lang="zh-CN" altLang="en-US" sz="2800" b="1" kern="1200" cap="none" spc="0" normalizeH="0" baseline="0" noProof="0" dirty="0">
                  <a:latin typeface="+mj-ea"/>
                  <a:ea typeface="+mj-ea"/>
                  <a:cs typeface="+mn-cs"/>
                </a:rPr>
                <a:t>北师大版七年级数学下册</a:t>
              </a:r>
              <a:endParaRPr kumimoji="0" lang="zh-CN" altLang="en-US" sz="2800" b="1" kern="1200" cap="none" spc="0" normalizeH="0" baseline="0" noProof="0" dirty="0">
                <a:latin typeface="+mj-ea"/>
                <a:ea typeface="+mj-ea"/>
                <a:cs typeface="+mn-cs"/>
              </a:endParaRPr>
            </a:p>
          </p:txBody>
        </p:sp>
        <p:sp>
          <p:nvSpPr>
            <p:cNvPr id="16" name="文本框 15"/>
            <p:cNvSpPr txBox="1"/>
            <p:nvPr/>
          </p:nvSpPr>
          <p:spPr>
            <a:xfrm>
              <a:off x="3173413" y="1647825"/>
              <a:ext cx="2967038" cy="923925"/>
            </a:xfrm>
            <a:prstGeom prst="rect">
              <a:avLst/>
            </a:prstGeom>
            <a:noFill/>
          </p:spPr>
          <p:txBody>
            <a:bodyPr wrap="none">
              <a:spAutoFit/>
            </a:bodyPr>
            <a:lstStyle/>
            <a:p>
              <a:pPr marR="0" defTabSz="914400">
                <a:buClrTx/>
                <a:buSzTx/>
                <a:buFontTx/>
                <a:buNone/>
                <a:defRPr/>
              </a:pPr>
              <a:r>
                <a:rPr kumimoji="0" lang="zh-CN" altLang="en-US" sz="5400" b="1" kern="1200" cap="none" spc="0" normalizeH="0" baseline="0" noProof="0" dirty="0">
                  <a:latin typeface="+mj-lt"/>
                  <a:ea typeface="+mj-ea"/>
                  <a:cs typeface="+mn-cs"/>
                </a:rPr>
                <a:t>章末复习</a:t>
              </a:r>
              <a:endParaRPr kumimoji="0" lang="zh-CN" altLang="en-US" sz="5400" b="1" kern="1200" cap="none" spc="0" normalizeH="0" baseline="0" noProof="0" dirty="0">
                <a:latin typeface="+mj-lt"/>
                <a:ea typeface="+mj-ea"/>
                <a:cs typeface="+mn-cs"/>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656522" y="678984"/>
            <a:ext cx="3830955" cy="523220"/>
          </a:xfrm>
          <a:prstGeom prst="rect">
            <a:avLst/>
          </a:prstGeom>
          <a:solidFill>
            <a:schemeClr val="accent1">
              <a:lumMod val="20000"/>
              <a:lumOff val="80000"/>
            </a:schemeClr>
          </a:solidFill>
          <a:ln w="28575">
            <a:solidFill>
              <a:srgbClr val="FFC000"/>
            </a:solidFill>
            <a:prstDash val="solid"/>
          </a:ln>
          <a:scene3d>
            <a:camera prst="orthographicFront"/>
            <a:lightRig rig="threePt" dir="t"/>
          </a:scene3d>
          <a:sp3d>
            <a:bevelT/>
          </a:sp3d>
        </p:spPr>
        <p:txBody>
          <a:bodyPr wrap="square" anchor="ctr">
            <a:spAutoFit/>
          </a:bodyPr>
          <a:lstStyle/>
          <a:p>
            <a:pPr marL="0" marR="0" lvl="0" indent="0" algn="ctr" defTabSz="914400" rtl="0" eaLnBrk="0" fontAlgn="base" latinLnBrk="0" hangingPunct="0">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知识点三    关系式法</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3" name="矩形 2"/>
          <p:cNvSpPr/>
          <p:nvPr/>
        </p:nvSpPr>
        <p:spPr>
          <a:xfrm>
            <a:off x="1001712" y="1341120"/>
            <a:ext cx="7261225" cy="2678113"/>
          </a:xfrm>
          <a:prstGeom prst="rect">
            <a:avLst/>
          </a:prstGeom>
        </p:spPr>
        <p:txBody>
          <a:bodyPr>
            <a:spAutoFit/>
          </a:bodyPr>
          <a:lstStyle/>
          <a:p>
            <a:pPr marL="457200" marR="0" lvl="0" indent="-457200" algn="l" defTabSz="914400" rtl="0" eaLnBrk="0" fontAlgn="base" latinLnBrk="0" hangingPunct="0">
              <a:lnSpc>
                <a:spcPct val="150000"/>
              </a:lnSpc>
              <a:spcBef>
                <a:spcPct val="0"/>
              </a:spcBef>
              <a:spcAft>
                <a:spcPct val="0"/>
              </a:spcAft>
              <a:buClr>
                <a:srgbClr val="F06E46"/>
              </a:buClr>
              <a:buSzTx/>
              <a:buFont typeface="Wingdings" panose="05000000000000000000" pitchFamily="2" charset="2"/>
              <a:buChar char="Ø"/>
              <a:defRPr/>
            </a:pP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关系式是利用数学式子来表示变量之间关系的等式，利用关系式，可以根据自变量的值求出相应的因变量的值，也可以根据因变量的值求出相应自变量的值。</a:t>
            </a:r>
            <a:endPar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012825" y="1473200"/>
            <a:ext cx="7197725" cy="1303177"/>
          </a:xfrm>
          <a:prstGeom prst="rect">
            <a:avLst/>
          </a:prstGeom>
          <a:solidFill>
            <a:schemeClr val="bg1">
              <a:alpha val="50000"/>
            </a:schemeClr>
          </a:solidFill>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       </a:t>
            </a:r>
            <a:r>
              <a:rPr kumimoji="0" lang="zh-CN" altLang="en-US" sz="2800" b="1" i="0" u="none" strike="noStrike" kern="1200" cap="none" spc="0" normalizeH="0" baseline="0" noProof="0" dirty="0">
                <a:ln>
                  <a:noFill/>
                </a:ln>
                <a:solidFill>
                  <a:srgbClr val="3333FF"/>
                </a:solidFill>
                <a:effectLst/>
                <a:uLnTx/>
                <a:uFillTx/>
                <a:latin typeface="+mj-lt"/>
                <a:ea typeface="+mj-ea"/>
                <a:cs typeface="+mn-cs"/>
              </a:rPr>
              <a:t>例</a:t>
            </a:r>
            <a:r>
              <a:rPr kumimoji="0" lang="en-US" altLang="zh-CN" sz="2800" b="1" i="0" u="none" strike="noStrike" kern="1200" cap="none" spc="0" normalizeH="0" baseline="0" noProof="0" dirty="0">
                <a:ln>
                  <a:noFill/>
                </a:ln>
                <a:solidFill>
                  <a:srgbClr val="3333FF"/>
                </a:solidFill>
                <a:effectLst/>
                <a:uLnTx/>
                <a:uFillTx/>
                <a:latin typeface="+mj-lt"/>
                <a:ea typeface="+mj-ea"/>
                <a:cs typeface="+mn-cs"/>
              </a:rPr>
              <a:t>3</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一长方形的长为 </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5</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，宽为 </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x</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，则这个长方形的面积 </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y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的关系式为</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__________</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 </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3" name="Text Box 39"/>
          <p:cNvSpPr txBox="1">
            <a:spLocks noChangeArrowheads="1"/>
          </p:cNvSpPr>
          <p:nvPr/>
        </p:nvSpPr>
        <p:spPr bwMode="auto">
          <a:xfrm>
            <a:off x="5653088" y="2133600"/>
            <a:ext cx="1157288" cy="596574"/>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8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y</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 = </a:t>
            </a:r>
            <a:r>
              <a:rPr kumimoji="0" lang="en-US" altLang="zh-CN" sz="2800" b="1" i="0" u="none" strike="noStrike" kern="1200" cap="none" spc="0" normalizeH="0" baseline="0" noProof="0" dirty="0" err="1">
                <a:ln>
                  <a:noFill/>
                </a:ln>
                <a:solidFill>
                  <a:srgbClr val="FF0000"/>
                </a:solidFill>
                <a:effectLst/>
                <a:uLnTx/>
                <a:uFillTx/>
                <a:latin typeface="+mj-lt"/>
                <a:ea typeface="楷体" panose="02010609060101010101" pitchFamily="49" charset="-122"/>
                <a:cs typeface="+mn-cs"/>
              </a:rPr>
              <a:t>5</a:t>
            </a:r>
            <a:r>
              <a:rPr kumimoji="0" lang="en-US" altLang="zh-CN" sz="2800" b="1" i="1" u="none" strike="noStrike" kern="1200" cap="none" spc="0" normalizeH="0" baseline="0" noProof="0" dirty="0" err="1">
                <a:ln>
                  <a:noFill/>
                </a:ln>
                <a:solidFill>
                  <a:srgbClr val="FF0000"/>
                </a:solidFill>
                <a:effectLst/>
                <a:uLnTx/>
                <a:uFillTx/>
                <a:latin typeface="+mj-lt"/>
                <a:ea typeface="楷体" panose="02010609060101010101" pitchFamily="49" charset="-122"/>
                <a:cs typeface="+mn-cs"/>
              </a:rPr>
              <a:t>x</a:t>
            </a:r>
            <a:endParaRPr kumimoji="0" lang="zh-CN" altLang="en-US" sz="2800" b="1" i="1" u="none" strike="noStrike" kern="1200" cap="none" spc="0" normalizeH="0" baseline="30000" noProof="0" dirty="0">
              <a:ln>
                <a:noFill/>
              </a:ln>
              <a:solidFill>
                <a:srgbClr val="FF0000"/>
              </a:solidFill>
              <a:effectLst/>
              <a:uLnTx/>
              <a:uFillTx/>
              <a:latin typeface="+mj-lt"/>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982662" y="342048"/>
            <a:ext cx="7178675" cy="1949508"/>
          </a:xfrm>
          <a:prstGeom prst="rect">
            <a:avLst/>
          </a:prstGeom>
          <a:solidFill>
            <a:schemeClr val="bg1">
              <a:alpha val="50000"/>
            </a:schemeClr>
          </a:solidFill>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        </a:t>
            </a:r>
            <a:r>
              <a:rPr kumimoji="0" lang="zh-CN" altLang="en-US" sz="2800" b="1" i="0" u="none" strike="noStrike" kern="1200" cap="none" spc="0" normalizeH="0" baseline="0" noProof="0" dirty="0">
                <a:ln>
                  <a:noFill/>
                </a:ln>
                <a:solidFill>
                  <a:srgbClr val="3333FF"/>
                </a:solidFill>
                <a:effectLst/>
                <a:uLnTx/>
                <a:uFillTx/>
                <a:latin typeface="+mj-lt"/>
                <a:ea typeface="+mj-ea"/>
                <a:cs typeface="+mn-cs"/>
              </a:rPr>
              <a:t>例</a:t>
            </a:r>
            <a:r>
              <a:rPr kumimoji="0" lang="en-US" altLang="zh-CN" sz="2800" b="1" i="0" u="none" strike="noStrike" kern="1200" cap="none" spc="0" normalizeH="0" baseline="0" noProof="0" dirty="0">
                <a:ln>
                  <a:noFill/>
                </a:ln>
                <a:solidFill>
                  <a:srgbClr val="3333FF"/>
                </a:solidFill>
                <a:effectLst/>
                <a:uLnTx/>
                <a:uFillTx/>
                <a:latin typeface="+mj-lt"/>
                <a:ea typeface="+mj-ea"/>
                <a:cs typeface="+mn-cs"/>
              </a:rPr>
              <a:t>4</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如图：将边长为 </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20 cm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的正方形纸片的四个角截去相同的小正方形，然后将截好的材料围成一个无盖的长方体。</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grpSp>
        <p:nvGrpSpPr>
          <p:cNvPr id="15363" name="组合 22"/>
          <p:cNvGrpSpPr/>
          <p:nvPr/>
        </p:nvGrpSpPr>
        <p:grpSpPr>
          <a:xfrm>
            <a:off x="1847849" y="2362835"/>
            <a:ext cx="5448300" cy="2168525"/>
            <a:chOff x="1803576" y="2301765"/>
            <a:chExt cx="5448563" cy="2169335"/>
          </a:xfrm>
        </p:grpSpPr>
        <p:grpSp>
          <p:nvGrpSpPr>
            <p:cNvPr id="15364" name="组合 19"/>
            <p:cNvGrpSpPr/>
            <p:nvPr/>
          </p:nvGrpSpPr>
          <p:grpSpPr>
            <a:xfrm>
              <a:off x="1803576" y="2301765"/>
              <a:ext cx="5448563" cy="2169335"/>
              <a:chOff x="2408971" y="2320683"/>
              <a:chExt cx="5448563" cy="2169335"/>
            </a:xfrm>
          </p:grpSpPr>
          <p:sp>
            <p:nvSpPr>
              <p:cNvPr id="4" name="矩形 3"/>
              <p:cNvSpPr/>
              <p:nvPr/>
            </p:nvSpPr>
            <p:spPr bwMode="auto">
              <a:xfrm>
                <a:off x="2408971" y="2320683"/>
                <a:ext cx="2168630" cy="2169335"/>
              </a:xfrm>
              <a:prstGeom prst="rect">
                <a:avLst/>
              </a:prstGeom>
              <a:solidFill>
                <a:srgbClr val="CCFF99"/>
              </a:solidFill>
              <a:ln w="19050">
                <a:solidFill>
                  <a:srgbClr val="000000"/>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5" name="立方体 4"/>
              <p:cNvSpPr/>
              <p:nvPr/>
            </p:nvSpPr>
            <p:spPr bwMode="auto">
              <a:xfrm>
                <a:off x="6123900" y="2868576"/>
                <a:ext cx="1733634" cy="1237124"/>
              </a:xfrm>
              <a:prstGeom prst="cube">
                <a:avLst/>
              </a:prstGeom>
              <a:solidFill>
                <a:srgbClr val="CCFF99"/>
              </a:solidFill>
              <a:ln w="19050">
                <a:solidFill>
                  <a:srgbClr val="000000"/>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6" name="右箭头 5"/>
              <p:cNvSpPr/>
              <p:nvPr/>
            </p:nvSpPr>
            <p:spPr bwMode="auto">
              <a:xfrm>
                <a:off x="4941156" y="3398999"/>
                <a:ext cx="819190" cy="252506"/>
              </a:xfrm>
              <a:prstGeom prst="rightArrow">
                <a:avLst/>
              </a:prstGeom>
              <a:noFill/>
              <a:ln w="19050">
                <a:solidFill>
                  <a:srgbClr val="000000"/>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grpSp>
            <p:nvGrpSpPr>
              <p:cNvPr id="15369" name="组合 9"/>
              <p:cNvGrpSpPr/>
              <p:nvPr/>
            </p:nvGrpSpPr>
            <p:grpSpPr>
              <a:xfrm>
                <a:off x="2421584" y="4099033"/>
                <a:ext cx="390986" cy="390985"/>
                <a:chOff x="813501" y="2989141"/>
                <a:chExt cx="390986" cy="390985"/>
              </a:xfrm>
            </p:grpSpPr>
            <p:cxnSp>
              <p:nvCxnSpPr>
                <p:cNvPr id="8" name="直接连接符 7"/>
                <p:cNvCxnSpPr/>
                <p:nvPr/>
              </p:nvCxnSpPr>
              <p:spPr>
                <a:xfrm>
                  <a:off x="813589" y="2989455"/>
                  <a:ext cx="390544"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rot="16200000">
                  <a:off x="1008798" y="3184791"/>
                  <a:ext cx="390671"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grpSp>
          <p:grpSp>
            <p:nvGrpSpPr>
              <p:cNvPr id="15370" name="组合 10"/>
              <p:cNvGrpSpPr/>
              <p:nvPr/>
            </p:nvGrpSpPr>
            <p:grpSpPr>
              <a:xfrm rot="-5400000">
                <a:off x="4182061" y="4093779"/>
                <a:ext cx="390986" cy="390985"/>
                <a:chOff x="813501" y="2989141"/>
                <a:chExt cx="390986" cy="390985"/>
              </a:xfrm>
            </p:grpSpPr>
            <p:cxnSp>
              <p:nvCxnSpPr>
                <p:cNvPr id="12" name="直接连接符 11"/>
                <p:cNvCxnSpPr/>
                <p:nvPr/>
              </p:nvCxnSpPr>
              <p:spPr>
                <a:xfrm>
                  <a:off x="813010" y="2989373"/>
                  <a:ext cx="392259"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1002057" y="3184645"/>
                  <a:ext cx="390544"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grpSp>
          <p:grpSp>
            <p:nvGrpSpPr>
              <p:cNvPr id="15371" name="组合 13"/>
              <p:cNvGrpSpPr/>
              <p:nvPr/>
            </p:nvGrpSpPr>
            <p:grpSpPr>
              <a:xfrm rot="10800000">
                <a:off x="4175225" y="2341871"/>
                <a:ext cx="390986" cy="390985"/>
                <a:chOff x="813501" y="2989141"/>
                <a:chExt cx="390986" cy="390985"/>
              </a:xfrm>
            </p:grpSpPr>
            <p:cxnSp>
              <p:nvCxnSpPr>
                <p:cNvPr id="15" name="直接连接符 14"/>
                <p:cNvCxnSpPr/>
                <p:nvPr/>
              </p:nvCxnSpPr>
              <p:spPr>
                <a:xfrm>
                  <a:off x="813224" y="2980469"/>
                  <a:ext cx="390544"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6200000">
                  <a:off x="1007639" y="3184539"/>
                  <a:ext cx="392258"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grpSp>
          <p:grpSp>
            <p:nvGrpSpPr>
              <p:cNvPr id="15372" name="组合 16"/>
              <p:cNvGrpSpPr/>
              <p:nvPr/>
            </p:nvGrpSpPr>
            <p:grpSpPr>
              <a:xfrm rot="-10800000" flipH="1">
                <a:off x="2427880" y="2330474"/>
                <a:ext cx="390986" cy="390985"/>
                <a:chOff x="813501" y="2989141"/>
                <a:chExt cx="390986" cy="390985"/>
              </a:xfrm>
            </p:grpSpPr>
            <p:cxnSp>
              <p:nvCxnSpPr>
                <p:cNvPr id="18" name="直接连接符 17"/>
                <p:cNvCxnSpPr/>
                <p:nvPr/>
              </p:nvCxnSpPr>
              <p:spPr>
                <a:xfrm>
                  <a:off x="813643" y="2997657"/>
                  <a:ext cx="390544"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200000">
                  <a:off x="1008852" y="3192992"/>
                  <a:ext cx="390671"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grpSp>
        </p:grpSp>
        <p:sp>
          <p:nvSpPr>
            <p:cNvPr id="22" name="任意多边形 21"/>
            <p:cNvSpPr/>
            <p:nvPr/>
          </p:nvSpPr>
          <p:spPr bwMode="auto">
            <a:xfrm>
              <a:off x="5531206" y="2844893"/>
              <a:ext cx="1720933" cy="308090"/>
            </a:xfrm>
            <a:custGeom>
              <a:avLst/>
              <a:gdLst>
                <a:gd name="connsiteX0" fmla="*/ 0 w 1721595"/>
                <a:gd name="connsiteY0" fmla="*/ 309004 h 309004"/>
                <a:gd name="connsiteX1" fmla="*/ 1399978 w 1721595"/>
                <a:gd name="connsiteY1" fmla="*/ 309004 h 309004"/>
                <a:gd name="connsiteX2" fmla="*/ 1721595 w 1721595"/>
                <a:gd name="connsiteY2" fmla="*/ 0 h 309004"/>
                <a:gd name="connsiteX3" fmla="*/ 296392 w 1721595"/>
                <a:gd name="connsiteY3" fmla="*/ 0 h 309004"/>
                <a:gd name="connsiteX4" fmla="*/ 0 w 1721595"/>
                <a:gd name="connsiteY4" fmla="*/ 309004 h 309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1595" h="309004">
                  <a:moveTo>
                    <a:pt x="0" y="309004"/>
                  </a:moveTo>
                  <a:lnTo>
                    <a:pt x="1399978" y="309004"/>
                  </a:lnTo>
                  <a:lnTo>
                    <a:pt x="1721595" y="0"/>
                  </a:lnTo>
                  <a:lnTo>
                    <a:pt x="296392" y="0"/>
                  </a:lnTo>
                  <a:lnTo>
                    <a:pt x="0" y="309004"/>
                  </a:lnTo>
                  <a:close/>
                </a:path>
              </a:pathLst>
            </a:custGeom>
            <a:solidFill>
              <a:schemeClr val="bg1">
                <a:alpha val="70000"/>
              </a:schemeClr>
            </a:solidFill>
            <a:ln w="19050">
              <a:solidFill>
                <a:srgbClr val="000000"/>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386" name="组合 1"/>
          <p:cNvGrpSpPr/>
          <p:nvPr/>
        </p:nvGrpSpPr>
        <p:grpSpPr>
          <a:xfrm>
            <a:off x="1793240" y="500063"/>
            <a:ext cx="5448300" cy="2170112"/>
            <a:chOff x="2408971" y="2320683"/>
            <a:chExt cx="5448563" cy="2169335"/>
          </a:xfrm>
        </p:grpSpPr>
        <p:sp>
          <p:nvSpPr>
            <p:cNvPr id="3" name="矩形 2"/>
            <p:cNvSpPr/>
            <p:nvPr/>
          </p:nvSpPr>
          <p:spPr bwMode="auto">
            <a:xfrm>
              <a:off x="2408971" y="2320683"/>
              <a:ext cx="2168630" cy="2169335"/>
            </a:xfrm>
            <a:prstGeom prst="rect">
              <a:avLst/>
            </a:prstGeom>
            <a:solidFill>
              <a:srgbClr val="CCFF99"/>
            </a:solidFill>
            <a:ln w="19050">
              <a:solidFill>
                <a:srgbClr val="000000"/>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4" name="立方体 3"/>
            <p:cNvSpPr/>
            <p:nvPr/>
          </p:nvSpPr>
          <p:spPr bwMode="auto">
            <a:xfrm>
              <a:off x="6123900" y="2869761"/>
              <a:ext cx="1733634" cy="1236219"/>
            </a:xfrm>
            <a:prstGeom prst="cube">
              <a:avLst/>
            </a:prstGeom>
            <a:solidFill>
              <a:srgbClr val="CCFF99"/>
            </a:solidFill>
            <a:ln w="19050">
              <a:solidFill>
                <a:srgbClr val="000000"/>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5" name="右箭头 4"/>
            <p:cNvSpPr/>
            <p:nvPr/>
          </p:nvSpPr>
          <p:spPr bwMode="auto">
            <a:xfrm>
              <a:off x="4941156" y="3399796"/>
              <a:ext cx="819190" cy="250735"/>
            </a:xfrm>
            <a:prstGeom prst="rightArrow">
              <a:avLst/>
            </a:prstGeom>
            <a:noFill/>
            <a:ln w="19050">
              <a:solidFill>
                <a:srgbClr val="000000"/>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grpSp>
          <p:nvGrpSpPr>
            <p:cNvPr id="16393" name="组合 5"/>
            <p:cNvGrpSpPr/>
            <p:nvPr/>
          </p:nvGrpSpPr>
          <p:grpSpPr>
            <a:xfrm>
              <a:off x="2421584" y="4099033"/>
              <a:ext cx="390986" cy="390985"/>
              <a:chOff x="813501" y="2989141"/>
              <a:chExt cx="390986" cy="390985"/>
            </a:xfrm>
          </p:grpSpPr>
          <p:cxnSp>
            <p:nvCxnSpPr>
              <p:cNvPr id="16" name="直接连接符 15"/>
              <p:cNvCxnSpPr/>
              <p:nvPr/>
            </p:nvCxnSpPr>
            <p:spPr>
              <a:xfrm>
                <a:off x="813589" y="2989741"/>
                <a:ext cx="390544"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200000">
                <a:off x="1008941" y="3184934"/>
                <a:ext cx="390385"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grpSp>
        <p:grpSp>
          <p:nvGrpSpPr>
            <p:cNvPr id="16394" name="组合 6"/>
            <p:cNvGrpSpPr/>
            <p:nvPr/>
          </p:nvGrpSpPr>
          <p:grpSpPr>
            <a:xfrm rot="-5400000">
              <a:off x="4182061" y="4093779"/>
              <a:ext cx="390986" cy="390985"/>
              <a:chOff x="813501" y="2989141"/>
              <a:chExt cx="390986" cy="390985"/>
            </a:xfrm>
          </p:grpSpPr>
          <p:cxnSp>
            <p:nvCxnSpPr>
              <p:cNvPr id="14" name="直接连接符 13"/>
              <p:cNvCxnSpPr/>
              <p:nvPr/>
            </p:nvCxnSpPr>
            <p:spPr>
              <a:xfrm>
                <a:off x="813008" y="2989373"/>
                <a:ext cx="391973"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1001774" y="3184645"/>
                <a:ext cx="390544"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grpSp>
        <p:grpSp>
          <p:nvGrpSpPr>
            <p:cNvPr id="16395" name="组合 7"/>
            <p:cNvGrpSpPr/>
            <p:nvPr/>
          </p:nvGrpSpPr>
          <p:grpSpPr>
            <a:xfrm rot="10800000">
              <a:off x="4175225" y="2341871"/>
              <a:ext cx="390986" cy="390985"/>
              <a:chOff x="813501" y="2989141"/>
              <a:chExt cx="390986" cy="390985"/>
            </a:xfrm>
          </p:grpSpPr>
          <p:cxnSp>
            <p:nvCxnSpPr>
              <p:cNvPr id="12" name="直接连接符 11"/>
              <p:cNvCxnSpPr/>
              <p:nvPr/>
            </p:nvCxnSpPr>
            <p:spPr>
              <a:xfrm>
                <a:off x="813224" y="2980778"/>
                <a:ext cx="390544"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1007783" y="3184698"/>
                <a:ext cx="391973"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grpSp>
        <p:grpSp>
          <p:nvGrpSpPr>
            <p:cNvPr id="16396" name="组合 8"/>
            <p:cNvGrpSpPr/>
            <p:nvPr/>
          </p:nvGrpSpPr>
          <p:grpSpPr>
            <a:xfrm rot="-10800000" flipH="1">
              <a:off x="2427880" y="2330474"/>
              <a:ext cx="390986" cy="390985"/>
              <a:chOff x="813501" y="2989141"/>
              <a:chExt cx="390986" cy="390985"/>
            </a:xfrm>
          </p:grpSpPr>
          <p:cxnSp>
            <p:nvCxnSpPr>
              <p:cNvPr id="10" name="直接连接符 9"/>
              <p:cNvCxnSpPr/>
              <p:nvPr/>
            </p:nvCxnSpPr>
            <p:spPr>
              <a:xfrm>
                <a:off x="813643" y="2980489"/>
                <a:ext cx="390544"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200000">
                <a:off x="1008201" y="3184410"/>
                <a:ext cx="391972"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grpSp>
      </p:grpSp>
      <p:sp>
        <p:nvSpPr>
          <p:cNvPr id="18" name="矩形 17"/>
          <p:cNvSpPr/>
          <p:nvPr/>
        </p:nvSpPr>
        <p:spPr>
          <a:xfrm>
            <a:off x="562928" y="2741613"/>
            <a:ext cx="7921625" cy="1303177"/>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j-ea"/>
                <a:cs typeface="+mn-cs"/>
              </a:rPr>
              <a:t>(1)</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这个情境反映了哪两个变量之间的关系</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哪个是自变量</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哪个是因变量</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19" name="矩形 18"/>
          <p:cNvSpPr/>
          <p:nvPr/>
        </p:nvSpPr>
        <p:spPr>
          <a:xfrm>
            <a:off x="798670" y="3900812"/>
            <a:ext cx="6316663" cy="520848"/>
          </a:xfrm>
          <a:prstGeom prst="rect">
            <a:avLst/>
          </a:prstGeom>
          <a:noFill/>
          <a:ln>
            <a:noFill/>
          </a:ln>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lang="zh-CN" altLang="en-US" sz="2400" b="1" dirty="0">
                <a:solidFill>
                  <a:srgbClr val="FF0000"/>
                </a:solidFill>
                <a:latin typeface="+mj-lt"/>
                <a:ea typeface="楷体" panose="02010609060101010101" pitchFamily="49" charset="-122"/>
              </a:rPr>
              <a:t>解：</a:t>
            </a:r>
            <a:r>
              <a:rPr lang="en-US" altLang="zh-CN" sz="2400" b="1" dirty="0">
                <a:solidFill>
                  <a:srgbClr val="FF0000"/>
                </a:solidFill>
                <a:latin typeface="+mj-lt"/>
                <a:ea typeface="楷体" panose="02010609060101010101" pitchFamily="49" charset="-122"/>
              </a:rPr>
              <a:t>(1) </a:t>
            </a:r>
            <a:r>
              <a:rPr kumimoji="0" lang="zh-CN" altLang="en-US" sz="24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无盖长方体的体积和小正方形的边长。</a:t>
            </a:r>
            <a:endParaRPr kumimoji="0" lang="zh-CN" altLang="en-US" sz="24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
        <p:nvSpPr>
          <p:cNvPr id="21" name="任意多边形 20"/>
          <p:cNvSpPr/>
          <p:nvPr/>
        </p:nvSpPr>
        <p:spPr bwMode="auto">
          <a:xfrm>
            <a:off x="5514340" y="1049338"/>
            <a:ext cx="1722438" cy="309563"/>
          </a:xfrm>
          <a:custGeom>
            <a:avLst/>
            <a:gdLst>
              <a:gd name="connsiteX0" fmla="*/ 0 w 1721595"/>
              <a:gd name="connsiteY0" fmla="*/ 309004 h 309004"/>
              <a:gd name="connsiteX1" fmla="*/ 1399978 w 1721595"/>
              <a:gd name="connsiteY1" fmla="*/ 309004 h 309004"/>
              <a:gd name="connsiteX2" fmla="*/ 1721595 w 1721595"/>
              <a:gd name="connsiteY2" fmla="*/ 0 h 309004"/>
              <a:gd name="connsiteX3" fmla="*/ 296392 w 1721595"/>
              <a:gd name="connsiteY3" fmla="*/ 0 h 309004"/>
              <a:gd name="connsiteX4" fmla="*/ 0 w 1721595"/>
              <a:gd name="connsiteY4" fmla="*/ 309004 h 309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1595" h="309004">
                <a:moveTo>
                  <a:pt x="0" y="309004"/>
                </a:moveTo>
                <a:lnTo>
                  <a:pt x="1399978" y="309004"/>
                </a:lnTo>
                <a:lnTo>
                  <a:pt x="1721595" y="0"/>
                </a:lnTo>
                <a:lnTo>
                  <a:pt x="296392" y="0"/>
                </a:lnTo>
                <a:lnTo>
                  <a:pt x="0" y="309004"/>
                </a:lnTo>
                <a:close/>
              </a:path>
            </a:pathLst>
          </a:custGeom>
          <a:solidFill>
            <a:schemeClr val="bg1">
              <a:alpha val="70000"/>
            </a:schemeClr>
          </a:solidFill>
          <a:ln w="19050">
            <a:solidFill>
              <a:srgbClr val="000000"/>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22" name="矩形 21"/>
          <p:cNvSpPr/>
          <p:nvPr/>
        </p:nvSpPr>
        <p:spPr>
          <a:xfrm>
            <a:off x="792321" y="4363802"/>
            <a:ext cx="6316663" cy="520848"/>
          </a:xfrm>
          <a:prstGeom prst="rect">
            <a:avLst/>
          </a:prstGeom>
          <a:noFill/>
          <a:ln>
            <a:noFill/>
          </a:ln>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小正方形的边长是自变量。</a:t>
            </a:r>
            <a:endParaRPr kumimoji="0" lang="zh-CN" altLang="en-US" sz="24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
        <p:nvSpPr>
          <p:cNvPr id="24" name="矩形 23"/>
          <p:cNvSpPr/>
          <p:nvPr/>
        </p:nvSpPr>
        <p:spPr>
          <a:xfrm>
            <a:off x="4475480" y="4363802"/>
            <a:ext cx="4878389" cy="520848"/>
          </a:xfrm>
          <a:prstGeom prst="rect">
            <a:avLst/>
          </a:prstGeom>
          <a:noFill/>
          <a:ln>
            <a:noFill/>
          </a:ln>
        </p:spPr>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无盖长方体的体积是因变量。</a:t>
            </a:r>
            <a:endParaRPr kumimoji="0" lang="zh-CN" altLang="en-US" sz="24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anim calcmode="lin" valueType="num">
                                      <p:cBhvr>
                                        <p:cTn id="27" dur="1000" fill="hold"/>
                                        <p:tgtEl>
                                          <p:spTgt spid="24"/>
                                        </p:tgtEl>
                                        <p:attrNameLst>
                                          <p:attrName>ppt_x</p:attrName>
                                        </p:attrNameLst>
                                      </p:cBhvr>
                                      <p:tavLst>
                                        <p:tav tm="0">
                                          <p:val>
                                            <p:strVal val="#ppt_x"/>
                                          </p:val>
                                        </p:tav>
                                        <p:tav tm="100000">
                                          <p:val>
                                            <p:strVal val="#ppt_x"/>
                                          </p:val>
                                        </p:tav>
                                      </p:tavLst>
                                    </p:anim>
                                    <p:anim calcmode="lin" valueType="num">
                                      <p:cBhvr>
                                        <p:cTn id="2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410" name="组合 1"/>
          <p:cNvGrpSpPr/>
          <p:nvPr/>
        </p:nvGrpSpPr>
        <p:grpSpPr>
          <a:xfrm>
            <a:off x="1793240" y="469583"/>
            <a:ext cx="5448300" cy="2170112"/>
            <a:chOff x="2408971" y="2320683"/>
            <a:chExt cx="5448563" cy="2169335"/>
          </a:xfrm>
        </p:grpSpPr>
        <p:sp>
          <p:nvSpPr>
            <p:cNvPr id="3" name="矩形 2"/>
            <p:cNvSpPr/>
            <p:nvPr/>
          </p:nvSpPr>
          <p:spPr bwMode="auto">
            <a:xfrm>
              <a:off x="2408971" y="2320683"/>
              <a:ext cx="2168630" cy="2169335"/>
            </a:xfrm>
            <a:prstGeom prst="rect">
              <a:avLst/>
            </a:prstGeom>
            <a:solidFill>
              <a:srgbClr val="CCFF99"/>
            </a:solidFill>
            <a:ln w="19050">
              <a:solidFill>
                <a:srgbClr val="000000"/>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4" name="立方体 3"/>
            <p:cNvSpPr/>
            <p:nvPr/>
          </p:nvSpPr>
          <p:spPr bwMode="auto">
            <a:xfrm>
              <a:off x="6123900" y="2869761"/>
              <a:ext cx="1733634" cy="1236219"/>
            </a:xfrm>
            <a:prstGeom prst="cube">
              <a:avLst/>
            </a:prstGeom>
            <a:solidFill>
              <a:srgbClr val="CCFF99"/>
            </a:solidFill>
            <a:ln w="19050">
              <a:solidFill>
                <a:srgbClr val="000000"/>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5" name="右箭头 4"/>
            <p:cNvSpPr/>
            <p:nvPr/>
          </p:nvSpPr>
          <p:spPr bwMode="auto">
            <a:xfrm>
              <a:off x="4941156" y="3399796"/>
              <a:ext cx="819190" cy="250735"/>
            </a:xfrm>
            <a:prstGeom prst="rightArrow">
              <a:avLst/>
            </a:prstGeom>
            <a:noFill/>
            <a:ln w="19050">
              <a:solidFill>
                <a:srgbClr val="000000"/>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grpSp>
          <p:nvGrpSpPr>
            <p:cNvPr id="17417" name="组合 5"/>
            <p:cNvGrpSpPr/>
            <p:nvPr/>
          </p:nvGrpSpPr>
          <p:grpSpPr>
            <a:xfrm>
              <a:off x="2421584" y="4099033"/>
              <a:ext cx="390986" cy="390985"/>
              <a:chOff x="813501" y="2989141"/>
              <a:chExt cx="390986" cy="390985"/>
            </a:xfrm>
          </p:grpSpPr>
          <p:cxnSp>
            <p:nvCxnSpPr>
              <p:cNvPr id="16" name="直接连接符 15"/>
              <p:cNvCxnSpPr/>
              <p:nvPr/>
            </p:nvCxnSpPr>
            <p:spPr>
              <a:xfrm>
                <a:off x="813589" y="2989741"/>
                <a:ext cx="390544"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200000">
                <a:off x="1008941" y="3184934"/>
                <a:ext cx="390385"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grpSp>
        <p:grpSp>
          <p:nvGrpSpPr>
            <p:cNvPr id="17418" name="组合 6"/>
            <p:cNvGrpSpPr/>
            <p:nvPr/>
          </p:nvGrpSpPr>
          <p:grpSpPr>
            <a:xfrm rot="-5400000">
              <a:off x="4182061" y="4093779"/>
              <a:ext cx="390986" cy="390985"/>
              <a:chOff x="813501" y="2989141"/>
              <a:chExt cx="390986" cy="390985"/>
            </a:xfrm>
          </p:grpSpPr>
          <p:cxnSp>
            <p:nvCxnSpPr>
              <p:cNvPr id="14" name="直接连接符 13"/>
              <p:cNvCxnSpPr/>
              <p:nvPr/>
            </p:nvCxnSpPr>
            <p:spPr>
              <a:xfrm>
                <a:off x="813008" y="2989373"/>
                <a:ext cx="391973"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1001774" y="3184645"/>
                <a:ext cx="390544"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grpSp>
        <p:grpSp>
          <p:nvGrpSpPr>
            <p:cNvPr id="17419" name="组合 7"/>
            <p:cNvGrpSpPr/>
            <p:nvPr/>
          </p:nvGrpSpPr>
          <p:grpSpPr>
            <a:xfrm rot="10800000">
              <a:off x="4175225" y="2341871"/>
              <a:ext cx="390986" cy="390985"/>
              <a:chOff x="813501" y="2989141"/>
              <a:chExt cx="390986" cy="390985"/>
            </a:xfrm>
          </p:grpSpPr>
          <p:cxnSp>
            <p:nvCxnSpPr>
              <p:cNvPr id="12" name="直接连接符 11"/>
              <p:cNvCxnSpPr/>
              <p:nvPr/>
            </p:nvCxnSpPr>
            <p:spPr>
              <a:xfrm>
                <a:off x="813224" y="2980778"/>
                <a:ext cx="390544"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1007783" y="3184698"/>
                <a:ext cx="391973"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grpSp>
        <p:grpSp>
          <p:nvGrpSpPr>
            <p:cNvPr id="17420" name="组合 8"/>
            <p:cNvGrpSpPr/>
            <p:nvPr/>
          </p:nvGrpSpPr>
          <p:grpSpPr>
            <a:xfrm rot="-10800000" flipH="1">
              <a:off x="2427880" y="2330474"/>
              <a:ext cx="390986" cy="390985"/>
              <a:chOff x="813501" y="2989141"/>
              <a:chExt cx="390986" cy="390985"/>
            </a:xfrm>
          </p:grpSpPr>
          <p:cxnSp>
            <p:nvCxnSpPr>
              <p:cNvPr id="10" name="直接连接符 9"/>
              <p:cNvCxnSpPr/>
              <p:nvPr/>
            </p:nvCxnSpPr>
            <p:spPr>
              <a:xfrm>
                <a:off x="813643" y="2980489"/>
                <a:ext cx="390544"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200000">
                <a:off x="1008201" y="3184410"/>
                <a:ext cx="391972"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grpSp>
      </p:grpSp>
      <p:sp>
        <p:nvSpPr>
          <p:cNvPr id="18" name="矩形 17"/>
          <p:cNvSpPr/>
          <p:nvPr/>
        </p:nvSpPr>
        <p:spPr>
          <a:xfrm>
            <a:off x="550228" y="2768283"/>
            <a:ext cx="7921625" cy="1949508"/>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j-ea"/>
                <a:cs typeface="+mn-cs"/>
              </a:rPr>
              <a:t>(2)</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在以上问题中，若设截去的小正方形的边长是 </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x </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cm</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，围成的无盖长方体的体积是 </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y </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cm</a:t>
            </a:r>
            <a:r>
              <a:rPr kumimoji="0" lang="en-US" altLang="zh-CN" sz="2800" b="1" i="0" u="none" strike="noStrike" kern="1200" cap="none" spc="0" normalizeH="0" baseline="30000" noProof="0" dirty="0">
                <a:ln>
                  <a:noFill/>
                </a:ln>
                <a:solidFill>
                  <a:schemeClr val="tx1"/>
                </a:solidFill>
                <a:effectLst/>
                <a:uLnTx/>
                <a:uFillTx/>
                <a:latin typeface="+mj-lt"/>
                <a:ea typeface="+mj-ea"/>
                <a:cs typeface="+mn-cs"/>
              </a:rPr>
              <a:t>3</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，则 </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y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与 </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x</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之间的关系式是</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__________________</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 </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19" name="矩形 18"/>
          <p:cNvSpPr/>
          <p:nvPr/>
        </p:nvSpPr>
        <p:spPr>
          <a:xfrm>
            <a:off x="3661728" y="4054158"/>
            <a:ext cx="2222500" cy="592213"/>
          </a:xfrm>
          <a:prstGeom prst="rect">
            <a:avLst/>
          </a:prstGeom>
          <a:noFill/>
          <a:ln>
            <a:noFill/>
          </a:ln>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8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y</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 = </a:t>
            </a:r>
            <a:r>
              <a:rPr kumimoji="0" lang="en-US" altLang="zh-CN" sz="28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x</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(20</a:t>
            </a:r>
            <a:r>
              <a:rPr kumimoji="0" lang="en-US" altLang="zh-CN" sz="2800" b="1" i="0" u="none" strike="noStrike" kern="1200" cap="none" spc="0" normalizeH="0" baseline="0" noProof="0" dirty="0">
                <a:ln>
                  <a:noFill/>
                </a:ln>
                <a:solidFill>
                  <a:srgbClr val="FF0000"/>
                </a:solidFill>
                <a:effectLst/>
                <a:uLnTx/>
                <a:uFillTx/>
                <a:latin typeface="+mj-ea"/>
                <a:ea typeface="+mj-ea"/>
                <a:cs typeface="+mn-cs"/>
              </a:rPr>
              <a:t>-</a:t>
            </a:r>
            <a:r>
              <a:rPr kumimoji="0" lang="en-US" altLang="zh-CN" sz="2800" b="1" i="0" u="none" strike="noStrike" kern="1200" cap="none" spc="0" normalizeH="0" baseline="0" noProof="0" dirty="0" err="1">
                <a:ln>
                  <a:noFill/>
                </a:ln>
                <a:solidFill>
                  <a:srgbClr val="FF0000"/>
                </a:solidFill>
                <a:effectLst/>
                <a:uLnTx/>
                <a:uFillTx/>
                <a:latin typeface="+mj-lt"/>
                <a:ea typeface="楷体" panose="02010609060101010101" pitchFamily="49" charset="-122"/>
                <a:cs typeface="+mn-cs"/>
              </a:rPr>
              <a:t>2</a:t>
            </a:r>
            <a:r>
              <a:rPr kumimoji="0" lang="en-US" altLang="zh-CN" sz="2800" b="1" i="1" u="none" strike="noStrike" kern="1200" cap="none" spc="0" normalizeH="0" baseline="0" noProof="0" dirty="0" err="1">
                <a:ln>
                  <a:noFill/>
                </a:ln>
                <a:solidFill>
                  <a:srgbClr val="FF0000"/>
                </a:solidFill>
                <a:effectLst/>
                <a:uLnTx/>
                <a:uFillTx/>
                <a:latin typeface="+mj-lt"/>
                <a:ea typeface="楷体" panose="02010609060101010101" pitchFamily="49" charset="-122"/>
                <a:cs typeface="+mn-cs"/>
              </a:rPr>
              <a:t>x</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a:t>
            </a:r>
            <a:r>
              <a:rPr kumimoji="0" lang="en-US" altLang="zh-CN" sz="2800" b="1" i="0" u="none" strike="noStrike" kern="1200" cap="none" spc="0" normalizeH="0" baseline="30000" noProof="0" dirty="0">
                <a:ln>
                  <a:noFill/>
                </a:ln>
                <a:solidFill>
                  <a:srgbClr val="FF0000"/>
                </a:solidFill>
                <a:effectLst/>
                <a:uLnTx/>
                <a:uFillTx/>
                <a:latin typeface="+mj-lt"/>
                <a:ea typeface="楷体" panose="02010609060101010101" pitchFamily="49" charset="-122"/>
                <a:cs typeface="+mn-cs"/>
              </a:rPr>
              <a:t>2</a:t>
            </a:r>
            <a:endPar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
        <p:nvSpPr>
          <p:cNvPr id="21" name="任意多边形 20"/>
          <p:cNvSpPr/>
          <p:nvPr/>
        </p:nvSpPr>
        <p:spPr bwMode="auto">
          <a:xfrm>
            <a:off x="5514340" y="1018858"/>
            <a:ext cx="1722438" cy="309563"/>
          </a:xfrm>
          <a:custGeom>
            <a:avLst/>
            <a:gdLst>
              <a:gd name="connsiteX0" fmla="*/ 0 w 1721595"/>
              <a:gd name="connsiteY0" fmla="*/ 309004 h 309004"/>
              <a:gd name="connsiteX1" fmla="*/ 1399978 w 1721595"/>
              <a:gd name="connsiteY1" fmla="*/ 309004 h 309004"/>
              <a:gd name="connsiteX2" fmla="*/ 1721595 w 1721595"/>
              <a:gd name="connsiteY2" fmla="*/ 0 h 309004"/>
              <a:gd name="connsiteX3" fmla="*/ 296392 w 1721595"/>
              <a:gd name="connsiteY3" fmla="*/ 0 h 309004"/>
              <a:gd name="connsiteX4" fmla="*/ 0 w 1721595"/>
              <a:gd name="connsiteY4" fmla="*/ 309004 h 309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1595" h="309004">
                <a:moveTo>
                  <a:pt x="0" y="309004"/>
                </a:moveTo>
                <a:lnTo>
                  <a:pt x="1399978" y="309004"/>
                </a:lnTo>
                <a:lnTo>
                  <a:pt x="1721595" y="0"/>
                </a:lnTo>
                <a:lnTo>
                  <a:pt x="296392" y="0"/>
                </a:lnTo>
                <a:lnTo>
                  <a:pt x="0" y="309004"/>
                </a:lnTo>
                <a:close/>
              </a:path>
            </a:pathLst>
          </a:custGeom>
          <a:solidFill>
            <a:schemeClr val="bg1">
              <a:alpha val="70000"/>
            </a:schemeClr>
          </a:solidFill>
          <a:ln w="19050">
            <a:solidFill>
              <a:srgbClr val="000000"/>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8434" name="组合 1"/>
          <p:cNvGrpSpPr/>
          <p:nvPr/>
        </p:nvGrpSpPr>
        <p:grpSpPr>
          <a:xfrm>
            <a:off x="1866899" y="446723"/>
            <a:ext cx="5448300" cy="2170112"/>
            <a:chOff x="2408971" y="2320683"/>
            <a:chExt cx="5448563" cy="2169335"/>
          </a:xfrm>
        </p:grpSpPr>
        <p:sp>
          <p:nvSpPr>
            <p:cNvPr id="3" name="矩形 2"/>
            <p:cNvSpPr/>
            <p:nvPr/>
          </p:nvSpPr>
          <p:spPr bwMode="auto">
            <a:xfrm>
              <a:off x="2408971" y="2320683"/>
              <a:ext cx="2168630" cy="2169335"/>
            </a:xfrm>
            <a:prstGeom prst="rect">
              <a:avLst/>
            </a:prstGeom>
            <a:solidFill>
              <a:srgbClr val="CCFF99"/>
            </a:solidFill>
            <a:ln w="19050">
              <a:solidFill>
                <a:srgbClr val="000000"/>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4" name="立方体 3"/>
            <p:cNvSpPr/>
            <p:nvPr/>
          </p:nvSpPr>
          <p:spPr bwMode="auto">
            <a:xfrm>
              <a:off x="6123900" y="2869761"/>
              <a:ext cx="1733634" cy="1236219"/>
            </a:xfrm>
            <a:prstGeom prst="cube">
              <a:avLst/>
            </a:prstGeom>
            <a:solidFill>
              <a:srgbClr val="CCFF99"/>
            </a:solidFill>
            <a:ln w="19050">
              <a:solidFill>
                <a:srgbClr val="000000"/>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5" name="右箭头 4"/>
            <p:cNvSpPr/>
            <p:nvPr/>
          </p:nvSpPr>
          <p:spPr bwMode="auto">
            <a:xfrm>
              <a:off x="4941156" y="3399796"/>
              <a:ext cx="819190" cy="250735"/>
            </a:xfrm>
            <a:prstGeom prst="rightArrow">
              <a:avLst/>
            </a:prstGeom>
            <a:noFill/>
            <a:ln w="19050">
              <a:solidFill>
                <a:srgbClr val="000000"/>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grpSp>
          <p:nvGrpSpPr>
            <p:cNvPr id="18442" name="组合 5"/>
            <p:cNvGrpSpPr/>
            <p:nvPr/>
          </p:nvGrpSpPr>
          <p:grpSpPr>
            <a:xfrm>
              <a:off x="2421584" y="4099033"/>
              <a:ext cx="390986" cy="390985"/>
              <a:chOff x="813501" y="2989141"/>
              <a:chExt cx="390986" cy="390985"/>
            </a:xfrm>
          </p:grpSpPr>
          <p:cxnSp>
            <p:nvCxnSpPr>
              <p:cNvPr id="16" name="直接连接符 15"/>
              <p:cNvCxnSpPr/>
              <p:nvPr/>
            </p:nvCxnSpPr>
            <p:spPr>
              <a:xfrm>
                <a:off x="813589" y="2989741"/>
                <a:ext cx="390544"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6200000">
                <a:off x="1008941" y="3184934"/>
                <a:ext cx="390385"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grpSp>
        <p:grpSp>
          <p:nvGrpSpPr>
            <p:cNvPr id="18443" name="组合 6"/>
            <p:cNvGrpSpPr/>
            <p:nvPr/>
          </p:nvGrpSpPr>
          <p:grpSpPr>
            <a:xfrm rot="-5400000">
              <a:off x="4182061" y="4093779"/>
              <a:ext cx="390986" cy="390985"/>
              <a:chOff x="813501" y="2989141"/>
              <a:chExt cx="390986" cy="390985"/>
            </a:xfrm>
          </p:grpSpPr>
          <p:cxnSp>
            <p:nvCxnSpPr>
              <p:cNvPr id="14" name="直接连接符 13"/>
              <p:cNvCxnSpPr/>
              <p:nvPr/>
            </p:nvCxnSpPr>
            <p:spPr>
              <a:xfrm>
                <a:off x="813008" y="2989373"/>
                <a:ext cx="391973"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1001774" y="3184645"/>
                <a:ext cx="390544"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grpSp>
        <p:grpSp>
          <p:nvGrpSpPr>
            <p:cNvPr id="18444" name="组合 7"/>
            <p:cNvGrpSpPr/>
            <p:nvPr/>
          </p:nvGrpSpPr>
          <p:grpSpPr>
            <a:xfrm rot="10800000">
              <a:off x="4175225" y="2341871"/>
              <a:ext cx="390986" cy="390985"/>
              <a:chOff x="813501" y="2989141"/>
              <a:chExt cx="390986" cy="390985"/>
            </a:xfrm>
          </p:grpSpPr>
          <p:cxnSp>
            <p:nvCxnSpPr>
              <p:cNvPr id="12" name="直接连接符 11"/>
              <p:cNvCxnSpPr/>
              <p:nvPr/>
            </p:nvCxnSpPr>
            <p:spPr>
              <a:xfrm>
                <a:off x="813224" y="2980778"/>
                <a:ext cx="390544"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1007783" y="3184698"/>
                <a:ext cx="391973"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grpSp>
        <p:grpSp>
          <p:nvGrpSpPr>
            <p:cNvPr id="18445" name="组合 8"/>
            <p:cNvGrpSpPr/>
            <p:nvPr/>
          </p:nvGrpSpPr>
          <p:grpSpPr>
            <a:xfrm rot="-10800000" flipH="1">
              <a:off x="2427880" y="2330474"/>
              <a:ext cx="390986" cy="390985"/>
              <a:chOff x="813501" y="2989141"/>
              <a:chExt cx="390986" cy="390985"/>
            </a:xfrm>
          </p:grpSpPr>
          <p:cxnSp>
            <p:nvCxnSpPr>
              <p:cNvPr id="10" name="直接连接符 9"/>
              <p:cNvCxnSpPr/>
              <p:nvPr/>
            </p:nvCxnSpPr>
            <p:spPr>
              <a:xfrm>
                <a:off x="813643" y="2980489"/>
                <a:ext cx="390544"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200000">
                <a:off x="1008201" y="3184410"/>
                <a:ext cx="391972"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grpSp>
      </p:grpSp>
      <p:sp>
        <p:nvSpPr>
          <p:cNvPr id="18" name="矩形 17"/>
          <p:cNvSpPr/>
          <p:nvPr/>
        </p:nvSpPr>
        <p:spPr>
          <a:xfrm>
            <a:off x="611187" y="2700973"/>
            <a:ext cx="7921625" cy="1303338"/>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j-ea"/>
                <a:cs typeface="+mn-cs"/>
              </a:rPr>
              <a:t>(3)</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若小正方形的边长是 </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5 cm</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，那么长方体的体积是多少</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当 </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x </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 2.5 cm</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时体积是多少</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 ?</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19" name="矩形 18"/>
          <p:cNvSpPr/>
          <p:nvPr/>
        </p:nvSpPr>
        <p:spPr>
          <a:xfrm>
            <a:off x="611186" y="3867271"/>
            <a:ext cx="8395027" cy="1152367"/>
          </a:xfrm>
          <a:prstGeom prst="rect">
            <a:avLst/>
          </a:prstGeom>
          <a:noFill/>
          <a:ln>
            <a:noFill/>
          </a:ln>
        </p:spPr>
        <p:txBody>
          <a:bodyPr wrap="square">
            <a:spAutoFit/>
          </a:bodyPr>
          <a:lstStyle/>
          <a:p>
            <a:pPr lvl="0" eaLnBrk="1" hangingPunct="1">
              <a:lnSpc>
                <a:spcPct val="130000"/>
              </a:lnSpc>
              <a:defRPr/>
            </a:pPr>
            <a:r>
              <a:rPr lang="en-US" altLang="zh-CN" sz="2800" b="1" dirty="0">
                <a:solidFill>
                  <a:srgbClr val="FF0000"/>
                </a:solidFill>
                <a:latin typeface="+mj-lt"/>
                <a:ea typeface="楷体" panose="02010609060101010101" pitchFamily="49" charset="-122"/>
              </a:rPr>
              <a:t>(3)</a:t>
            </a:r>
            <a:r>
              <a:rPr lang="zh-CN" altLang="en-US" sz="2800" b="1" dirty="0">
                <a:solidFill>
                  <a:srgbClr val="FF0000"/>
                </a:solidFill>
                <a:latin typeface="+mj-lt"/>
                <a:ea typeface="楷体" panose="02010609060101010101" pitchFamily="49" charset="-122"/>
              </a:rPr>
              <a:t>当小正方形的边长是 </a:t>
            </a:r>
            <a:r>
              <a:rPr lang="en-US" altLang="zh-CN" sz="2800" b="1" dirty="0">
                <a:solidFill>
                  <a:srgbClr val="FF0000"/>
                </a:solidFill>
                <a:latin typeface="+mj-lt"/>
                <a:ea typeface="楷体" panose="02010609060101010101" pitchFamily="49" charset="-122"/>
              </a:rPr>
              <a:t>5 cm</a:t>
            </a:r>
            <a:r>
              <a:rPr lang="zh-CN" altLang="en-US" sz="2800" b="1" dirty="0">
                <a:solidFill>
                  <a:srgbClr val="FF0000"/>
                </a:solidFill>
                <a:latin typeface="+mj-lt"/>
                <a:ea typeface="楷体" panose="02010609060101010101" pitchFamily="49" charset="-122"/>
              </a:rPr>
              <a:t>时，长方体的体积是</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500 cm</a:t>
            </a:r>
            <a:r>
              <a:rPr kumimoji="0" lang="en-US" altLang="zh-CN" sz="2800" b="1" i="0" u="none" strike="noStrike" kern="1200" cap="none" spc="0" normalizeH="0" baseline="30000" noProof="0" dirty="0">
                <a:ln>
                  <a:noFill/>
                </a:ln>
                <a:solidFill>
                  <a:srgbClr val="FF0000"/>
                </a:solidFill>
                <a:effectLst/>
                <a:uLnTx/>
                <a:uFillTx/>
                <a:latin typeface="+mj-lt"/>
                <a:ea typeface="楷体" panose="02010609060101010101" pitchFamily="49" charset="-122"/>
                <a:cs typeface="+mn-cs"/>
              </a:rPr>
              <a:t>3</a:t>
            </a:r>
            <a:r>
              <a:rPr kumimoji="0" lang="zh-CN" altLang="en-US" sz="2800" b="1" i="0" u="none" strike="noStrike" kern="1200" cap="none" spc="0" normalizeH="0" noProof="0" dirty="0">
                <a:ln>
                  <a:noFill/>
                </a:ln>
                <a:solidFill>
                  <a:srgbClr val="FF0000"/>
                </a:solidFill>
                <a:effectLst/>
                <a:uLnTx/>
                <a:uFillTx/>
                <a:latin typeface="+mj-lt"/>
                <a:ea typeface="楷体" panose="02010609060101010101" pitchFamily="49" charset="-122"/>
                <a:cs typeface="+mn-cs"/>
              </a:rPr>
              <a:t>；当边长是</a:t>
            </a:r>
            <a:r>
              <a:rPr kumimoji="0" lang="en-US" altLang="zh-CN" sz="2800" b="1" i="0" u="none" strike="noStrike" kern="1200" cap="none" spc="0" normalizeH="0" noProof="0" dirty="0">
                <a:ln>
                  <a:noFill/>
                </a:ln>
                <a:solidFill>
                  <a:srgbClr val="FF0000"/>
                </a:solidFill>
                <a:effectLst/>
                <a:uLnTx/>
                <a:uFillTx/>
                <a:latin typeface="+mj-lt"/>
                <a:ea typeface="楷体" panose="02010609060101010101" pitchFamily="49" charset="-122"/>
                <a:cs typeface="+mn-cs"/>
              </a:rPr>
              <a:t>2.5cm</a:t>
            </a:r>
            <a:r>
              <a:rPr kumimoji="0" lang="zh-CN" altLang="en-US" sz="2800" b="1" i="0" u="none" strike="noStrike" kern="1200" cap="none" spc="0" normalizeH="0" noProof="0" dirty="0">
                <a:ln>
                  <a:noFill/>
                </a:ln>
                <a:solidFill>
                  <a:srgbClr val="FF0000"/>
                </a:solidFill>
                <a:effectLst/>
                <a:uLnTx/>
                <a:uFillTx/>
                <a:latin typeface="+mj-lt"/>
                <a:ea typeface="楷体" panose="02010609060101010101" pitchFamily="49" charset="-122"/>
                <a:cs typeface="+mn-cs"/>
              </a:rPr>
              <a:t>时，体积是</a:t>
            </a:r>
            <a:r>
              <a:rPr lang="en-US" altLang="zh-CN" sz="2800" b="1" dirty="0">
                <a:solidFill>
                  <a:srgbClr val="FF0000"/>
                </a:solidFill>
                <a:latin typeface="+mj-lt"/>
                <a:ea typeface="楷体" panose="02010609060101010101" pitchFamily="49" charset="-122"/>
              </a:rPr>
              <a:t>562.5 cm</a:t>
            </a:r>
            <a:r>
              <a:rPr lang="en-US" altLang="zh-CN" sz="2800" b="1" baseline="30000" dirty="0">
                <a:solidFill>
                  <a:srgbClr val="FF0000"/>
                </a:solidFill>
                <a:latin typeface="+mj-lt"/>
                <a:ea typeface="楷体" panose="02010609060101010101" pitchFamily="49" charset="-122"/>
              </a:rPr>
              <a:t>3</a:t>
            </a:r>
            <a:r>
              <a:rPr lang="zh-CN" altLang="en-US" sz="2800" b="1" dirty="0">
                <a:solidFill>
                  <a:srgbClr val="FF0000"/>
                </a:solidFill>
                <a:latin typeface="+mj-lt"/>
                <a:ea typeface="楷体" panose="02010609060101010101" pitchFamily="49" charset="-122"/>
              </a:rPr>
              <a:t>。</a:t>
            </a:r>
            <a:endParaRPr lang="en-US" altLang="zh-CN" sz="2800" b="1" dirty="0">
              <a:solidFill>
                <a:srgbClr val="FF0000"/>
              </a:solidFill>
              <a:latin typeface="+mj-lt"/>
              <a:ea typeface="楷体" panose="02010609060101010101" pitchFamily="49" charset="-122"/>
            </a:endParaRPr>
          </a:p>
        </p:txBody>
      </p:sp>
      <p:sp>
        <p:nvSpPr>
          <p:cNvPr id="21" name="任意多边形 20"/>
          <p:cNvSpPr/>
          <p:nvPr/>
        </p:nvSpPr>
        <p:spPr bwMode="auto">
          <a:xfrm>
            <a:off x="5587999" y="995998"/>
            <a:ext cx="1722438" cy="309563"/>
          </a:xfrm>
          <a:custGeom>
            <a:avLst/>
            <a:gdLst>
              <a:gd name="connsiteX0" fmla="*/ 0 w 1721595"/>
              <a:gd name="connsiteY0" fmla="*/ 309004 h 309004"/>
              <a:gd name="connsiteX1" fmla="*/ 1399978 w 1721595"/>
              <a:gd name="connsiteY1" fmla="*/ 309004 h 309004"/>
              <a:gd name="connsiteX2" fmla="*/ 1721595 w 1721595"/>
              <a:gd name="connsiteY2" fmla="*/ 0 h 309004"/>
              <a:gd name="connsiteX3" fmla="*/ 296392 w 1721595"/>
              <a:gd name="connsiteY3" fmla="*/ 0 h 309004"/>
              <a:gd name="connsiteX4" fmla="*/ 0 w 1721595"/>
              <a:gd name="connsiteY4" fmla="*/ 309004 h 309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1595" h="309004">
                <a:moveTo>
                  <a:pt x="0" y="309004"/>
                </a:moveTo>
                <a:lnTo>
                  <a:pt x="1399978" y="309004"/>
                </a:lnTo>
                <a:lnTo>
                  <a:pt x="1721595" y="0"/>
                </a:lnTo>
                <a:lnTo>
                  <a:pt x="296392" y="0"/>
                </a:lnTo>
                <a:lnTo>
                  <a:pt x="0" y="309004"/>
                </a:lnTo>
                <a:close/>
              </a:path>
            </a:pathLst>
          </a:custGeom>
          <a:solidFill>
            <a:schemeClr val="bg1">
              <a:alpha val="70000"/>
            </a:schemeClr>
          </a:solidFill>
          <a:ln w="19050">
            <a:solidFill>
              <a:srgbClr val="000000"/>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576830" y="566787"/>
            <a:ext cx="3526790" cy="523220"/>
          </a:xfrm>
          <a:prstGeom prst="rect">
            <a:avLst/>
          </a:prstGeom>
          <a:solidFill>
            <a:schemeClr val="accent1">
              <a:lumMod val="20000"/>
              <a:lumOff val="80000"/>
            </a:schemeClr>
          </a:solidFill>
          <a:ln w="28575">
            <a:solidFill>
              <a:srgbClr val="FFC000"/>
            </a:solidFill>
            <a:prstDash val="solid"/>
          </a:ln>
          <a:scene3d>
            <a:camera prst="orthographicFront"/>
            <a:lightRig rig="threePt" dir="t"/>
          </a:scene3d>
          <a:sp3d>
            <a:bevelT/>
          </a:sp3d>
        </p:spPr>
        <p:txBody>
          <a:bodyPr wrap="square" anchor="ctr">
            <a:spAutoFit/>
          </a:bodyPr>
          <a:lstStyle/>
          <a:p>
            <a:pPr marL="0" marR="0" lvl="0" indent="0" algn="ctr" defTabSz="914400" rtl="0" eaLnBrk="0" fontAlgn="base" latinLnBrk="0" hangingPunct="0">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知识点四    图象法</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3" name="矩形 2"/>
          <p:cNvSpPr/>
          <p:nvPr/>
        </p:nvSpPr>
        <p:spPr>
          <a:xfrm>
            <a:off x="906462" y="2587487"/>
            <a:ext cx="7261225" cy="1949508"/>
          </a:xfrm>
          <a:prstGeom prst="rect">
            <a:avLst/>
          </a:prstGeom>
        </p:spPr>
        <p:txBody>
          <a:bodyPr>
            <a:spAutoFit/>
          </a:bodyPr>
          <a:lstStyle/>
          <a:p>
            <a:pPr marL="457200" marR="0" lvl="0" indent="-457200" algn="l" defTabSz="914400" rtl="0" eaLnBrk="0" fontAlgn="base" latinLnBrk="0" hangingPunct="0">
              <a:lnSpc>
                <a:spcPct val="150000"/>
              </a:lnSpc>
              <a:spcBef>
                <a:spcPct val="0"/>
              </a:spcBef>
              <a:spcAft>
                <a:spcPct val="0"/>
              </a:spcAft>
              <a:buClr>
                <a:srgbClr val="F06E46"/>
              </a:buClr>
              <a:buSzTx/>
              <a:buFont typeface="Wingdings" panose="05000000000000000000" pitchFamily="2" charset="2"/>
              <a:buChar char="Ø"/>
              <a:defRPr/>
            </a:pP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对于在某一变化过程中的两个变量，用横轴上的点表示</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_______</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，纵轴上的点表示</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_______</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endParaRPr>
          </a:p>
        </p:txBody>
      </p:sp>
      <p:sp>
        <p:nvSpPr>
          <p:cNvPr id="6" name="矩形 5"/>
          <p:cNvSpPr/>
          <p:nvPr/>
        </p:nvSpPr>
        <p:spPr>
          <a:xfrm>
            <a:off x="1103629" y="1474692"/>
            <a:ext cx="7133909" cy="656846"/>
          </a:xfrm>
          <a:prstGeom prst="rect">
            <a:avLst/>
          </a:prstGeom>
        </p:spPr>
        <p:txBody>
          <a:bodyPr wrap="square">
            <a:spAutoFit/>
          </a:bodyPr>
          <a:lstStyle/>
          <a:p>
            <a:pPr marR="0" lvl="0" algn="l" defTabSz="914400" rtl="0" eaLnBrk="0" fontAlgn="base" latinLnBrk="0" hangingPunct="0">
              <a:lnSpc>
                <a:spcPct val="150000"/>
              </a:lnSpc>
              <a:spcBef>
                <a:spcPct val="0"/>
              </a:spcBef>
              <a:spcAft>
                <a:spcPct val="0"/>
              </a:spcAft>
              <a:buClr>
                <a:srgbClr val="F06E46"/>
              </a:buClr>
              <a:buSzTx/>
              <a:defRPr/>
            </a:pPr>
            <a:r>
              <a:rPr lang="zh-CN" altLang="en-US" sz="2800" b="1" dirty="0">
                <a:latin typeface="+mj-lt"/>
                <a:ea typeface="楷体" panose="02010609060101010101" pitchFamily="49" charset="-122"/>
              </a:rPr>
              <a:t>用</a:t>
            </a:r>
            <a:r>
              <a:rPr lang="en-US" altLang="zh-CN" sz="2800" b="1" dirty="0">
                <a:latin typeface="+mj-lt"/>
                <a:ea typeface="楷体" panose="02010609060101010101" pitchFamily="49" charset="-122"/>
              </a:rPr>
              <a:t>______</a:t>
            </a:r>
            <a:r>
              <a:rPr lang="zh-CN" altLang="en-US" sz="2800" b="1" dirty="0">
                <a:latin typeface="+mj-lt"/>
                <a:ea typeface="楷体" panose="02010609060101010101" pitchFamily="49" charset="-122"/>
              </a:rPr>
              <a:t>表示两个变量之间的关系的方法</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endParaRPr>
          </a:p>
        </p:txBody>
      </p:sp>
      <p:sp>
        <p:nvSpPr>
          <p:cNvPr id="7" name="矩形 6"/>
          <p:cNvSpPr/>
          <p:nvPr/>
        </p:nvSpPr>
        <p:spPr>
          <a:xfrm>
            <a:off x="1614169" y="1572848"/>
            <a:ext cx="1182371" cy="523220"/>
          </a:xfrm>
          <a:prstGeom prst="rect">
            <a:avLst/>
          </a:prstGeom>
        </p:spPr>
        <p:txBody>
          <a:bodyPr wrap="square">
            <a:spAutoFit/>
          </a:bodyPr>
          <a:lstStyle/>
          <a:p>
            <a:pPr marR="0" lvl="0" algn="l" defTabSz="914400" rtl="0" eaLnBrk="0" fontAlgn="base" latinLnBrk="0" hangingPunct="0">
              <a:spcBef>
                <a:spcPct val="0"/>
              </a:spcBef>
              <a:spcAft>
                <a:spcPct val="0"/>
              </a:spcAft>
              <a:buClr>
                <a:srgbClr val="F06E46"/>
              </a:buClr>
              <a:buSzTx/>
              <a:defRPr/>
            </a:pPr>
            <a:r>
              <a:rPr lang="zh-CN" altLang="en-US" sz="2800" b="1" dirty="0">
                <a:solidFill>
                  <a:srgbClr val="FF0000"/>
                </a:solidFill>
                <a:latin typeface="+mj-lt"/>
                <a:ea typeface="楷体" panose="02010609060101010101" pitchFamily="49" charset="-122"/>
              </a:rPr>
              <a:t>图象</a:t>
            </a:r>
            <a:endPar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endParaRPr>
          </a:p>
        </p:txBody>
      </p:sp>
      <p:sp>
        <p:nvSpPr>
          <p:cNvPr id="8" name="矩形 7"/>
          <p:cNvSpPr/>
          <p:nvPr/>
        </p:nvSpPr>
        <p:spPr>
          <a:xfrm>
            <a:off x="3526789" y="3353971"/>
            <a:ext cx="1494791" cy="523220"/>
          </a:xfrm>
          <a:prstGeom prst="rect">
            <a:avLst/>
          </a:prstGeom>
        </p:spPr>
        <p:txBody>
          <a:bodyPr wrap="square">
            <a:spAutoFit/>
          </a:bodyPr>
          <a:lstStyle/>
          <a:p>
            <a:pPr marR="0" lvl="0" algn="l" defTabSz="914400" rtl="0" eaLnBrk="0" fontAlgn="base" latinLnBrk="0" hangingPunct="0">
              <a:spcBef>
                <a:spcPct val="0"/>
              </a:spcBef>
              <a:spcAft>
                <a:spcPct val="0"/>
              </a:spcAft>
              <a:buClr>
                <a:srgbClr val="F06E46"/>
              </a:buClr>
              <a:buSzTx/>
              <a:defRPr/>
            </a:pPr>
            <a:r>
              <a:rPr lang="zh-CN" altLang="en-US" sz="2800" b="1" noProof="0" dirty="0">
                <a:solidFill>
                  <a:srgbClr val="3333FF"/>
                </a:solidFill>
                <a:latin typeface="+mj-lt"/>
                <a:ea typeface="楷体" panose="02010609060101010101" pitchFamily="49" charset="-122"/>
              </a:rPr>
              <a:t>自变量</a:t>
            </a:r>
            <a:endParaRPr kumimoji="0" lang="zh-CN" altLang="en-US" sz="2800" b="1" i="0" u="none" strike="noStrike" kern="1200" cap="none" spc="0" normalizeH="0" baseline="0" noProof="0" dirty="0">
              <a:ln>
                <a:noFill/>
              </a:ln>
              <a:solidFill>
                <a:srgbClr val="3333FF"/>
              </a:solidFill>
              <a:effectLst/>
              <a:uLnTx/>
              <a:uFillTx/>
              <a:latin typeface="+mj-lt"/>
              <a:ea typeface="楷体" panose="02010609060101010101" pitchFamily="49" charset="-122"/>
            </a:endParaRPr>
          </a:p>
        </p:txBody>
      </p:sp>
      <p:sp>
        <p:nvSpPr>
          <p:cNvPr id="9" name="矩形 8"/>
          <p:cNvSpPr/>
          <p:nvPr/>
        </p:nvSpPr>
        <p:spPr>
          <a:xfrm>
            <a:off x="1368425" y="3998535"/>
            <a:ext cx="1494791" cy="523220"/>
          </a:xfrm>
          <a:prstGeom prst="rect">
            <a:avLst/>
          </a:prstGeom>
        </p:spPr>
        <p:txBody>
          <a:bodyPr wrap="square">
            <a:spAutoFit/>
          </a:bodyPr>
          <a:lstStyle/>
          <a:p>
            <a:pPr marR="0" lvl="0" algn="l" defTabSz="914400" rtl="0" eaLnBrk="0" fontAlgn="base" latinLnBrk="0" hangingPunct="0">
              <a:spcBef>
                <a:spcPct val="0"/>
              </a:spcBef>
              <a:spcAft>
                <a:spcPct val="0"/>
              </a:spcAft>
              <a:buClr>
                <a:srgbClr val="F06E46"/>
              </a:buClr>
              <a:buSzTx/>
              <a:defRPr/>
            </a:pPr>
            <a:r>
              <a:rPr lang="zh-CN" altLang="en-US" sz="2800" b="1" dirty="0">
                <a:solidFill>
                  <a:srgbClr val="3333FF"/>
                </a:solidFill>
                <a:latin typeface="+mj-lt"/>
                <a:ea typeface="楷体" panose="02010609060101010101" pitchFamily="49" charset="-122"/>
              </a:rPr>
              <a:t>因</a:t>
            </a:r>
            <a:r>
              <a:rPr lang="zh-CN" altLang="en-US" sz="2800" b="1" noProof="0" dirty="0">
                <a:solidFill>
                  <a:srgbClr val="3333FF"/>
                </a:solidFill>
                <a:latin typeface="+mj-lt"/>
                <a:ea typeface="楷体" panose="02010609060101010101" pitchFamily="49" charset="-122"/>
              </a:rPr>
              <a:t>变量</a:t>
            </a:r>
            <a:endParaRPr kumimoji="0" lang="zh-CN" altLang="en-US" sz="2800" b="1" i="0" u="none" strike="noStrike" kern="1200" cap="none" spc="0" normalizeH="0" baseline="0" noProof="0" dirty="0">
              <a:ln>
                <a:noFill/>
              </a:ln>
              <a:solidFill>
                <a:srgbClr val="3333FF"/>
              </a:solidFill>
              <a:effectLst/>
              <a:uLnTx/>
              <a:uFillTx/>
              <a:latin typeface="+mj-lt"/>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heel(1)">
                                      <p:cBhvr>
                                        <p:cTn id="1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482" name="Group 5"/>
          <p:cNvGrpSpPr/>
          <p:nvPr/>
        </p:nvGrpSpPr>
        <p:grpSpPr>
          <a:xfrm>
            <a:off x="88900" y="2376488"/>
            <a:ext cx="2362200" cy="2514600"/>
            <a:chOff x="48" y="2304"/>
            <a:chExt cx="1488" cy="1584"/>
          </a:xfrm>
        </p:grpSpPr>
        <p:sp>
          <p:nvSpPr>
            <p:cNvPr id="3" name="Line 6"/>
            <p:cNvSpPr>
              <a:spLocks noChangeShapeType="1"/>
            </p:cNvSpPr>
            <p:nvPr/>
          </p:nvSpPr>
          <p:spPr bwMode="auto">
            <a:xfrm>
              <a:off x="480" y="3360"/>
              <a:ext cx="1008" cy="0"/>
            </a:xfrm>
            <a:prstGeom prst="line">
              <a:avLst/>
            </a:prstGeom>
            <a:noFill/>
            <a:ln w="9525">
              <a:solidFill>
                <a:schemeClr val="tx1"/>
              </a:solidFill>
              <a:round/>
              <a:tailEnd type="triangl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sp>
          <p:nvSpPr>
            <p:cNvPr id="4" name="Line 7"/>
            <p:cNvSpPr>
              <a:spLocks noChangeShapeType="1"/>
            </p:cNvSpPr>
            <p:nvPr/>
          </p:nvSpPr>
          <p:spPr bwMode="auto">
            <a:xfrm flipV="1">
              <a:off x="480" y="2496"/>
              <a:ext cx="0" cy="864"/>
            </a:xfrm>
            <a:prstGeom prst="line">
              <a:avLst/>
            </a:prstGeom>
            <a:noFill/>
            <a:ln w="9525">
              <a:solidFill>
                <a:schemeClr val="tx1"/>
              </a:solidFill>
              <a:round/>
              <a:tailEnd type="triangl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sp>
          <p:nvSpPr>
            <p:cNvPr id="5" name="Line 8"/>
            <p:cNvSpPr>
              <a:spLocks noChangeShapeType="1"/>
            </p:cNvSpPr>
            <p:nvPr/>
          </p:nvSpPr>
          <p:spPr bwMode="auto">
            <a:xfrm>
              <a:off x="480" y="2832"/>
              <a:ext cx="960" cy="0"/>
            </a:xfrm>
            <a:prstGeom prst="line">
              <a:avLst/>
            </a:prstGeom>
            <a:noFill/>
            <a:ln w="9525">
              <a:solidFill>
                <a:schemeClr val="tx1"/>
              </a:solidFill>
              <a:prstDash val="dash"/>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sp>
          <p:nvSpPr>
            <p:cNvPr id="6" name="Text Box 9"/>
            <p:cNvSpPr txBox="1">
              <a:spLocks noChangeArrowheads="1"/>
            </p:cNvSpPr>
            <p:nvPr/>
          </p:nvSpPr>
          <p:spPr bwMode="auto">
            <a:xfrm>
              <a:off x="1344" y="3360"/>
              <a:ext cx="192" cy="288"/>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400" b="1" i="0" u="none" strike="noStrike" kern="1200" cap="none" spc="0" normalizeH="0" baseline="0" noProof="0">
                  <a:ln>
                    <a:noFill/>
                  </a:ln>
                  <a:solidFill>
                    <a:schemeClr val="tx1"/>
                  </a:solidFill>
                  <a:effectLst/>
                  <a:uLnTx/>
                  <a:uFillTx/>
                  <a:latin typeface="+mj-lt"/>
                  <a:ea typeface="+mj-ea"/>
                  <a:cs typeface="+mn-cs"/>
                </a:rPr>
                <a:t>t</a:t>
              </a:r>
              <a:endParaRPr kumimoji="1" lang="en-US" altLang="zh-CN" sz="2400" b="1" i="0" u="none" strike="noStrike" kern="1200" cap="none" spc="0" normalizeH="0" baseline="0" noProof="0">
                <a:ln>
                  <a:noFill/>
                </a:ln>
                <a:solidFill>
                  <a:schemeClr val="tx1"/>
                </a:solidFill>
                <a:effectLst/>
                <a:uLnTx/>
                <a:uFillTx/>
                <a:latin typeface="+mj-lt"/>
                <a:ea typeface="+mj-ea"/>
                <a:cs typeface="+mn-cs"/>
              </a:endParaRPr>
            </a:p>
          </p:txBody>
        </p:sp>
        <p:sp>
          <p:nvSpPr>
            <p:cNvPr id="7" name="Text Box 10"/>
            <p:cNvSpPr txBox="1">
              <a:spLocks noChangeArrowheads="1"/>
            </p:cNvSpPr>
            <p:nvPr/>
          </p:nvSpPr>
          <p:spPr bwMode="auto">
            <a:xfrm>
              <a:off x="288" y="2304"/>
              <a:ext cx="240" cy="288"/>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400" b="1" i="0" u="none" strike="noStrike" kern="1200" cap="none" spc="0" normalizeH="0" baseline="0" noProof="0">
                  <a:ln>
                    <a:noFill/>
                  </a:ln>
                  <a:solidFill>
                    <a:schemeClr val="tx1"/>
                  </a:solidFill>
                  <a:effectLst/>
                  <a:uLnTx/>
                  <a:uFillTx/>
                  <a:latin typeface="+mj-lt"/>
                  <a:ea typeface="+mj-ea"/>
                  <a:cs typeface="+mn-cs"/>
                </a:rPr>
                <a:t>S</a:t>
              </a:r>
              <a:endParaRPr kumimoji="1" lang="en-US" altLang="zh-CN" sz="2400" b="1" i="0" u="none" strike="noStrike" kern="1200" cap="none" spc="0" normalizeH="0" baseline="0" noProof="0">
                <a:ln>
                  <a:noFill/>
                </a:ln>
                <a:solidFill>
                  <a:schemeClr val="tx1"/>
                </a:solidFill>
                <a:effectLst/>
                <a:uLnTx/>
                <a:uFillTx/>
                <a:latin typeface="+mj-lt"/>
                <a:ea typeface="+mj-ea"/>
                <a:cs typeface="+mn-cs"/>
              </a:endParaRPr>
            </a:p>
          </p:txBody>
        </p:sp>
        <p:sp>
          <p:nvSpPr>
            <p:cNvPr id="8" name="Text Box 11"/>
            <p:cNvSpPr txBox="1">
              <a:spLocks noChangeArrowheads="1"/>
            </p:cNvSpPr>
            <p:nvPr/>
          </p:nvSpPr>
          <p:spPr bwMode="auto">
            <a:xfrm>
              <a:off x="48" y="2659"/>
              <a:ext cx="480" cy="250"/>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000" b="1" i="0" u="none" strike="noStrike" kern="1200" cap="none" spc="0" normalizeH="0" baseline="0" noProof="0" dirty="0">
                  <a:ln>
                    <a:noFill/>
                  </a:ln>
                  <a:solidFill>
                    <a:schemeClr val="tx1"/>
                  </a:solidFill>
                  <a:effectLst/>
                  <a:uLnTx/>
                  <a:uFillTx/>
                  <a:latin typeface="+mj-lt"/>
                  <a:ea typeface="+mj-ea"/>
                  <a:cs typeface="+mn-cs"/>
                </a:rPr>
                <a:t>终点</a:t>
              </a:r>
              <a:endParaRPr kumimoji="1" lang="zh-CN" altLang="en-US" sz="2000" b="1" i="0" u="none" strike="noStrike" kern="1200" cap="none" spc="0" normalizeH="0" baseline="0" noProof="0" dirty="0">
                <a:ln>
                  <a:noFill/>
                </a:ln>
                <a:solidFill>
                  <a:schemeClr val="tx1"/>
                </a:solidFill>
                <a:effectLst/>
                <a:uLnTx/>
                <a:uFillTx/>
                <a:latin typeface="+mj-lt"/>
                <a:ea typeface="+mj-ea"/>
                <a:cs typeface="+mn-cs"/>
              </a:endParaRPr>
            </a:p>
          </p:txBody>
        </p:sp>
        <p:sp>
          <p:nvSpPr>
            <p:cNvPr id="9" name="Line 12"/>
            <p:cNvSpPr>
              <a:spLocks noChangeShapeType="1"/>
            </p:cNvSpPr>
            <p:nvPr/>
          </p:nvSpPr>
          <p:spPr bwMode="auto">
            <a:xfrm flipV="1">
              <a:off x="480" y="2832"/>
              <a:ext cx="672" cy="528"/>
            </a:xfrm>
            <a:prstGeom prst="line">
              <a:avLst/>
            </a:prstGeom>
            <a:noFill/>
            <a:ln w="9525">
              <a:solidFill>
                <a:schemeClr val="tx1"/>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sp>
          <p:nvSpPr>
            <p:cNvPr id="10" name="Line 13"/>
            <p:cNvSpPr>
              <a:spLocks noChangeShapeType="1"/>
            </p:cNvSpPr>
            <p:nvPr/>
          </p:nvSpPr>
          <p:spPr bwMode="auto">
            <a:xfrm flipV="1">
              <a:off x="480" y="3024"/>
              <a:ext cx="192" cy="336"/>
            </a:xfrm>
            <a:prstGeom prst="line">
              <a:avLst/>
            </a:prstGeom>
            <a:noFill/>
            <a:ln w="9525">
              <a:solidFill>
                <a:schemeClr val="tx1"/>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sp>
          <p:nvSpPr>
            <p:cNvPr id="11" name="Line 14"/>
            <p:cNvSpPr>
              <a:spLocks noChangeShapeType="1"/>
            </p:cNvSpPr>
            <p:nvPr/>
          </p:nvSpPr>
          <p:spPr bwMode="auto">
            <a:xfrm>
              <a:off x="672" y="3024"/>
              <a:ext cx="288" cy="192"/>
            </a:xfrm>
            <a:prstGeom prst="line">
              <a:avLst/>
            </a:prstGeom>
            <a:noFill/>
            <a:ln w="9525">
              <a:solidFill>
                <a:schemeClr val="tx1"/>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sp>
          <p:nvSpPr>
            <p:cNvPr id="12" name="Line 15"/>
            <p:cNvSpPr>
              <a:spLocks noChangeShapeType="1"/>
            </p:cNvSpPr>
            <p:nvPr/>
          </p:nvSpPr>
          <p:spPr bwMode="auto">
            <a:xfrm flipV="1">
              <a:off x="960" y="2832"/>
              <a:ext cx="336" cy="384"/>
            </a:xfrm>
            <a:prstGeom prst="line">
              <a:avLst/>
            </a:prstGeom>
            <a:noFill/>
            <a:ln w="9525">
              <a:solidFill>
                <a:schemeClr val="tx1"/>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sp>
          <p:nvSpPr>
            <p:cNvPr id="13" name="Text Box 16"/>
            <p:cNvSpPr txBox="1">
              <a:spLocks noChangeArrowheads="1"/>
            </p:cNvSpPr>
            <p:nvPr/>
          </p:nvSpPr>
          <p:spPr bwMode="auto">
            <a:xfrm>
              <a:off x="864" y="3600"/>
              <a:ext cx="240" cy="288"/>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400" b="1" i="0" u="none" strike="noStrike" kern="1200" cap="none" spc="0" normalizeH="0" baseline="0" noProof="0">
                  <a:ln>
                    <a:noFill/>
                  </a:ln>
                  <a:solidFill>
                    <a:schemeClr val="tx1"/>
                  </a:solidFill>
                  <a:effectLst/>
                  <a:uLnTx/>
                  <a:uFillTx/>
                  <a:latin typeface="+mj-lt"/>
                  <a:ea typeface="+mj-ea"/>
                  <a:cs typeface="+mn-cs"/>
                </a:rPr>
                <a:t>A</a:t>
              </a:r>
              <a:endParaRPr kumimoji="1" lang="en-US" altLang="zh-CN" sz="2400" b="1" i="0" u="none" strike="noStrike" kern="1200" cap="none" spc="0" normalizeH="0" baseline="0" noProof="0">
                <a:ln>
                  <a:noFill/>
                </a:ln>
                <a:solidFill>
                  <a:schemeClr val="tx1"/>
                </a:solidFill>
                <a:effectLst/>
                <a:uLnTx/>
                <a:uFillTx/>
                <a:latin typeface="+mj-lt"/>
                <a:ea typeface="+mj-ea"/>
                <a:cs typeface="+mn-cs"/>
              </a:endParaRPr>
            </a:p>
          </p:txBody>
        </p:sp>
      </p:grpSp>
      <p:sp>
        <p:nvSpPr>
          <p:cNvPr id="14" name="Line 17"/>
          <p:cNvSpPr>
            <a:spLocks noChangeShapeType="1"/>
          </p:cNvSpPr>
          <p:nvPr/>
        </p:nvSpPr>
        <p:spPr bwMode="auto">
          <a:xfrm>
            <a:off x="3135313" y="4110038"/>
            <a:ext cx="1447800" cy="0"/>
          </a:xfrm>
          <a:prstGeom prst="line">
            <a:avLst/>
          </a:prstGeom>
          <a:noFill/>
          <a:ln w="9525">
            <a:solidFill>
              <a:schemeClr val="tx1"/>
            </a:solidFill>
            <a:round/>
            <a:tailEnd type="triangl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sp>
        <p:nvSpPr>
          <p:cNvPr id="15" name="Line 18"/>
          <p:cNvSpPr>
            <a:spLocks noChangeShapeType="1"/>
          </p:cNvSpPr>
          <p:nvPr/>
        </p:nvSpPr>
        <p:spPr bwMode="auto">
          <a:xfrm flipV="1">
            <a:off x="3135313" y="2662238"/>
            <a:ext cx="0" cy="1471613"/>
          </a:xfrm>
          <a:prstGeom prst="line">
            <a:avLst/>
          </a:prstGeom>
          <a:noFill/>
          <a:ln w="9525">
            <a:solidFill>
              <a:schemeClr val="tx1"/>
            </a:solidFill>
            <a:round/>
            <a:tailEnd type="triangl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sp>
        <p:nvSpPr>
          <p:cNvPr id="16" name="Text Box 19"/>
          <p:cNvSpPr txBox="1">
            <a:spLocks noChangeArrowheads="1"/>
          </p:cNvSpPr>
          <p:nvPr/>
        </p:nvSpPr>
        <p:spPr bwMode="auto">
          <a:xfrm>
            <a:off x="2830513" y="2281238"/>
            <a:ext cx="381000" cy="457200"/>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400" b="1" i="0" u="none" strike="noStrike" kern="1200" cap="none" spc="0" normalizeH="0" baseline="0" noProof="0">
                <a:ln>
                  <a:noFill/>
                </a:ln>
                <a:solidFill>
                  <a:schemeClr val="tx1"/>
                </a:solidFill>
                <a:effectLst/>
                <a:uLnTx/>
                <a:uFillTx/>
                <a:latin typeface="+mj-lt"/>
                <a:ea typeface="+mj-ea"/>
                <a:cs typeface="+mn-cs"/>
              </a:rPr>
              <a:t>S</a:t>
            </a:r>
            <a:endParaRPr kumimoji="1" lang="en-US" altLang="zh-CN" sz="2400" b="1" i="0" u="none" strike="noStrike" kern="1200" cap="none" spc="0" normalizeH="0" baseline="0" noProof="0">
              <a:ln>
                <a:noFill/>
              </a:ln>
              <a:solidFill>
                <a:schemeClr val="tx1"/>
              </a:solidFill>
              <a:effectLst/>
              <a:uLnTx/>
              <a:uFillTx/>
              <a:latin typeface="+mj-lt"/>
              <a:ea typeface="+mj-ea"/>
              <a:cs typeface="+mn-cs"/>
            </a:endParaRPr>
          </a:p>
        </p:txBody>
      </p:sp>
      <p:sp>
        <p:nvSpPr>
          <p:cNvPr id="17" name="Text Box 20"/>
          <p:cNvSpPr txBox="1">
            <a:spLocks noChangeArrowheads="1"/>
          </p:cNvSpPr>
          <p:nvPr/>
        </p:nvSpPr>
        <p:spPr bwMode="auto">
          <a:xfrm>
            <a:off x="2449513" y="2814638"/>
            <a:ext cx="762000" cy="396875"/>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000" b="1" i="0" u="none" strike="noStrike" kern="1200" cap="none" spc="0" normalizeH="0" baseline="0" noProof="0">
                <a:ln>
                  <a:noFill/>
                </a:ln>
                <a:solidFill>
                  <a:schemeClr val="tx1"/>
                </a:solidFill>
                <a:effectLst/>
                <a:uLnTx/>
                <a:uFillTx/>
                <a:latin typeface="+mj-lt"/>
                <a:ea typeface="+mj-ea"/>
                <a:cs typeface="+mn-cs"/>
              </a:rPr>
              <a:t>终点</a:t>
            </a:r>
            <a:endParaRPr kumimoji="1" lang="zh-CN" altLang="en-US" sz="2000" b="1" i="0" u="none" strike="noStrike" kern="1200" cap="none" spc="0" normalizeH="0" baseline="0" noProof="0">
              <a:ln>
                <a:noFill/>
              </a:ln>
              <a:solidFill>
                <a:schemeClr val="tx1"/>
              </a:solidFill>
              <a:effectLst/>
              <a:uLnTx/>
              <a:uFillTx/>
              <a:latin typeface="+mj-lt"/>
              <a:ea typeface="+mj-ea"/>
              <a:cs typeface="+mn-cs"/>
            </a:endParaRPr>
          </a:p>
        </p:txBody>
      </p:sp>
      <p:sp>
        <p:nvSpPr>
          <p:cNvPr id="18" name="Text Box 21"/>
          <p:cNvSpPr txBox="1">
            <a:spLocks noChangeArrowheads="1"/>
          </p:cNvSpPr>
          <p:nvPr/>
        </p:nvSpPr>
        <p:spPr bwMode="auto">
          <a:xfrm>
            <a:off x="4373563" y="4133850"/>
            <a:ext cx="457200" cy="457200"/>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400" b="1" i="0" u="none" strike="noStrike" kern="1200" cap="none" spc="0" normalizeH="0" baseline="0" noProof="0" dirty="0">
                <a:ln>
                  <a:noFill/>
                </a:ln>
                <a:solidFill>
                  <a:schemeClr val="tx1"/>
                </a:solidFill>
                <a:effectLst/>
                <a:uLnTx/>
                <a:uFillTx/>
                <a:latin typeface="+mj-lt"/>
                <a:ea typeface="+mj-ea"/>
                <a:cs typeface="+mn-cs"/>
              </a:rPr>
              <a:t>t</a:t>
            </a:r>
            <a:endParaRPr kumimoji="1" lang="en-US" altLang="zh-CN" sz="2400" b="1" i="0" u="none" strike="noStrike" kern="1200" cap="none" spc="0" normalizeH="0" baseline="0" noProof="0" dirty="0">
              <a:ln>
                <a:noFill/>
              </a:ln>
              <a:solidFill>
                <a:schemeClr val="tx1"/>
              </a:solidFill>
              <a:effectLst/>
              <a:uLnTx/>
              <a:uFillTx/>
              <a:latin typeface="+mj-lt"/>
              <a:ea typeface="+mj-ea"/>
              <a:cs typeface="+mn-cs"/>
            </a:endParaRPr>
          </a:p>
        </p:txBody>
      </p:sp>
      <p:sp>
        <p:nvSpPr>
          <p:cNvPr id="19" name="Line 22"/>
          <p:cNvSpPr>
            <a:spLocks noChangeShapeType="1"/>
          </p:cNvSpPr>
          <p:nvPr/>
        </p:nvSpPr>
        <p:spPr bwMode="auto">
          <a:xfrm>
            <a:off x="3135313" y="3195638"/>
            <a:ext cx="1371600" cy="0"/>
          </a:xfrm>
          <a:prstGeom prst="line">
            <a:avLst/>
          </a:prstGeom>
          <a:noFill/>
          <a:ln w="9525">
            <a:solidFill>
              <a:schemeClr val="tx1"/>
            </a:solidFill>
            <a:prstDash val="dash"/>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sp>
        <p:nvSpPr>
          <p:cNvPr id="20" name="Line 23"/>
          <p:cNvSpPr>
            <a:spLocks noChangeShapeType="1"/>
          </p:cNvSpPr>
          <p:nvPr/>
        </p:nvSpPr>
        <p:spPr bwMode="auto">
          <a:xfrm flipV="1">
            <a:off x="3135313" y="3195638"/>
            <a:ext cx="990600" cy="914400"/>
          </a:xfrm>
          <a:prstGeom prst="line">
            <a:avLst/>
          </a:prstGeom>
          <a:noFill/>
          <a:ln w="9525">
            <a:solidFill>
              <a:schemeClr val="tx1"/>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sp>
        <p:nvSpPr>
          <p:cNvPr id="21" name="Line 24"/>
          <p:cNvSpPr>
            <a:spLocks noChangeShapeType="1"/>
          </p:cNvSpPr>
          <p:nvPr/>
        </p:nvSpPr>
        <p:spPr bwMode="auto">
          <a:xfrm flipV="1">
            <a:off x="3135313" y="3652838"/>
            <a:ext cx="228600" cy="457200"/>
          </a:xfrm>
          <a:prstGeom prst="line">
            <a:avLst/>
          </a:prstGeom>
          <a:noFill/>
          <a:ln w="9525">
            <a:solidFill>
              <a:schemeClr val="tx1"/>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sp>
        <p:nvSpPr>
          <p:cNvPr id="22" name="Line 25"/>
          <p:cNvSpPr>
            <a:spLocks noChangeShapeType="1"/>
          </p:cNvSpPr>
          <p:nvPr/>
        </p:nvSpPr>
        <p:spPr bwMode="auto">
          <a:xfrm>
            <a:off x="3363913" y="3652838"/>
            <a:ext cx="609600" cy="0"/>
          </a:xfrm>
          <a:prstGeom prst="line">
            <a:avLst/>
          </a:prstGeom>
          <a:noFill/>
          <a:ln w="9525">
            <a:solidFill>
              <a:schemeClr val="tx1"/>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sp>
        <p:nvSpPr>
          <p:cNvPr id="23" name="Line 26"/>
          <p:cNvSpPr>
            <a:spLocks noChangeShapeType="1"/>
          </p:cNvSpPr>
          <p:nvPr/>
        </p:nvSpPr>
        <p:spPr bwMode="auto">
          <a:xfrm flipV="1">
            <a:off x="3973513" y="3195638"/>
            <a:ext cx="304800" cy="457200"/>
          </a:xfrm>
          <a:prstGeom prst="line">
            <a:avLst/>
          </a:prstGeom>
          <a:noFill/>
          <a:ln w="9525">
            <a:solidFill>
              <a:schemeClr val="tx1"/>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sp>
        <p:nvSpPr>
          <p:cNvPr id="24" name="Text Box 27"/>
          <p:cNvSpPr txBox="1">
            <a:spLocks noChangeArrowheads="1"/>
          </p:cNvSpPr>
          <p:nvPr/>
        </p:nvSpPr>
        <p:spPr bwMode="auto">
          <a:xfrm>
            <a:off x="3668713" y="4491038"/>
            <a:ext cx="457200" cy="457200"/>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400" b="1" i="0" u="none" strike="noStrike" kern="1200" cap="none" spc="0" normalizeH="0" baseline="0" noProof="0" dirty="0">
                <a:ln>
                  <a:noFill/>
                </a:ln>
                <a:solidFill>
                  <a:schemeClr val="tx1"/>
                </a:solidFill>
                <a:effectLst/>
                <a:uLnTx/>
                <a:uFillTx/>
                <a:latin typeface="+mj-lt"/>
                <a:ea typeface="+mj-ea"/>
                <a:cs typeface="+mn-cs"/>
              </a:rPr>
              <a:t>B</a:t>
            </a:r>
            <a:endParaRPr kumimoji="1" lang="en-US" altLang="zh-CN" sz="2400" b="1" i="0" u="none" strike="noStrike" kern="1200" cap="none" spc="0" normalizeH="0" baseline="0" noProof="0" dirty="0">
              <a:ln>
                <a:noFill/>
              </a:ln>
              <a:solidFill>
                <a:schemeClr val="tx1"/>
              </a:solidFill>
              <a:effectLst/>
              <a:uLnTx/>
              <a:uFillTx/>
              <a:latin typeface="+mj-lt"/>
              <a:ea typeface="+mj-ea"/>
              <a:cs typeface="+mn-cs"/>
            </a:endParaRPr>
          </a:p>
        </p:txBody>
      </p:sp>
      <p:grpSp>
        <p:nvGrpSpPr>
          <p:cNvPr id="20494" name="Group 28"/>
          <p:cNvGrpSpPr/>
          <p:nvPr/>
        </p:nvGrpSpPr>
        <p:grpSpPr>
          <a:xfrm>
            <a:off x="4583113" y="2211388"/>
            <a:ext cx="2371725" cy="2667000"/>
            <a:chOff x="2640" y="1968"/>
            <a:chExt cx="1494" cy="1680"/>
          </a:xfrm>
        </p:grpSpPr>
        <p:sp>
          <p:nvSpPr>
            <p:cNvPr id="26" name="Text Box 29"/>
            <p:cNvSpPr txBox="1">
              <a:spLocks noChangeArrowheads="1"/>
            </p:cNvSpPr>
            <p:nvPr/>
          </p:nvSpPr>
          <p:spPr bwMode="auto">
            <a:xfrm>
              <a:off x="3846" y="3229"/>
              <a:ext cx="288" cy="288"/>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400" b="1" i="0" u="none" strike="noStrike" kern="1200" cap="none" spc="0" normalizeH="0" baseline="0" noProof="0" dirty="0">
                  <a:ln>
                    <a:noFill/>
                  </a:ln>
                  <a:solidFill>
                    <a:schemeClr val="tx1"/>
                  </a:solidFill>
                  <a:effectLst/>
                  <a:uLnTx/>
                  <a:uFillTx/>
                  <a:latin typeface="+mj-lt"/>
                  <a:ea typeface="+mj-ea"/>
                  <a:cs typeface="+mn-cs"/>
                </a:rPr>
                <a:t>t</a:t>
              </a:r>
              <a:endParaRPr kumimoji="1" lang="en-US" altLang="zh-CN" sz="2400" b="1" i="0" u="none" strike="noStrike" kern="1200" cap="none" spc="0" normalizeH="0" baseline="0" noProof="0" dirty="0">
                <a:ln>
                  <a:noFill/>
                </a:ln>
                <a:solidFill>
                  <a:schemeClr val="tx1"/>
                </a:solidFill>
                <a:effectLst/>
                <a:uLnTx/>
                <a:uFillTx/>
                <a:latin typeface="+mj-lt"/>
                <a:ea typeface="+mj-ea"/>
                <a:cs typeface="+mn-cs"/>
              </a:endParaRPr>
            </a:p>
          </p:txBody>
        </p:sp>
        <p:sp>
          <p:nvSpPr>
            <p:cNvPr id="27" name="Text Box 30"/>
            <p:cNvSpPr txBox="1">
              <a:spLocks noChangeArrowheads="1"/>
            </p:cNvSpPr>
            <p:nvPr/>
          </p:nvSpPr>
          <p:spPr bwMode="auto">
            <a:xfrm>
              <a:off x="2640" y="2256"/>
              <a:ext cx="480" cy="250"/>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000" b="1" i="0" u="none" strike="noStrike" kern="1200" cap="none" spc="0" normalizeH="0" baseline="0" noProof="0">
                  <a:ln>
                    <a:noFill/>
                  </a:ln>
                  <a:solidFill>
                    <a:schemeClr val="tx1"/>
                  </a:solidFill>
                  <a:effectLst/>
                  <a:uLnTx/>
                  <a:uFillTx/>
                  <a:latin typeface="+mj-lt"/>
                  <a:ea typeface="+mj-ea"/>
                  <a:cs typeface="+mn-cs"/>
                </a:rPr>
                <a:t>终点</a:t>
              </a:r>
              <a:endParaRPr kumimoji="1" lang="zh-CN" altLang="en-US" sz="2000" b="1" i="0" u="none" strike="noStrike" kern="1200" cap="none" spc="0" normalizeH="0" baseline="0" noProof="0">
                <a:ln>
                  <a:noFill/>
                </a:ln>
                <a:solidFill>
                  <a:schemeClr val="tx1"/>
                </a:solidFill>
                <a:effectLst/>
                <a:uLnTx/>
                <a:uFillTx/>
                <a:latin typeface="+mj-lt"/>
                <a:ea typeface="+mj-ea"/>
                <a:cs typeface="+mn-cs"/>
              </a:endParaRPr>
            </a:p>
          </p:txBody>
        </p:sp>
        <p:sp>
          <p:nvSpPr>
            <p:cNvPr id="28" name="Text Box 31"/>
            <p:cNvSpPr txBox="1">
              <a:spLocks noChangeArrowheads="1"/>
            </p:cNvSpPr>
            <p:nvPr/>
          </p:nvSpPr>
          <p:spPr bwMode="auto">
            <a:xfrm>
              <a:off x="2832" y="1968"/>
              <a:ext cx="240" cy="288"/>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400" b="1" i="0" u="none" strike="noStrike" kern="1200" cap="none" spc="0" normalizeH="0" baseline="0" noProof="0">
                  <a:ln>
                    <a:noFill/>
                  </a:ln>
                  <a:solidFill>
                    <a:schemeClr val="tx1"/>
                  </a:solidFill>
                  <a:effectLst/>
                  <a:uLnTx/>
                  <a:uFillTx/>
                  <a:latin typeface="+mj-lt"/>
                  <a:ea typeface="+mj-ea"/>
                  <a:cs typeface="+mn-cs"/>
                </a:rPr>
                <a:t>S</a:t>
              </a:r>
              <a:endParaRPr kumimoji="1" lang="en-US" altLang="zh-CN" sz="2400" b="1" i="0" u="none" strike="noStrike" kern="1200" cap="none" spc="0" normalizeH="0" baseline="0" noProof="0">
                <a:ln>
                  <a:noFill/>
                </a:ln>
                <a:solidFill>
                  <a:schemeClr val="tx1"/>
                </a:solidFill>
                <a:effectLst/>
                <a:uLnTx/>
                <a:uFillTx/>
                <a:latin typeface="+mj-lt"/>
                <a:ea typeface="+mj-ea"/>
                <a:cs typeface="+mn-cs"/>
              </a:endParaRPr>
            </a:p>
          </p:txBody>
        </p:sp>
        <p:grpSp>
          <p:nvGrpSpPr>
            <p:cNvPr id="20513" name="Group 32"/>
            <p:cNvGrpSpPr/>
            <p:nvPr/>
          </p:nvGrpSpPr>
          <p:grpSpPr>
            <a:xfrm>
              <a:off x="3024" y="2208"/>
              <a:ext cx="960" cy="1008"/>
              <a:chOff x="3024" y="2208"/>
              <a:chExt cx="960" cy="1008"/>
            </a:xfrm>
          </p:grpSpPr>
          <p:sp>
            <p:nvSpPr>
              <p:cNvPr id="31" name="Line 33"/>
              <p:cNvSpPr>
                <a:spLocks noChangeShapeType="1"/>
              </p:cNvSpPr>
              <p:nvPr/>
            </p:nvSpPr>
            <p:spPr bwMode="auto">
              <a:xfrm>
                <a:off x="3024" y="3216"/>
                <a:ext cx="960" cy="0"/>
              </a:xfrm>
              <a:prstGeom prst="line">
                <a:avLst/>
              </a:prstGeom>
              <a:noFill/>
              <a:ln w="9525">
                <a:solidFill>
                  <a:schemeClr val="tx1"/>
                </a:solidFill>
                <a:round/>
                <a:tailEnd type="triangl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sp>
            <p:nvSpPr>
              <p:cNvPr id="32" name="Line 34"/>
              <p:cNvSpPr>
                <a:spLocks noChangeShapeType="1"/>
              </p:cNvSpPr>
              <p:nvPr/>
            </p:nvSpPr>
            <p:spPr bwMode="auto">
              <a:xfrm flipV="1">
                <a:off x="3024" y="2208"/>
                <a:ext cx="0" cy="1008"/>
              </a:xfrm>
              <a:prstGeom prst="line">
                <a:avLst/>
              </a:prstGeom>
              <a:noFill/>
              <a:ln w="9525">
                <a:solidFill>
                  <a:schemeClr val="tx1"/>
                </a:solidFill>
                <a:round/>
                <a:tailEnd type="triangl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sp>
            <p:nvSpPr>
              <p:cNvPr id="33" name="Line 35"/>
              <p:cNvSpPr>
                <a:spLocks noChangeShapeType="1"/>
              </p:cNvSpPr>
              <p:nvPr/>
            </p:nvSpPr>
            <p:spPr bwMode="auto">
              <a:xfrm>
                <a:off x="3024" y="2592"/>
                <a:ext cx="912" cy="0"/>
              </a:xfrm>
              <a:prstGeom prst="line">
                <a:avLst/>
              </a:prstGeom>
              <a:noFill/>
              <a:ln w="9525">
                <a:solidFill>
                  <a:schemeClr val="tx1"/>
                </a:solidFill>
                <a:prstDash val="dash"/>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sp>
            <p:nvSpPr>
              <p:cNvPr id="34" name="Line 36"/>
              <p:cNvSpPr>
                <a:spLocks noChangeShapeType="1"/>
              </p:cNvSpPr>
              <p:nvPr/>
            </p:nvSpPr>
            <p:spPr bwMode="auto">
              <a:xfrm flipV="1">
                <a:off x="3024" y="2592"/>
                <a:ext cx="720" cy="624"/>
              </a:xfrm>
              <a:prstGeom prst="line">
                <a:avLst/>
              </a:prstGeom>
              <a:noFill/>
              <a:ln w="9525">
                <a:solidFill>
                  <a:schemeClr val="tx1"/>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sp>
            <p:nvSpPr>
              <p:cNvPr id="35" name="Line 37"/>
              <p:cNvSpPr>
                <a:spLocks noChangeShapeType="1"/>
              </p:cNvSpPr>
              <p:nvPr/>
            </p:nvSpPr>
            <p:spPr bwMode="auto">
              <a:xfrm flipH="1">
                <a:off x="3024" y="3024"/>
                <a:ext cx="336" cy="192"/>
              </a:xfrm>
              <a:prstGeom prst="line">
                <a:avLst/>
              </a:prstGeom>
              <a:noFill/>
              <a:ln w="9525">
                <a:solidFill>
                  <a:schemeClr val="tx1"/>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sp>
            <p:nvSpPr>
              <p:cNvPr id="36" name="Line 38"/>
              <p:cNvSpPr>
                <a:spLocks noChangeShapeType="1"/>
              </p:cNvSpPr>
              <p:nvPr/>
            </p:nvSpPr>
            <p:spPr bwMode="auto">
              <a:xfrm>
                <a:off x="3360" y="3024"/>
                <a:ext cx="96" cy="48"/>
              </a:xfrm>
              <a:prstGeom prst="line">
                <a:avLst/>
              </a:prstGeom>
              <a:noFill/>
              <a:ln w="9525">
                <a:solidFill>
                  <a:schemeClr val="tx1"/>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sp>
            <p:nvSpPr>
              <p:cNvPr id="37" name="Line 39"/>
              <p:cNvSpPr>
                <a:spLocks noChangeShapeType="1"/>
              </p:cNvSpPr>
              <p:nvPr/>
            </p:nvSpPr>
            <p:spPr bwMode="auto">
              <a:xfrm flipV="1">
                <a:off x="3456" y="2592"/>
                <a:ext cx="192" cy="480"/>
              </a:xfrm>
              <a:prstGeom prst="line">
                <a:avLst/>
              </a:prstGeom>
              <a:noFill/>
              <a:ln w="9525">
                <a:solidFill>
                  <a:schemeClr val="tx1"/>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grpSp>
        <p:sp>
          <p:nvSpPr>
            <p:cNvPr id="30" name="Text Box 40"/>
            <p:cNvSpPr txBox="1">
              <a:spLocks noChangeArrowheads="1"/>
            </p:cNvSpPr>
            <p:nvPr/>
          </p:nvSpPr>
          <p:spPr bwMode="auto">
            <a:xfrm>
              <a:off x="3360" y="3360"/>
              <a:ext cx="240" cy="288"/>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400" b="1" i="0" u="none" strike="noStrike" kern="1200" cap="none" spc="0" normalizeH="0" baseline="0" noProof="0">
                  <a:ln>
                    <a:noFill/>
                  </a:ln>
                  <a:solidFill>
                    <a:schemeClr val="tx1"/>
                  </a:solidFill>
                  <a:effectLst/>
                  <a:uLnTx/>
                  <a:uFillTx/>
                  <a:latin typeface="+mj-lt"/>
                  <a:ea typeface="+mj-ea"/>
                  <a:cs typeface="+mn-cs"/>
                </a:rPr>
                <a:t>C</a:t>
              </a:r>
              <a:endParaRPr kumimoji="1" lang="en-US" altLang="zh-CN" sz="2400" b="1" i="0" u="none" strike="noStrike" kern="1200" cap="none" spc="0" normalizeH="0" baseline="0" noProof="0">
                <a:ln>
                  <a:noFill/>
                </a:ln>
                <a:solidFill>
                  <a:schemeClr val="tx1"/>
                </a:solidFill>
                <a:effectLst/>
                <a:uLnTx/>
                <a:uFillTx/>
                <a:latin typeface="+mj-lt"/>
                <a:ea typeface="+mj-ea"/>
                <a:cs typeface="+mn-cs"/>
              </a:endParaRPr>
            </a:p>
          </p:txBody>
        </p:sp>
      </p:grpSp>
      <p:grpSp>
        <p:nvGrpSpPr>
          <p:cNvPr id="20495" name="Group 41"/>
          <p:cNvGrpSpPr/>
          <p:nvPr/>
        </p:nvGrpSpPr>
        <p:grpSpPr>
          <a:xfrm>
            <a:off x="6696075" y="2133600"/>
            <a:ext cx="2286000" cy="2743200"/>
            <a:chOff x="3936" y="2016"/>
            <a:chExt cx="1440" cy="1728"/>
          </a:xfrm>
        </p:grpSpPr>
        <p:sp>
          <p:nvSpPr>
            <p:cNvPr id="39" name="Text Box 42"/>
            <p:cNvSpPr txBox="1">
              <a:spLocks noChangeArrowheads="1"/>
            </p:cNvSpPr>
            <p:nvPr/>
          </p:nvSpPr>
          <p:spPr bwMode="auto">
            <a:xfrm>
              <a:off x="4128" y="2016"/>
              <a:ext cx="240" cy="288"/>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400" b="1" i="0" u="none" strike="noStrike" kern="1200" cap="none" spc="0" normalizeH="0" baseline="0" noProof="0">
                  <a:ln>
                    <a:noFill/>
                  </a:ln>
                  <a:solidFill>
                    <a:schemeClr val="tx1"/>
                  </a:solidFill>
                  <a:effectLst/>
                  <a:uLnTx/>
                  <a:uFillTx/>
                  <a:latin typeface="+mj-lt"/>
                  <a:ea typeface="+mj-ea"/>
                  <a:cs typeface="+mn-cs"/>
                </a:rPr>
                <a:t>S</a:t>
              </a:r>
              <a:endParaRPr kumimoji="1" lang="en-US" altLang="zh-CN" sz="2400" b="1" i="0" u="none" strike="noStrike" kern="1200" cap="none" spc="0" normalizeH="0" baseline="0" noProof="0">
                <a:ln>
                  <a:noFill/>
                </a:ln>
                <a:solidFill>
                  <a:schemeClr val="tx1"/>
                </a:solidFill>
                <a:effectLst/>
                <a:uLnTx/>
                <a:uFillTx/>
                <a:latin typeface="+mj-lt"/>
                <a:ea typeface="+mj-ea"/>
                <a:cs typeface="+mn-cs"/>
              </a:endParaRPr>
            </a:p>
          </p:txBody>
        </p:sp>
        <p:sp>
          <p:nvSpPr>
            <p:cNvPr id="40" name="Text Box 43"/>
            <p:cNvSpPr txBox="1">
              <a:spLocks noChangeArrowheads="1"/>
            </p:cNvSpPr>
            <p:nvPr/>
          </p:nvSpPr>
          <p:spPr bwMode="auto">
            <a:xfrm>
              <a:off x="3936" y="2304"/>
              <a:ext cx="480" cy="250"/>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000" b="1" i="0" u="none" strike="noStrike" kern="1200" cap="none" spc="0" normalizeH="0" baseline="0" noProof="0">
                  <a:ln>
                    <a:noFill/>
                  </a:ln>
                  <a:solidFill>
                    <a:schemeClr val="tx1"/>
                  </a:solidFill>
                  <a:effectLst/>
                  <a:uLnTx/>
                  <a:uFillTx/>
                  <a:latin typeface="+mj-lt"/>
                  <a:ea typeface="+mj-ea"/>
                  <a:cs typeface="+mn-cs"/>
                </a:rPr>
                <a:t>终点</a:t>
              </a:r>
              <a:endParaRPr kumimoji="1" lang="zh-CN" altLang="en-US" sz="2000" b="1" i="0" u="none" strike="noStrike" kern="1200" cap="none" spc="0" normalizeH="0" baseline="0" noProof="0">
                <a:ln>
                  <a:noFill/>
                </a:ln>
                <a:solidFill>
                  <a:schemeClr val="tx1"/>
                </a:solidFill>
                <a:effectLst/>
                <a:uLnTx/>
                <a:uFillTx/>
                <a:latin typeface="+mj-lt"/>
                <a:ea typeface="+mj-ea"/>
                <a:cs typeface="+mn-cs"/>
              </a:endParaRPr>
            </a:p>
          </p:txBody>
        </p:sp>
        <p:sp>
          <p:nvSpPr>
            <p:cNvPr id="41" name="Text Box 44"/>
            <p:cNvSpPr txBox="1">
              <a:spLocks noChangeArrowheads="1"/>
            </p:cNvSpPr>
            <p:nvPr/>
          </p:nvSpPr>
          <p:spPr bwMode="auto">
            <a:xfrm>
              <a:off x="5088" y="3360"/>
              <a:ext cx="288" cy="288"/>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400" b="1" i="0" u="none" strike="noStrike" kern="1200" cap="none" spc="0" normalizeH="0" baseline="0" noProof="0">
                  <a:ln>
                    <a:noFill/>
                  </a:ln>
                  <a:solidFill>
                    <a:schemeClr val="tx1"/>
                  </a:solidFill>
                  <a:effectLst/>
                  <a:uLnTx/>
                  <a:uFillTx/>
                  <a:latin typeface="+mj-lt"/>
                  <a:ea typeface="+mj-ea"/>
                  <a:cs typeface="+mn-cs"/>
                </a:rPr>
                <a:t>t</a:t>
              </a:r>
              <a:endParaRPr kumimoji="1" lang="en-US" altLang="zh-CN" sz="2400" b="1" i="0" u="none" strike="noStrike" kern="1200" cap="none" spc="0" normalizeH="0" baseline="0" noProof="0">
                <a:ln>
                  <a:noFill/>
                </a:ln>
                <a:solidFill>
                  <a:schemeClr val="tx1"/>
                </a:solidFill>
                <a:effectLst/>
                <a:uLnTx/>
                <a:uFillTx/>
                <a:latin typeface="+mj-lt"/>
                <a:ea typeface="+mj-ea"/>
                <a:cs typeface="+mn-cs"/>
              </a:endParaRPr>
            </a:p>
          </p:txBody>
        </p:sp>
        <p:grpSp>
          <p:nvGrpSpPr>
            <p:cNvPr id="20501" name="Group 45"/>
            <p:cNvGrpSpPr/>
            <p:nvPr/>
          </p:nvGrpSpPr>
          <p:grpSpPr>
            <a:xfrm>
              <a:off x="4320" y="2256"/>
              <a:ext cx="960" cy="1008"/>
              <a:chOff x="4320" y="2256"/>
              <a:chExt cx="960" cy="1008"/>
            </a:xfrm>
          </p:grpSpPr>
          <p:sp>
            <p:nvSpPr>
              <p:cNvPr id="44" name="Line 46"/>
              <p:cNvSpPr>
                <a:spLocks noChangeShapeType="1"/>
              </p:cNvSpPr>
              <p:nvPr/>
            </p:nvSpPr>
            <p:spPr bwMode="auto">
              <a:xfrm>
                <a:off x="4320" y="3264"/>
                <a:ext cx="960" cy="0"/>
              </a:xfrm>
              <a:prstGeom prst="line">
                <a:avLst/>
              </a:prstGeom>
              <a:noFill/>
              <a:ln w="9525">
                <a:solidFill>
                  <a:schemeClr val="tx1"/>
                </a:solidFill>
                <a:round/>
                <a:tailEnd type="triangl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sp>
            <p:nvSpPr>
              <p:cNvPr id="45" name="Line 47"/>
              <p:cNvSpPr>
                <a:spLocks noChangeShapeType="1"/>
              </p:cNvSpPr>
              <p:nvPr/>
            </p:nvSpPr>
            <p:spPr bwMode="auto">
              <a:xfrm flipV="1">
                <a:off x="4320" y="2256"/>
                <a:ext cx="0" cy="1008"/>
              </a:xfrm>
              <a:prstGeom prst="line">
                <a:avLst/>
              </a:prstGeom>
              <a:noFill/>
              <a:ln w="9525">
                <a:solidFill>
                  <a:schemeClr val="tx1"/>
                </a:solidFill>
                <a:round/>
                <a:tailEnd type="triangle" w="med" len="me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sp>
            <p:nvSpPr>
              <p:cNvPr id="46" name="Line 48"/>
              <p:cNvSpPr>
                <a:spLocks noChangeShapeType="1"/>
              </p:cNvSpPr>
              <p:nvPr/>
            </p:nvSpPr>
            <p:spPr bwMode="auto">
              <a:xfrm>
                <a:off x="4320" y="2640"/>
                <a:ext cx="912" cy="0"/>
              </a:xfrm>
              <a:prstGeom prst="line">
                <a:avLst/>
              </a:prstGeom>
              <a:noFill/>
              <a:ln w="9525">
                <a:solidFill>
                  <a:schemeClr val="tx1"/>
                </a:solidFill>
                <a:prstDash val="dash"/>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sp>
            <p:nvSpPr>
              <p:cNvPr id="47" name="Line 49"/>
              <p:cNvSpPr>
                <a:spLocks noChangeShapeType="1"/>
              </p:cNvSpPr>
              <p:nvPr/>
            </p:nvSpPr>
            <p:spPr bwMode="auto">
              <a:xfrm flipV="1">
                <a:off x="4320" y="2640"/>
                <a:ext cx="768" cy="624"/>
              </a:xfrm>
              <a:prstGeom prst="line">
                <a:avLst/>
              </a:prstGeom>
              <a:noFill/>
              <a:ln w="9525">
                <a:solidFill>
                  <a:schemeClr val="tx1"/>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sp>
            <p:nvSpPr>
              <p:cNvPr id="48" name="Line 50"/>
              <p:cNvSpPr>
                <a:spLocks noChangeShapeType="1"/>
              </p:cNvSpPr>
              <p:nvPr/>
            </p:nvSpPr>
            <p:spPr bwMode="auto">
              <a:xfrm flipV="1">
                <a:off x="4320" y="3024"/>
                <a:ext cx="144" cy="240"/>
              </a:xfrm>
              <a:prstGeom prst="line">
                <a:avLst/>
              </a:prstGeom>
              <a:noFill/>
              <a:ln w="9525">
                <a:solidFill>
                  <a:schemeClr val="tx1"/>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sp>
            <p:nvSpPr>
              <p:cNvPr id="49" name="Line 51"/>
              <p:cNvSpPr>
                <a:spLocks noChangeShapeType="1"/>
              </p:cNvSpPr>
              <p:nvPr/>
            </p:nvSpPr>
            <p:spPr bwMode="auto">
              <a:xfrm>
                <a:off x="4464" y="3024"/>
                <a:ext cx="336" cy="0"/>
              </a:xfrm>
              <a:prstGeom prst="line">
                <a:avLst/>
              </a:prstGeom>
              <a:noFill/>
              <a:ln w="9525">
                <a:solidFill>
                  <a:schemeClr val="tx1"/>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sp>
            <p:nvSpPr>
              <p:cNvPr id="50" name="Line 52"/>
              <p:cNvSpPr>
                <a:spLocks noChangeShapeType="1"/>
              </p:cNvSpPr>
              <p:nvPr/>
            </p:nvSpPr>
            <p:spPr bwMode="auto">
              <a:xfrm flipV="1">
                <a:off x="4800" y="2640"/>
                <a:ext cx="144" cy="384"/>
              </a:xfrm>
              <a:prstGeom prst="line">
                <a:avLst/>
              </a:prstGeom>
              <a:noFill/>
              <a:ln w="9525">
                <a:solidFill>
                  <a:schemeClr val="tx1"/>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mj-lt"/>
                  <a:ea typeface="+mj-ea"/>
                  <a:cs typeface="+mn-cs"/>
                </a:endParaRPr>
              </a:p>
            </p:txBody>
          </p:sp>
        </p:grpSp>
        <p:sp>
          <p:nvSpPr>
            <p:cNvPr id="43" name="Text Box 53"/>
            <p:cNvSpPr txBox="1">
              <a:spLocks noChangeArrowheads="1"/>
            </p:cNvSpPr>
            <p:nvPr/>
          </p:nvSpPr>
          <p:spPr bwMode="auto">
            <a:xfrm>
              <a:off x="4656" y="3456"/>
              <a:ext cx="288" cy="288"/>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400" b="1" i="0" u="none" strike="noStrike" kern="1200" cap="none" spc="0" normalizeH="0" baseline="0" noProof="0">
                  <a:ln>
                    <a:noFill/>
                  </a:ln>
                  <a:solidFill>
                    <a:schemeClr val="tx1"/>
                  </a:solidFill>
                  <a:effectLst/>
                  <a:uLnTx/>
                  <a:uFillTx/>
                  <a:latin typeface="+mj-lt"/>
                  <a:ea typeface="+mj-ea"/>
                  <a:cs typeface="+mn-cs"/>
                </a:rPr>
                <a:t>D</a:t>
              </a:r>
              <a:endParaRPr kumimoji="1" lang="en-US" altLang="zh-CN" sz="2400" b="1" i="0" u="none" strike="noStrike" kern="1200" cap="none" spc="0" normalizeH="0" baseline="0" noProof="0">
                <a:ln>
                  <a:noFill/>
                </a:ln>
                <a:solidFill>
                  <a:schemeClr val="tx1"/>
                </a:solidFill>
                <a:effectLst/>
                <a:uLnTx/>
                <a:uFillTx/>
                <a:latin typeface="+mj-lt"/>
                <a:ea typeface="+mj-ea"/>
                <a:cs typeface="+mn-cs"/>
              </a:endParaRPr>
            </a:p>
          </p:txBody>
        </p:sp>
      </p:grpSp>
      <p:sp>
        <p:nvSpPr>
          <p:cNvPr id="51" name="矩形 50"/>
          <p:cNvSpPr/>
          <p:nvPr/>
        </p:nvSpPr>
        <p:spPr>
          <a:xfrm>
            <a:off x="393700" y="403225"/>
            <a:ext cx="7791450" cy="1773238"/>
          </a:xfrm>
          <a:prstGeom prst="rect">
            <a:avLst/>
          </a:prstGeom>
          <a:noFill/>
        </p:spPr>
        <p:txBody>
          <a:bodyPr>
            <a:spAutoFit/>
          </a:bodyPr>
          <a:lstStyle/>
          <a:p>
            <a:pPr marL="0" marR="0" lvl="0" indent="0" algn="l" defTabSz="914400" rtl="0" eaLnBrk="0" fontAlgn="base" latinLnBrk="0" hangingPunct="0">
              <a:lnSpc>
                <a:spcPct val="13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        </a:t>
            </a:r>
            <a:r>
              <a:rPr kumimoji="0" lang="zh-CN" altLang="en-US" sz="2800" b="1" i="0" u="none" strike="noStrike" kern="1200" cap="none" spc="0" normalizeH="0" baseline="0" noProof="0" dirty="0">
                <a:ln>
                  <a:noFill/>
                </a:ln>
                <a:solidFill>
                  <a:srgbClr val="3333FF"/>
                </a:solidFill>
                <a:effectLst/>
                <a:uLnTx/>
                <a:uFillTx/>
                <a:latin typeface="+mj-lt"/>
                <a:ea typeface="+mj-ea"/>
                <a:cs typeface="+mn-cs"/>
              </a:rPr>
              <a:t>例</a:t>
            </a:r>
            <a:r>
              <a:rPr kumimoji="0" lang="en-US" altLang="zh-CN" sz="2800" b="1" i="0" u="none" strike="noStrike" kern="1200" cap="none" spc="0" normalizeH="0" baseline="0" noProof="0" dirty="0">
                <a:ln>
                  <a:noFill/>
                </a:ln>
                <a:solidFill>
                  <a:srgbClr val="3333FF"/>
                </a:solidFill>
                <a:effectLst/>
                <a:uLnTx/>
                <a:uFillTx/>
                <a:latin typeface="+mj-lt"/>
                <a:ea typeface="+mj-ea"/>
                <a:cs typeface="+mn-cs"/>
              </a:rPr>
              <a:t>5</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我们熟知的龟兔赛跑的故事：骄傲的兔子比赛途中睡了一觉，结果输掉了比赛。能反映这场比赛中路程 </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S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与时间 </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t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的关系的是（      ）</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52" name="Text Box 27"/>
          <p:cNvSpPr txBox="1">
            <a:spLocks noChangeArrowheads="1"/>
          </p:cNvSpPr>
          <p:nvPr/>
        </p:nvSpPr>
        <p:spPr bwMode="auto">
          <a:xfrm>
            <a:off x="6954838" y="1573213"/>
            <a:ext cx="457200" cy="523875"/>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800" b="1" i="0" u="none" strike="noStrike" kern="1200" cap="none" spc="0" normalizeH="0" baseline="0" noProof="0" dirty="0">
                <a:ln>
                  <a:noFill/>
                </a:ln>
                <a:solidFill>
                  <a:srgbClr val="FF0000"/>
                </a:solidFill>
                <a:effectLst/>
                <a:uLnTx/>
                <a:uFillTx/>
                <a:latin typeface="+mj-lt"/>
                <a:ea typeface="+mj-ea"/>
                <a:cs typeface="+mn-cs"/>
              </a:rPr>
              <a:t>B</a:t>
            </a:r>
            <a:endParaRPr kumimoji="1" lang="en-US" altLang="zh-CN" sz="2800" b="1" i="0" u="none" strike="noStrike" kern="1200" cap="none" spc="0" normalizeH="0" baseline="0" noProof="0" dirty="0">
              <a:ln>
                <a:noFill/>
              </a:ln>
              <a:solidFill>
                <a:srgbClr val="FF0000"/>
              </a:solidFill>
              <a:effectLst/>
              <a:uLnTx/>
              <a:uFillTx/>
              <a:latin typeface="+mj-lt"/>
              <a:ea typeface="+mj-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ppt_x"/>
                                          </p:val>
                                        </p:tav>
                                        <p:tav tm="100000">
                                          <p:val>
                                            <p:strVal val="#ppt_x"/>
                                          </p:val>
                                        </p:tav>
                                      </p:tavLst>
                                    </p:anim>
                                    <p:anim calcmode="lin" valueType="num">
                                      <p:cBhvr additive="base">
                                        <p:cTn id="8"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 name="矩形 39"/>
          <p:cNvSpPr/>
          <p:nvPr/>
        </p:nvSpPr>
        <p:spPr>
          <a:xfrm>
            <a:off x="879475" y="236538"/>
            <a:ext cx="7023100" cy="1152367"/>
          </a:xfrm>
          <a:prstGeom prst="rect">
            <a:avLst/>
          </a:prstGeom>
          <a:noFill/>
        </p:spPr>
        <p:txBody>
          <a:bodyPr>
            <a:spAutoFit/>
          </a:bodyPr>
          <a:lstStyle/>
          <a:p>
            <a:pPr marL="0" marR="0" lvl="0" indent="0" algn="l" defTabSz="914400" rtl="0" eaLnBrk="0" fontAlgn="base" latinLnBrk="0" hangingPunct="0">
              <a:lnSpc>
                <a:spcPct val="13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       </a:t>
            </a:r>
            <a:r>
              <a:rPr kumimoji="0" lang="zh-CN" altLang="en-US" sz="2800" b="1" i="0" u="none" strike="noStrike" kern="1200" cap="none" spc="0" normalizeH="0" baseline="0" noProof="0" dirty="0">
                <a:ln>
                  <a:noFill/>
                </a:ln>
                <a:solidFill>
                  <a:srgbClr val="3333FF"/>
                </a:solidFill>
                <a:effectLst/>
                <a:uLnTx/>
                <a:uFillTx/>
                <a:latin typeface="+mj-lt"/>
                <a:ea typeface="+mj-ea"/>
                <a:cs typeface="+mn-cs"/>
              </a:rPr>
              <a:t>例</a:t>
            </a:r>
            <a:r>
              <a:rPr kumimoji="0" lang="en-US" altLang="zh-CN" sz="2800" b="1" i="0" u="none" strike="noStrike" kern="1200" cap="none" spc="0" normalizeH="0" baseline="0" noProof="0" dirty="0">
                <a:ln>
                  <a:noFill/>
                </a:ln>
                <a:solidFill>
                  <a:srgbClr val="3333FF"/>
                </a:solidFill>
                <a:effectLst/>
                <a:uLnTx/>
                <a:uFillTx/>
                <a:latin typeface="+mj-lt"/>
                <a:ea typeface="+mj-ea"/>
                <a:cs typeface="+mn-cs"/>
              </a:rPr>
              <a:t>6</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  2018</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年</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9</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月份某一天上海的气温随时间变化的情况如图所示，回答下列问题：</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grpSp>
        <p:nvGrpSpPr>
          <p:cNvPr id="21507" name="Group 20"/>
          <p:cNvGrpSpPr/>
          <p:nvPr/>
        </p:nvGrpSpPr>
        <p:grpSpPr>
          <a:xfrm>
            <a:off x="2265363" y="1641475"/>
            <a:ext cx="4851400" cy="2728913"/>
            <a:chOff x="7380" y="3357"/>
            <a:chExt cx="4125" cy="3310"/>
          </a:xfrm>
        </p:grpSpPr>
        <p:sp>
          <p:nvSpPr>
            <p:cNvPr id="21509" name="Line 21"/>
            <p:cNvSpPr/>
            <p:nvPr/>
          </p:nvSpPr>
          <p:spPr>
            <a:xfrm flipV="1">
              <a:off x="10590" y="3936"/>
              <a:ext cx="0" cy="2263"/>
            </a:xfrm>
            <a:prstGeom prst="line">
              <a:avLst/>
            </a:prstGeom>
            <a:ln w="9525" cap="flat" cmpd="sng">
              <a:solidFill>
                <a:srgbClr val="000000"/>
              </a:solidFill>
              <a:prstDash val="solid"/>
              <a:headEnd type="none" w="med" len="med"/>
              <a:tailEnd type="none" w="med" len="med"/>
            </a:ln>
          </p:spPr>
        </p:sp>
        <p:sp>
          <p:nvSpPr>
            <p:cNvPr id="21510" name="Text Box 22"/>
            <p:cNvSpPr txBox="1"/>
            <p:nvPr/>
          </p:nvSpPr>
          <p:spPr>
            <a:xfrm>
              <a:off x="7809" y="3357"/>
              <a:ext cx="900" cy="354"/>
            </a:xfrm>
            <a:prstGeom prst="rect">
              <a:avLst/>
            </a:prstGeom>
            <a:noFill/>
            <a:ln w="9525">
              <a:noFill/>
            </a:ln>
          </p:spPr>
          <p:txBody>
            <a:bodyPr lIns="0" tIns="0" rIns="0" bIns="0"/>
            <a:lstStyle/>
            <a:p>
              <a:pPr algn="just" eaLnBrk="1" hangingPunct="1"/>
              <a:r>
                <a:rPr lang="zh-CN" altLang="en-US" sz="2000" b="1" dirty="0">
                  <a:latin typeface="+mj-lt"/>
                  <a:ea typeface="黑体" panose="02010609060101010101" pitchFamily="49" charset="-122"/>
                </a:rPr>
                <a:t>温度</a:t>
              </a:r>
              <a:r>
                <a:rPr lang="en-US" altLang="zh-CN" sz="2000" b="1" dirty="0">
                  <a:latin typeface="+mj-lt"/>
                  <a:ea typeface="黑体" panose="02010609060101010101" pitchFamily="49" charset="-122"/>
                </a:rPr>
                <a:t>/℃</a:t>
              </a:r>
              <a:endParaRPr lang="en-US" altLang="zh-CN" sz="2000" b="1" dirty="0">
                <a:latin typeface="+mj-lt"/>
                <a:ea typeface="黑体" panose="02010609060101010101" pitchFamily="49" charset="-122"/>
              </a:endParaRPr>
            </a:p>
          </p:txBody>
        </p:sp>
        <p:sp>
          <p:nvSpPr>
            <p:cNvPr id="44" name="Text Box 23"/>
            <p:cNvSpPr txBox="1">
              <a:spLocks noChangeArrowheads="1"/>
            </p:cNvSpPr>
            <p:nvPr/>
          </p:nvSpPr>
          <p:spPr bwMode="auto">
            <a:xfrm>
              <a:off x="7380" y="5720"/>
              <a:ext cx="481" cy="354"/>
            </a:xfrm>
            <a:prstGeom prst="rect">
              <a:avLst/>
            </a:prstGeom>
            <a:no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rPr>
                <a:t>20</a:t>
              </a:r>
              <a:endParaRPr kumimoji="0" lang="en-US" altLang="zh-CN" sz="20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21512" name="Text Box 24"/>
            <p:cNvSpPr txBox="1"/>
            <p:nvPr/>
          </p:nvSpPr>
          <p:spPr>
            <a:xfrm>
              <a:off x="7380" y="5192"/>
              <a:ext cx="480" cy="354"/>
            </a:xfrm>
            <a:prstGeom prst="rect">
              <a:avLst/>
            </a:prstGeom>
            <a:noFill/>
            <a:ln w="9525">
              <a:noFill/>
            </a:ln>
          </p:spPr>
          <p:txBody>
            <a:bodyPr/>
            <a:lstStyle/>
            <a:p>
              <a:pPr algn="just" eaLnBrk="1" hangingPunct="1"/>
              <a:r>
                <a:rPr lang="en-US" altLang="zh-CN" sz="2000" b="1" dirty="0">
                  <a:latin typeface="Times New Roman" panose="02020603050405020304" pitchFamily="18" charset="0"/>
                </a:rPr>
                <a:t>22</a:t>
              </a:r>
              <a:endParaRPr lang="en-US" altLang="zh-CN" sz="2000" b="1" dirty="0">
                <a:latin typeface="Arial" panose="020B0604020202020204" pitchFamily="34" charset="0"/>
              </a:endParaRPr>
            </a:p>
          </p:txBody>
        </p:sp>
        <p:sp>
          <p:nvSpPr>
            <p:cNvPr id="21513" name="Text Box 25"/>
            <p:cNvSpPr txBox="1"/>
            <p:nvPr/>
          </p:nvSpPr>
          <p:spPr>
            <a:xfrm>
              <a:off x="7380" y="4673"/>
              <a:ext cx="480" cy="354"/>
            </a:xfrm>
            <a:prstGeom prst="rect">
              <a:avLst/>
            </a:prstGeom>
            <a:noFill/>
            <a:ln w="9525">
              <a:noFill/>
            </a:ln>
          </p:spPr>
          <p:txBody>
            <a:bodyPr/>
            <a:lstStyle/>
            <a:p>
              <a:pPr algn="just" eaLnBrk="1" hangingPunct="1"/>
              <a:r>
                <a:rPr lang="en-US" altLang="zh-CN" sz="2000" b="1" dirty="0">
                  <a:latin typeface="Times New Roman" panose="02020603050405020304" pitchFamily="18" charset="0"/>
                </a:rPr>
                <a:t>24</a:t>
              </a:r>
              <a:endParaRPr lang="en-US" altLang="zh-CN" sz="2000" b="1" dirty="0">
                <a:latin typeface="Arial" panose="020B0604020202020204" pitchFamily="34" charset="0"/>
              </a:endParaRPr>
            </a:p>
          </p:txBody>
        </p:sp>
        <p:sp>
          <p:nvSpPr>
            <p:cNvPr id="21514" name="Text Box 26"/>
            <p:cNvSpPr txBox="1"/>
            <p:nvPr/>
          </p:nvSpPr>
          <p:spPr>
            <a:xfrm>
              <a:off x="7380" y="4226"/>
              <a:ext cx="480" cy="354"/>
            </a:xfrm>
            <a:prstGeom prst="rect">
              <a:avLst/>
            </a:prstGeom>
            <a:noFill/>
            <a:ln w="9525">
              <a:noFill/>
            </a:ln>
          </p:spPr>
          <p:txBody>
            <a:bodyPr/>
            <a:lstStyle/>
            <a:p>
              <a:pPr algn="just" eaLnBrk="1" hangingPunct="1"/>
              <a:r>
                <a:rPr lang="en-US" altLang="zh-CN" sz="2000" b="1" dirty="0">
                  <a:latin typeface="Times New Roman" panose="02020603050405020304" pitchFamily="18" charset="0"/>
                </a:rPr>
                <a:t>26</a:t>
              </a:r>
              <a:endParaRPr lang="en-US" altLang="zh-CN" sz="2000" b="1" dirty="0">
                <a:latin typeface="Arial" panose="020B0604020202020204" pitchFamily="34" charset="0"/>
              </a:endParaRPr>
            </a:p>
          </p:txBody>
        </p:sp>
        <p:sp>
          <p:nvSpPr>
            <p:cNvPr id="21515" name="Text Box 27"/>
            <p:cNvSpPr txBox="1"/>
            <p:nvPr/>
          </p:nvSpPr>
          <p:spPr>
            <a:xfrm>
              <a:off x="7380" y="3731"/>
              <a:ext cx="480" cy="354"/>
            </a:xfrm>
            <a:prstGeom prst="rect">
              <a:avLst/>
            </a:prstGeom>
            <a:noFill/>
            <a:ln w="9525">
              <a:noFill/>
            </a:ln>
          </p:spPr>
          <p:txBody>
            <a:bodyPr/>
            <a:lstStyle/>
            <a:p>
              <a:pPr algn="just" eaLnBrk="1" hangingPunct="1"/>
              <a:r>
                <a:rPr lang="en-US" altLang="zh-CN" sz="2000" b="1" dirty="0">
                  <a:latin typeface="Times New Roman" panose="02020603050405020304" pitchFamily="18" charset="0"/>
                </a:rPr>
                <a:t>28</a:t>
              </a:r>
              <a:endParaRPr lang="en-US" altLang="zh-CN" sz="2000" b="1" dirty="0">
                <a:latin typeface="Arial" panose="020B0604020202020204" pitchFamily="34" charset="0"/>
              </a:endParaRPr>
            </a:p>
          </p:txBody>
        </p:sp>
        <p:sp>
          <p:nvSpPr>
            <p:cNvPr id="21516" name="Text Box 28"/>
            <p:cNvSpPr txBox="1"/>
            <p:nvPr/>
          </p:nvSpPr>
          <p:spPr>
            <a:xfrm>
              <a:off x="10950" y="6313"/>
              <a:ext cx="555" cy="354"/>
            </a:xfrm>
            <a:prstGeom prst="rect">
              <a:avLst/>
            </a:prstGeom>
            <a:noFill/>
            <a:ln w="9525">
              <a:noFill/>
            </a:ln>
          </p:spPr>
          <p:txBody>
            <a:bodyPr lIns="0" tIns="0" rIns="0" bIns="0"/>
            <a:lstStyle/>
            <a:p>
              <a:pPr algn="just" eaLnBrk="1" hangingPunct="1"/>
              <a:r>
                <a:rPr lang="zh-CN" altLang="en-US" sz="2000" b="1" dirty="0">
                  <a:latin typeface="Times New Roman" panose="02020603050405020304" pitchFamily="18" charset="0"/>
                  <a:ea typeface="黑体" panose="02010609060101010101" pitchFamily="49" charset="-122"/>
                </a:rPr>
                <a:t>时间</a:t>
              </a:r>
              <a:endParaRPr lang="zh-CN" altLang="en-US" sz="2000" b="1" dirty="0">
                <a:latin typeface="Arial" panose="020B0604020202020204" pitchFamily="34" charset="0"/>
                <a:ea typeface="黑体" panose="02010609060101010101" pitchFamily="49" charset="-122"/>
              </a:endParaRPr>
            </a:p>
          </p:txBody>
        </p:sp>
        <p:grpSp>
          <p:nvGrpSpPr>
            <p:cNvPr id="21517" name="Group 29"/>
            <p:cNvGrpSpPr/>
            <p:nvPr/>
          </p:nvGrpSpPr>
          <p:grpSpPr>
            <a:xfrm>
              <a:off x="7710" y="3550"/>
              <a:ext cx="3480" cy="2640"/>
              <a:chOff x="6660" y="4998"/>
              <a:chExt cx="3480" cy="2640"/>
            </a:xfrm>
          </p:grpSpPr>
          <p:sp>
            <p:nvSpPr>
              <p:cNvPr id="21527" name="Line 30"/>
              <p:cNvSpPr/>
              <p:nvPr/>
            </p:nvSpPr>
            <p:spPr>
              <a:xfrm>
                <a:off x="6660" y="7638"/>
                <a:ext cx="3480" cy="0"/>
              </a:xfrm>
              <a:prstGeom prst="line">
                <a:avLst/>
              </a:prstGeom>
              <a:ln w="9525" cap="flat" cmpd="sng">
                <a:solidFill>
                  <a:srgbClr val="000000"/>
                </a:solidFill>
                <a:prstDash val="solid"/>
                <a:headEnd type="none" w="med" len="med"/>
                <a:tailEnd type="triangle" w="med" len="med"/>
              </a:ln>
            </p:spPr>
          </p:sp>
          <p:sp>
            <p:nvSpPr>
              <p:cNvPr id="21528" name="Line 31"/>
              <p:cNvSpPr/>
              <p:nvPr/>
            </p:nvSpPr>
            <p:spPr>
              <a:xfrm flipV="1">
                <a:off x="6660" y="4998"/>
                <a:ext cx="0" cy="2640"/>
              </a:xfrm>
              <a:prstGeom prst="line">
                <a:avLst/>
              </a:prstGeom>
              <a:ln w="9525" cap="flat" cmpd="sng">
                <a:solidFill>
                  <a:srgbClr val="000000"/>
                </a:solidFill>
                <a:prstDash val="solid"/>
                <a:headEnd type="none" w="med" len="med"/>
                <a:tailEnd type="triangle" w="med" len="med"/>
              </a:ln>
            </p:spPr>
          </p:sp>
          <p:sp>
            <p:nvSpPr>
              <p:cNvPr id="21529" name="Line 32"/>
              <p:cNvSpPr/>
              <p:nvPr/>
            </p:nvSpPr>
            <p:spPr>
              <a:xfrm>
                <a:off x="6660" y="7387"/>
                <a:ext cx="2880" cy="0"/>
              </a:xfrm>
              <a:prstGeom prst="line">
                <a:avLst/>
              </a:prstGeom>
              <a:ln w="9525" cap="flat" cmpd="sng">
                <a:solidFill>
                  <a:srgbClr val="000000"/>
                </a:solidFill>
                <a:prstDash val="solid"/>
                <a:headEnd type="none" w="med" len="med"/>
                <a:tailEnd type="none" w="med" len="med"/>
              </a:ln>
            </p:spPr>
          </p:sp>
          <p:sp>
            <p:nvSpPr>
              <p:cNvPr id="21530" name="Line 33"/>
              <p:cNvSpPr/>
              <p:nvPr/>
            </p:nvSpPr>
            <p:spPr>
              <a:xfrm>
                <a:off x="6660" y="7135"/>
                <a:ext cx="2880" cy="0"/>
              </a:xfrm>
              <a:prstGeom prst="line">
                <a:avLst/>
              </a:prstGeom>
              <a:ln w="9525" cap="flat" cmpd="sng">
                <a:solidFill>
                  <a:srgbClr val="000000"/>
                </a:solidFill>
                <a:prstDash val="solid"/>
                <a:headEnd type="none" w="med" len="med"/>
                <a:tailEnd type="none" w="med" len="med"/>
              </a:ln>
            </p:spPr>
          </p:sp>
          <p:sp>
            <p:nvSpPr>
              <p:cNvPr id="21531" name="Line 34"/>
              <p:cNvSpPr/>
              <p:nvPr/>
            </p:nvSpPr>
            <p:spPr>
              <a:xfrm>
                <a:off x="6660" y="6884"/>
                <a:ext cx="2880" cy="0"/>
              </a:xfrm>
              <a:prstGeom prst="line">
                <a:avLst/>
              </a:prstGeom>
              <a:ln w="9525" cap="flat" cmpd="sng">
                <a:solidFill>
                  <a:srgbClr val="000000"/>
                </a:solidFill>
                <a:prstDash val="solid"/>
                <a:headEnd type="none" w="med" len="med"/>
                <a:tailEnd type="none" w="med" len="med"/>
              </a:ln>
            </p:spPr>
          </p:sp>
          <p:sp>
            <p:nvSpPr>
              <p:cNvPr id="21532" name="Line 35"/>
              <p:cNvSpPr/>
              <p:nvPr/>
            </p:nvSpPr>
            <p:spPr>
              <a:xfrm>
                <a:off x="6660" y="6632"/>
                <a:ext cx="2880" cy="0"/>
              </a:xfrm>
              <a:prstGeom prst="line">
                <a:avLst/>
              </a:prstGeom>
              <a:ln w="9525" cap="flat" cmpd="sng">
                <a:solidFill>
                  <a:srgbClr val="000000"/>
                </a:solidFill>
                <a:prstDash val="solid"/>
                <a:headEnd type="none" w="med" len="med"/>
                <a:tailEnd type="none" w="med" len="med"/>
              </a:ln>
            </p:spPr>
          </p:sp>
          <p:sp>
            <p:nvSpPr>
              <p:cNvPr id="21533" name="Line 36"/>
              <p:cNvSpPr/>
              <p:nvPr/>
            </p:nvSpPr>
            <p:spPr>
              <a:xfrm>
                <a:off x="6660" y="6381"/>
                <a:ext cx="2880" cy="0"/>
              </a:xfrm>
              <a:prstGeom prst="line">
                <a:avLst/>
              </a:prstGeom>
              <a:ln w="9525" cap="flat" cmpd="sng">
                <a:solidFill>
                  <a:srgbClr val="000000"/>
                </a:solidFill>
                <a:prstDash val="solid"/>
                <a:headEnd type="none" w="med" len="med"/>
                <a:tailEnd type="none" w="med" len="med"/>
              </a:ln>
            </p:spPr>
          </p:sp>
          <p:sp>
            <p:nvSpPr>
              <p:cNvPr id="21534" name="Line 37"/>
              <p:cNvSpPr/>
              <p:nvPr/>
            </p:nvSpPr>
            <p:spPr>
              <a:xfrm>
                <a:off x="6660" y="6129"/>
                <a:ext cx="2880" cy="0"/>
              </a:xfrm>
              <a:prstGeom prst="line">
                <a:avLst/>
              </a:prstGeom>
              <a:ln w="9525" cap="flat" cmpd="sng">
                <a:solidFill>
                  <a:srgbClr val="000000"/>
                </a:solidFill>
                <a:prstDash val="solid"/>
                <a:headEnd type="none" w="med" len="med"/>
                <a:tailEnd type="none" w="med" len="med"/>
              </a:ln>
            </p:spPr>
          </p:sp>
          <p:sp>
            <p:nvSpPr>
              <p:cNvPr id="21535" name="Line 38"/>
              <p:cNvSpPr/>
              <p:nvPr/>
            </p:nvSpPr>
            <p:spPr>
              <a:xfrm>
                <a:off x="6660" y="5878"/>
                <a:ext cx="2880" cy="0"/>
              </a:xfrm>
              <a:prstGeom prst="line">
                <a:avLst/>
              </a:prstGeom>
              <a:ln w="9525" cap="flat" cmpd="sng">
                <a:solidFill>
                  <a:srgbClr val="000000"/>
                </a:solidFill>
                <a:prstDash val="solid"/>
                <a:headEnd type="none" w="med" len="med"/>
                <a:tailEnd type="none" w="med" len="med"/>
              </a:ln>
            </p:spPr>
          </p:sp>
          <p:sp>
            <p:nvSpPr>
              <p:cNvPr id="21536" name="Line 39"/>
              <p:cNvSpPr/>
              <p:nvPr/>
            </p:nvSpPr>
            <p:spPr>
              <a:xfrm>
                <a:off x="6660" y="5626"/>
                <a:ext cx="2880" cy="0"/>
              </a:xfrm>
              <a:prstGeom prst="line">
                <a:avLst/>
              </a:prstGeom>
              <a:ln w="9525" cap="flat" cmpd="sng">
                <a:solidFill>
                  <a:srgbClr val="000000"/>
                </a:solidFill>
                <a:prstDash val="solid"/>
                <a:headEnd type="none" w="med" len="med"/>
                <a:tailEnd type="none" w="med" len="med"/>
              </a:ln>
            </p:spPr>
          </p:sp>
          <p:sp>
            <p:nvSpPr>
              <p:cNvPr id="21537" name="Line 40"/>
              <p:cNvSpPr/>
              <p:nvPr/>
            </p:nvSpPr>
            <p:spPr>
              <a:xfrm>
                <a:off x="6660" y="5375"/>
                <a:ext cx="2880" cy="0"/>
              </a:xfrm>
              <a:prstGeom prst="line">
                <a:avLst/>
              </a:prstGeom>
              <a:ln w="9525" cap="flat" cmpd="sng">
                <a:solidFill>
                  <a:srgbClr val="000000"/>
                </a:solidFill>
                <a:prstDash val="solid"/>
                <a:headEnd type="none" w="med" len="med"/>
                <a:tailEnd type="none" w="med" len="med"/>
              </a:ln>
            </p:spPr>
          </p:sp>
          <p:sp>
            <p:nvSpPr>
              <p:cNvPr id="21538" name="Line 41"/>
              <p:cNvSpPr/>
              <p:nvPr/>
            </p:nvSpPr>
            <p:spPr>
              <a:xfrm flipV="1">
                <a:off x="7020" y="5375"/>
                <a:ext cx="0" cy="2263"/>
              </a:xfrm>
              <a:prstGeom prst="line">
                <a:avLst/>
              </a:prstGeom>
              <a:ln w="9525" cap="flat" cmpd="sng">
                <a:solidFill>
                  <a:srgbClr val="000000"/>
                </a:solidFill>
                <a:prstDash val="solid"/>
                <a:headEnd type="none" w="med" len="med"/>
                <a:tailEnd type="none" w="med" len="med"/>
              </a:ln>
            </p:spPr>
          </p:sp>
          <p:sp>
            <p:nvSpPr>
              <p:cNvPr id="21539" name="Line 42"/>
              <p:cNvSpPr/>
              <p:nvPr/>
            </p:nvSpPr>
            <p:spPr>
              <a:xfrm flipV="1">
                <a:off x="7380" y="5375"/>
                <a:ext cx="0" cy="2263"/>
              </a:xfrm>
              <a:prstGeom prst="line">
                <a:avLst/>
              </a:prstGeom>
              <a:ln w="9525" cap="flat" cmpd="sng">
                <a:solidFill>
                  <a:srgbClr val="000000"/>
                </a:solidFill>
                <a:prstDash val="solid"/>
                <a:headEnd type="none" w="med" len="med"/>
                <a:tailEnd type="none" w="med" len="med"/>
              </a:ln>
            </p:spPr>
          </p:sp>
          <p:sp>
            <p:nvSpPr>
              <p:cNvPr id="21540" name="Line 43"/>
              <p:cNvSpPr/>
              <p:nvPr/>
            </p:nvSpPr>
            <p:spPr>
              <a:xfrm flipV="1">
                <a:off x="7740" y="5375"/>
                <a:ext cx="0" cy="2263"/>
              </a:xfrm>
              <a:prstGeom prst="line">
                <a:avLst/>
              </a:prstGeom>
              <a:ln w="9525" cap="flat" cmpd="sng">
                <a:solidFill>
                  <a:srgbClr val="000000"/>
                </a:solidFill>
                <a:prstDash val="solid"/>
                <a:headEnd type="none" w="med" len="med"/>
                <a:tailEnd type="none" w="med" len="med"/>
              </a:ln>
            </p:spPr>
          </p:sp>
          <p:sp>
            <p:nvSpPr>
              <p:cNvPr id="21541" name="Line 44"/>
              <p:cNvSpPr/>
              <p:nvPr/>
            </p:nvSpPr>
            <p:spPr>
              <a:xfrm flipV="1">
                <a:off x="8100" y="5375"/>
                <a:ext cx="0" cy="2263"/>
              </a:xfrm>
              <a:prstGeom prst="line">
                <a:avLst/>
              </a:prstGeom>
              <a:ln w="9525" cap="flat" cmpd="sng">
                <a:solidFill>
                  <a:srgbClr val="000000"/>
                </a:solidFill>
                <a:prstDash val="solid"/>
                <a:headEnd type="none" w="med" len="med"/>
                <a:tailEnd type="none" w="med" len="med"/>
              </a:ln>
            </p:spPr>
          </p:sp>
          <p:sp>
            <p:nvSpPr>
              <p:cNvPr id="21542" name="Line 45"/>
              <p:cNvSpPr/>
              <p:nvPr/>
            </p:nvSpPr>
            <p:spPr>
              <a:xfrm flipV="1">
                <a:off x="8460" y="5375"/>
                <a:ext cx="0" cy="2263"/>
              </a:xfrm>
              <a:prstGeom prst="line">
                <a:avLst/>
              </a:prstGeom>
              <a:ln w="9525" cap="flat" cmpd="sng">
                <a:solidFill>
                  <a:srgbClr val="000000"/>
                </a:solidFill>
                <a:prstDash val="solid"/>
                <a:headEnd type="none" w="med" len="med"/>
                <a:tailEnd type="none" w="med" len="med"/>
              </a:ln>
            </p:spPr>
          </p:sp>
          <p:sp>
            <p:nvSpPr>
              <p:cNvPr id="21543" name="Line 46"/>
              <p:cNvSpPr/>
              <p:nvPr/>
            </p:nvSpPr>
            <p:spPr>
              <a:xfrm flipV="1">
                <a:off x="8820" y="5375"/>
                <a:ext cx="0" cy="2263"/>
              </a:xfrm>
              <a:prstGeom prst="line">
                <a:avLst/>
              </a:prstGeom>
              <a:ln w="9525" cap="flat" cmpd="sng">
                <a:solidFill>
                  <a:srgbClr val="000000"/>
                </a:solidFill>
                <a:prstDash val="solid"/>
                <a:headEnd type="none" w="med" len="med"/>
                <a:tailEnd type="none" w="med" len="med"/>
              </a:ln>
            </p:spPr>
          </p:sp>
          <p:sp>
            <p:nvSpPr>
              <p:cNvPr id="21544" name="Line 47"/>
              <p:cNvSpPr/>
              <p:nvPr/>
            </p:nvSpPr>
            <p:spPr>
              <a:xfrm flipV="1">
                <a:off x="9180" y="5375"/>
                <a:ext cx="0" cy="2263"/>
              </a:xfrm>
              <a:prstGeom prst="line">
                <a:avLst/>
              </a:prstGeom>
              <a:ln w="9525" cap="flat" cmpd="sng">
                <a:solidFill>
                  <a:srgbClr val="000000"/>
                </a:solidFill>
                <a:prstDash val="solid"/>
                <a:headEnd type="none" w="med" len="med"/>
                <a:tailEnd type="none" w="med" len="med"/>
              </a:ln>
            </p:spPr>
          </p:sp>
        </p:grpSp>
        <p:sp>
          <p:nvSpPr>
            <p:cNvPr id="51" name="Text Box 49"/>
            <p:cNvSpPr txBox="1">
              <a:spLocks noChangeArrowheads="1"/>
            </p:cNvSpPr>
            <p:nvPr/>
          </p:nvSpPr>
          <p:spPr bwMode="auto">
            <a:xfrm>
              <a:off x="7665" y="6247"/>
              <a:ext cx="360" cy="354"/>
            </a:xfrm>
            <a:prstGeom prst="rect">
              <a:avLst/>
            </a:prstGeom>
            <a:noFill/>
            <a:ln>
              <a:noFill/>
            </a:ln>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rPr>
                <a:t>0</a:t>
              </a:r>
              <a:endParaRPr kumimoji="0" lang="en-US" altLang="zh-CN" sz="20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21519" name="Text Box 50"/>
            <p:cNvSpPr txBox="1"/>
            <p:nvPr/>
          </p:nvSpPr>
          <p:spPr>
            <a:xfrm>
              <a:off x="8000" y="6254"/>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3</a:t>
              </a:r>
              <a:endParaRPr lang="en-US" altLang="zh-CN" sz="2000" b="1" dirty="0">
                <a:latin typeface="Arial" panose="020B0604020202020204" pitchFamily="34" charset="0"/>
              </a:endParaRPr>
            </a:p>
          </p:txBody>
        </p:sp>
        <p:sp>
          <p:nvSpPr>
            <p:cNvPr id="21520" name="Text Box 51"/>
            <p:cNvSpPr txBox="1"/>
            <p:nvPr/>
          </p:nvSpPr>
          <p:spPr>
            <a:xfrm>
              <a:off x="8380" y="6254"/>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6</a:t>
              </a:r>
              <a:endParaRPr lang="en-US" altLang="zh-CN" sz="2000" b="1" dirty="0">
                <a:latin typeface="Arial" panose="020B0604020202020204" pitchFamily="34" charset="0"/>
              </a:endParaRPr>
            </a:p>
          </p:txBody>
        </p:sp>
        <p:sp>
          <p:nvSpPr>
            <p:cNvPr id="21521" name="Text Box 52"/>
            <p:cNvSpPr txBox="1"/>
            <p:nvPr/>
          </p:nvSpPr>
          <p:spPr>
            <a:xfrm>
              <a:off x="8760" y="6262"/>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9</a:t>
              </a:r>
              <a:endParaRPr lang="en-US" altLang="zh-CN" sz="2000" b="1" dirty="0">
                <a:latin typeface="Arial" panose="020B0604020202020204" pitchFamily="34" charset="0"/>
              </a:endParaRPr>
            </a:p>
          </p:txBody>
        </p:sp>
        <p:sp>
          <p:nvSpPr>
            <p:cNvPr id="21522" name="Text Box 53"/>
            <p:cNvSpPr txBox="1"/>
            <p:nvPr/>
          </p:nvSpPr>
          <p:spPr>
            <a:xfrm>
              <a:off x="9090" y="6262"/>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12</a:t>
              </a:r>
              <a:endParaRPr lang="en-US" altLang="zh-CN" sz="2000" b="1" dirty="0">
                <a:latin typeface="Arial" panose="020B0604020202020204" pitchFamily="34" charset="0"/>
              </a:endParaRPr>
            </a:p>
          </p:txBody>
        </p:sp>
        <p:sp>
          <p:nvSpPr>
            <p:cNvPr id="21523" name="Text Box 54"/>
            <p:cNvSpPr txBox="1"/>
            <p:nvPr/>
          </p:nvSpPr>
          <p:spPr>
            <a:xfrm>
              <a:off x="9465" y="6262"/>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15</a:t>
              </a:r>
              <a:endParaRPr lang="en-US" altLang="zh-CN" sz="2000" b="1" dirty="0">
                <a:latin typeface="Arial" panose="020B0604020202020204" pitchFamily="34" charset="0"/>
              </a:endParaRPr>
            </a:p>
          </p:txBody>
        </p:sp>
        <p:sp>
          <p:nvSpPr>
            <p:cNvPr id="21524" name="Text Box 55"/>
            <p:cNvSpPr txBox="1"/>
            <p:nvPr/>
          </p:nvSpPr>
          <p:spPr>
            <a:xfrm>
              <a:off x="9825" y="6262"/>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18</a:t>
              </a:r>
              <a:endParaRPr lang="en-US" altLang="zh-CN" sz="2000" b="1" dirty="0">
                <a:latin typeface="Arial" panose="020B0604020202020204" pitchFamily="34" charset="0"/>
              </a:endParaRPr>
            </a:p>
          </p:txBody>
        </p:sp>
        <p:sp>
          <p:nvSpPr>
            <p:cNvPr id="21525" name="Text Box 56"/>
            <p:cNvSpPr txBox="1"/>
            <p:nvPr/>
          </p:nvSpPr>
          <p:spPr>
            <a:xfrm>
              <a:off x="10185" y="6262"/>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21</a:t>
              </a:r>
              <a:endParaRPr lang="en-US" altLang="zh-CN" sz="2000" b="1" dirty="0">
                <a:latin typeface="Arial" panose="020B0604020202020204" pitchFamily="34" charset="0"/>
              </a:endParaRPr>
            </a:p>
          </p:txBody>
        </p:sp>
        <p:sp>
          <p:nvSpPr>
            <p:cNvPr id="21526" name="Text Box 57"/>
            <p:cNvSpPr txBox="1"/>
            <p:nvPr/>
          </p:nvSpPr>
          <p:spPr>
            <a:xfrm>
              <a:off x="10515" y="6276"/>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24</a:t>
              </a:r>
              <a:endParaRPr lang="en-US" altLang="zh-CN" sz="2000" b="1" dirty="0">
                <a:latin typeface="Arial" panose="020B0604020202020204" pitchFamily="34" charset="0"/>
              </a:endParaRPr>
            </a:p>
          </p:txBody>
        </p:sp>
      </p:grpSp>
      <p:sp>
        <p:nvSpPr>
          <p:cNvPr id="21508" name="任意多边形 77"/>
          <p:cNvSpPr/>
          <p:nvPr/>
        </p:nvSpPr>
        <p:spPr>
          <a:xfrm>
            <a:off x="2647950" y="2301875"/>
            <a:ext cx="3400425" cy="1463675"/>
          </a:xfrm>
          <a:custGeom>
            <a:avLst/>
            <a:gdLst/>
            <a:ahLst/>
            <a:cxnLst>
              <a:cxn ang="0">
                <a:pos x="0" y="1054157"/>
              </a:cxn>
              <a:cxn ang="0">
                <a:pos x="442330" y="1464435"/>
              </a:cxn>
              <a:cxn ang="0">
                <a:pos x="992085" y="997351"/>
              </a:cxn>
              <a:cxn ang="0">
                <a:pos x="1282759" y="624945"/>
              </a:cxn>
              <a:cxn ang="0">
                <a:pos x="1706133" y="220977"/>
              </a:cxn>
              <a:cxn ang="0">
                <a:pos x="2135825" y="60"/>
              </a:cxn>
              <a:cxn ang="0">
                <a:pos x="2571838" y="239916"/>
              </a:cxn>
              <a:cxn ang="0">
                <a:pos x="2988892" y="618634"/>
              </a:cxn>
              <a:cxn ang="0">
                <a:pos x="3405947" y="1066782"/>
              </a:cxn>
            </a:cxnLst>
            <a:rect l="0" t="0" r="0" b="0"/>
            <a:pathLst>
              <a:path w="3399046" h="1463408">
                <a:moveTo>
                  <a:pt x="0" y="1053197"/>
                </a:moveTo>
                <a:cubicBezTo>
                  <a:pt x="138211" y="1262878"/>
                  <a:pt x="276423" y="1472559"/>
                  <a:pt x="441435" y="1463100"/>
                </a:cubicBezTo>
                <a:cubicBezTo>
                  <a:pt x="606448" y="1453641"/>
                  <a:pt x="850288" y="1136228"/>
                  <a:pt x="990075" y="996441"/>
                </a:cubicBezTo>
                <a:cubicBezTo>
                  <a:pt x="1129862" y="856654"/>
                  <a:pt x="1161393" y="753652"/>
                  <a:pt x="1280160" y="624375"/>
                </a:cubicBezTo>
                <a:cubicBezTo>
                  <a:pt x="1398927" y="495098"/>
                  <a:pt x="1560786" y="324829"/>
                  <a:pt x="1702676" y="220777"/>
                </a:cubicBezTo>
                <a:cubicBezTo>
                  <a:pt x="1844566" y="116725"/>
                  <a:pt x="1987506" y="-3093"/>
                  <a:pt x="2131498" y="60"/>
                </a:cubicBezTo>
                <a:cubicBezTo>
                  <a:pt x="2275490" y="3213"/>
                  <a:pt x="2424737" y="136694"/>
                  <a:pt x="2566627" y="239696"/>
                </a:cubicBezTo>
                <a:cubicBezTo>
                  <a:pt x="2708517" y="342697"/>
                  <a:pt x="2844100" y="480384"/>
                  <a:pt x="2982836" y="618069"/>
                </a:cubicBezTo>
                <a:cubicBezTo>
                  <a:pt x="3121572" y="755754"/>
                  <a:pt x="3300249" y="990135"/>
                  <a:pt x="3399046" y="1065809"/>
                </a:cubicBezTo>
              </a:path>
            </a:pathLst>
          </a:custGeom>
          <a:noFill/>
          <a:ln w="19050" cap="flat" cmpd="sng">
            <a:solidFill>
              <a:srgbClr val="FF0066">
                <a:alpha val="100000"/>
              </a:srgbClr>
            </a:solidFill>
            <a:prstDash val="solid"/>
            <a:miter lim="800000"/>
            <a:headEnd type="none" w="med" len="med"/>
            <a:tailEnd type="none" w="med" len="med"/>
          </a:ln>
        </p:spPr>
        <p:txBody>
          <a:bodyPr/>
          <a:lstStyle/>
          <a:p>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 name="矩形 39"/>
          <p:cNvSpPr/>
          <p:nvPr/>
        </p:nvSpPr>
        <p:spPr>
          <a:xfrm>
            <a:off x="1530350" y="3621723"/>
            <a:ext cx="5678488" cy="739775"/>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j-ea"/>
                <a:cs typeface="+mn-cs"/>
              </a:rPr>
              <a:t>(1)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这天的最高气温约是</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______</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41" name="Text Box 39"/>
          <p:cNvSpPr txBox="1">
            <a:spLocks noChangeArrowheads="1"/>
          </p:cNvSpPr>
          <p:nvPr/>
        </p:nvSpPr>
        <p:spPr bwMode="auto">
          <a:xfrm>
            <a:off x="5475287" y="3704273"/>
            <a:ext cx="882650" cy="522288"/>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27</a:t>
            </a:r>
            <a:endPar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grpSp>
        <p:nvGrpSpPr>
          <p:cNvPr id="22532" name="Group 20"/>
          <p:cNvGrpSpPr/>
          <p:nvPr/>
        </p:nvGrpSpPr>
        <p:grpSpPr>
          <a:xfrm>
            <a:off x="2146300" y="664210"/>
            <a:ext cx="4851400" cy="2728913"/>
            <a:chOff x="7380" y="3357"/>
            <a:chExt cx="4125" cy="3310"/>
          </a:xfrm>
        </p:grpSpPr>
        <p:sp>
          <p:nvSpPr>
            <p:cNvPr id="22534" name="Line 21"/>
            <p:cNvSpPr/>
            <p:nvPr/>
          </p:nvSpPr>
          <p:spPr>
            <a:xfrm flipV="1">
              <a:off x="10590" y="3936"/>
              <a:ext cx="0" cy="2263"/>
            </a:xfrm>
            <a:prstGeom prst="line">
              <a:avLst/>
            </a:prstGeom>
            <a:ln w="9525" cap="flat" cmpd="sng">
              <a:solidFill>
                <a:srgbClr val="000000"/>
              </a:solidFill>
              <a:prstDash val="solid"/>
              <a:headEnd type="none" w="med" len="med"/>
              <a:tailEnd type="none" w="med" len="med"/>
            </a:ln>
          </p:spPr>
        </p:sp>
        <p:sp>
          <p:nvSpPr>
            <p:cNvPr id="22535" name="Text Box 22"/>
            <p:cNvSpPr txBox="1"/>
            <p:nvPr/>
          </p:nvSpPr>
          <p:spPr>
            <a:xfrm>
              <a:off x="7809" y="3357"/>
              <a:ext cx="900" cy="354"/>
            </a:xfrm>
            <a:prstGeom prst="rect">
              <a:avLst/>
            </a:prstGeom>
            <a:noFill/>
            <a:ln w="9525">
              <a:noFill/>
            </a:ln>
          </p:spPr>
          <p:txBody>
            <a:bodyPr lIns="0" tIns="0" rIns="0" bIns="0"/>
            <a:lstStyle/>
            <a:p>
              <a:pPr algn="just" eaLnBrk="1" hangingPunct="1"/>
              <a:r>
                <a:rPr lang="zh-CN" altLang="en-US" sz="2000" b="1" dirty="0">
                  <a:latin typeface="+mj-lt"/>
                  <a:ea typeface="黑体" panose="02010609060101010101" pitchFamily="49" charset="-122"/>
                </a:rPr>
                <a:t>温度</a:t>
              </a:r>
              <a:r>
                <a:rPr lang="en-US" altLang="zh-CN" sz="2000" b="1" dirty="0">
                  <a:latin typeface="+mj-lt"/>
                  <a:ea typeface="黑体" panose="02010609060101010101" pitchFamily="49" charset="-122"/>
                </a:rPr>
                <a:t>/℃</a:t>
              </a:r>
              <a:endParaRPr lang="en-US" altLang="zh-CN" sz="2000" b="1" dirty="0">
                <a:latin typeface="+mj-lt"/>
                <a:ea typeface="黑体" panose="02010609060101010101" pitchFamily="49" charset="-122"/>
              </a:endParaRPr>
            </a:p>
          </p:txBody>
        </p:sp>
        <p:sp>
          <p:nvSpPr>
            <p:cNvPr id="45" name="Text Box 23"/>
            <p:cNvSpPr txBox="1">
              <a:spLocks noChangeArrowheads="1"/>
            </p:cNvSpPr>
            <p:nvPr/>
          </p:nvSpPr>
          <p:spPr bwMode="auto">
            <a:xfrm>
              <a:off x="7380" y="5720"/>
              <a:ext cx="481" cy="354"/>
            </a:xfrm>
            <a:prstGeom prst="rect">
              <a:avLst/>
            </a:prstGeom>
            <a:no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rPr>
                <a:t>20</a:t>
              </a:r>
              <a:endParaRPr kumimoji="0" lang="en-US" altLang="zh-CN" sz="20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22537" name="Text Box 24"/>
            <p:cNvSpPr txBox="1"/>
            <p:nvPr/>
          </p:nvSpPr>
          <p:spPr>
            <a:xfrm>
              <a:off x="7380" y="5192"/>
              <a:ext cx="480" cy="354"/>
            </a:xfrm>
            <a:prstGeom prst="rect">
              <a:avLst/>
            </a:prstGeom>
            <a:noFill/>
            <a:ln w="9525">
              <a:noFill/>
            </a:ln>
          </p:spPr>
          <p:txBody>
            <a:bodyPr/>
            <a:lstStyle/>
            <a:p>
              <a:pPr algn="just" eaLnBrk="1" hangingPunct="1"/>
              <a:r>
                <a:rPr lang="en-US" altLang="zh-CN" sz="2000" b="1" dirty="0">
                  <a:latin typeface="Times New Roman" panose="02020603050405020304" pitchFamily="18" charset="0"/>
                </a:rPr>
                <a:t>22</a:t>
              </a:r>
              <a:endParaRPr lang="en-US" altLang="zh-CN" sz="2000" b="1" dirty="0">
                <a:latin typeface="Arial" panose="020B0604020202020204" pitchFamily="34" charset="0"/>
              </a:endParaRPr>
            </a:p>
          </p:txBody>
        </p:sp>
        <p:sp>
          <p:nvSpPr>
            <p:cNvPr id="22538" name="Text Box 25"/>
            <p:cNvSpPr txBox="1"/>
            <p:nvPr/>
          </p:nvSpPr>
          <p:spPr>
            <a:xfrm>
              <a:off x="7380" y="4673"/>
              <a:ext cx="480" cy="354"/>
            </a:xfrm>
            <a:prstGeom prst="rect">
              <a:avLst/>
            </a:prstGeom>
            <a:noFill/>
            <a:ln w="9525">
              <a:noFill/>
            </a:ln>
          </p:spPr>
          <p:txBody>
            <a:bodyPr/>
            <a:lstStyle/>
            <a:p>
              <a:pPr algn="just" eaLnBrk="1" hangingPunct="1"/>
              <a:r>
                <a:rPr lang="en-US" altLang="zh-CN" sz="2000" b="1" dirty="0">
                  <a:latin typeface="Times New Roman" panose="02020603050405020304" pitchFamily="18" charset="0"/>
                </a:rPr>
                <a:t>24</a:t>
              </a:r>
              <a:endParaRPr lang="en-US" altLang="zh-CN" sz="2000" b="1" dirty="0">
                <a:latin typeface="Arial" panose="020B0604020202020204" pitchFamily="34" charset="0"/>
              </a:endParaRPr>
            </a:p>
          </p:txBody>
        </p:sp>
        <p:sp>
          <p:nvSpPr>
            <p:cNvPr id="22539" name="Text Box 26"/>
            <p:cNvSpPr txBox="1"/>
            <p:nvPr/>
          </p:nvSpPr>
          <p:spPr>
            <a:xfrm>
              <a:off x="7380" y="4226"/>
              <a:ext cx="480" cy="354"/>
            </a:xfrm>
            <a:prstGeom prst="rect">
              <a:avLst/>
            </a:prstGeom>
            <a:noFill/>
            <a:ln w="9525">
              <a:noFill/>
            </a:ln>
          </p:spPr>
          <p:txBody>
            <a:bodyPr/>
            <a:lstStyle/>
            <a:p>
              <a:pPr algn="just" eaLnBrk="1" hangingPunct="1"/>
              <a:r>
                <a:rPr lang="en-US" altLang="zh-CN" sz="2000" b="1" dirty="0">
                  <a:latin typeface="Times New Roman" panose="02020603050405020304" pitchFamily="18" charset="0"/>
                </a:rPr>
                <a:t>26</a:t>
              </a:r>
              <a:endParaRPr lang="en-US" altLang="zh-CN" sz="2000" b="1" dirty="0">
                <a:latin typeface="Arial" panose="020B0604020202020204" pitchFamily="34" charset="0"/>
              </a:endParaRPr>
            </a:p>
          </p:txBody>
        </p:sp>
        <p:sp>
          <p:nvSpPr>
            <p:cNvPr id="22540" name="Text Box 27"/>
            <p:cNvSpPr txBox="1"/>
            <p:nvPr/>
          </p:nvSpPr>
          <p:spPr>
            <a:xfrm>
              <a:off x="7380" y="3731"/>
              <a:ext cx="480" cy="354"/>
            </a:xfrm>
            <a:prstGeom prst="rect">
              <a:avLst/>
            </a:prstGeom>
            <a:noFill/>
            <a:ln w="9525">
              <a:noFill/>
            </a:ln>
          </p:spPr>
          <p:txBody>
            <a:bodyPr/>
            <a:lstStyle/>
            <a:p>
              <a:pPr algn="just" eaLnBrk="1" hangingPunct="1"/>
              <a:r>
                <a:rPr lang="en-US" altLang="zh-CN" sz="2000" b="1" dirty="0">
                  <a:latin typeface="Times New Roman" panose="02020603050405020304" pitchFamily="18" charset="0"/>
                </a:rPr>
                <a:t>28</a:t>
              </a:r>
              <a:endParaRPr lang="en-US" altLang="zh-CN" sz="2000" b="1" dirty="0">
                <a:latin typeface="Arial" panose="020B0604020202020204" pitchFamily="34" charset="0"/>
              </a:endParaRPr>
            </a:p>
          </p:txBody>
        </p:sp>
        <p:sp>
          <p:nvSpPr>
            <p:cNvPr id="22541" name="Text Box 28"/>
            <p:cNvSpPr txBox="1"/>
            <p:nvPr/>
          </p:nvSpPr>
          <p:spPr>
            <a:xfrm>
              <a:off x="10950" y="6313"/>
              <a:ext cx="555" cy="354"/>
            </a:xfrm>
            <a:prstGeom prst="rect">
              <a:avLst/>
            </a:prstGeom>
            <a:noFill/>
            <a:ln w="9525">
              <a:noFill/>
            </a:ln>
          </p:spPr>
          <p:txBody>
            <a:bodyPr lIns="0" tIns="0" rIns="0" bIns="0"/>
            <a:lstStyle/>
            <a:p>
              <a:pPr algn="just" eaLnBrk="1" hangingPunct="1"/>
              <a:r>
                <a:rPr lang="zh-CN" altLang="en-US" sz="2000" b="1" dirty="0">
                  <a:latin typeface="Times New Roman" panose="02020603050405020304" pitchFamily="18" charset="0"/>
                  <a:ea typeface="黑体" panose="02010609060101010101" pitchFamily="49" charset="-122"/>
                </a:rPr>
                <a:t>时间</a:t>
              </a:r>
              <a:endParaRPr lang="zh-CN" altLang="en-US" sz="2000" b="1" dirty="0">
                <a:latin typeface="Arial" panose="020B0604020202020204" pitchFamily="34" charset="0"/>
                <a:ea typeface="黑体" panose="02010609060101010101" pitchFamily="49" charset="-122"/>
              </a:endParaRPr>
            </a:p>
          </p:txBody>
        </p:sp>
        <p:grpSp>
          <p:nvGrpSpPr>
            <p:cNvPr id="22542" name="Group 29"/>
            <p:cNvGrpSpPr/>
            <p:nvPr/>
          </p:nvGrpSpPr>
          <p:grpSpPr>
            <a:xfrm>
              <a:off x="7710" y="3550"/>
              <a:ext cx="3480" cy="2640"/>
              <a:chOff x="6660" y="4998"/>
              <a:chExt cx="3480" cy="2640"/>
            </a:xfrm>
          </p:grpSpPr>
          <p:sp>
            <p:nvSpPr>
              <p:cNvPr id="22552" name="Line 30"/>
              <p:cNvSpPr/>
              <p:nvPr/>
            </p:nvSpPr>
            <p:spPr>
              <a:xfrm>
                <a:off x="6660" y="7638"/>
                <a:ext cx="3480" cy="0"/>
              </a:xfrm>
              <a:prstGeom prst="line">
                <a:avLst/>
              </a:prstGeom>
              <a:ln w="9525" cap="flat" cmpd="sng">
                <a:solidFill>
                  <a:srgbClr val="000000"/>
                </a:solidFill>
                <a:prstDash val="solid"/>
                <a:headEnd type="none" w="med" len="med"/>
                <a:tailEnd type="triangle" w="med" len="med"/>
              </a:ln>
            </p:spPr>
          </p:sp>
          <p:sp>
            <p:nvSpPr>
              <p:cNvPr id="22553" name="Line 31"/>
              <p:cNvSpPr/>
              <p:nvPr/>
            </p:nvSpPr>
            <p:spPr>
              <a:xfrm flipV="1">
                <a:off x="6660" y="4998"/>
                <a:ext cx="0" cy="2640"/>
              </a:xfrm>
              <a:prstGeom prst="line">
                <a:avLst/>
              </a:prstGeom>
              <a:ln w="9525" cap="flat" cmpd="sng">
                <a:solidFill>
                  <a:srgbClr val="000000"/>
                </a:solidFill>
                <a:prstDash val="solid"/>
                <a:headEnd type="none" w="med" len="med"/>
                <a:tailEnd type="triangle" w="med" len="med"/>
              </a:ln>
            </p:spPr>
          </p:sp>
          <p:sp>
            <p:nvSpPr>
              <p:cNvPr id="22554" name="Line 32"/>
              <p:cNvSpPr/>
              <p:nvPr/>
            </p:nvSpPr>
            <p:spPr>
              <a:xfrm>
                <a:off x="6660" y="7387"/>
                <a:ext cx="2880" cy="0"/>
              </a:xfrm>
              <a:prstGeom prst="line">
                <a:avLst/>
              </a:prstGeom>
              <a:ln w="9525" cap="flat" cmpd="sng">
                <a:solidFill>
                  <a:srgbClr val="000000"/>
                </a:solidFill>
                <a:prstDash val="solid"/>
                <a:headEnd type="none" w="med" len="med"/>
                <a:tailEnd type="none" w="med" len="med"/>
              </a:ln>
            </p:spPr>
          </p:sp>
          <p:sp>
            <p:nvSpPr>
              <p:cNvPr id="22555" name="Line 33"/>
              <p:cNvSpPr/>
              <p:nvPr/>
            </p:nvSpPr>
            <p:spPr>
              <a:xfrm>
                <a:off x="6660" y="7135"/>
                <a:ext cx="2880" cy="0"/>
              </a:xfrm>
              <a:prstGeom prst="line">
                <a:avLst/>
              </a:prstGeom>
              <a:ln w="9525" cap="flat" cmpd="sng">
                <a:solidFill>
                  <a:srgbClr val="000000"/>
                </a:solidFill>
                <a:prstDash val="solid"/>
                <a:headEnd type="none" w="med" len="med"/>
                <a:tailEnd type="none" w="med" len="med"/>
              </a:ln>
            </p:spPr>
          </p:sp>
          <p:sp>
            <p:nvSpPr>
              <p:cNvPr id="22556" name="Line 34"/>
              <p:cNvSpPr/>
              <p:nvPr/>
            </p:nvSpPr>
            <p:spPr>
              <a:xfrm>
                <a:off x="6660" y="6884"/>
                <a:ext cx="2880" cy="0"/>
              </a:xfrm>
              <a:prstGeom prst="line">
                <a:avLst/>
              </a:prstGeom>
              <a:ln w="9525" cap="flat" cmpd="sng">
                <a:solidFill>
                  <a:srgbClr val="000000"/>
                </a:solidFill>
                <a:prstDash val="solid"/>
                <a:headEnd type="none" w="med" len="med"/>
                <a:tailEnd type="none" w="med" len="med"/>
              </a:ln>
            </p:spPr>
          </p:sp>
          <p:sp>
            <p:nvSpPr>
              <p:cNvPr id="22557" name="Line 35"/>
              <p:cNvSpPr/>
              <p:nvPr/>
            </p:nvSpPr>
            <p:spPr>
              <a:xfrm>
                <a:off x="6660" y="6632"/>
                <a:ext cx="2880" cy="0"/>
              </a:xfrm>
              <a:prstGeom prst="line">
                <a:avLst/>
              </a:prstGeom>
              <a:ln w="9525" cap="flat" cmpd="sng">
                <a:solidFill>
                  <a:srgbClr val="000000"/>
                </a:solidFill>
                <a:prstDash val="solid"/>
                <a:headEnd type="none" w="med" len="med"/>
                <a:tailEnd type="none" w="med" len="med"/>
              </a:ln>
            </p:spPr>
          </p:sp>
          <p:sp>
            <p:nvSpPr>
              <p:cNvPr id="22558" name="Line 36"/>
              <p:cNvSpPr/>
              <p:nvPr/>
            </p:nvSpPr>
            <p:spPr>
              <a:xfrm>
                <a:off x="6660" y="6381"/>
                <a:ext cx="2880" cy="0"/>
              </a:xfrm>
              <a:prstGeom prst="line">
                <a:avLst/>
              </a:prstGeom>
              <a:ln w="9525" cap="flat" cmpd="sng">
                <a:solidFill>
                  <a:srgbClr val="000000"/>
                </a:solidFill>
                <a:prstDash val="solid"/>
                <a:headEnd type="none" w="med" len="med"/>
                <a:tailEnd type="none" w="med" len="med"/>
              </a:ln>
            </p:spPr>
          </p:sp>
          <p:sp>
            <p:nvSpPr>
              <p:cNvPr id="22559" name="Line 37"/>
              <p:cNvSpPr/>
              <p:nvPr/>
            </p:nvSpPr>
            <p:spPr>
              <a:xfrm>
                <a:off x="6660" y="6129"/>
                <a:ext cx="2880" cy="0"/>
              </a:xfrm>
              <a:prstGeom prst="line">
                <a:avLst/>
              </a:prstGeom>
              <a:ln w="9525" cap="flat" cmpd="sng">
                <a:solidFill>
                  <a:srgbClr val="000000"/>
                </a:solidFill>
                <a:prstDash val="solid"/>
                <a:headEnd type="none" w="med" len="med"/>
                <a:tailEnd type="none" w="med" len="med"/>
              </a:ln>
            </p:spPr>
          </p:sp>
          <p:sp>
            <p:nvSpPr>
              <p:cNvPr id="22560" name="Line 38"/>
              <p:cNvSpPr/>
              <p:nvPr/>
            </p:nvSpPr>
            <p:spPr>
              <a:xfrm>
                <a:off x="6660" y="5878"/>
                <a:ext cx="2880" cy="0"/>
              </a:xfrm>
              <a:prstGeom prst="line">
                <a:avLst/>
              </a:prstGeom>
              <a:ln w="9525" cap="flat" cmpd="sng">
                <a:solidFill>
                  <a:srgbClr val="000000"/>
                </a:solidFill>
                <a:prstDash val="solid"/>
                <a:headEnd type="none" w="med" len="med"/>
                <a:tailEnd type="none" w="med" len="med"/>
              </a:ln>
            </p:spPr>
          </p:sp>
          <p:sp>
            <p:nvSpPr>
              <p:cNvPr id="22561" name="Line 39"/>
              <p:cNvSpPr/>
              <p:nvPr/>
            </p:nvSpPr>
            <p:spPr>
              <a:xfrm>
                <a:off x="6660" y="5626"/>
                <a:ext cx="2880" cy="0"/>
              </a:xfrm>
              <a:prstGeom prst="line">
                <a:avLst/>
              </a:prstGeom>
              <a:ln w="9525" cap="flat" cmpd="sng">
                <a:solidFill>
                  <a:srgbClr val="000000"/>
                </a:solidFill>
                <a:prstDash val="solid"/>
                <a:headEnd type="none" w="med" len="med"/>
                <a:tailEnd type="none" w="med" len="med"/>
              </a:ln>
            </p:spPr>
          </p:sp>
          <p:sp>
            <p:nvSpPr>
              <p:cNvPr id="22562" name="Line 40"/>
              <p:cNvSpPr/>
              <p:nvPr/>
            </p:nvSpPr>
            <p:spPr>
              <a:xfrm>
                <a:off x="6660" y="5375"/>
                <a:ext cx="2880" cy="0"/>
              </a:xfrm>
              <a:prstGeom prst="line">
                <a:avLst/>
              </a:prstGeom>
              <a:ln w="9525" cap="flat" cmpd="sng">
                <a:solidFill>
                  <a:srgbClr val="000000"/>
                </a:solidFill>
                <a:prstDash val="solid"/>
                <a:headEnd type="none" w="med" len="med"/>
                <a:tailEnd type="none" w="med" len="med"/>
              </a:ln>
            </p:spPr>
          </p:sp>
          <p:sp>
            <p:nvSpPr>
              <p:cNvPr id="22563" name="Line 41"/>
              <p:cNvSpPr/>
              <p:nvPr/>
            </p:nvSpPr>
            <p:spPr>
              <a:xfrm flipV="1">
                <a:off x="7020" y="5375"/>
                <a:ext cx="0" cy="2263"/>
              </a:xfrm>
              <a:prstGeom prst="line">
                <a:avLst/>
              </a:prstGeom>
              <a:ln w="9525" cap="flat" cmpd="sng">
                <a:solidFill>
                  <a:srgbClr val="000000"/>
                </a:solidFill>
                <a:prstDash val="solid"/>
                <a:headEnd type="none" w="med" len="med"/>
                <a:tailEnd type="none" w="med" len="med"/>
              </a:ln>
            </p:spPr>
          </p:sp>
          <p:sp>
            <p:nvSpPr>
              <p:cNvPr id="22564" name="Line 42"/>
              <p:cNvSpPr/>
              <p:nvPr/>
            </p:nvSpPr>
            <p:spPr>
              <a:xfrm flipV="1">
                <a:off x="7380" y="5375"/>
                <a:ext cx="0" cy="2263"/>
              </a:xfrm>
              <a:prstGeom prst="line">
                <a:avLst/>
              </a:prstGeom>
              <a:ln w="9525" cap="flat" cmpd="sng">
                <a:solidFill>
                  <a:srgbClr val="000000"/>
                </a:solidFill>
                <a:prstDash val="solid"/>
                <a:headEnd type="none" w="med" len="med"/>
                <a:tailEnd type="none" w="med" len="med"/>
              </a:ln>
            </p:spPr>
          </p:sp>
          <p:sp>
            <p:nvSpPr>
              <p:cNvPr id="22565" name="Line 43"/>
              <p:cNvSpPr/>
              <p:nvPr/>
            </p:nvSpPr>
            <p:spPr>
              <a:xfrm flipV="1">
                <a:off x="7740" y="5375"/>
                <a:ext cx="0" cy="2263"/>
              </a:xfrm>
              <a:prstGeom prst="line">
                <a:avLst/>
              </a:prstGeom>
              <a:ln w="9525" cap="flat" cmpd="sng">
                <a:solidFill>
                  <a:srgbClr val="000000"/>
                </a:solidFill>
                <a:prstDash val="solid"/>
                <a:headEnd type="none" w="med" len="med"/>
                <a:tailEnd type="none" w="med" len="med"/>
              </a:ln>
            </p:spPr>
          </p:sp>
          <p:sp>
            <p:nvSpPr>
              <p:cNvPr id="22566" name="Line 44"/>
              <p:cNvSpPr/>
              <p:nvPr/>
            </p:nvSpPr>
            <p:spPr>
              <a:xfrm flipV="1">
                <a:off x="8100" y="5375"/>
                <a:ext cx="0" cy="2263"/>
              </a:xfrm>
              <a:prstGeom prst="line">
                <a:avLst/>
              </a:prstGeom>
              <a:ln w="9525" cap="flat" cmpd="sng">
                <a:solidFill>
                  <a:srgbClr val="000000"/>
                </a:solidFill>
                <a:prstDash val="solid"/>
                <a:headEnd type="none" w="med" len="med"/>
                <a:tailEnd type="none" w="med" len="med"/>
              </a:ln>
            </p:spPr>
          </p:sp>
          <p:sp>
            <p:nvSpPr>
              <p:cNvPr id="22567" name="Line 45"/>
              <p:cNvSpPr/>
              <p:nvPr/>
            </p:nvSpPr>
            <p:spPr>
              <a:xfrm flipV="1">
                <a:off x="8460" y="5375"/>
                <a:ext cx="0" cy="2263"/>
              </a:xfrm>
              <a:prstGeom prst="line">
                <a:avLst/>
              </a:prstGeom>
              <a:ln w="9525" cap="flat" cmpd="sng">
                <a:solidFill>
                  <a:srgbClr val="000000"/>
                </a:solidFill>
                <a:prstDash val="solid"/>
                <a:headEnd type="none" w="med" len="med"/>
                <a:tailEnd type="none" w="med" len="med"/>
              </a:ln>
            </p:spPr>
          </p:sp>
          <p:sp>
            <p:nvSpPr>
              <p:cNvPr id="22568" name="Line 46"/>
              <p:cNvSpPr/>
              <p:nvPr/>
            </p:nvSpPr>
            <p:spPr>
              <a:xfrm flipV="1">
                <a:off x="8820" y="5375"/>
                <a:ext cx="0" cy="2263"/>
              </a:xfrm>
              <a:prstGeom prst="line">
                <a:avLst/>
              </a:prstGeom>
              <a:ln w="9525" cap="flat" cmpd="sng">
                <a:solidFill>
                  <a:srgbClr val="000000"/>
                </a:solidFill>
                <a:prstDash val="solid"/>
                <a:headEnd type="none" w="med" len="med"/>
                <a:tailEnd type="none" w="med" len="med"/>
              </a:ln>
            </p:spPr>
          </p:sp>
          <p:sp>
            <p:nvSpPr>
              <p:cNvPr id="22569" name="Line 47"/>
              <p:cNvSpPr/>
              <p:nvPr/>
            </p:nvSpPr>
            <p:spPr>
              <a:xfrm flipV="1">
                <a:off x="9180" y="5375"/>
                <a:ext cx="0" cy="2263"/>
              </a:xfrm>
              <a:prstGeom prst="line">
                <a:avLst/>
              </a:prstGeom>
              <a:ln w="9525" cap="flat" cmpd="sng">
                <a:solidFill>
                  <a:srgbClr val="000000"/>
                </a:solidFill>
                <a:prstDash val="solid"/>
                <a:headEnd type="none" w="med" len="med"/>
                <a:tailEnd type="none" w="med" len="med"/>
              </a:ln>
            </p:spPr>
          </p:sp>
        </p:grpSp>
        <p:sp>
          <p:nvSpPr>
            <p:cNvPr id="52" name="Text Box 49"/>
            <p:cNvSpPr txBox="1">
              <a:spLocks noChangeArrowheads="1"/>
            </p:cNvSpPr>
            <p:nvPr/>
          </p:nvSpPr>
          <p:spPr bwMode="auto">
            <a:xfrm>
              <a:off x="7665" y="6247"/>
              <a:ext cx="360" cy="354"/>
            </a:xfrm>
            <a:prstGeom prst="rect">
              <a:avLst/>
            </a:prstGeom>
            <a:noFill/>
            <a:ln>
              <a:noFill/>
            </a:ln>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rPr>
                <a:t>0</a:t>
              </a:r>
              <a:endParaRPr kumimoji="0" lang="en-US" altLang="zh-CN" sz="20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22544" name="Text Box 50"/>
            <p:cNvSpPr txBox="1"/>
            <p:nvPr/>
          </p:nvSpPr>
          <p:spPr>
            <a:xfrm>
              <a:off x="8000" y="6254"/>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3</a:t>
              </a:r>
              <a:endParaRPr lang="en-US" altLang="zh-CN" sz="2000" b="1" dirty="0">
                <a:latin typeface="Arial" panose="020B0604020202020204" pitchFamily="34" charset="0"/>
              </a:endParaRPr>
            </a:p>
          </p:txBody>
        </p:sp>
        <p:sp>
          <p:nvSpPr>
            <p:cNvPr id="22545" name="Text Box 51"/>
            <p:cNvSpPr txBox="1"/>
            <p:nvPr/>
          </p:nvSpPr>
          <p:spPr>
            <a:xfrm>
              <a:off x="8380" y="6254"/>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6</a:t>
              </a:r>
              <a:endParaRPr lang="en-US" altLang="zh-CN" sz="2000" b="1" dirty="0">
                <a:latin typeface="Arial" panose="020B0604020202020204" pitchFamily="34" charset="0"/>
              </a:endParaRPr>
            </a:p>
          </p:txBody>
        </p:sp>
        <p:sp>
          <p:nvSpPr>
            <p:cNvPr id="22546" name="Text Box 52"/>
            <p:cNvSpPr txBox="1"/>
            <p:nvPr/>
          </p:nvSpPr>
          <p:spPr>
            <a:xfrm>
              <a:off x="8760" y="6262"/>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9</a:t>
              </a:r>
              <a:endParaRPr lang="en-US" altLang="zh-CN" sz="2000" b="1" dirty="0">
                <a:latin typeface="Arial" panose="020B0604020202020204" pitchFamily="34" charset="0"/>
              </a:endParaRPr>
            </a:p>
          </p:txBody>
        </p:sp>
        <p:sp>
          <p:nvSpPr>
            <p:cNvPr id="22547" name="Text Box 53"/>
            <p:cNvSpPr txBox="1"/>
            <p:nvPr/>
          </p:nvSpPr>
          <p:spPr>
            <a:xfrm>
              <a:off x="9090" y="6262"/>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12</a:t>
              </a:r>
              <a:endParaRPr lang="en-US" altLang="zh-CN" sz="2000" b="1" dirty="0">
                <a:latin typeface="Arial" panose="020B0604020202020204" pitchFamily="34" charset="0"/>
              </a:endParaRPr>
            </a:p>
          </p:txBody>
        </p:sp>
        <p:sp>
          <p:nvSpPr>
            <p:cNvPr id="22548" name="Text Box 54"/>
            <p:cNvSpPr txBox="1"/>
            <p:nvPr/>
          </p:nvSpPr>
          <p:spPr>
            <a:xfrm>
              <a:off x="9465" y="6262"/>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15</a:t>
              </a:r>
              <a:endParaRPr lang="en-US" altLang="zh-CN" sz="2000" b="1" dirty="0">
                <a:latin typeface="Arial" panose="020B0604020202020204" pitchFamily="34" charset="0"/>
              </a:endParaRPr>
            </a:p>
          </p:txBody>
        </p:sp>
        <p:sp>
          <p:nvSpPr>
            <p:cNvPr id="22549" name="Text Box 55"/>
            <p:cNvSpPr txBox="1"/>
            <p:nvPr/>
          </p:nvSpPr>
          <p:spPr>
            <a:xfrm>
              <a:off x="9825" y="6262"/>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18</a:t>
              </a:r>
              <a:endParaRPr lang="en-US" altLang="zh-CN" sz="2000" b="1" dirty="0">
                <a:latin typeface="Arial" panose="020B0604020202020204" pitchFamily="34" charset="0"/>
              </a:endParaRPr>
            </a:p>
          </p:txBody>
        </p:sp>
        <p:sp>
          <p:nvSpPr>
            <p:cNvPr id="22550" name="Text Box 56"/>
            <p:cNvSpPr txBox="1"/>
            <p:nvPr/>
          </p:nvSpPr>
          <p:spPr>
            <a:xfrm>
              <a:off x="10185" y="6262"/>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21</a:t>
              </a:r>
              <a:endParaRPr lang="en-US" altLang="zh-CN" sz="2000" b="1" dirty="0">
                <a:latin typeface="Arial" panose="020B0604020202020204" pitchFamily="34" charset="0"/>
              </a:endParaRPr>
            </a:p>
          </p:txBody>
        </p:sp>
        <p:sp>
          <p:nvSpPr>
            <p:cNvPr id="22551" name="Text Box 57"/>
            <p:cNvSpPr txBox="1"/>
            <p:nvPr/>
          </p:nvSpPr>
          <p:spPr>
            <a:xfrm>
              <a:off x="10515" y="6276"/>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24</a:t>
              </a:r>
              <a:endParaRPr lang="en-US" altLang="zh-CN" sz="2000" b="1" dirty="0">
                <a:latin typeface="Arial" panose="020B0604020202020204" pitchFamily="34" charset="0"/>
              </a:endParaRPr>
            </a:p>
          </p:txBody>
        </p:sp>
      </p:grpSp>
      <p:sp>
        <p:nvSpPr>
          <p:cNvPr id="22533" name="任意多边形 78"/>
          <p:cNvSpPr/>
          <p:nvPr/>
        </p:nvSpPr>
        <p:spPr>
          <a:xfrm>
            <a:off x="2530475" y="1326198"/>
            <a:ext cx="3398837" cy="1462087"/>
          </a:xfrm>
          <a:custGeom>
            <a:avLst/>
            <a:gdLst/>
            <a:ahLst/>
            <a:cxnLst>
              <a:cxn ang="0">
                <a:pos x="0" y="1048452"/>
              </a:cxn>
              <a:cxn ang="0">
                <a:pos x="441300" y="1456508"/>
              </a:cxn>
              <a:cxn ang="0">
                <a:pos x="989770" y="991952"/>
              </a:cxn>
              <a:cxn ang="0">
                <a:pos x="1279765" y="621561"/>
              </a:cxn>
              <a:cxn ang="0">
                <a:pos x="1702151" y="219782"/>
              </a:cxn>
              <a:cxn ang="0">
                <a:pos x="2130843" y="60"/>
              </a:cxn>
              <a:cxn ang="0">
                <a:pos x="2565837" y="238616"/>
              </a:cxn>
              <a:cxn ang="0">
                <a:pos x="2981921" y="615285"/>
              </a:cxn>
              <a:cxn ang="0">
                <a:pos x="3398001" y="1061008"/>
              </a:cxn>
            </a:cxnLst>
            <a:rect l="0" t="0" r="0" b="0"/>
            <a:pathLst>
              <a:path w="3399046" h="1463408">
                <a:moveTo>
                  <a:pt x="0" y="1053197"/>
                </a:moveTo>
                <a:cubicBezTo>
                  <a:pt x="138211" y="1262878"/>
                  <a:pt x="276423" y="1472559"/>
                  <a:pt x="441435" y="1463100"/>
                </a:cubicBezTo>
                <a:cubicBezTo>
                  <a:pt x="606448" y="1453641"/>
                  <a:pt x="850288" y="1136228"/>
                  <a:pt x="990075" y="996441"/>
                </a:cubicBezTo>
                <a:cubicBezTo>
                  <a:pt x="1129862" y="856654"/>
                  <a:pt x="1161393" y="753652"/>
                  <a:pt x="1280160" y="624375"/>
                </a:cubicBezTo>
                <a:cubicBezTo>
                  <a:pt x="1398927" y="495098"/>
                  <a:pt x="1560786" y="324829"/>
                  <a:pt x="1702676" y="220777"/>
                </a:cubicBezTo>
                <a:cubicBezTo>
                  <a:pt x="1844566" y="116725"/>
                  <a:pt x="1987506" y="-3093"/>
                  <a:pt x="2131498" y="60"/>
                </a:cubicBezTo>
                <a:cubicBezTo>
                  <a:pt x="2275490" y="3213"/>
                  <a:pt x="2424737" y="136694"/>
                  <a:pt x="2566627" y="239696"/>
                </a:cubicBezTo>
                <a:cubicBezTo>
                  <a:pt x="2708517" y="342697"/>
                  <a:pt x="2844100" y="480384"/>
                  <a:pt x="2982836" y="618069"/>
                </a:cubicBezTo>
                <a:cubicBezTo>
                  <a:pt x="3121572" y="755754"/>
                  <a:pt x="3300249" y="990135"/>
                  <a:pt x="3399046" y="1065809"/>
                </a:cubicBezTo>
              </a:path>
            </a:pathLst>
          </a:custGeom>
          <a:noFill/>
          <a:ln w="19050" cap="flat" cmpd="sng">
            <a:solidFill>
              <a:srgbClr val="FF0066">
                <a:alpha val="100000"/>
              </a:srgbClr>
            </a:solidFill>
            <a:prstDash val="solid"/>
            <a:miter lim="800000"/>
            <a:headEnd type="none" w="med" len="med"/>
            <a:tailEnd type="none" w="med" len="me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663825" y="1525588"/>
            <a:ext cx="1666875" cy="656846"/>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
                <a:srgbClr val="00B0F0"/>
              </a:buClr>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基本概念</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4" name="文本框 3"/>
          <p:cNvSpPr txBox="1"/>
          <p:nvPr/>
        </p:nvSpPr>
        <p:spPr>
          <a:xfrm>
            <a:off x="1468438" y="1741488"/>
            <a:ext cx="701675" cy="2571750"/>
          </a:xfrm>
          <a:prstGeom prst="rect">
            <a:avLst/>
          </a:prstGeom>
          <a:noFill/>
        </p:spPr>
        <p:txBody>
          <a:bodyPr vert="eaVert" wrap="none">
            <a:spAutoFit/>
          </a:bodyPr>
          <a:lstStyle/>
          <a:p>
            <a:pPr marR="0" defTabSz="914400">
              <a:lnSpc>
                <a:spcPct val="120000"/>
              </a:lnSpc>
              <a:buClrTx/>
              <a:buSzTx/>
              <a:buFontTx/>
              <a:buNone/>
              <a:defRPr/>
            </a:pPr>
            <a:r>
              <a:rPr kumimoji="0" lang="zh-CN" altLang="en-US" sz="2800" b="1" kern="1200" cap="none" spc="0" normalizeH="0" baseline="0" noProof="0" dirty="0">
                <a:latin typeface="+mj-lt"/>
                <a:ea typeface="+mj-ea"/>
                <a:cs typeface="+mn-cs"/>
              </a:rPr>
              <a:t>变量之间的关系</a:t>
            </a:r>
            <a:endParaRPr kumimoji="0" lang="zh-CN" altLang="en-US" sz="2800" b="1" kern="1200" cap="none" spc="0" normalizeH="0" baseline="0" noProof="0" dirty="0">
              <a:latin typeface="+mj-lt"/>
              <a:ea typeface="+mj-ea"/>
              <a:cs typeface="+mn-cs"/>
            </a:endParaRPr>
          </a:p>
        </p:txBody>
      </p:sp>
      <p:sp>
        <p:nvSpPr>
          <p:cNvPr id="5" name="左大括号 4"/>
          <p:cNvSpPr/>
          <p:nvPr/>
        </p:nvSpPr>
        <p:spPr>
          <a:xfrm>
            <a:off x="4584700" y="1109663"/>
            <a:ext cx="390525" cy="1620838"/>
          </a:xfrm>
          <a:prstGeom prst="leftBrace">
            <a:avLst>
              <a:gd name="adj1" fmla="val 39552"/>
              <a:gd name="adj2" fmla="val 50000"/>
            </a:avLst>
          </a:prstGeom>
          <a:ln w="28575"/>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2" name="左大括号 11"/>
          <p:cNvSpPr/>
          <p:nvPr/>
        </p:nvSpPr>
        <p:spPr>
          <a:xfrm>
            <a:off x="2359026" y="1624013"/>
            <a:ext cx="246062" cy="2781300"/>
          </a:xfrm>
          <a:prstGeom prst="leftBrace">
            <a:avLst>
              <a:gd name="adj1" fmla="val 53815"/>
              <a:gd name="adj2" fmla="val 50000"/>
            </a:avLst>
          </a:prstGeom>
          <a:ln w="28575"/>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3" name="矩形 12"/>
          <p:cNvSpPr/>
          <p:nvPr/>
        </p:nvSpPr>
        <p:spPr>
          <a:xfrm>
            <a:off x="4902835" y="937419"/>
            <a:ext cx="955675" cy="738188"/>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
                <a:srgbClr val="00B0F0"/>
              </a:buClr>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变量</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14" name="矩形 13"/>
          <p:cNvSpPr/>
          <p:nvPr/>
        </p:nvSpPr>
        <p:spPr>
          <a:xfrm>
            <a:off x="4955221" y="2135188"/>
            <a:ext cx="954088" cy="657225"/>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
                <a:srgbClr val="00B0F0"/>
              </a:buClr>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常量</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15" name="矩形 14"/>
          <p:cNvSpPr/>
          <p:nvPr/>
        </p:nvSpPr>
        <p:spPr>
          <a:xfrm>
            <a:off x="6143307" y="586529"/>
            <a:ext cx="1366838" cy="738188"/>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
                <a:srgbClr val="00B0F0"/>
              </a:buClr>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自变量</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18" name="矩形 17"/>
          <p:cNvSpPr/>
          <p:nvPr/>
        </p:nvSpPr>
        <p:spPr>
          <a:xfrm>
            <a:off x="6143307" y="1413669"/>
            <a:ext cx="1366838" cy="655638"/>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
                <a:srgbClr val="00B0F0"/>
              </a:buClr>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因变量</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19" name="矩形 18"/>
          <p:cNvSpPr/>
          <p:nvPr/>
        </p:nvSpPr>
        <p:spPr>
          <a:xfrm>
            <a:off x="2668587" y="3656013"/>
            <a:ext cx="1668463" cy="657225"/>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
                <a:srgbClr val="00B0F0"/>
              </a:buClr>
              <a:buSzTx/>
              <a:buFontTx/>
              <a:buNone/>
              <a:defRPr/>
            </a:pPr>
            <a:r>
              <a:rPr lang="zh-CN" altLang="en-US" sz="2800" b="1" dirty="0">
                <a:latin typeface="+mj-lt"/>
                <a:ea typeface="+mj-ea"/>
              </a:rPr>
              <a:t>表示</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方式</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20" name="矩形 19"/>
          <p:cNvSpPr/>
          <p:nvPr/>
        </p:nvSpPr>
        <p:spPr>
          <a:xfrm>
            <a:off x="5045075" y="3082925"/>
            <a:ext cx="1366838" cy="657225"/>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
                <a:srgbClr val="00B0F0"/>
              </a:buClr>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列表法</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21" name="矩形 20"/>
          <p:cNvSpPr/>
          <p:nvPr/>
        </p:nvSpPr>
        <p:spPr>
          <a:xfrm>
            <a:off x="5038725" y="3675063"/>
            <a:ext cx="1822450" cy="739775"/>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
                <a:srgbClr val="00B0F0"/>
              </a:buClr>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关系式法</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22" name="矩形 21"/>
          <p:cNvSpPr/>
          <p:nvPr/>
        </p:nvSpPr>
        <p:spPr>
          <a:xfrm>
            <a:off x="5045075" y="4262438"/>
            <a:ext cx="1822450" cy="657225"/>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
                <a:srgbClr val="00B0F0"/>
              </a:buClr>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图象法</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23" name="左大括号 22"/>
          <p:cNvSpPr/>
          <p:nvPr/>
        </p:nvSpPr>
        <p:spPr>
          <a:xfrm>
            <a:off x="4563108" y="3260724"/>
            <a:ext cx="392113" cy="1546225"/>
          </a:xfrm>
          <a:prstGeom prst="leftBrace">
            <a:avLst>
              <a:gd name="adj1" fmla="val 41153"/>
              <a:gd name="adj2" fmla="val 50000"/>
            </a:avLst>
          </a:prstGeom>
          <a:ln w="28575"/>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4" name="左大括号 23"/>
          <p:cNvSpPr/>
          <p:nvPr/>
        </p:nvSpPr>
        <p:spPr>
          <a:xfrm>
            <a:off x="5862982" y="731598"/>
            <a:ext cx="236721" cy="1310905"/>
          </a:xfrm>
          <a:prstGeom prst="leftBrace">
            <a:avLst>
              <a:gd name="adj1" fmla="val 34349"/>
              <a:gd name="adj2" fmla="val 50000"/>
            </a:avLst>
          </a:prstGeom>
          <a:ln w="28575"/>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nvGrpSpPr>
          <p:cNvPr id="25" name="组合 1"/>
          <p:cNvGrpSpPr/>
          <p:nvPr/>
        </p:nvGrpSpPr>
        <p:grpSpPr>
          <a:xfrm>
            <a:off x="2753903" y="79725"/>
            <a:ext cx="2649538" cy="635000"/>
            <a:chOff x="2803270" y="240279"/>
            <a:chExt cx="2649758" cy="634072"/>
          </a:xfrm>
        </p:grpSpPr>
        <p:sp>
          <p:nvSpPr>
            <p:cNvPr id="26" name="矩形 25"/>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    复习回顾</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27" name="矩形 26"/>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a:ea typeface="黑体" panose="02010609060101010101" pitchFamily="49"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42"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arn(outHorizontal)">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42"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down)">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down)">
                                      <p:cBhvr>
                                        <p:cTn id="41" dur="5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down)">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6" presetClass="entr" presetSubtype="42" fill="hold" grpId="0" nodeType="click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barn(outHorizontal)">
                                      <p:cBhvr>
                                        <p:cTn id="58" dur="500"/>
                                        <p:tgtEl>
                                          <p:spTgt spid="23"/>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barn(inVertical)">
                                      <p:cBhvr>
                                        <p:cTn id="63" dur="500"/>
                                        <p:tgtEl>
                                          <p:spTgt spid="20"/>
                                        </p:tgtEl>
                                      </p:cBhvr>
                                    </p:animEffect>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grpId="0" nodeType="click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barn(inVertical)">
                                      <p:cBhvr>
                                        <p:cTn id="68" dur="500"/>
                                        <p:tgtEl>
                                          <p:spTgt spid="21"/>
                                        </p:tgtEl>
                                      </p:cBhvr>
                                    </p:animEffect>
                                  </p:childTnLst>
                                </p:cTn>
                              </p:par>
                            </p:childTnLst>
                          </p:cTn>
                        </p:par>
                      </p:childTnLst>
                    </p:cTn>
                  </p:par>
                  <p:par>
                    <p:cTn id="69" fill="hold">
                      <p:stCondLst>
                        <p:cond delay="indefinite"/>
                      </p:stCondLst>
                      <p:childTnLst>
                        <p:par>
                          <p:cTn id="70" fill="hold">
                            <p:stCondLst>
                              <p:cond delay="0"/>
                            </p:stCondLst>
                            <p:childTnLst>
                              <p:par>
                                <p:cTn id="71" presetID="16" presetClass="entr" presetSubtype="21" fill="hold" nodeType="clickEffect">
                                  <p:stCondLst>
                                    <p:cond delay="0"/>
                                  </p:stCondLst>
                                  <p:childTnLst>
                                    <p:set>
                                      <p:cBhvr>
                                        <p:cTn id="72" dur="1" fill="hold">
                                          <p:stCondLst>
                                            <p:cond delay="0"/>
                                          </p:stCondLst>
                                        </p:cTn>
                                        <p:tgtEl>
                                          <p:spTgt spid="22">
                                            <p:txEl>
                                              <p:pRg st="0" end="0"/>
                                            </p:txEl>
                                          </p:spTgt>
                                        </p:tgtEl>
                                        <p:attrNameLst>
                                          <p:attrName>style.visibility</p:attrName>
                                        </p:attrNameLst>
                                      </p:cBhvr>
                                      <p:to>
                                        <p:strVal val="visible"/>
                                      </p:to>
                                    </p:set>
                                    <p:animEffect transition="in" filter="barn(inVertical)">
                                      <p:cBhvr>
                                        <p:cTn id="73" dur="500"/>
                                        <p:tgtEl>
                                          <p:spTgt spid="22">
                                            <p:txEl>
                                              <p:pRg st="0" end="0"/>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16" presetClass="entr" presetSubtype="42" fill="hold" grpId="0" nodeType="click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barn(outHorizontal)">
                                      <p:cBhvr>
                                        <p:cTn id="7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animBg="1"/>
      <p:bldP spid="12" grpId="0" animBg="1"/>
      <p:bldP spid="13" grpId="0"/>
      <p:bldP spid="14" grpId="0"/>
      <p:bldP spid="15" grpId="0"/>
      <p:bldP spid="18" grpId="0"/>
      <p:bldP spid="19" grpId="0"/>
      <p:bldP spid="20" grpId="0"/>
      <p:bldP spid="21" grpId="0"/>
      <p:bldP spid="23" grpId="0" animBg="1"/>
      <p:bldP spid="24"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3554" name="Group 20"/>
          <p:cNvGrpSpPr/>
          <p:nvPr/>
        </p:nvGrpSpPr>
        <p:grpSpPr>
          <a:xfrm>
            <a:off x="2146300" y="473710"/>
            <a:ext cx="4851400" cy="2728913"/>
            <a:chOff x="7380" y="3357"/>
            <a:chExt cx="4125" cy="3310"/>
          </a:xfrm>
        </p:grpSpPr>
        <p:sp>
          <p:nvSpPr>
            <p:cNvPr id="23558" name="Line 21"/>
            <p:cNvSpPr/>
            <p:nvPr/>
          </p:nvSpPr>
          <p:spPr>
            <a:xfrm flipV="1">
              <a:off x="10590" y="3936"/>
              <a:ext cx="0" cy="2263"/>
            </a:xfrm>
            <a:prstGeom prst="line">
              <a:avLst/>
            </a:prstGeom>
            <a:ln w="9525" cap="flat" cmpd="sng">
              <a:solidFill>
                <a:srgbClr val="000000"/>
              </a:solidFill>
              <a:prstDash val="solid"/>
              <a:headEnd type="none" w="med" len="med"/>
              <a:tailEnd type="none" w="med" len="med"/>
            </a:ln>
          </p:spPr>
        </p:sp>
        <p:sp>
          <p:nvSpPr>
            <p:cNvPr id="23559" name="Text Box 22"/>
            <p:cNvSpPr txBox="1"/>
            <p:nvPr/>
          </p:nvSpPr>
          <p:spPr>
            <a:xfrm>
              <a:off x="7809" y="3357"/>
              <a:ext cx="900" cy="354"/>
            </a:xfrm>
            <a:prstGeom prst="rect">
              <a:avLst/>
            </a:prstGeom>
            <a:noFill/>
            <a:ln w="9525">
              <a:noFill/>
            </a:ln>
          </p:spPr>
          <p:txBody>
            <a:bodyPr lIns="0" tIns="0" rIns="0" bIns="0"/>
            <a:lstStyle/>
            <a:p>
              <a:pPr algn="just" eaLnBrk="1" hangingPunct="1"/>
              <a:r>
                <a:rPr lang="zh-CN" altLang="en-US" sz="2000" b="1" dirty="0">
                  <a:latin typeface="+mj-lt"/>
                  <a:ea typeface="黑体" panose="02010609060101010101" pitchFamily="49" charset="-122"/>
                </a:rPr>
                <a:t>温度</a:t>
              </a:r>
              <a:r>
                <a:rPr lang="en-US" altLang="zh-CN" sz="2000" b="1" dirty="0">
                  <a:latin typeface="+mj-lt"/>
                  <a:ea typeface="黑体" panose="02010609060101010101" pitchFamily="49" charset="-122"/>
                </a:rPr>
                <a:t>/℃</a:t>
              </a:r>
              <a:endParaRPr lang="en-US" altLang="zh-CN" sz="2000" b="1" dirty="0">
                <a:latin typeface="+mj-lt"/>
                <a:ea typeface="黑体" panose="02010609060101010101" pitchFamily="49" charset="-122"/>
              </a:endParaRPr>
            </a:p>
          </p:txBody>
        </p:sp>
        <p:sp>
          <p:nvSpPr>
            <p:cNvPr id="5" name="Text Box 23"/>
            <p:cNvSpPr txBox="1">
              <a:spLocks noChangeArrowheads="1"/>
            </p:cNvSpPr>
            <p:nvPr/>
          </p:nvSpPr>
          <p:spPr bwMode="auto">
            <a:xfrm>
              <a:off x="7380" y="5720"/>
              <a:ext cx="481" cy="354"/>
            </a:xfrm>
            <a:prstGeom prst="rect">
              <a:avLst/>
            </a:prstGeom>
            <a:no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rPr>
                <a:t>20</a:t>
              </a:r>
              <a:endParaRPr kumimoji="0" lang="en-US" altLang="zh-CN" sz="20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23561" name="Text Box 24"/>
            <p:cNvSpPr txBox="1"/>
            <p:nvPr/>
          </p:nvSpPr>
          <p:spPr>
            <a:xfrm>
              <a:off x="7380" y="5192"/>
              <a:ext cx="480" cy="354"/>
            </a:xfrm>
            <a:prstGeom prst="rect">
              <a:avLst/>
            </a:prstGeom>
            <a:noFill/>
            <a:ln w="9525">
              <a:noFill/>
            </a:ln>
          </p:spPr>
          <p:txBody>
            <a:bodyPr/>
            <a:lstStyle/>
            <a:p>
              <a:pPr algn="just" eaLnBrk="1" hangingPunct="1"/>
              <a:r>
                <a:rPr lang="en-US" altLang="zh-CN" sz="2000" b="1" dirty="0">
                  <a:latin typeface="Times New Roman" panose="02020603050405020304" pitchFamily="18" charset="0"/>
                </a:rPr>
                <a:t>22</a:t>
              </a:r>
              <a:endParaRPr lang="en-US" altLang="zh-CN" sz="2000" b="1" dirty="0">
                <a:latin typeface="Arial" panose="020B0604020202020204" pitchFamily="34" charset="0"/>
              </a:endParaRPr>
            </a:p>
          </p:txBody>
        </p:sp>
        <p:sp>
          <p:nvSpPr>
            <p:cNvPr id="23562" name="Text Box 25"/>
            <p:cNvSpPr txBox="1"/>
            <p:nvPr/>
          </p:nvSpPr>
          <p:spPr>
            <a:xfrm>
              <a:off x="7380" y="4673"/>
              <a:ext cx="480" cy="354"/>
            </a:xfrm>
            <a:prstGeom prst="rect">
              <a:avLst/>
            </a:prstGeom>
            <a:noFill/>
            <a:ln w="9525">
              <a:noFill/>
            </a:ln>
          </p:spPr>
          <p:txBody>
            <a:bodyPr/>
            <a:lstStyle/>
            <a:p>
              <a:pPr algn="just" eaLnBrk="1" hangingPunct="1"/>
              <a:r>
                <a:rPr lang="en-US" altLang="zh-CN" sz="2000" b="1" dirty="0">
                  <a:latin typeface="Times New Roman" panose="02020603050405020304" pitchFamily="18" charset="0"/>
                </a:rPr>
                <a:t>24</a:t>
              </a:r>
              <a:endParaRPr lang="en-US" altLang="zh-CN" sz="2000" b="1" dirty="0">
                <a:latin typeface="Arial" panose="020B0604020202020204" pitchFamily="34" charset="0"/>
              </a:endParaRPr>
            </a:p>
          </p:txBody>
        </p:sp>
        <p:sp>
          <p:nvSpPr>
            <p:cNvPr id="23563" name="Text Box 26"/>
            <p:cNvSpPr txBox="1"/>
            <p:nvPr/>
          </p:nvSpPr>
          <p:spPr>
            <a:xfrm>
              <a:off x="7380" y="4226"/>
              <a:ext cx="480" cy="354"/>
            </a:xfrm>
            <a:prstGeom prst="rect">
              <a:avLst/>
            </a:prstGeom>
            <a:noFill/>
            <a:ln w="9525">
              <a:noFill/>
            </a:ln>
          </p:spPr>
          <p:txBody>
            <a:bodyPr/>
            <a:lstStyle/>
            <a:p>
              <a:pPr algn="just" eaLnBrk="1" hangingPunct="1"/>
              <a:r>
                <a:rPr lang="en-US" altLang="zh-CN" sz="2000" b="1" dirty="0">
                  <a:latin typeface="Times New Roman" panose="02020603050405020304" pitchFamily="18" charset="0"/>
                </a:rPr>
                <a:t>26</a:t>
              </a:r>
              <a:endParaRPr lang="en-US" altLang="zh-CN" sz="2000" b="1" dirty="0">
                <a:latin typeface="Arial" panose="020B0604020202020204" pitchFamily="34" charset="0"/>
              </a:endParaRPr>
            </a:p>
          </p:txBody>
        </p:sp>
        <p:sp>
          <p:nvSpPr>
            <p:cNvPr id="23564" name="Text Box 27"/>
            <p:cNvSpPr txBox="1"/>
            <p:nvPr/>
          </p:nvSpPr>
          <p:spPr>
            <a:xfrm>
              <a:off x="7380" y="3731"/>
              <a:ext cx="480" cy="354"/>
            </a:xfrm>
            <a:prstGeom prst="rect">
              <a:avLst/>
            </a:prstGeom>
            <a:noFill/>
            <a:ln w="9525">
              <a:noFill/>
            </a:ln>
          </p:spPr>
          <p:txBody>
            <a:bodyPr/>
            <a:lstStyle/>
            <a:p>
              <a:pPr algn="just" eaLnBrk="1" hangingPunct="1"/>
              <a:r>
                <a:rPr lang="en-US" altLang="zh-CN" sz="2000" b="1" dirty="0">
                  <a:latin typeface="Times New Roman" panose="02020603050405020304" pitchFamily="18" charset="0"/>
                </a:rPr>
                <a:t>28</a:t>
              </a:r>
              <a:endParaRPr lang="en-US" altLang="zh-CN" sz="2000" b="1" dirty="0">
                <a:latin typeface="Arial" panose="020B0604020202020204" pitchFamily="34" charset="0"/>
              </a:endParaRPr>
            </a:p>
          </p:txBody>
        </p:sp>
        <p:sp>
          <p:nvSpPr>
            <p:cNvPr id="23565" name="Text Box 28"/>
            <p:cNvSpPr txBox="1"/>
            <p:nvPr/>
          </p:nvSpPr>
          <p:spPr>
            <a:xfrm>
              <a:off x="10950" y="6313"/>
              <a:ext cx="555" cy="354"/>
            </a:xfrm>
            <a:prstGeom prst="rect">
              <a:avLst/>
            </a:prstGeom>
            <a:noFill/>
            <a:ln w="9525">
              <a:noFill/>
            </a:ln>
          </p:spPr>
          <p:txBody>
            <a:bodyPr lIns="0" tIns="0" rIns="0" bIns="0"/>
            <a:lstStyle/>
            <a:p>
              <a:pPr algn="just" eaLnBrk="1" hangingPunct="1"/>
              <a:r>
                <a:rPr lang="zh-CN" altLang="en-US" sz="2000" b="1" dirty="0">
                  <a:latin typeface="Times New Roman" panose="02020603050405020304" pitchFamily="18" charset="0"/>
                  <a:ea typeface="黑体" panose="02010609060101010101" pitchFamily="49" charset="-122"/>
                </a:rPr>
                <a:t>时间</a:t>
              </a:r>
              <a:endParaRPr lang="zh-CN" altLang="en-US" sz="2000" b="1" dirty="0">
                <a:latin typeface="Arial" panose="020B0604020202020204" pitchFamily="34" charset="0"/>
                <a:ea typeface="黑体" panose="02010609060101010101" pitchFamily="49" charset="-122"/>
              </a:endParaRPr>
            </a:p>
          </p:txBody>
        </p:sp>
        <p:grpSp>
          <p:nvGrpSpPr>
            <p:cNvPr id="23566" name="Group 29"/>
            <p:cNvGrpSpPr/>
            <p:nvPr/>
          </p:nvGrpSpPr>
          <p:grpSpPr>
            <a:xfrm>
              <a:off x="7710" y="3550"/>
              <a:ext cx="3480" cy="2640"/>
              <a:chOff x="6660" y="4998"/>
              <a:chExt cx="3480" cy="2640"/>
            </a:xfrm>
          </p:grpSpPr>
          <p:sp>
            <p:nvSpPr>
              <p:cNvPr id="23576" name="Line 30"/>
              <p:cNvSpPr/>
              <p:nvPr/>
            </p:nvSpPr>
            <p:spPr>
              <a:xfrm>
                <a:off x="6660" y="7638"/>
                <a:ext cx="3480" cy="0"/>
              </a:xfrm>
              <a:prstGeom prst="line">
                <a:avLst/>
              </a:prstGeom>
              <a:ln w="9525" cap="flat" cmpd="sng">
                <a:solidFill>
                  <a:srgbClr val="000000"/>
                </a:solidFill>
                <a:prstDash val="solid"/>
                <a:headEnd type="none" w="med" len="med"/>
                <a:tailEnd type="triangle" w="med" len="med"/>
              </a:ln>
            </p:spPr>
          </p:sp>
          <p:sp>
            <p:nvSpPr>
              <p:cNvPr id="23577" name="Line 31"/>
              <p:cNvSpPr/>
              <p:nvPr/>
            </p:nvSpPr>
            <p:spPr>
              <a:xfrm flipV="1">
                <a:off x="6660" y="4998"/>
                <a:ext cx="0" cy="2640"/>
              </a:xfrm>
              <a:prstGeom prst="line">
                <a:avLst/>
              </a:prstGeom>
              <a:ln w="9525" cap="flat" cmpd="sng">
                <a:solidFill>
                  <a:srgbClr val="000000"/>
                </a:solidFill>
                <a:prstDash val="solid"/>
                <a:headEnd type="none" w="med" len="med"/>
                <a:tailEnd type="triangle" w="med" len="med"/>
              </a:ln>
            </p:spPr>
          </p:sp>
          <p:sp>
            <p:nvSpPr>
              <p:cNvPr id="23578" name="Line 32"/>
              <p:cNvSpPr/>
              <p:nvPr/>
            </p:nvSpPr>
            <p:spPr>
              <a:xfrm>
                <a:off x="6660" y="7387"/>
                <a:ext cx="2880" cy="0"/>
              </a:xfrm>
              <a:prstGeom prst="line">
                <a:avLst/>
              </a:prstGeom>
              <a:ln w="9525" cap="flat" cmpd="sng">
                <a:solidFill>
                  <a:srgbClr val="000000"/>
                </a:solidFill>
                <a:prstDash val="solid"/>
                <a:headEnd type="none" w="med" len="med"/>
                <a:tailEnd type="none" w="med" len="med"/>
              </a:ln>
            </p:spPr>
          </p:sp>
          <p:sp>
            <p:nvSpPr>
              <p:cNvPr id="23579" name="Line 33"/>
              <p:cNvSpPr/>
              <p:nvPr/>
            </p:nvSpPr>
            <p:spPr>
              <a:xfrm>
                <a:off x="6660" y="7135"/>
                <a:ext cx="2880" cy="0"/>
              </a:xfrm>
              <a:prstGeom prst="line">
                <a:avLst/>
              </a:prstGeom>
              <a:ln w="9525" cap="flat" cmpd="sng">
                <a:solidFill>
                  <a:srgbClr val="000000"/>
                </a:solidFill>
                <a:prstDash val="solid"/>
                <a:headEnd type="none" w="med" len="med"/>
                <a:tailEnd type="none" w="med" len="med"/>
              </a:ln>
            </p:spPr>
          </p:sp>
          <p:sp>
            <p:nvSpPr>
              <p:cNvPr id="23580" name="Line 34"/>
              <p:cNvSpPr/>
              <p:nvPr/>
            </p:nvSpPr>
            <p:spPr>
              <a:xfrm>
                <a:off x="6660" y="6884"/>
                <a:ext cx="2880" cy="0"/>
              </a:xfrm>
              <a:prstGeom prst="line">
                <a:avLst/>
              </a:prstGeom>
              <a:ln w="9525" cap="flat" cmpd="sng">
                <a:solidFill>
                  <a:srgbClr val="000000"/>
                </a:solidFill>
                <a:prstDash val="solid"/>
                <a:headEnd type="none" w="med" len="med"/>
                <a:tailEnd type="none" w="med" len="med"/>
              </a:ln>
            </p:spPr>
          </p:sp>
          <p:sp>
            <p:nvSpPr>
              <p:cNvPr id="23581" name="Line 35"/>
              <p:cNvSpPr/>
              <p:nvPr/>
            </p:nvSpPr>
            <p:spPr>
              <a:xfrm>
                <a:off x="6660" y="6632"/>
                <a:ext cx="2880" cy="0"/>
              </a:xfrm>
              <a:prstGeom prst="line">
                <a:avLst/>
              </a:prstGeom>
              <a:ln w="9525" cap="flat" cmpd="sng">
                <a:solidFill>
                  <a:srgbClr val="000000"/>
                </a:solidFill>
                <a:prstDash val="solid"/>
                <a:headEnd type="none" w="med" len="med"/>
                <a:tailEnd type="none" w="med" len="med"/>
              </a:ln>
            </p:spPr>
          </p:sp>
          <p:sp>
            <p:nvSpPr>
              <p:cNvPr id="23582" name="Line 36"/>
              <p:cNvSpPr/>
              <p:nvPr/>
            </p:nvSpPr>
            <p:spPr>
              <a:xfrm>
                <a:off x="6660" y="6381"/>
                <a:ext cx="2880" cy="0"/>
              </a:xfrm>
              <a:prstGeom prst="line">
                <a:avLst/>
              </a:prstGeom>
              <a:ln w="9525" cap="flat" cmpd="sng">
                <a:solidFill>
                  <a:srgbClr val="000000"/>
                </a:solidFill>
                <a:prstDash val="solid"/>
                <a:headEnd type="none" w="med" len="med"/>
                <a:tailEnd type="none" w="med" len="med"/>
              </a:ln>
            </p:spPr>
          </p:sp>
          <p:sp>
            <p:nvSpPr>
              <p:cNvPr id="23583" name="Line 37"/>
              <p:cNvSpPr/>
              <p:nvPr/>
            </p:nvSpPr>
            <p:spPr>
              <a:xfrm>
                <a:off x="6660" y="6129"/>
                <a:ext cx="2880" cy="0"/>
              </a:xfrm>
              <a:prstGeom prst="line">
                <a:avLst/>
              </a:prstGeom>
              <a:ln w="9525" cap="flat" cmpd="sng">
                <a:solidFill>
                  <a:srgbClr val="000000"/>
                </a:solidFill>
                <a:prstDash val="solid"/>
                <a:headEnd type="none" w="med" len="med"/>
                <a:tailEnd type="none" w="med" len="med"/>
              </a:ln>
            </p:spPr>
          </p:sp>
          <p:sp>
            <p:nvSpPr>
              <p:cNvPr id="23584" name="Line 38"/>
              <p:cNvSpPr/>
              <p:nvPr/>
            </p:nvSpPr>
            <p:spPr>
              <a:xfrm>
                <a:off x="6660" y="5878"/>
                <a:ext cx="2880" cy="0"/>
              </a:xfrm>
              <a:prstGeom prst="line">
                <a:avLst/>
              </a:prstGeom>
              <a:ln w="9525" cap="flat" cmpd="sng">
                <a:solidFill>
                  <a:srgbClr val="000000"/>
                </a:solidFill>
                <a:prstDash val="solid"/>
                <a:headEnd type="none" w="med" len="med"/>
                <a:tailEnd type="none" w="med" len="med"/>
              </a:ln>
            </p:spPr>
          </p:sp>
          <p:sp>
            <p:nvSpPr>
              <p:cNvPr id="23585" name="Line 39"/>
              <p:cNvSpPr/>
              <p:nvPr/>
            </p:nvSpPr>
            <p:spPr>
              <a:xfrm>
                <a:off x="6660" y="5626"/>
                <a:ext cx="2880" cy="0"/>
              </a:xfrm>
              <a:prstGeom prst="line">
                <a:avLst/>
              </a:prstGeom>
              <a:ln w="9525" cap="flat" cmpd="sng">
                <a:solidFill>
                  <a:srgbClr val="000000"/>
                </a:solidFill>
                <a:prstDash val="solid"/>
                <a:headEnd type="none" w="med" len="med"/>
                <a:tailEnd type="none" w="med" len="med"/>
              </a:ln>
            </p:spPr>
          </p:sp>
          <p:sp>
            <p:nvSpPr>
              <p:cNvPr id="23586" name="Line 40"/>
              <p:cNvSpPr/>
              <p:nvPr/>
            </p:nvSpPr>
            <p:spPr>
              <a:xfrm>
                <a:off x="6660" y="5375"/>
                <a:ext cx="2880" cy="0"/>
              </a:xfrm>
              <a:prstGeom prst="line">
                <a:avLst/>
              </a:prstGeom>
              <a:ln w="9525" cap="flat" cmpd="sng">
                <a:solidFill>
                  <a:srgbClr val="000000"/>
                </a:solidFill>
                <a:prstDash val="solid"/>
                <a:headEnd type="none" w="med" len="med"/>
                <a:tailEnd type="none" w="med" len="med"/>
              </a:ln>
            </p:spPr>
          </p:sp>
          <p:sp>
            <p:nvSpPr>
              <p:cNvPr id="23587" name="Line 41"/>
              <p:cNvSpPr/>
              <p:nvPr/>
            </p:nvSpPr>
            <p:spPr>
              <a:xfrm flipV="1">
                <a:off x="7020" y="5375"/>
                <a:ext cx="0" cy="2263"/>
              </a:xfrm>
              <a:prstGeom prst="line">
                <a:avLst/>
              </a:prstGeom>
              <a:ln w="9525" cap="flat" cmpd="sng">
                <a:solidFill>
                  <a:srgbClr val="000000"/>
                </a:solidFill>
                <a:prstDash val="solid"/>
                <a:headEnd type="none" w="med" len="med"/>
                <a:tailEnd type="none" w="med" len="med"/>
              </a:ln>
            </p:spPr>
          </p:sp>
          <p:sp>
            <p:nvSpPr>
              <p:cNvPr id="23588" name="Line 42"/>
              <p:cNvSpPr/>
              <p:nvPr/>
            </p:nvSpPr>
            <p:spPr>
              <a:xfrm flipV="1">
                <a:off x="7380" y="5375"/>
                <a:ext cx="0" cy="2263"/>
              </a:xfrm>
              <a:prstGeom prst="line">
                <a:avLst/>
              </a:prstGeom>
              <a:ln w="9525" cap="flat" cmpd="sng">
                <a:solidFill>
                  <a:srgbClr val="000000"/>
                </a:solidFill>
                <a:prstDash val="solid"/>
                <a:headEnd type="none" w="med" len="med"/>
                <a:tailEnd type="none" w="med" len="med"/>
              </a:ln>
            </p:spPr>
          </p:sp>
          <p:sp>
            <p:nvSpPr>
              <p:cNvPr id="23589" name="Line 43"/>
              <p:cNvSpPr/>
              <p:nvPr/>
            </p:nvSpPr>
            <p:spPr>
              <a:xfrm flipV="1">
                <a:off x="7740" y="5375"/>
                <a:ext cx="0" cy="2263"/>
              </a:xfrm>
              <a:prstGeom prst="line">
                <a:avLst/>
              </a:prstGeom>
              <a:ln w="9525" cap="flat" cmpd="sng">
                <a:solidFill>
                  <a:srgbClr val="000000"/>
                </a:solidFill>
                <a:prstDash val="solid"/>
                <a:headEnd type="none" w="med" len="med"/>
                <a:tailEnd type="none" w="med" len="med"/>
              </a:ln>
            </p:spPr>
          </p:sp>
          <p:sp>
            <p:nvSpPr>
              <p:cNvPr id="23590" name="Line 44"/>
              <p:cNvSpPr/>
              <p:nvPr/>
            </p:nvSpPr>
            <p:spPr>
              <a:xfrm flipV="1">
                <a:off x="8100" y="5375"/>
                <a:ext cx="0" cy="2263"/>
              </a:xfrm>
              <a:prstGeom prst="line">
                <a:avLst/>
              </a:prstGeom>
              <a:ln w="9525" cap="flat" cmpd="sng">
                <a:solidFill>
                  <a:srgbClr val="000000"/>
                </a:solidFill>
                <a:prstDash val="solid"/>
                <a:headEnd type="none" w="med" len="med"/>
                <a:tailEnd type="none" w="med" len="med"/>
              </a:ln>
            </p:spPr>
          </p:sp>
          <p:sp>
            <p:nvSpPr>
              <p:cNvPr id="23591" name="Line 45"/>
              <p:cNvSpPr/>
              <p:nvPr/>
            </p:nvSpPr>
            <p:spPr>
              <a:xfrm flipV="1">
                <a:off x="8460" y="5375"/>
                <a:ext cx="0" cy="2263"/>
              </a:xfrm>
              <a:prstGeom prst="line">
                <a:avLst/>
              </a:prstGeom>
              <a:ln w="9525" cap="flat" cmpd="sng">
                <a:solidFill>
                  <a:srgbClr val="000000"/>
                </a:solidFill>
                <a:prstDash val="solid"/>
                <a:headEnd type="none" w="med" len="med"/>
                <a:tailEnd type="none" w="med" len="med"/>
              </a:ln>
            </p:spPr>
          </p:sp>
          <p:sp>
            <p:nvSpPr>
              <p:cNvPr id="23592" name="Line 46"/>
              <p:cNvSpPr/>
              <p:nvPr/>
            </p:nvSpPr>
            <p:spPr>
              <a:xfrm flipV="1">
                <a:off x="8820" y="5375"/>
                <a:ext cx="0" cy="2263"/>
              </a:xfrm>
              <a:prstGeom prst="line">
                <a:avLst/>
              </a:prstGeom>
              <a:ln w="9525" cap="flat" cmpd="sng">
                <a:solidFill>
                  <a:srgbClr val="000000"/>
                </a:solidFill>
                <a:prstDash val="solid"/>
                <a:headEnd type="none" w="med" len="med"/>
                <a:tailEnd type="none" w="med" len="med"/>
              </a:ln>
            </p:spPr>
          </p:sp>
          <p:sp>
            <p:nvSpPr>
              <p:cNvPr id="23593" name="Line 47"/>
              <p:cNvSpPr/>
              <p:nvPr/>
            </p:nvSpPr>
            <p:spPr>
              <a:xfrm flipV="1">
                <a:off x="9180" y="5375"/>
                <a:ext cx="0" cy="2263"/>
              </a:xfrm>
              <a:prstGeom prst="line">
                <a:avLst/>
              </a:prstGeom>
              <a:ln w="9525" cap="flat" cmpd="sng">
                <a:solidFill>
                  <a:srgbClr val="000000"/>
                </a:solidFill>
                <a:prstDash val="solid"/>
                <a:headEnd type="none" w="med" len="med"/>
                <a:tailEnd type="none" w="med" len="med"/>
              </a:ln>
            </p:spPr>
          </p:sp>
        </p:grpSp>
        <p:sp>
          <p:nvSpPr>
            <p:cNvPr id="12" name="Text Box 49"/>
            <p:cNvSpPr txBox="1">
              <a:spLocks noChangeArrowheads="1"/>
            </p:cNvSpPr>
            <p:nvPr/>
          </p:nvSpPr>
          <p:spPr bwMode="auto">
            <a:xfrm>
              <a:off x="7665" y="6247"/>
              <a:ext cx="360" cy="354"/>
            </a:xfrm>
            <a:prstGeom prst="rect">
              <a:avLst/>
            </a:prstGeom>
            <a:noFill/>
            <a:ln>
              <a:noFill/>
            </a:ln>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rPr>
                <a:t>0</a:t>
              </a:r>
              <a:endParaRPr kumimoji="0" lang="en-US" altLang="zh-CN" sz="20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23568" name="Text Box 50"/>
            <p:cNvSpPr txBox="1"/>
            <p:nvPr/>
          </p:nvSpPr>
          <p:spPr>
            <a:xfrm>
              <a:off x="8000" y="6254"/>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3</a:t>
              </a:r>
              <a:endParaRPr lang="en-US" altLang="zh-CN" sz="2000" b="1" dirty="0">
                <a:latin typeface="Arial" panose="020B0604020202020204" pitchFamily="34" charset="0"/>
              </a:endParaRPr>
            </a:p>
          </p:txBody>
        </p:sp>
        <p:sp>
          <p:nvSpPr>
            <p:cNvPr id="23569" name="Text Box 51"/>
            <p:cNvSpPr txBox="1"/>
            <p:nvPr/>
          </p:nvSpPr>
          <p:spPr>
            <a:xfrm>
              <a:off x="8380" y="6254"/>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6</a:t>
              </a:r>
              <a:endParaRPr lang="en-US" altLang="zh-CN" sz="2000" b="1" dirty="0">
                <a:latin typeface="Arial" panose="020B0604020202020204" pitchFamily="34" charset="0"/>
              </a:endParaRPr>
            </a:p>
          </p:txBody>
        </p:sp>
        <p:sp>
          <p:nvSpPr>
            <p:cNvPr id="23570" name="Text Box 52"/>
            <p:cNvSpPr txBox="1"/>
            <p:nvPr/>
          </p:nvSpPr>
          <p:spPr>
            <a:xfrm>
              <a:off x="8760" y="6262"/>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9</a:t>
              </a:r>
              <a:endParaRPr lang="en-US" altLang="zh-CN" sz="2000" b="1" dirty="0">
                <a:latin typeface="Arial" panose="020B0604020202020204" pitchFamily="34" charset="0"/>
              </a:endParaRPr>
            </a:p>
          </p:txBody>
        </p:sp>
        <p:sp>
          <p:nvSpPr>
            <p:cNvPr id="23571" name="Text Box 53"/>
            <p:cNvSpPr txBox="1"/>
            <p:nvPr/>
          </p:nvSpPr>
          <p:spPr>
            <a:xfrm>
              <a:off x="9090" y="6262"/>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12</a:t>
              </a:r>
              <a:endParaRPr lang="en-US" altLang="zh-CN" sz="2000" b="1" dirty="0">
                <a:latin typeface="Arial" panose="020B0604020202020204" pitchFamily="34" charset="0"/>
              </a:endParaRPr>
            </a:p>
          </p:txBody>
        </p:sp>
        <p:sp>
          <p:nvSpPr>
            <p:cNvPr id="23572" name="Text Box 54"/>
            <p:cNvSpPr txBox="1"/>
            <p:nvPr/>
          </p:nvSpPr>
          <p:spPr>
            <a:xfrm>
              <a:off x="9465" y="6262"/>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15</a:t>
              </a:r>
              <a:endParaRPr lang="en-US" altLang="zh-CN" sz="2000" b="1" dirty="0">
                <a:latin typeface="Arial" panose="020B0604020202020204" pitchFamily="34" charset="0"/>
              </a:endParaRPr>
            </a:p>
          </p:txBody>
        </p:sp>
        <p:sp>
          <p:nvSpPr>
            <p:cNvPr id="23573" name="Text Box 55"/>
            <p:cNvSpPr txBox="1"/>
            <p:nvPr/>
          </p:nvSpPr>
          <p:spPr>
            <a:xfrm>
              <a:off x="9825" y="6262"/>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18</a:t>
              </a:r>
              <a:endParaRPr lang="en-US" altLang="zh-CN" sz="2000" b="1" dirty="0">
                <a:latin typeface="Arial" panose="020B0604020202020204" pitchFamily="34" charset="0"/>
              </a:endParaRPr>
            </a:p>
          </p:txBody>
        </p:sp>
        <p:sp>
          <p:nvSpPr>
            <p:cNvPr id="23574" name="Text Box 56"/>
            <p:cNvSpPr txBox="1"/>
            <p:nvPr/>
          </p:nvSpPr>
          <p:spPr>
            <a:xfrm>
              <a:off x="10185" y="6262"/>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21</a:t>
              </a:r>
              <a:endParaRPr lang="en-US" altLang="zh-CN" sz="2000" b="1" dirty="0">
                <a:latin typeface="Arial" panose="020B0604020202020204" pitchFamily="34" charset="0"/>
              </a:endParaRPr>
            </a:p>
          </p:txBody>
        </p:sp>
        <p:sp>
          <p:nvSpPr>
            <p:cNvPr id="23575" name="Text Box 57"/>
            <p:cNvSpPr txBox="1"/>
            <p:nvPr/>
          </p:nvSpPr>
          <p:spPr>
            <a:xfrm>
              <a:off x="10515" y="6276"/>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24</a:t>
              </a:r>
              <a:endParaRPr lang="en-US" altLang="zh-CN" sz="2000" b="1" dirty="0">
                <a:latin typeface="Arial" panose="020B0604020202020204" pitchFamily="34" charset="0"/>
              </a:endParaRPr>
            </a:p>
          </p:txBody>
        </p:sp>
      </p:grpSp>
      <p:sp>
        <p:nvSpPr>
          <p:cNvPr id="40" name="矩形 39"/>
          <p:cNvSpPr/>
          <p:nvPr/>
        </p:nvSpPr>
        <p:spPr>
          <a:xfrm>
            <a:off x="649287" y="3620135"/>
            <a:ext cx="8078788" cy="656846"/>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j-ea"/>
                <a:cs typeface="+mn-cs"/>
              </a:rPr>
              <a:t>(2)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这天一共有</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______</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个小时的气温在 </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24℃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以上； </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41" name="Text Box 39"/>
          <p:cNvSpPr txBox="1">
            <a:spLocks noChangeArrowheads="1"/>
          </p:cNvSpPr>
          <p:nvPr/>
        </p:nvSpPr>
        <p:spPr bwMode="auto">
          <a:xfrm>
            <a:off x="3298825" y="3685223"/>
            <a:ext cx="882650" cy="522288"/>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12</a:t>
            </a:r>
            <a:endPar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
        <p:nvSpPr>
          <p:cNvPr id="23557" name="任意多边形 41"/>
          <p:cNvSpPr/>
          <p:nvPr/>
        </p:nvSpPr>
        <p:spPr>
          <a:xfrm>
            <a:off x="2530475" y="1135698"/>
            <a:ext cx="3398837" cy="1462087"/>
          </a:xfrm>
          <a:custGeom>
            <a:avLst/>
            <a:gdLst/>
            <a:ahLst/>
            <a:cxnLst>
              <a:cxn ang="0">
                <a:pos x="0" y="1048452"/>
              </a:cxn>
              <a:cxn ang="0">
                <a:pos x="441300" y="1456508"/>
              </a:cxn>
              <a:cxn ang="0">
                <a:pos x="989770" y="991952"/>
              </a:cxn>
              <a:cxn ang="0">
                <a:pos x="1279765" y="621561"/>
              </a:cxn>
              <a:cxn ang="0">
                <a:pos x="1702151" y="219782"/>
              </a:cxn>
              <a:cxn ang="0">
                <a:pos x="2130843" y="60"/>
              </a:cxn>
              <a:cxn ang="0">
                <a:pos x="2565837" y="238616"/>
              </a:cxn>
              <a:cxn ang="0">
                <a:pos x="2981921" y="615285"/>
              </a:cxn>
              <a:cxn ang="0">
                <a:pos x="3398001" y="1061008"/>
              </a:cxn>
            </a:cxnLst>
            <a:rect l="0" t="0" r="0" b="0"/>
            <a:pathLst>
              <a:path w="3399046" h="1463408">
                <a:moveTo>
                  <a:pt x="0" y="1053197"/>
                </a:moveTo>
                <a:cubicBezTo>
                  <a:pt x="138211" y="1262878"/>
                  <a:pt x="276423" y="1472559"/>
                  <a:pt x="441435" y="1463100"/>
                </a:cubicBezTo>
                <a:cubicBezTo>
                  <a:pt x="606448" y="1453641"/>
                  <a:pt x="850288" y="1136228"/>
                  <a:pt x="990075" y="996441"/>
                </a:cubicBezTo>
                <a:cubicBezTo>
                  <a:pt x="1129862" y="856654"/>
                  <a:pt x="1161393" y="753652"/>
                  <a:pt x="1280160" y="624375"/>
                </a:cubicBezTo>
                <a:cubicBezTo>
                  <a:pt x="1398927" y="495098"/>
                  <a:pt x="1560786" y="324829"/>
                  <a:pt x="1702676" y="220777"/>
                </a:cubicBezTo>
                <a:cubicBezTo>
                  <a:pt x="1844566" y="116725"/>
                  <a:pt x="1987506" y="-3093"/>
                  <a:pt x="2131498" y="60"/>
                </a:cubicBezTo>
                <a:cubicBezTo>
                  <a:pt x="2275490" y="3213"/>
                  <a:pt x="2424737" y="136694"/>
                  <a:pt x="2566627" y="239696"/>
                </a:cubicBezTo>
                <a:cubicBezTo>
                  <a:pt x="2708517" y="342697"/>
                  <a:pt x="2844100" y="480384"/>
                  <a:pt x="2982836" y="618069"/>
                </a:cubicBezTo>
                <a:cubicBezTo>
                  <a:pt x="3121572" y="755754"/>
                  <a:pt x="3300249" y="990135"/>
                  <a:pt x="3399046" y="1065809"/>
                </a:cubicBezTo>
              </a:path>
            </a:pathLst>
          </a:custGeom>
          <a:noFill/>
          <a:ln w="19050" cap="flat" cmpd="sng">
            <a:solidFill>
              <a:srgbClr val="FF0066">
                <a:alpha val="100000"/>
              </a:srgbClr>
            </a:solidFill>
            <a:prstDash val="solid"/>
            <a:miter lim="800000"/>
            <a:headEnd type="none" w="med" len="med"/>
            <a:tailEnd type="none" w="med" len="me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4578" name="Group 20"/>
          <p:cNvGrpSpPr/>
          <p:nvPr/>
        </p:nvGrpSpPr>
        <p:grpSpPr>
          <a:xfrm>
            <a:off x="2213293" y="443230"/>
            <a:ext cx="4851400" cy="2728913"/>
            <a:chOff x="7380" y="3357"/>
            <a:chExt cx="4125" cy="3310"/>
          </a:xfrm>
        </p:grpSpPr>
        <p:sp>
          <p:nvSpPr>
            <p:cNvPr id="24583" name="Line 21"/>
            <p:cNvSpPr/>
            <p:nvPr/>
          </p:nvSpPr>
          <p:spPr>
            <a:xfrm flipV="1">
              <a:off x="10590" y="3936"/>
              <a:ext cx="0" cy="2263"/>
            </a:xfrm>
            <a:prstGeom prst="line">
              <a:avLst/>
            </a:prstGeom>
            <a:ln w="9525" cap="flat" cmpd="sng">
              <a:solidFill>
                <a:srgbClr val="000000"/>
              </a:solidFill>
              <a:prstDash val="solid"/>
              <a:headEnd type="none" w="med" len="med"/>
              <a:tailEnd type="none" w="med" len="med"/>
            </a:ln>
          </p:spPr>
        </p:sp>
        <p:sp>
          <p:nvSpPr>
            <p:cNvPr id="24584" name="Text Box 22"/>
            <p:cNvSpPr txBox="1"/>
            <p:nvPr/>
          </p:nvSpPr>
          <p:spPr>
            <a:xfrm>
              <a:off x="7809" y="3357"/>
              <a:ext cx="900" cy="354"/>
            </a:xfrm>
            <a:prstGeom prst="rect">
              <a:avLst/>
            </a:prstGeom>
            <a:noFill/>
            <a:ln w="9525">
              <a:noFill/>
            </a:ln>
          </p:spPr>
          <p:txBody>
            <a:bodyPr lIns="0" tIns="0" rIns="0" bIns="0"/>
            <a:lstStyle/>
            <a:p>
              <a:pPr algn="just" eaLnBrk="1" hangingPunct="1"/>
              <a:r>
                <a:rPr lang="zh-CN" altLang="en-US" sz="2000" b="1" dirty="0">
                  <a:latin typeface="+mj-lt"/>
                  <a:ea typeface="黑体" panose="02010609060101010101" pitchFamily="49" charset="-122"/>
                </a:rPr>
                <a:t>温度</a:t>
              </a:r>
              <a:r>
                <a:rPr lang="en-US" altLang="zh-CN" sz="2000" b="1" dirty="0">
                  <a:latin typeface="+mj-lt"/>
                  <a:ea typeface="黑体" panose="02010609060101010101" pitchFamily="49" charset="-122"/>
                </a:rPr>
                <a:t>/℃</a:t>
              </a:r>
              <a:endParaRPr lang="en-US" altLang="zh-CN" sz="2000" b="1" dirty="0">
                <a:latin typeface="+mj-lt"/>
                <a:ea typeface="黑体" panose="02010609060101010101" pitchFamily="49" charset="-122"/>
              </a:endParaRPr>
            </a:p>
          </p:txBody>
        </p:sp>
        <p:sp>
          <p:nvSpPr>
            <p:cNvPr id="5" name="Text Box 23"/>
            <p:cNvSpPr txBox="1">
              <a:spLocks noChangeArrowheads="1"/>
            </p:cNvSpPr>
            <p:nvPr/>
          </p:nvSpPr>
          <p:spPr bwMode="auto">
            <a:xfrm>
              <a:off x="7380" y="5720"/>
              <a:ext cx="481" cy="354"/>
            </a:xfrm>
            <a:prstGeom prst="rect">
              <a:avLst/>
            </a:prstGeom>
            <a:no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rPr>
                <a:t>20</a:t>
              </a:r>
              <a:endParaRPr kumimoji="0" lang="en-US" altLang="zh-CN" sz="20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24586" name="Text Box 24"/>
            <p:cNvSpPr txBox="1"/>
            <p:nvPr/>
          </p:nvSpPr>
          <p:spPr>
            <a:xfrm>
              <a:off x="7380" y="5192"/>
              <a:ext cx="480" cy="354"/>
            </a:xfrm>
            <a:prstGeom prst="rect">
              <a:avLst/>
            </a:prstGeom>
            <a:noFill/>
            <a:ln w="9525">
              <a:noFill/>
            </a:ln>
          </p:spPr>
          <p:txBody>
            <a:bodyPr/>
            <a:lstStyle/>
            <a:p>
              <a:pPr algn="just" eaLnBrk="1" hangingPunct="1"/>
              <a:r>
                <a:rPr lang="en-US" altLang="zh-CN" sz="2000" b="1" dirty="0">
                  <a:latin typeface="Times New Roman" panose="02020603050405020304" pitchFamily="18" charset="0"/>
                </a:rPr>
                <a:t>22</a:t>
              </a:r>
              <a:endParaRPr lang="en-US" altLang="zh-CN" sz="2000" b="1" dirty="0">
                <a:latin typeface="Arial" panose="020B0604020202020204" pitchFamily="34" charset="0"/>
              </a:endParaRPr>
            </a:p>
          </p:txBody>
        </p:sp>
        <p:sp>
          <p:nvSpPr>
            <p:cNvPr id="24587" name="Text Box 25"/>
            <p:cNvSpPr txBox="1"/>
            <p:nvPr/>
          </p:nvSpPr>
          <p:spPr>
            <a:xfrm>
              <a:off x="7380" y="4673"/>
              <a:ext cx="480" cy="354"/>
            </a:xfrm>
            <a:prstGeom prst="rect">
              <a:avLst/>
            </a:prstGeom>
            <a:noFill/>
            <a:ln w="9525">
              <a:noFill/>
            </a:ln>
          </p:spPr>
          <p:txBody>
            <a:bodyPr/>
            <a:lstStyle/>
            <a:p>
              <a:pPr algn="just" eaLnBrk="1" hangingPunct="1"/>
              <a:r>
                <a:rPr lang="en-US" altLang="zh-CN" sz="2000" b="1" dirty="0">
                  <a:latin typeface="Times New Roman" panose="02020603050405020304" pitchFamily="18" charset="0"/>
                </a:rPr>
                <a:t>24</a:t>
              </a:r>
              <a:endParaRPr lang="en-US" altLang="zh-CN" sz="2000" b="1" dirty="0">
                <a:latin typeface="Arial" panose="020B0604020202020204" pitchFamily="34" charset="0"/>
              </a:endParaRPr>
            </a:p>
          </p:txBody>
        </p:sp>
        <p:sp>
          <p:nvSpPr>
            <p:cNvPr id="24588" name="Text Box 26"/>
            <p:cNvSpPr txBox="1"/>
            <p:nvPr/>
          </p:nvSpPr>
          <p:spPr>
            <a:xfrm>
              <a:off x="7380" y="4226"/>
              <a:ext cx="480" cy="354"/>
            </a:xfrm>
            <a:prstGeom prst="rect">
              <a:avLst/>
            </a:prstGeom>
            <a:noFill/>
            <a:ln w="9525">
              <a:noFill/>
            </a:ln>
          </p:spPr>
          <p:txBody>
            <a:bodyPr/>
            <a:lstStyle/>
            <a:p>
              <a:pPr algn="just" eaLnBrk="1" hangingPunct="1"/>
              <a:r>
                <a:rPr lang="en-US" altLang="zh-CN" sz="2000" b="1" dirty="0">
                  <a:latin typeface="Times New Roman" panose="02020603050405020304" pitchFamily="18" charset="0"/>
                </a:rPr>
                <a:t>26</a:t>
              </a:r>
              <a:endParaRPr lang="en-US" altLang="zh-CN" sz="2000" b="1" dirty="0">
                <a:latin typeface="Arial" panose="020B0604020202020204" pitchFamily="34" charset="0"/>
              </a:endParaRPr>
            </a:p>
          </p:txBody>
        </p:sp>
        <p:sp>
          <p:nvSpPr>
            <p:cNvPr id="24589" name="Text Box 27"/>
            <p:cNvSpPr txBox="1"/>
            <p:nvPr/>
          </p:nvSpPr>
          <p:spPr>
            <a:xfrm>
              <a:off x="7380" y="3731"/>
              <a:ext cx="480" cy="354"/>
            </a:xfrm>
            <a:prstGeom prst="rect">
              <a:avLst/>
            </a:prstGeom>
            <a:noFill/>
            <a:ln w="9525">
              <a:noFill/>
            </a:ln>
          </p:spPr>
          <p:txBody>
            <a:bodyPr/>
            <a:lstStyle/>
            <a:p>
              <a:pPr algn="just" eaLnBrk="1" hangingPunct="1"/>
              <a:r>
                <a:rPr lang="en-US" altLang="zh-CN" sz="2000" b="1" dirty="0">
                  <a:latin typeface="Times New Roman" panose="02020603050405020304" pitchFamily="18" charset="0"/>
                </a:rPr>
                <a:t>28</a:t>
              </a:r>
              <a:endParaRPr lang="en-US" altLang="zh-CN" sz="2000" b="1" dirty="0">
                <a:latin typeface="Arial" panose="020B0604020202020204" pitchFamily="34" charset="0"/>
              </a:endParaRPr>
            </a:p>
          </p:txBody>
        </p:sp>
        <p:sp>
          <p:nvSpPr>
            <p:cNvPr id="24590" name="Text Box 28"/>
            <p:cNvSpPr txBox="1"/>
            <p:nvPr/>
          </p:nvSpPr>
          <p:spPr>
            <a:xfrm>
              <a:off x="10950" y="6313"/>
              <a:ext cx="555" cy="354"/>
            </a:xfrm>
            <a:prstGeom prst="rect">
              <a:avLst/>
            </a:prstGeom>
            <a:noFill/>
            <a:ln w="9525">
              <a:noFill/>
            </a:ln>
          </p:spPr>
          <p:txBody>
            <a:bodyPr lIns="0" tIns="0" rIns="0" bIns="0"/>
            <a:lstStyle/>
            <a:p>
              <a:pPr algn="just" eaLnBrk="1" hangingPunct="1"/>
              <a:r>
                <a:rPr lang="zh-CN" altLang="en-US" sz="2000" b="1" dirty="0">
                  <a:latin typeface="Times New Roman" panose="02020603050405020304" pitchFamily="18" charset="0"/>
                  <a:ea typeface="黑体" panose="02010609060101010101" pitchFamily="49" charset="-122"/>
                </a:rPr>
                <a:t>时间</a:t>
              </a:r>
              <a:endParaRPr lang="zh-CN" altLang="en-US" sz="2000" b="1" dirty="0">
                <a:latin typeface="Arial" panose="020B0604020202020204" pitchFamily="34" charset="0"/>
                <a:ea typeface="黑体" panose="02010609060101010101" pitchFamily="49" charset="-122"/>
              </a:endParaRPr>
            </a:p>
          </p:txBody>
        </p:sp>
        <p:grpSp>
          <p:nvGrpSpPr>
            <p:cNvPr id="24591" name="Group 29"/>
            <p:cNvGrpSpPr/>
            <p:nvPr/>
          </p:nvGrpSpPr>
          <p:grpSpPr>
            <a:xfrm>
              <a:off x="7710" y="3550"/>
              <a:ext cx="3480" cy="2640"/>
              <a:chOff x="6660" y="4998"/>
              <a:chExt cx="3480" cy="2640"/>
            </a:xfrm>
          </p:grpSpPr>
          <p:sp>
            <p:nvSpPr>
              <p:cNvPr id="24601" name="Line 30"/>
              <p:cNvSpPr/>
              <p:nvPr/>
            </p:nvSpPr>
            <p:spPr>
              <a:xfrm>
                <a:off x="6660" y="7638"/>
                <a:ext cx="3480" cy="0"/>
              </a:xfrm>
              <a:prstGeom prst="line">
                <a:avLst/>
              </a:prstGeom>
              <a:ln w="9525" cap="flat" cmpd="sng">
                <a:solidFill>
                  <a:srgbClr val="000000"/>
                </a:solidFill>
                <a:prstDash val="solid"/>
                <a:headEnd type="none" w="med" len="med"/>
                <a:tailEnd type="triangle" w="med" len="med"/>
              </a:ln>
            </p:spPr>
          </p:sp>
          <p:sp>
            <p:nvSpPr>
              <p:cNvPr id="24602" name="Line 31"/>
              <p:cNvSpPr/>
              <p:nvPr/>
            </p:nvSpPr>
            <p:spPr>
              <a:xfrm flipV="1">
                <a:off x="6660" y="4998"/>
                <a:ext cx="0" cy="2640"/>
              </a:xfrm>
              <a:prstGeom prst="line">
                <a:avLst/>
              </a:prstGeom>
              <a:ln w="9525" cap="flat" cmpd="sng">
                <a:solidFill>
                  <a:srgbClr val="000000"/>
                </a:solidFill>
                <a:prstDash val="solid"/>
                <a:headEnd type="none" w="med" len="med"/>
                <a:tailEnd type="triangle" w="med" len="med"/>
              </a:ln>
            </p:spPr>
          </p:sp>
          <p:sp>
            <p:nvSpPr>
              <p:cNvPr id="24603" name="Line 32"/>
              <p:cNvSpPr/>
              <p:nvPr/>
            </p:nvSpPr>
            <p:spPr>
              <a:xfrm>
                <a:off x="6660" y="7387"/>
                <a:ext cx="2880" cy="0"/>
              </a:xfrm>
              <a:prstGeom prst="line">
                <a:avLst/>
              </a:prstGeom>
              <a:ln w="9525" cap="flat" cmpd="sng">
                <a:solidFill>
                  <a:srgbClr val="000000"/>
                </a:solidFill>
                <a:prstDash val="solid"/>
                <a:headEnd type="none" w="med" len="med"/>
                <a:tailEnd type="none" w="med" len="med"/>
              </a:ln>
            </p:spPr>
          </p:sp>
          <p:sp>
            <p:nvSpPr>
              <p:cNvPr id="24604" name="Line 33"/>
              <p:cNvSpPr/>
              <p:nvPr/>
            </p:nvSpPr>
            <p:spPr>
              <a:xfrm>
                <a:off x="6660" y="7135"/>
                <a:ext cx="2880" cy="0"/>
              </a:xfrm>
              <a:prstGeom prst="line">
                <a:avLst/>
              </a:prstGeom>
              <a:ln w="9525" cap="flat" cmpd="sng">
                <a:solidFill>
                  <a:srgbClr val="000000"/>
                </a:solidFill>
                <a:prstDash val="solid"/>
                <a:headEnd type="none" w="med" len="med"/>
                <a:tailEnd type="none" w="med" len="med"/>
              </a:ln>
            </p:spPr>
          </p:sp>
          <p:sp>
            <p:nvSpPr>
              <p:cNvPr id="24605" name="Line 34"/>
              <p:cNvSpPr/>
              <p:nvPr/>
            </p:nvSpPr>
            <p:spPr>
              <a:xfrm>
                <a:off x="6660" y="6884"/>
                <a:ext cx="2880" cy="0"/>
              </a:xfrm>
              <a:prstGeom prst="line">
                <a:avLst/>
              </a:prstGeom>
              <a:ln w="9525" cap="flat" cmpd="sng">
                <a:solidFill>
                  <a:srgbClr val="000000"/>
                </a:solidFill>
                <a:prstDash val="solid"/>
                <a:headEnd type="none" w="med" len="med"/>
                <a:tailEnd type="none" w="med" len="med"/>
              </a:ln>
            </p:spPr>
          </p:sp>
          <p:sp>
            <p:nvSpPr>
              <p:cNvPr id="24606" name="Line 35"/>
              <p:cNvSpPr/>
              <p:nvPr/>
            </p:nvSpPr>
            <p:spPr>
              <a:xfrm>
                <a:off x="6660" y="6632"/>
                <a:ext cx="2880" cy="0"/>
              </a:xfrm>
              <a:prstGeom prst="line">
                <a:avLst/>
              </a:prstGeom>
              <a:ln w="9525" cap="flat" cmpd="sng">
                <a:solidFill>
                  <a:srgbClr val="000000"/>
                </a:solidFill>
                <a:prstDash val="solid"/>
                <a:headEnd type="none" w="med" len="med"/>
                <a:tailEnd type="none" w="med" len="med"/>
              </a:ln>
            </p:spPr>
          </p:sp>
          <p:sp>
            <p:nvSpPr>
              <p:cNvPr id="24607" name="Line 36"/>
              <p:cNvSpPr/>
              <p:nvPr/>
            </p:nvSpPr>
            <p:spPr>
              <a:xfrm>
                <a:off x="6660" y="6381"/>
                <a:ext cx="2880" cy="0"/>
              </a:xfrm>
              <a:prstGeom prst="line">
                <a:avLst/>
              </a:prstGeom>
              <a:ln w="9525" cap="flat" cmpd="sng">
                <a:solidFill>
                  <a:srgbClr val="000000"/>
                </a:solidFill>
                <a:prstDash val="solid"/>
                <a:headEnd type="none" w="med" len="med"/>
                <a:tailEnd type="none" w="med" len="med"/>
              </a:ln>
            </p:spPr>
          </p:sp>
          <p:sp>
            <p:nvSpPr>
              <p:cNvPr id="24608" name="Line 37"/>
              <p:cNvSpPr/>
              <p:nvPr/>
            </p:nvSpPr>
            <p:spPr>
              <a:xfrm>
                <a:off x="6660" y="6129"/>
                <a:ext cx="2880" cy="0"/>
              </a:xfrm>
              <a:prstGeom prst="line">
                <a:avLst/>
              </a:prstGeom>
              <a:ln w="9525" cap="flat" cmpd="sng">
                <a:solidFill>
                  <a:srgbClr val="000000"/>
                </a:solidFill>
                <a:prstDash val="solid"/>
                <a:headEnd type="none" w="med" len="med"/>
                <a:tailEnd type="none" w="med" len="med"/>
              </a:ln>
            </p:spPr>
          </p:sp>
          <p:sp>
            <p:nvSpPr>
              <p:cNvPr id="24609" name="Line 38"/>
              <p:cNvSpPr/>
              <p:nvPr/>
            </p:nvSpPr>
            <p:spPr>
              <a:xfrm>
                <a:off x="6660" y="5878"/>
                <a:ext cx="2880" cy="0"/>
              </a:xfrm>
              <a:prstGeom prst="line">
                <a:avLst/>
              </a:prstGeom>
              <a:ln w="9525" cap="flat" cmpd="sng">
                <a:solidFill>
                  <a:srgbClr val="000000"/>
                </a:solidFill>
                <a:prstDash val="solid"/>
                <a:headEnd type="none" w="med" len="med"/>
                <a:tailEnd type="none" w="med" len="med"/>
              </a:ln>
            </p:spPr>
          </p:sp>
          <p:sp>
            <p:nvSpPr>
              <p:cNvPr id="24610" name="Line 39"/>
              <p:cNvSpPr/>
              <p:nvPr/>
            </p:nvSpPr>
            <p:spPr>
              <a:xfrm>
                <a:off x="6660" y="5626"/>
                <a:ext cx="2880" cy="0"/>
              </a:xfrm>
              <a:prstGeom prst="line">
                <a:avLst/>
              </a:prstGeom>
              <a:ln w="9525" cap="flat" cmpd="sng">
                <a:solidFill>
                  <a:srgbClr val="000000"/>
                </a:solidFill>
                <a:prstDash val="solid"/>
                <a:headEnd type="none" w="med" len="med"/>
                <a:tailEnd type="none" w="med" len="med"/>
              </a:ln>
            </p:spPr>
          </p:sp>
          <p:sp>
            <p:nvSpPr>
              <p:cNvPr id="24611" name="Line 40"/>
              <p:cNvSpPr/>
              <p:nvPr/>
            </p:nvSpPr>
            <p:spPr>
              <a:xfrm>
                <a:off x="6660" y="5375"/>
                <a:ext cx="2880" cy="0"/>
              </a:xfrm>
              <a:prstGeom prst="line">
                <a:avLst/>
              </a:prstGeom>
              <a:ln w="9525" cap="flat" cmpd="sng">
                <a:solidFill>
                  <a:srgbClr val="000000"/>
                </a:solidFill>
                <a:prstDash val="solid"/>
                <a:headEnd type="none" w="med" len="med"/>
                <a:tailEnd type="none" w="med" len="med"/>
              </a:ln>
            </p:spPr>
          </p:sp>
          <p:sp>
            <p:nvSpPr>
              <p:cNvPr id="24612" name="Line 41"/>
              <p:cNvSpPr/>
              <p:nvPr/>
            </p:nvSpPr>
            <p:spPr>
              <a:xfrm flipV="1">
                <a:off x="7020" y="5375"/>
                <a:ext cx="0" cy="2263"/>
              </a:xfrm>
              <a:prstGeom prst="line">
                <a:avLst/>
              </a:prstGeom>
              <a:ln w="9525" cap="flat" cmpd="sng">
                <a:solidFill>
                  <a:srgbClr val="000000"/>
                </a:solidFill>
                <a:prstDash val="solid"/>
                <a:headEnd type="none" w="med" len="med"/>
                <a:tailEnd type="none" w="med" len="med"/>
              </a:ln>
            </p:spPr>
          </p:sp>
          <p:sp>
            <p:nvSpPr>
              <p:cNvPr id="24613" name="Line 42"/>
              <p:cNvSpPr/>
              <p:nvPr/>
            </p:nvSpPr>
            <p:spPr>
              <a:xfrm flipV="1">
                <a:off x="7380" y="5375"/>
                <a:ext cx="0" cy="2263"/>
              </a:xfrm>
              <a:prstGeom prst="line">
                <a:avLst/>
              </a:prstGeom>
              <a:ln w="9525" cap="flat" cmpd="sng">
                <a:solidFill>
                  <a:srgbClr val="000000"/>
                </a:solidFill>
                <a:prstDash val="solid"/>
                <a:headEnd type="none" w="med" len="med"/>
                <a:tailEnd type="none" w="med" len="med"/>
              </a:ln>
            </p:spPr>
          </p:sp>
          <p:sp>
            <p:nvSpPr>
              <p:cNvPr id="24614" name="Line 43"/>
              <p:cNvSpPr/>
              <p:nvPr/>
            </p:nvSpPr>
            <p:spPr>
              <a:xfrm flipV="1">
                <a:off x="7740" y="5375"/>
                <a:ext cx="0" cy="2263"/>
              </a:xfrm>
              <a:prstGeom prst="line">
                <a:avLst/>
              </a:prstGeom>
              <a:ln w="9525" cap="flat" cmpd="sng">
                <a:solidFill>
                  <a:srgbClr val="000000"/>
                </a:solidFill>
                <a:prstDash val="solid"/>
                <a:headEnd type="none" w="med" len="med"/>
                <a:tailEnd type="none" w="med" len="med"/>
              </a:ln>
            </p:spPr>
          </p:sp>
          <p:sp>
            <p:nvSpPr>
              <p:cNvPr id="24615" name="Line 44"/>
              <p:cNvSpPr/>
              <p:nvPr/>
            </p:nvSpPr>
            <p:spPr>
              <a:xfrm flipV="1">
                <a:off x="8100" y="5375"/>
                <a:ext cx="0" cy="2263"/>
              </a:xfrm>
              <a:prstGeom prst="line">
                <a:avLst/>
              </a:prstGeom>
              <a:ln w="9525" cap="flat" cmpd="sng">
                <a:solidFill>
                  <a:srgbClr val="000000"/>
                </a:solidFill>
                <a:prstDash val="solid"/>
                <a:headEnd type="none" w="med" len="med"/>
                <a:tailEnd type="none" w="med" len="med"/>
              </a:ln>
            </p:spPr>
          </p:sp>
          <p:sp>
            <p:nvSpPr>
              <p:cNvPr id="24616" name="Line 45"/>
              <p:cNvSpPr/>
              <p:nvPr/>
            </p:nvSpPr>
            <p:spPr>
              <a:xfrm flipV="1">
                <a:off x="8460" y="5375"/>
                <a:ext cx="0" cy="2263"/>
              </a:xfrm>
              <a:prstGeom prst="line">
                <a:avLst/>
              </a:prstGeom>
              <a:ln w="9525" cap="flat" cmpd="sng">
                <a:solidFill>
                  <a:srgbClr val="000000"/>
                </a:solidFill>
                <a:prstDash val="solid"/>
                <a:headEnd type="none" w="med" len="med"/>
                <a:tailEnd type="none" w="med" len="med"/>
              </a:ln>
            </p:spPr>
          </p:sp>
          <p:sp>
            <p:nvSpPr>
              <p:cNvPr id="24617" name="Line 46"/>
              <p:cNvSpPr/>
              <p:nvPr/>
            </p:nvSpPr>
            <p:spPr>
              <a:xfrm flipV="1">
                <a:off x="8820" y="5375"/>
                <a:ext cx="0" cy="2263"/>
              </a:xfrm>
              <a:prstGeom prst="line">
                <a:avLst/>
              </a:prstGeom>
              <a:ln w="9525" cap="flat" cmpd="sng">
                <a:solidFill>
                  <a:srgbClr val="000000"/>
                </a:solidFill>
                <a:prstDash val="solid"/>
                <a:headEnd type="none" w="med" len="med"/>
                <a:tailEnd type="none" w="med" len="med"/>
              </a:ln>
            </p:spPr>
          </p:sp>
          <p:sp>
            <p:nvSpPr>
              <p:cNvPr id="24618" name="Line 47"/>
              <p:cNvSpPr/>
              <p:nvPr/>
            </p:nvSpPr>
            <p:spPr>
              <a:xfrm flipV="1">
                <a:off x="9180" y="5375"/>
                <a:ext cx="0" cy="2263"/>
              </a:xfrm>
              <a:prstGeom prst="line">
                <a:avLst/>
              </a:prstGeom>
              <a:ln w="9525" cap="flat" cmpd="sng">
                <a:solidFill>
                  <a:srgbClr val="000000"/>
                </a:solidFill>
                <a:prstDash val="solid"/>
                <a:headEnd type="none" w="med" len="med"/>
                <a:tailEnd type="none" w="med" len="med"/>
              </a:ln>
            </p:spPr>
          </p:sp>
        </p:grpSp>
        <p:sp>
          <p:nvSpPr>
            <p:cNvPr id="12" name="Text Box 49"/>
            <p:cNvSpPr txBox="1">
              <a:spLocks noChangeArrowheads="1"/>
            </p:cNvSpPr>
            <p:nvPr/>
          </p:nvSpPr>
          <p:spPr bwMode="auto">
            <a:xfrm>
              <a:off x="7665" y="6247"/>
              <a:ext cx="360" cy="354"/>
            </a:xfrm>
            <a:prstGeom prst="rect">
              <a:avLst/>
            </a:prstGeom>
            <a:noFill/>
            <a:ln>
              <a:noFill/>
            </a:ln>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rPr>
                <a:t>0</a:t>
              </a:r>
              <a:endParaRPr kumimoji="0" lang="en-US" altLang="zh-CN" sz="20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24593" name="Text Box 50"/>
            <p:cNvSpPr txBox="1"/>
            <p:nvPr/>
          </p:nvSpPr>
          <p:spPr>
            <a:xfrm>
              <a:off x="8000" y="6254"/>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3</a:t>
              </a:r>
              <a:endParaRPr lang="en-US" altLang="zh-CN" sz="2000" b="1" dirty="0">
                <a:latin typeface="Arial" panose="020B0604020202020204" pitchFamily="34" charset="0"/>
              </a:endParaRPr>
            </a:p>
          </p:txBody>
        </p:sp>
        <p:sp>
          <p:nvSpPr>
            <p:cNvPr id="24594" name="Text Box 51"/>
            <p:cNvSpPr txBox="1"/>
            <p:nvPr/>
          </p:nvSpPr>
          <p:spPr>
            <a:xfrm>
              <a:off x="8380" y="6254"/>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6</a:t>
              </a:r>
              <a:endParaRPr lang="en-US" altLang="zh-CN" sz="2000" b="1" dirty="0">
                <a:latin typeface="Arial" panose="020B0604020202020204" pitchFamily="34" charset="0"/>
              </a:endParaRPr>
            </a:p>
          </p:txBody>
        </p:sp>
        <p:sp>
          <p:nvSpPr>
            <p:cNvPr id="24595" name="Text Box 52"/>
            <p:cNvSpPr txBox="1"/>
            <p:nvPr/>
          </p:nvSpPr>
          <p:spPr>
            <a:xfrm>
              <a:off x="8760" y="6262"/>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9</a:t>
              </a:r>
              <a:endParaRPr lang="en-US" altLang="zh-CN" sz="2000" b="1" dirty="0">
                <a:latin typeface="Arial" panose="020B0604020202020204" pitchFamily="34" charset="0"/>
              </a:endParaRPr>
            </a:p>
          </p:txBody>
        </p:sp>
        <p:sp>
          <p:nvSpPr>
            <p:cNvPr id="24596" name="Text Box 53"/>
            <p:cNvSpPr txBox="1"/>
            <p:nvPr/>
          </p:nvSpPr>
          <p:spPr>
            <a:xfrm>
              <a:off x="9090" y="6262"/>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12</a:t>
              </a:r>
              <a:endParaRPr lang="en-US" altLang="zh-CN" sz="2000" b="1" dirty="0">
                <a:latin typeface="Arial" panose="020B0604020202020204" pitchFamily="34" charset="0"/>
              </a:endParaRPr>
            </a:p>
          </p:txBody>
        </p:sp>
        <p:sp>
          <p:nvSpPr>
            <p:cNvPr id="24597" name="Text Box 54"/>
            <p:cNvSpPr txBox="1"/>
            <p:nvPr/>
          </p:nvSpPr>
          <p:spPr>
            <a:xfrm>
              <a:off x="9465" y="6262"/>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15</a:t>
              </a:r>
              <a:endParaRPr lang="en-US" altLang="zh-CN" sz="2000" b="1" dirty="0">
                <a:latin typeface="Arial" panose="020B0604020202020204" pitchFamily="34" charset="0"/>
              </a:endParaRPr>
            </a:p>
          </p:txBody>
        </p:sp>
        <p:sp>
          <p:nvSpPr>
            <p:cNvPr id="24598" name="Text Box 55"/>
            <p:cNvSpPr txBox="1"/>
            <p:nvPr/>
          </p:nvSpPr>
          <p:spPr>
            <a:xfrm>
              <a:off x="9825" y="6262"/>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18</a:t>
              </a:r>
              <a:endParaRPr lang="en-US" altLang="zh-CN" sz="2000" b="1" dirty="0">
                <a:latin typeface="Arial" panose="020B0604020202020204" pitchFamily="34" charset="0"/>
              </a:endParaRPr>
            </a:p>
          </p:txBody>
        </p:sp>
        <p:sp>
          <p:nvSpPr>
            <p:cNvPr id="24599" name="Text Box 56"/>
            <p:cNvSpPr txBox="1"/>
            <p:nvPr/>
          </p:nvSpPr>
          <p:spPr>
            <a:xfrm>
              <a:off x="10185" y="6262"/>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21</a:t>
              </a:r>
              <a:endParaRPr lang="en-US" altLang="zh-CN" sz="2000" b="1" dirty="0">
                <a:latin typeface="Arial" panose="020B0604020202020204" pitchFamily="34" charset="0"/>
              </a:endParaRPr>
            </a:p>
          </p:txBody>
        </p:sp>
        <p:sp>
          <p:nvSpPr>
            <p:cNvPr id="24600" name="Text Box 57"/>
            <p:cNvSpPr txBox="1"/>
            <p:nvPr/>
          </p:nvSpPr>
          <p:spPr>
            <a:xfrm>
              <a:off x="10515" y="6276"/>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24</a:t>
              </a:r>
              <a:endParaRPr lang="en-US" altLang="zh-CN" sz="2000" b="1" dirty="0">
                <a:latin typeface="Arial" panose="020B0604020202020204" pitchFamily="34" charset="0"/>
              </a:endParaRPr>
            </a:p>
          </p:txBody>
        </p:sp>
      </p:grpSp>
      <p:sp>
        <p:nvSpPr>
          <p:cNvPr id="40" name="矩形 39"/>
          <p:cNvSpPr/>
          <p:nvPr/>
        </p:nvSpPr>
        <p:spPr>
          <a:xfrm>
            <a:off x="397193" y="3446780"/>
            <a:ext cx="8620125" cy="1303177"/>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j-ea"/>
                <a:cs typeface="+mn-cs"/>
              </a:rPr>
              <a:t>(3)</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这天在</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___________</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范围内温度在上升；</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   这天在</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_____________________</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范围内温度在下降；</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41" name="Text Box 39"/>
          <p:cNvSpPr txBox="1">
            <a:spLocks noChangeArrowheads="1"/>
          </p:cNvSpPr>
          <p:nvPr/>
        </p:nvSpPr>
        <p:spPr bwMode="auto">
          <a:xfrm>
            <a:off x="2060893" y="3535680"/>
            <a:ext cx="1928813" cy="523875"/>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3</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时到</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15</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时</a:t>
            </a:r>
            <a:endPar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
        <p:nvSpPr>
          <p:cNvPr id="24581" name="任意多边形 41"/>
          <p:cNvSpPr/>
          <p:nvPr/>
        </p:nvSpPr>
        <p:spPr>
          <a:xfrm>
            <a:off x="2597468" y="1105218"/>
            <a:ext cx="3398837" cy="1462087"/>
          </a:xfrm>
          <a:custGeom>
            <a:avLst/>
            <a:gdLst/>
            <a:ahLst/>
            <a:cxnLst>
              <a:cxn ang="0">
                <a:pos x="0" y="1048452"/>
              </a:cxn>
              <a:cxn ang="0">
                <a:pos x="441300" y="1456508"/>
              </a:cxn>
              <a:cxn ang="0">
                <a:pos x="989770" y="991952"/>
              </a:cxn>
              <a:cxn ang="0">
                <a:pos x="1279765" y="621561"/>
              </a:cxn>
              <a:cxn ang="0">
                <a:pos x="1702151" y="219782"/>
              </a:cxn>
              <a:cxn ang="0">
                <a:pos x="2130843" y="60"/>
              </a:cxn>
              <a:cxn ang="0">
                <a:pos x="2565837" y="238616"/>
              </a:cxn>
              <a:cxn ang="0">
                <a:pos x="2981921" y="615285"/>
              </a:cxn>
              <a:cxn ang="0">
                <a:pos x="3398001" y="1061008"/>
              </a:cxn>
            </a:cxnLst>
            <a:rect l="0" t="0" r="0" b="0"/>
            <a:pathLst>
              <a:path w="3399046" h="1463408">
                <a:moveTo>
                  <a:pt x="0" y="1053197"/>
                </a:moveTo>
                <a:cubicBezTo>
                  <a:pt x="138211" y="1262878"/>
                  <a:pt x="276423" y="1472559"/>
                  <a:pt x="441435" y="1463100"/>
                </a:cubicBezTo>
                <a:cubicBezTo>
                  <a:pt x="606448" y="1453641"/>
                  <a:pt x="850288" y="1136228"/>
                  <a:pt x="990075" y="996441"/>
                </a:cubicBezTo>
                <a:cubicBezTo>
                  <a:pt x="1129862" y="856654"/>
                  <a:pt x="1161393" y="753652"/>
                  <a:pt x="1280160" y="624375"/>
                </a:cubicBezTo>
                <a:cubicBezTo>
                  <a:pt x="1398927" y="495098"/>
                  <a:pt x="1560786" y="324829"/>
                  <a:pt x="1702676" y="220777"/>
                </a:cubicBezTo>
                <a:cubicBezTo>
                  <a:pt x="1844566" y="116725"/>
                  <a:pt x="1987506" y="-3093"/>
                  <a:pt x="2131498" y="60"/>
                </a:cubicBezTo>
                <a:cubicBezTo>
                  <a:pt x="2275490" y="3213"/>
                  <a:pt x="2424737" y="136694"/>
                  <a:pt x="2566627" y="239696"/>
                </a:cubicBezTo>
                <a:cubicBezTo>
                  <a:pt x="2708517" y="342697"/>
                  <a:pt x="2844100" y="480384"/>
                  <a:pt x="2982836" y="618069"/>
                </a:cubicBezTo>
                <a:cubicBezTo>
                  <a:pt x="3121572" y="755754"/>
                  <a:pt x="3300249" y="990135"/>
                  <a:pt x="3399046" y="1065809"/>
                </a:cubicBezTo>
              </a:path>
            </a:pathLst>
          </a:custGeom>
          <a:noFill/>
          <a:ln w="19050" cap="flat" cmpd="sng">
            <a:solidFill>
              <a:srgbClr val="FF0066">
                <a:alpha val="100000"/>
              </a:srgbClr>
            </a:solidFill>
            <a:prstDash val="solid"/>
            <a:miter lim="800000"/>
            <a:headEnd type="none" w="med" len="med"/>
            <a:tailEnd type="none" w="med" len="med"/>
          </a:ln>
        </p:spPr>
        <p:txBody>
          <a:bodyPr/>
          <a:lstStyle/>
          <a:p>
            <a:endParaRPr lang="zh-CN" altLang="en-US">
              <a:solidFill>
                <a:srgbClr val="FF0000"/>
              </a:solidFill>
            </a:endParaRPr>
          </a:p>
        </p:txBody>
      </p:sp>
      <p:sp>
        <p:nvSpPr>
          <p:cNvPr id="43" name="Text Box 39"/>
          <p:cNvSpPr txBox="1">
            <a:spLocks noChangeArrowheads="1"/>
          </p:cNvSpPr>
          <p:nvPr/>
        </p:nvSpPr>
        <p:spPr bwMode="auto">
          <a:xfrm>
            <a:off x="1821180" y="4188143"/>
            <a:ext cx="3827463" cy="522288"/>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0</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时到</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3</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时、</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15</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时到</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24</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时</a:t>
            </a:r>
            <a:endPar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500" fill="hold"/>
                                        <p:tgtEl>
                                          <p:spTgt spid="43"/>
                                        </p:tgtEl>
                                        <p:attrNameLst>
                                          <p:attrName>ppt_x</p:attrName>
                                        </p:attrNameLst>
                                      </p:cBhvr>
                                      <p:tavLst>
                                        <p:tav tm="0">
                                          <p:val>
                                            <p:strVal val="#ppt_x"/>
                                          </p:val>
                                        </p:tav>
                                        <p:tav tm="100000">
                                          <p:val>
                                            <p:strVal val="#ppt_x"/>
                                          </p:val>
                                        </p:tav>
                                      </p:tavLst>
                                    </p:anim>
                                    <p:anim calcmode="lin" valueType="num">
                                      <p:cBhvr additive="base">
                                        <p:cTn id="14"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5602" name="Group 20"/>
          <p:cNvGrpSpPr/>
          <p:nvPr/>
        </p:nvGrpSpPr>
        <p:grpSpPr>
          <a:xfrm>
            <a:off x="2220912" y="595630"/>
            <a:ext cx="4851400" cy="2728913"/>
            <a:chOff x="7380" y="3357"/>
            <a:chExt cx="4125" cy="3310"/>
          </a:xfrm>
        </p:grpSpPr>
        <p:sp>
          <p:nvSpPr>
            <p:cNvPr id="25606" name="Line 21"/>
            <p:cNvSpPr/>
            <p:nvPr/>
          </p:nvSpPr>
          <p:spPr>
            <a:xfrm flipV="1">
              <a:off x="10590" y="3936"/>
              <a:ext cx="0" cy="2263"/>
            </a:xfrm>
            <a:prstGeom prst="line">
              <a:avLst/>
            </a:prstGeom>
            <a:ln w="9525" cap="flat" cmpd="sng">
              <a:solidFill>
                <a:srgbClr val="000000"/>
              </a:solidFill>
              <a:prstDash val="solid"/>
              <a:headEnd type="none" w="med" len="med"/>
              <a:tailEnd type="none" w="med" len="med"/>
            </a:ln>
          </p:spPr>
        </p:sp>
        <p:sp>
          <p:nvSpPr>
            <p:cNvPr id="25607" name="Text Box 22"/>
            <p:cNvSpPr txBox="1"/>
            <p:nvPr/>
          </p:nvSpPr>
          <p:spPr>
            <a:xfrm>
              <a:off x="7809" y="3357"/>
              <a:ext cx="900" cy="354"/>
            </a:xfrm>
            <a:prstGeom prst="rect">
              <a:avLst/>
            </a:prstGeom>
            <a:noFill/>
            <a:ln w="9525">
              <a:noFill/>
            </a:ln>
          </p:spPr>
          <p:txBody>
            <a:bodyPr lIns="0" tIns="0" rIns="0" bIns="0"/>
            <a:lstStyle/>
            <a:p>
              <a:pPr algn="just" eaLnBrk="1" hangingPunct="1"/>
              <a:r>
                <a:rPr lang="zh-CN" altLang="en-US" sz="2000" b="1" dirty="0">
                  <a:latin typeface="+mj-lt"/>
                  <a:ea typeface="黑体" panose="02010609060101010101" pitchFamily="49" charset="-122"/>
                </a:rPr>
                <a:t>温度</a:t>
              </a:r>
              <a:r>
                <a:rPr lang="en-US" altLang="zh-CN" sz="2000" b="1" dirty="0">
                  <a:latin typeface="+mj-lt"/>
                  <a:ea typeface="黑体" panose="02010609060101010101" pitchFamily="49" charset="-122"/>
                </a:rPr>
                <a:t>/℃</a:t>
              </a:r>
              <a:endParaRPr lang="en-US" altLang="zh-CN" sz="2000" b="1" dirty="0">
                <a:latin typeface="+mj-lt"/>
                <a:ea typeface="黑体" panose="02010609060101010101" pitchFamily="49" charset="-122"/>
              </a:endParaRPr>
            </a:p>
          </p:txBody>
        </p:sp>
        <p:sp>
          <p:nvSpPr>
            <p:cNvPr id="5" name="Text Box 23"/>
            <p:cNvSpPr txBox="1">
              <a:spLocks noChangeArrowheads="1"/>
            </p:cNvSpPr>
            <p:nvPr/>
          </p:nvSpPr>
          <p:spPr bwMode="auto">
            <a:xfrm>
              <a:off x="7380" y="5720"/>
              <a:ext cx="481" cy="354"/>
            </a:xfrm>
            <a:prstGeom prst="rect">
              <a:avLst/>
            </a:prstGeom>
            <a:no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rPr>
                <a:t>20</a:t>
              </a:r>
              <a:endParaRPr kumimoji="0" lang="en-US" altLang="zh-CN" sz="20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25609" name="Text Box 24"/>
            <p:cNvSpPr txBox="1"/>
            <p:nvPr/>
          </p:nvSpPr>
          <p:spPr>
            <a:xfrm>
              <a:off x="7380" y="5192"/>
              <a:ext cx="480" cy="354"/>
            </a:xfrm>
            <a:prstGeom prst="rect">
              <a:avLst/>
            </a:prstGeom>
            <a:noFill/>
            <a:ln w="9525">
              <a:noFill/>
            </a:ln>
          </p:spPr>
          <p:txBody>
            <a:bodyPr/>
            <a:lstStyle/>
            <a:p>
              <a:pPr algn="just" eaLnBrk="1" hangingPunct="1"/>
              <a:r>
                <a:rPr lang="en-US" altLang="zh-CN" sz="2000" b="1" dirty="0">
                  <a:latin typeface="Times New Roman" panose="02020603050405020304" pitchFamily="18" charset="0"/>
                </a:rPr>
                <a:t>22</a:t>
              </a:r>
              <a:endParaRPr lang="en-US" altLang="zh-CN" sz="2000" b="1" dirty="0">
                <a:latin typeface="Arial" panose="020B0604020202020204" pitchFamily="34" charset="0"/>
              </a:endParaRPr>
            </a:p>
          </p:txBody>
        </p:sp>
        <p:sp>
          <p:nvSpPr>
            <p:cNvPr id="25610" name="Text Box 25"/>
            <p:cNvSpPr txBox="1"/>
            <p:nvPr/>
          </p:nvSpPr>
          <p:spPr>
            <a:xfrm>
              <a:off x="7380" y="4673"/>
              <a:ext cx="480" cy="354"/>
            </a:xfrm>
            <a:prstGeom prst="rect">
              <a:avLst/>
            </a:prstGeom>
            <a:noFill/>
            <a:ln w="9525">
              <a:noFill/>
            </a:ln>
          </p:spPr>
          <p:txBody>
            <a:bodyPr/>
            <a:lstStyle/>
            <a:p>
              <a:pPr algn="just" eaLnBrk="1" hangingPunct="1"/>
              <a:r>
                <a:rPr lang="en-US" altLang="zh-CN" sz="2000" b="1" dirty="0">
                  <a:latin typeface="Times New Roman" panose="02020603050405020304" pitchFamily="18" charset="0"/>
                </a:rPr>
                <a:t>24</a:t>
              </a:r>
              <a:endParaRPr lang="en-US" altLang="zh-CN" sz="2000" b="1" dirty="0">
                <a:latin typeface="Arial" panose="020B0604020202020204" pitchFamily="34" charset="0"/>
              </a:endParaRPr>
            </a:p>
          </p:txBody>
        </p:sp>
        <p:sp>
          <p:nvSpPr>
            <p:cNvPr id="25611" name="Text Box 26"/>
            <p:cNvSpPr txBox="1"/>
            <p:nvPr/>
          </p:nvSpPr>
          <p:spPr>
            <a:xfrm>
              <a:off x="7380" y="4226"/>
              <a:ext cx="480" cy="354"/>
            </a:xfrm>
            <a:prstGeom prst="rect">
              <a:avLst/>
            </a:prstGeom>
            <a:noFill/>
            <a:ln w="9525">
              <a:noFill/>
            </a:ln>
          </p:spPr>
          <p:txBody>
            <a:bodyPr/>
            <a:lstStyle/>
            <a:p>
              <a:pPr algn="just" eaLnBrk="1" hangingPunct="1"/>
              <a:r>
                <a:rPr lang="en-US" altLang="zh-CN" sz="2000" b="1" dirty="0">
                  <a:latin typeface="Times New Roman" panose="02020603050405020304" pitchFamily="18" charset="0"/>
                </a:rPr>
                <a:t>26</a:t>
              </a:r>
              <a:endParaRPr lang="en-US" altLang="zh-CN" sz="2000" b="1" dirty="0">
                <a:latin typeface="Arial" panose="020B0604020202020204" pitchFamily="34" charset="0"/>
              </a:endParaRPr>
            </a:p>
          </p:txBody>
        </p:sp>
        <p:sp>
          <p:nvSpPr>
            <p:cNvPr id="25612" name="Text Box 27"/>
            <p:cNvSpPr txBox="1"/>
            <p:nvPr/>
          </p:nvSpPr>
          <p:spPr>
            <a:xfrm>
              <a:off x="7380" y="3731"/>
              <a:ext cx="480" cy="354"/>
            </a:xfrm>
            <a:prstGeom prst="rect">
              <a:avLst/>
            </a:prstGeom>
            <a:noFill/>
            <a:ln w="9525">
              <a:noFill/>
            </a:ln>
          </p:spPr>
          <p:txBody>
            <a:bodyPr/>
            <a:lstStyle/>
            <a:p>
              <a:pPr algn="just" eaLnBrk="1" hangingPunct="1"/>
              <a:r>
                <a:rPr lang="en-US" altLang="zh-CN" sz="2000" b="1" dirty="0">
                  <a:latin typeface="Times New Roman" panose="02020603050405020304" pitchFamily="18" charset="0"/>
                </a:rPr>
                <a:t>28</a:t>
              </a:r>
              <a:endParaRPr lang="en-US" altLang="zh-CN" sz="2000" b="1" dirty="0">
                <a:latin typeface="Arial" panose="020B0604020202020204" pitchFamily="34" charset="0"/>
              </a:endParaRPr>
            </a:p>
          </p:txBody>
        </p:sp>
        <p:sp>
          <p:nvSpPr>
            <p:cNvPr id="25613" name="Text Box 28"/>
            <p:cNvSpPr txBox="1"/>
            <p:nvPr/>
          </p:nvSpPr>
          <p:spPr>
            <a:xfrm>
              <a:off x="10950" y="6313"/>
              <a:ext cx="555" cy="354"/>
            </a:xfrm>
            <a:prstGeom prst="rect">
              <a:avLst/>
            </a:prstGeom>
            <a:noFill/>
            <a:ln w="9525">
              <a:noFill/>
            </a:ln>
          </p:spPr>
          <p:txBody>
            <a:bodyPr lIns="0" tIns="0" rIns="0" bIns="0"/>
            <a:lstStyle/>
            <a:p>
              <a:pPr algn="just" eaLnBrk="1" hangingPunct="1"/>
              <a:r>
                <a:rPr lang="zh-CN" altLang="en-US" sz="2000" b="1" dirty="0">
                  <a:latin typeface="Times New Roman" panose="02020603050405020304" pitchFamily="18" charset="0"/>
                  <a:ea typeface="黑体" panose="02010609060101010101" pitchFamily="49" charset="-122"/>
                </a:rPr>
                <a:t>时间</a:t>
              </a:r>
              <a:endParaRPr lang="zh-CN" altLang="en-US" sz="2000" b="1" dirty="0">
                <a:latin typeface="Arial" panose="020B0604020202020204" pitchFamily="34" charset="0"/>
                <a:ea typeface="黑体" panose="02010609060101010101" pitchFamily="49" charset="-122"/>
              </a:endParaRPr>
            </a:p>
          </p:txBody>
        </p:sp>
        <p:grpSp>
          <p:nvGrpSpPr>
            <p:cNvPr id="25614" name="Group 29"/>
            <p:cNvGrpSpPr/>
            <p:nvPr/>
          </p:nvGrpSpPr>
          <p:grpSpPr>
            <a:xfrm>
              <a:off x="7710" y="3550"/>
              <a:ext cx="3480" cy="2640"/>
              <a:chOff x="6660" y="4998"/>
              <a:chExt cx="3480" cy="2640"/>
            </a:xfrm>
          </p:grpSpPr>
          <p:sp>
            <p:nvSpPr>
              <p:cNvPr id="25624" name="Line 30"/>
              <p:cNvSpPr/>
              <p:nvPr/>
            </p:nvSpPr>
            <p:spPr>
              <a:xfrm>
                <a:off x="6660" y="7638"/>
                <a:ext cx="3480" cy="0"/>
              </a:xfrm>
              <a:prstGeom prst="line">
                <a:avLst/>
              </a:prstGeom>
              <a:ln w="9525" cap="flat" cmpd="sng">
                <a:solidFill>
                  <a:srgbClr val="000000"/>
                </a:solidFill>
                <a:prstDash val="solid"/>
                <a:headEnd type="none" w="med" len="med"/>
                <a:tailEnd type="triangle" w="med" len="med"/>
              </a:ln>
            </p:spPr>
          </p:sp>
          <p:sp>
            <p:nvSpPr>
              <p:cNvPr id="25625" name="Line 31"/>
              <p:cNvSpPr/>
              <p:nvPr/>
            </p:nvSpPr>
            <p:spPr>
              <a:xfrm flipV="1">
                <a:off x="6660" y="4998"/>
                <a:ext cx="0" cy="2640"/>
              </a:xfrm>
              <a:prstGeom prst="line">
                <a:avLst/>
              </a:prstGeom>
              <a:ln w="9525" cap="flat" cmpd="sng">
                <a:solidFill>
                  <a:srgbClr val="000000"/>
                </a:solidFill>
                <a:prstDash val="solid"/>
                <a:headEnd type="none" w="med" len="med"/>
                <a:tailEnd type="triangle" w="med" len="med"/>
              </a:ln>
            </p:spPr>
          </p:sp>
          <p:sp>
            <p:nvSpPr>
              <p:cNvPr id="25626" name="Line 32"/>
              <p:cNvSpPr/>
              <p:nvPr/>
            </p:nvSpPr>
            <p:spPr>
              <a:xfrm>
                <a:off x="6660" y="7387"/>
                <a:ext cx="2880" cy="0"/>
              </a:xfrm>
              <a:prstGeom prst="line">
                <a:avLst/>
              </a:prstGeom>
              <a:ln w="9525" cap="flat" cmpd="sng">
                <a:solidFill>
                  <a:srgbClr val="000000"/>
                </a:solidFill>
                <a:prstDash val="solid"/>
                <a:headEnd type="none" w="med" len="med"/>
                <a:tailEnd type="none" w="med" len="med"/>
              </a:ln>
            </p:spPr>
          </p:sp>
          <p:sp>
            <p:nvSpPr>
              <p:cNvPr id="25627" name="Line 33"/>
              <p:cNvSpPr/>
              <p:nvPr/>
            </p:nvSpPr>
            <p:spPr>
              <a:xfrm>
                <a:off x="6660" y="7135"/>
                <a:ext cx="2880" cy="0"/>
              </a:xfrm>
              <a:prstGeom prst="line">
                <a:avLst/>
              </a:prstGeom>
              <a:ln w="9525" cap="flat" cmpd="sng">
                <a:solidFill>
                  <a:srgbClr val="000000"/>
                </a:solidFill>
                <a:prstDash val="solid"/>
                <a:headEnd type="none" w="med" len="med"/>
                <a:tailEnd type="none" w="med" len="med"/>
              </a:ln>
            </p:spPr>
          </p:sp>
          <p:sp>
            <p:nvSpPr>
              <p:cNvPr id="25628" name="Line 34"/>
              <p:cNvSpPr/>
              <p:nvPr/>
            </p:nvSpPr>
            <p:spPr>
              <a:xfrm>
                <a:off x="6660" y="6884"/>
                <a:ext cx="2880" cy="0"/>
              </a:xfrm>
              <a:prstGeom prst="line">
                <a:avLst/>
              </a:prstGeom>
              <a:ln w="9525" cap="flat" cmpd="sng">
                <a:solidFill>
                  <a:srgbClr val="000000"/>
                </a:solidFill>
                <a:prstDash val="solid"/>
                <a:headEnd type="none" w="med" len="med"/>
                <a:tailEnd type="none" w="med" len="med"/>
              </a:ln>
            </p:spPr>
          </p:sp>
          <p:sp>
            <p:nvSpPr>
              <p:cNvPr id="25629" name="Line 35"/>
              <p:cNvSpPr/>
              <p:nvPr/>
            </p:nvSpPr>
            <p:spPr>
              <a:xfrm>
                <a:off x="6660" y="6632"/>
                <a:ext cx="2880" cy="0"/>
              </a:xfrm>
              <a:prstGeom prst="line">
                <a:avLst/>
              </a:prstGeom>
              <a:ln w="9525" cap="flat" cmpd="sng">
                <a:solidFill>
                  <a:srgbClr val="000000"/>
                </a:solidFill>
                <a:prstDash val="solid"/>
                <a:headEnd type="none" w="med" len="med"/>
                <a:tailEnd type="none" w="med" len="med"/>
              </a:ln>
            </p:spPr>
          </p:sp>
          <p:sp>
            <p:nvSpPr>
              <p:cNvPr id="25630" name="Line 36"/>
              <p:cNvSpPr/>
              <p:nvPr/>
            </p:nvSpPr>
            <p:spPr>
              <a:xfrm>
                <a:off x="6660" y="6381"/>
                <a:ext cx="2880" cy="0"/>
              </a:xfrm>
              <a:prstGeom prst="line">
                <a:avLst/>
              </a:prstGeom>
              <a:ln w="9525" cap="flat" cmpd="sng">
                <a:solidFill>
                  <a:srgbClr val="000000"/>
                </a:solidFill>
                <a:prstDash val="solid"/>
                <a:headEnd type="none" w="med" len="med"/>
                <a:tailEnd type="none" w="med" len="med"/>
              </a:ln>
            </p:spPr>
          </p:sp>
          <p:sp>
            <p:nvSpPr>
              <p:cNvPr id="25631" name="Line 37"/>
              <p:cNvSpPr/>
              <p:nvPr/>
            </p:nvSpPr>
            <p:spPr>
              <a:xfrm>
                <a:off x="6660" y="6129"/>
                <a:ext cx="2880" cy="0"/>
              </a:xfrm>
              <a:prstGeom prst="line">
                <a:avLst/>
              </a:prstGeom>
              <a:ln w="9525" cap="flat" cmpd="sng">
                <a:solidFill>
                  <a:srgbClr val="000000"/>
                </a:solidFill>
                <a:prstDash val="solid"/>
                <a:headEnd type="none" w="med" len="med"/>
                <a:tailEnd type="none" w="med" len="med"/>
              </a:ln>
            </p:spPr>
          </p:sp>
          <p:sp>
            <p:nvSpPr>
              <p:cNvPr id="25632" name="Line 38"/>
              <p:cNvSpPr/>
              <p:nvPr/>
            </p:nvSpPr>
            <p:spPr>
              <a:xfrm>
                <a:off x="6660" y="5878"/>
                <a:ext cx="2880" cy="0"/>
              </a:xfrm>
              <a:prstGeom prst="line">
                <a:avLst/>
              </a:prstGeom>
              <a:ln w="9525" cap="flat" cmpd="sng">
                <a:solidFill>
                  <a:srgbClr val="000000"/>
                </a:solidFill>
                <a:prstDash val="solid"/>
                <a:headEnd type="none" w="med" len="med"/>
                <a:tailEnd type="none" w="med" len="med"/>
              </a:ln>
            </p:spPr>
          </p:sp>
          <p:sp>
            <p:nvSpPr>
              <p:cNvPr id="25633" name="Line 39"/>
              <p:cNvSpPr/>
              <p:nvPr/>
            </p:nvSpPr>
            <p:spPr>
              <a:xfrm>
                <a:off x="6660" y="5626"/>
                <a:ext cx="2880" cy="0"/>
              </a:xfrm>
              <a:prstGeom prst="line">
                <a:avLst/>
              </a:prstGeom>
              <a:ln w="9525" cap="flat" cmpd="sng">
                <a:solidFill>
                  <a:srgbClr val="000000"/>
                </a:solidFill>
                <a:prstDash val="solid"/>
                <a:headEnd type="none" w="med" len="med"/>
                <a:tailEnd type="none" w="med" len="med"/>
              </a:ln>
            </p:spPr>
          </p:sp>
          <p:sp>
            <p:nvSpPr>
              <p:cNvPr id="25634" name="Line 40"/>
              <p:cNvSpPr/>
              <p:nvPr/>
            </p:nvSpPr>
            <p:spPr>
              <a:xfrm>
                <a:off x="6660" y="5375"/>
                <a:ext cx="2880" cy="0"/>
              </a:xfrm>
              <a:prstGeom prst="line">
                <a:avLst/>
              </a:prstGeom>
              <a:ln w="9525" cap="flat" cmpd="sng">
                <a:solidFill>
                  <a:srgbClr val="000000"/>
                </a:solidFill>
                <a:prstDash val="solid"/>
                <a:headEnd type="none" w="med" len="med"/>
                <a:tailEnd type="none" w="med" len="med"/>
              </a:ln>
            </p:spPr>
          </p:sp>
          <p:sp>
            <p:nvSpPr>
              <p:cNvPr id="25635" name="Line 41"/>
              <p:cNvSpPr/>
              <p:nvPr/>
            </p:nvSpPr>
            <p:spPr>
              <a:xfrm flipV="1">
                <a:off x="7020" y="5375"/>
                <a:ext cx="0" cy="2263"/>
              </a:xfrm>
              <a:prstGeom prst="line">
                <a:avLst/>
              </a:prstGeom>
              <a:ln w="9525" cap="flat" cmpd="sng">
                <a:solidFill>
                  <a:srgbClr val="000000"/>
                </a:solidFill>
                <a:prstDash val="solid"/>
                <a:headEnd type="none" w="med" len="med"/>
                <a:tailEnd type="none" w="med" len="med"/>
              </a:ln>
            </p:spPr>
          </p:sp>
          <p:sp>
            <p:nvSpPr>
              <p:cNvPr id="25636" name="Line 42"/>
              <p:cNvSpPr/>
              <p:nvPr/>
            </p:nvSpPr>
            <p:spPr>
              <a:xfrm flipV="1">
                <a:off x="7380" y="5375"/>
                <a:ext cx="0" cy="2263"/>
              </a:xfrm>
              <a:prstGeom prst="line">
                <a:avLst/>
              </a:prstGeom>
              <a:ln w="9525" cap="flat" cmpd="sng">
                <a:solidFill>
                  <a:srgbClr val="000000"/>
                </a:solidFill>
                <a:prstDash val="solid"/>
                <a:headEnd type="none" w="med" len="med"/>
                <a:tailEnd type="none" w="med" len="med"/>
              </a:ln>
            </p:spPr>
          </p:sp>
          <p:sp>
            <p:nvSpPr>
              <p:cNvPr id="25637" name="Line 43"/>
              <p:cNvSpPr/>
              <p:nvPr/>
            </p:nvSpPr>
            <p:spPr>
              <a:xfrm flipV="1">
                <a:off x="7740" y="5375"/>
                <a:ext cx="0" cy="2263"/>
              </a:xfrm>
              <a:prstGeom prst="line">
                <a:avLst/>
              </a:prstGeom>
              <a:ln w="9525" cap="flat" cmpd="sng">
                <a:solidFill>
                  <a:srgbClr val="000000"/>
                </a:solidFill>
                <a:prstDash val="solid"/>
                <a:headEnd type="none" w="med" len="med"/>
                <a:tailEnd type="none" w="med" len="med"/>
              </a:ln>
            </p:spPr>
          </p:sp>
          <p:sp>
            <p:nvSpPr>
              <p:cNvPr id="25638" name="Line 44"/>
              <p:cNvSpPr/>
              <p:nvPr/>
            </p:nvSpPr>
            <p:spPr>
              <a:xfrm flipV="1">
                <a:off x="8100" y="5375"/>
                <a:ext cx="0" cy="2263"/>
              </a:xfrm>
              <a:prstGeom prst="line">
                <a:avLst/>
              </a:prstGeom>
              <a:ln w="9525" cap="flat" cmpd="sng">
                <a:solidFill>
                  <a:srgbClr val="000000"/>
                </a:solidFill>
                <a:prstDash val="solid"/>
                <a:headEnd type="none" w="med" len="med"/>
                <a:tailEnd type="none" w="med" len="med"/>
              </a:ln>
            </p:spPr>
          </p:sp>
          <p:sp>
            <p:nvSpPr>
              <p:cNvPr id="25639" name="Line 45"/>
              <p:cNvSpPr/>
              <p:nvPr/>
            </p:nvSpPr>
            <p:spPr>
              <a:xfrm flipV="1">
                <a:off x="8460" y="5375"/>
                <a:ext cx="0" cy="2263"/>
              </a:xfrm>
              <a:prstGeom prst="line">
                <a:avLst/>
              </a:prstGeom>
              <a:ln w="9525" cap="flat" cmpd="sng">
                <a:solidFill>
                  <a:srgbClr val="000000"/>
                </a:solidFill>
                <a:prstDash val="solid"/>
                <a:headEnd type="none" w="med" len="med"/>
                <a:tailEnd type="none" w="med" len="med"/>
              </a:ln>
            </p:spPr>
          </p:sp>
          <p:sp>
            <p:nvSpPr>
              <p:cNvPr id="25640" name="Line 46"/>
              <p:cNvSpPr/>
              <p:nvPr/>
            </p:nvSpPr>
            <p:spPr>
              <a:xfrm flipV="1">
                <a:off x="8820" y="5375"/>
                <a:ext cx="0" cy="2263"/>
              </a:xfrm>
              <a:prstGeom prst="line">
                <a:avLst/>
              </a:prstGeom>
              <a:ln w="9525" cap="flat" cmpd="sng">
                <a:solidFill>
                  <a:srgbClr val="000000"/>
                </a:solidFill>
                <a:prstDash val="solid"/>
                <a:headEnd type="none" w="med" len="med"/>
                <a:tailEnd type="none" w="med" len="med"/>
              </a:ln>
            </p:spPr>
          </p:sp>
          <p:sp>
            <p:nvSpPr>
              <p:cNvPr id="25641" name="Line 47"/>
              <p:cNvSpPr/>
              <p:nvPr/>
            </p:nvSpPr>
            <p:spPr>
              <a:xfrm flipV="1">
                <a:off x="9180" y="5375"/>
                <a:ext cx="0" cy="2263"/>
              </a:xfrm>
              <a:prstGeom prst="line">
                <a:avLst/>
              </a:prstGeom>
              <a:ln w="9525" cap="flat" cmpd="sng">
                <a:solidFill>
                  <a:srgbClr val="000000"/>
                </a:solidFill>
                <a:prstDash val="solid"/>
                <a:headEnd type="none" w="med" len="med"/>
                <a:tailEnd type="none" w="med" len="med"/>
              </a:ln>
            </p:spPr>
          </p:sp>
        </p:grpSp>
        <p:sp>
          <p:nvSpPr>
            <p:cNvPr id="12" name="Text Box 49"/>
            <p:cNvSpPr txBox="1">
              <a:spLocks noChangeArrowheads="1"/>
            </p:cNvSpPr>
            <p:nvPr/>
          </p:nvSpPr>
          <p:spPr bwMode="auto">
            <a:xfrm>
              <a:off x="7665" y="6247"/>
              <a:ext cx="360" cy="354"/>
            </a:xfrm>
            <a:prstGeom prst="rect">
              <a:avLst/>
            </a:prstGeom>
            <a:noFill/>
            <a:ln>
              <a:noFill/>
            </a:ln>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rPr>
                <a:t>0</a:t>
              </a:r>
              <a:endParaRPr kumimoji="0" lang="en-US" altLang="zh-CN" sz="20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25616" name="Text Box 50"/>
            <p:cNvSpPr txBox="1"/>
            <p:nvPr/>
          </p:nvSpPr>
          <p:spPr>
            <a:xfrm>
              <a:off x="8000" y="6254"/>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3</a:t>
              </a:r>
              <a:endParaRPr lang="en-US" altLang="zh-CN" sz="2000" b="1" dirty="0">
                <a:latin typeface="Arial" panose="020B0604020202020204" pitchFamily="34" charset="0"/>
              </a:endParaRPr>
            </a:p>
          </p:txBody>
        </p:sp>
        <p:sp>
          <p:nvSpPr>
            <p:cNvPr id="25617" name="Text Box 51"/>
            <p:cNvSpPr txBox="1"/>
            <p:nvPr/>
          </p:nvSpPr>
          <p:spPr>
            <a:xfrm>
              <a:off x="8380" y="6254"/>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6</a:t>
              </a:r>
              <a:endParaRPr lang="en-US" altLang="zh-CN" sz="2000" b="1" dirty="0">
                <a:latin typeface="Arial" panose="020B0604020202020204" pitchFamily="34" charset="0"/>
              </a:endParaRPr>
            </a:p>
          </p:txBody>
        </p:sp>
        <p:sp>
          <p:nvSpPr>
            <p:cNvPr id="25618" name="Text Box 52"/>
            <p:cNvSpPr txBox="1"/>
            <p:nvPr/>
          </p:nvSpPr>
          <p:spPr>
            <a:xfrm>
              <a:off x="8760" y="6262"/>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9</a:t>
              </a:r>
              <a:endParaRPr lang="en-US" altLang="zh-CN" sz="2000" b="1" dirty="0">
                <a:latin typeface="Arial" panose="020B0604020202020204" pitchFamily="34" charset="0"/>
              </a:endParaRPr>
            </a:p>
          </p:txBody>
        </p:sp>
        <p:sp>
          <p:nvSpPr>
            <p:cNvPr id="25619" name="Text Box 53"/>
            <p:cNvSpPr txBox="1"/>
            <p:nvPr/>
          </p:nvSpPr>
          <p:spPr>
            <a:xfrm>
              <a:off x="9090" y="6262"/>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12</a:t>
              </a:r>
              <a:endParaRPr lang="en-US" altLang="zh-CN" sz="2000" b="1" dirty="0">
                <a:latin typeface="Arial" panose="020B0604020202020204" pitchFamily="34" charset="0"/>
              </a:endParaRPr>
            </a:p>
          </p:txBody>
        </p:sp>
        <p:sp>
          <p:nvSpPr>
            <p:cNvPr id="25620" name="Text Box 54"/>
            <p:cNvSpPr txBox="1"/>
            <p:nvPr/>
          </p:nvSpPr>
          <p:spPr>
            <a:xfrm>
              <a:off x="9465" y="6262"/>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15</a:t>
              </a:r>
              <a:endParaRPr lang="en-US" altLang="zh-CN" sz="2000" b="1" dirty="0">
                <a:latin typeface="Arial" panose="020B0604020202020204" pitchFamily="34" charset="0"/>
              </a:endParaRPr>
            </a:p>
          </p:txBody>
        </p:sp>
        <p:sp>
          <p:nvSpPr>
            <p:cNvPr id="25621" name="Text Box 55"/>
            <p:cNvSpPr txBox="1"/>
            <p:nvPr/>
          </p:nvSpPr>
          <p:spPr>
            <a:xfrm>
              <a:off x="9825" y="6262"/>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18</a:t>
              </a:r>
              <a:endParaRPr lang="en-US" altLang="zh-CN" sz="2000" b="1" dirty="0">
                <a:latin typeface="Arial" panose="020B0604020202020204" pitchFamily="34" charset="0"/>
              </a:endParaRPr>
            </a:p>
          </p:txBody>
        </p:sp>
        <p:sp>
          <p:nvSpPr>
            <p:cNvPr id="25622" name="Text Box 56"/>
            <p:cNvSpPr txBox="1"/>
            <p:nvPr/>
          </p:nvSpPr>
          <p:spPr>
            <a:xfrm>
              <a:off x="10185" y="6262"/>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21</a:t>
              </a:r>
              <a:endParaRPr lang="en-US" altLang="zh-CN" sz="2000" b="1" dirty="0">
                <a:latin typeface="Arial" panose="020B0604020202020204" pitchFamily="34" charset="0"/>
              </a:endParaRPr>
            </a:p>
          </p:txBody>
        </p:sp>
        <p:sp>
          <p:nvSpPr>
            <p:cNvPr id="25623" name="Text Box 57"/>
            <p:cNvSpPr txBox="1"/>
            <p:nvPr/>
          </p:nvSpPr>
          <p:spPr>
            <a:xfrm>
              <a:off x="10515" y="6276"/>
              <a:ext cx="360" cy="354"/>
            </a:xfrm>
            <a:prstGeom prst="rect">
              <a:avLst/>
            </a:prstGeom>
            <a:noFill/>
            <a:ln w="9525">
              <a:noFill/>
            </a:ln>
          </p:spPr>
          <p:txBody>
            <a:bodyPr lIns="0" tIns="0" rIns="0" bIns="0"/>
            <a:lstStyle/>
            <a:p>
              <a:pPr algn="just" eaLnBrk="1" hangingPunct="1"/>
              <a:r>
                <a:rPr lang="en-US" altLang="zh-CN" sz="2000" b="1" dirty="0">
                  <a:latin typeface="Times New Roman" panose="02020603050405020304" pitchFamily="18" charset="0"/>
                </a:rPr>
                <a:t>24</a:t>
              </a:r>
              <a:endParaRPr lang="en-US" altLang="zh-CN" sz="2000" b="1" dirty="0">
                <a:latin typeface="Arial" panose="020B0604020202020204" pitchFamily="34" charset="0"/>
              </a:endParaRPr>
            </a:p>
          </p:txBody>
        </p:sp>
      </p:grpSp>
      <p:sp>
        <p:nvSpPr>
          <p:cNvPr id="40" name="矩形 39"/>
          <p:cNvSpPr/>
          <p:nvPr/>
        </p:nvSpPr>
        <p:spPr>
          <a:xfrm>
            <a:off x="330200" y="3324543"/>
            <a:ext cx="8663488" cy="656846"/>
          </a:xfrm>
          <a:prstGeom prst="rect">
            <a:avLst/>
          </a:prstGeom>
          <a:noFill/>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j-ea"/>
                <a:cs typeface="+mn-cs"/>
              </a:rPr>
              <a:t>(4)</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请你预测一下，次日凌晨</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1</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点的气温大约是多少度</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endParaRPr kumimoji="0" lang="en-US" altLang="zh-CN"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25604" name="任意多边形 41"/>
          <p:cNvSpPr/>
          <p:nvPr/>
        </p:nvSpPr>
        <p:spPr>
          <a:xfrm>
            <a:off x="2643188" y="1143318"/>
            <a:ext cx="3398837" cy="1462087"/>
          </a:xfrm>
          <a:custGeom>
            <a:avLst/>
            <a:gdLst/>
            <a:ahLst/>
            <a:cxnLst>
              <a:cxn ang="0">
                <a:pos x="0" y="1048452"/>
              </a:cxn>
              <a:cxn ang="0">
                <a:pos x="441300" y="1456508"/>
              </a:cxn>
              <a:cxn ang="0">
                <a:pos x="989770" y="991952"/>
              </a:cxn>
              <a:cxn ang="0">
                <a:pos x="1279765" y="621561"/>
              </a:cxn>
              <a:cxn ang="0">
                <a:pos x="1702151" y="219782"/>
              </a:cxn>
              <a:cxn ang="0">
                <a:pos x="2130843" y="60"/>
              </a:cxn>
              <a:cxn ang="0">
                <a:pos x="2565837" y="238616"/>
              </a:cxn>
              <a:cxn ang="0">
                <a:pos x="2981921" y="615285"/>
              </a:cxn>
              <a:cxn ang="0">
                <a:pos x="3398001" y="1061008"/>
              </a:cxn>
            </a:cxnLst>
            <a:rect l="0" t="0" r="0" b="0"/>
            <a:pathLst>
              <a:path w="3399046" h="1463408">
                <a:moveTo>
                  <a:pt x="0" y="1053197"/>
                </a:moveTo>
                <a:cubicBezTo>
                  <a:pt x="138211" y="1262878"/>
                  <a:pt x="276423" y="1472559"/>
                  <a:pt x="441435" y="1463100"/>
                </a:cubicBezTo>
                <a:cubicBezTo>
                  <a:pt x="606448" y="1453641"/>
                  <a:pt x="850288" y="1136228"/>
                  <a:pt x="990075" y="996441"/>
                </a:cubicBezTo>
                <a:cubicBezTo>
                  <a:pt x="1129862" y="856654"/>
                  <a:pt x="1161393" y="753652"/>
                  <a:pt x="1280160" y="624375"/>
                </a:cubicBezTo>
                <a:cubicBezTo>
                  <a:pt x="1398927" y="495098"/>
                  <a:pt x="1560786" y="324829"/>
                  <a:pt x="1702676" y="220777"/>
                </a:cubicBezTo>
                <a:cubicBezTo>
                  <a:pt x="1844566" y="116725"/>
                  <a:pt x="1987506" y="-3093"/>
                  <a:pt x="2131498" y="60"/>
                </a:cubicBezTo>
                <a:cubicBezTo>
                  <a:pt x="2275490" y="3213"/>
                  <a:pt x="2424737" y="136694"/>
                  <a:pt x="2566627" y="239696"/>
                </a:cubicBezTo>
                <a:cubicBezTo>
                  <a:pt x="2708517" y="342697"/>
                  <a:pt x="2844100" y="480384"/>
                  <a:pt x="2982836" y="618069"/>
                </a:cubicBezTo>
                <a:cubicBezTo>
                  <a:pt x="3121572" y="755754"/>
                  <a:pt x="3300249" y="990135"/>
                  <a:pt x="3399046" y="1065809"/>
                </a:cubicBezTo>
              </a:path>
            </a:pathLst>
          </a:custGeom>
          <a:noFill/>
          <a:ln w="19050" cap="flat" cmpd="sng">
            <a:solidFill>
              <a:srgbClr val="FF0066">
                <a:alpha val="100000"/>
              </a:srgbClr>
            </a:solidFill>
            <a:prstDash val="solid"/>
            <a:miter lim="800000"/>
            <a:headEnd type="none" w="med" len="med"/>
            <a:tailEnd type="none" w="med" len="med"/>
          </a:ln>
        </p:spPr>
        <p:txBody>
          <a:bodyPr/>
          <a:lstStyle/>
          <a:p>
            <a:endParaRPr lang="zh-CN" altLang="en-US"/>
          </a:p>
        </p:txBody>
      </p:sp>
      <p:sp>
        <p:nvSpPr>
          <p:cNvPr id="43" name="Text Box 39"/>
          <p:cNvSpPr txBox="1">
            <a:spLocks noChangeArrowheads="1"/>
          </p:cNvSpPr>
          <p:nvPr/>
        </p:nvSpPr>
        <p:spPr bwMode="auto">
          <a:xfrm>
            <a:off x="1503123" y="4183380"/>
            <a:ext cx="6237962" cy="523220"/>
          </a:xfrm>
          <a:prstGeom prst="rect">
            <a:avLst/>
          </a:prstGeom>
          <a:noFill/>
          <a:ln>
            <a:noFill/>
          </a:ln>
        </p:spPr>
        <p:txBody>
          <a:bodyPr wrap="squar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lvl="0" eaLnBrk="1" hangingPunct="1">
              <a:defRPr/>
            </a:pPr>
            <a:r>
              <a:rPr lang="zh-CN" altLang="en-US" sz="2800" b="1" dirty="0">
                <a:solidFill>
                  <a:srgbClr val="FF0000"/>
                </a:solidFill>
                <a:latin typeface="+mj-lt"/>
                <a:ea typeface="楷体" panose="02010609060101010101" pitchFamily="49" charset="-122"/>
              </a:rPr>
              <a:t>答：次日凌晨</a:t>
            </a:r>
            <a:r>
              <a:rPr lang="en-US" altLang="zh-CN" sz="2800" b="1" dirty="0">
                <a:solidFill>
                  <a:srgbClr val="FF0000"/>
                </a:solidFill>
                <a:latin typeface="+mj-lt"/>
                <a:ea typeface="楷体" panose="02010609060101010101" pitchFamily="49" charset="-122"/>
              </a:rPr>
              <a:t>1</a:t>
            </a:r>
            <a:r>
              <a:rPr lang="zh-CN" altLang="en-US" sz="2800" b="1" dirty="0">
                <a:solidFill>
                  <a:srgbClr val="FF0000"/>
                </a:solidFill>
                <a:latin typeface="+mj-lt"/>
                <a:ea typeface="楷体" panose="02010609060101010101" pitchFamily="49" charset="-122"/>
              </a:rPr>
              <a:t>点的气温大约是</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21</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a:t>
            </a:r>
            <a:endPar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2803525" y="239713"/>
            <a:ext cx="2649538" cy="635000"/>
            <a:chOff x="2803270" y="240279"/>
            <a:chExt cx="2649758" cy="634072"/>
          </a:xfrm>
        </p:grpSpPr>
        <p:sp>
          <p:nvSpPr>
            <p:cNvPr id="3" name="矩形 2"/>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    随堂演练</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4" name="矩形 3"/>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a:ea typeface="黑体" panose="02010609060101010101" pitchFamily="49" charset="-122"/>
                <a:cs typeface="+mn-cs"/>
              </a:endParaRPr>
            </a:p>
          </p:txBody>
        </p:sp>
      </p:grpSp>
      <p:sp>
        <p:nvSpPr>
          <p:cNvPr id="5" name="矩形 4"/>
          <p:cNvSpPr/>
          <p:nvPr/>
        </p:nvSpPr>
        <p:spPr>
          <a:xfrm>
            <a:off x="674211" y="841375"/>
            <a:ext cx="7623969" cy="1376787"/>
          </a:xfrm>
          <a:prstGeom prst="rect">
            <a:avLst/>
          </a:prstGeom>
          <a:solidFill>
            <a:schemeClr val="bg1">
              <a:alpha val="0"/>
            </a:schemeClr>
          </a:solidFill>
        </p:spPr>
        <p:txBody>
          <a:bodyPr wrap="square">
            <a:spAutoFit/>
          </a:bodyPr>
          <a:lstStyle/>
          <a:p>
            <a:pPr lvl="0">
              <a:lnSpc>
                <a:spcPct val="110000"/>
              </a:lnSpc>
              <a:defRPr/>
            </a:pPr>
            <a:r>
              <a:rPr kumimoji="0" lang="en-US" altLang="zh-CN" sz="2600" b="1" i="0" u="none" strike="noStrike" kern="1200" cap="none" spc="0" normalizeH="0" baseline="0" noProof="0" dirty="0">
                <a:ln>
                  <a:noFill/>
                </a:ln>
                <a:solidFill>
                  <a:schemeClr val="tx1"/>
                </a:solidFill>
                <a:effectLst/>
                <a:uLnTx/>
                <a:uFillTx/>
                <a:latin typeface="+mj-lt"/>
                <a:ea typeface="+mj-ea"/>
              </a:rPr>
              <a:t>1.</a:t>
            </a:r>
            <a:r>
              <a:rPr kumimoji="0" lang="zh-CN" altLang="en-US" sz="2600" b="1" i="0" u="none" strike="noStrike" kern="1200" cap="none" spc="0" normalizeH="0" baseline="0" noProof="0" dirty="0">
                <a:ln>
                  <a:noFill/>
                </a:ln>
                <a:solidFill>
                  <a:schemeClr val="tx1"/>
                </a:solidFill>
                <a:effectLst/>
                <a:uLnTx/>
                <a:uFillTx/>
                <a:latin typeface="+mj-lt"/>
                <a:ea typeface="+mj-ea"/>
              </a:rPr>
              <a:t>一个蓄水池有水 </a:t>
            </a:r>
            <a:r>
              <a:rPr kumimoji="0" lang="en-US" altLang="zh-CN" sz="2600" b="1" i="0" u="none" strike="noStrike" kern="1200" cap="none" spc="0" normalizeH="0" baseline="0" noProof="0" dirty="0">
                <a:ln>
                  <a:noFill/>
                </a:ln>
                <a:solidFill>
                  <a:schemeClr val="tx1"/>
                </a:solidFill>
                <a:effectLst/>
                <a:uLnTx/>
                <a:uFillTx/>
                <a:latin typeface="+mj-lt"/>
                <a:ea typeface="+mj-ea"/>
              </a:rPr>
              <a:t>50 m</a:t>
            </a:r>
            <a:r>
              <a:rPr kumimoji="0" lang="en-US" altLang="zh-CN" sz="2600" b="1" i="0" u="none" strike="noStrike" kern="1200" cap="none" spc="0" normalizeH="0" baseline="30000" noProof="0" dirty="0">
                <a:ln>
                  <a:noFill/>
                </a:ln>
                <a:solidFill>
                  <a:schemeClr val="tx1"/>
                </a:solidFill>
                <a:effectLst/>
                <a:uLnTx/>
                <a:uFillTx/>
                <a:latin typeface="+mj-lt"/>
                <a:ea typeface="+mj-ea"/>
              </a:rPr>
              <a:t>3</a:t>
            </a:r>
            <a:r>
              <a:rPr lang="zh-CN" altLang="en-US" sz="2600" b="1" dirty="0">
                <a:latin typeface="+mj-lt"/>
                <a:ea typeface="+mj-ea"/>
              </a:rPr>
              <a:t>，打开</a:t>
            </a:r>
            <a:r>
              <a:rPr kumimoji="0" lang="zh-CN" altLang="en-US" sz="2600" b="1" i="0" u="none" strike="noStrike" kern="1200" cap="none" spc="0" normalizeH="0" baseline="0" noProof="0" dirty="0">
                <a:ln>
                  <a:noFill/>
                </a:ln>
                <a:solidFill>
                  <a:schemeClr val="tx1"/>
                </a:solidFill>
                <a:effectLst/>
                <a:uLnTx/>
                <a:uFillTx/>
                <a:latin typeface="+mj-lt"/>
                <a:ea typeface="+mj-ea"/>
              </a:rPr>
              <a:t>放水闸门匀速放水，水池中的水量和放水时间的关系如下表所示，下列说法不正确的是</a:t>
            </a:r>
            <a:r>
              <a:rPr kumimoji="0" lang="en-US" altLang="zh-CN" sz="2600" b="1" i="0" u="none" strike="noStrike" kern="1200" cap="none" spc="0" normalizeH="0" baseline="0" noProof="0" dirty="0">
                <a:ln>
                  <a:noFill/>
                </a:ln>
                <a:solidFill>
                  <a:schemeClr val="tx1"/>
                </a:solidFill>
                <a:effectLst/>
                <a:uLnTx/>
                <a:uFillTx/>
                <a:latin typeface="+mj-lt"/>
                <a:ea typeface="+mj-ea"/>
              </a:rPr>
              <a:t>(      ) </a:t>
            </a:r>
            <a:endParaRPr kumimoji="0" lang="zh-CN" altLang="en-US" sz="2600" b="1" i="0" u="none" strike="noStrike" kern="1200" cap="none" spc="0" normalizeH="0" baseline="0" noProof="0" dirty="0">
              <a:ln>
                <a:noFill/>
              </a:ln>
              <a:solidFill>
                <a:schemeClr val="tx1"/>
              </a:solidFill>
              <a:effectLst/>
              <a:uLnTx/>
              <a:uFillTx/>
              <a:latin typeface="+mj-lt"/>
              <a:ea typeface="+mj-ea"/>
            </a:endParaRPr>
          </a:p>
        </p:txBody>
      </p:sp>
      <p:sp>
        <p:nvSpPr>
          <p:cNvPr id="8" name="矩形 7"/>
          <p:cNvSpPr/>
          <p:nvPr/>
        </p:nvSpPr>
        <p:spPr>
          <a:xfrm>
            <a:off x="674210" y="3159430"/>
            <a:ext cx="7623969" cy="492443"/>
          </a:xfrm>
          <a:prstGeom prst="rect">
            <a:avLst/>
          </a:prstGeom>
          <a:solidFill>
            <a:schemeClr val="bg1">
              <a:alpha val="0"/>
            </a:schemeClr>
          </a:solidFill>
        </p:spPr>
        <p:txBody>
          <a:bodyPr wrap="square">
            <a:spAutoFit/>
          </a:bodyPr>
          <a:lstStyle/>
          <a:p>
            <a:pPr lvl="0">
              <a:defRPr/>
            </a:pPr>
            <a:r>
              <a:rPr kumimoji="0" lang="en-US" altLang="zh-CN" sz="2600" b="1" i="0" u="none" strike="noStrike" kern="1200" cap="none" spc="0" normalizeH="0" baseline="0" noProof="0" dirty="0">
                <a:ln>
                  <a:noFill/>
                </a:ln>
                <a:solidFill>
                  <a:schemeClr val="tx1"/>
                </a:solidFill>
                <a:effectLst/>
                <a:uLnTx/>
                <a:uFillTx/>
                <a:latin typeface="+mj-lt"/>
                <a:ea typeface="+mj-ea"/>
                <a:cs typeface="+mn-cs"/>
              </a:rPr>
              <a:t>A.</a:t>
            </a:r>
            <a:r>
              <a:rPr kumimoji="0" lang="zh-CN" altLang="en-US" sz="2600" b="1" i="0" u="none" strike="noStrike" kern="1200" cap="none" spc="0" normalizeH="0" baseline="0" noProof="0" dirty="0">
                <a:ln>
                  <a:noFill/>
                </a:ln>
                <a:solidFill>
                  <a:schemeClr val="tx1"/>
                </a:solidFill>
                <a:effectLst/>
                <a:uLnTx/>
                <a:uFillTx/>
                <a:latin typeface="+mj-lt"/>
                <a:ea typeface="+mj-ea"/>
                <a:cs typeface="+mn-cs"/>
              </a:rPr>
              <a:t>放水时间是自变量，水池中的水量是因变量</a:t>
            </a:r>
            <a:endParaRPr kumimoji="0" lang="zh-CN" altLang="en-US" sz="2600" b="1" i="0" u="none" strike="noStrike" kern="1200" cap="none" spc="0" normalizeH="0" baseline="0" noProof="0" dirty="0">
              <a:ln>
                <a:noFill/>
              </a:ln>
              <a:solidFill>
                <a:schemeClr val="tx1"/>
              </a:solidFill>
              <a:effectLst/>
              <a:uLnTx/>
              <a:uFillTx/>
              <a:latin typeface="+mj-lt"/>
              <a:ea typeface="+mj-ea"/>
              <a:cs typeface="+mn-cs"/>
            </a:endParaRPr>
          </a:p>
        </p:txBody>
      </p:sp>
      <p:sp>
        <p:nvSpPr>
          <p:cNvPr id="9" name="矩形 8"/>
          <p:cNvSpPr/>
          <p:nvPr/>
        </p:nvSpPr>
        <p:spPr>
          <a:xfrm>
            <a:off x="674210" y="3603608"/>
            <a:ext cx="3189130" cy="492443"/>
          </a:xfrm>
          <a:prstGeom prst="rect">
            <a:avLst/>
          </a:prstGeom>
          <a:solidFill>
            <a:schemeClr val="bg1">
              <a:alpha val="0"/>
            </a:schemeClr>
          </a:solidFill>
        </p:spPr>
        <p:txBody>
          <a:bodyPr wrap="square">
            <a:spAutoFit/>
          </a:bodyPr>
          <a:lstStyle/>
          <a:p>
            <a:pPr lvl="0">
              <a:defRPr/>
            </a:pPr>
            <a:r>
              <a:rPr kumimoji="0" lang="en-US" altLang="zh-CN" sz="2600" b="1" i="0" u="none" strike="noStrike" kern="1200" cap="none" spc="0" normalizeH="0" baseline="0" noProof="0" dirty="0">
                <a:ln>
                  <a:noFill/>
                </a:ln>
                <a:solidFill>
                  <a:schemeClr val="tx1"/>
                </a:solidFill>
                <a:effectLst/>
                <a:uLnTx/>
                <a:uFillTx/>
                <a:latin typeface="+mj-lt"/>
                <a:ea typeface="+mj-ea"/>
                <a:cs typeface="+mn-cs"/>
              </a:rPr>
              <a:t>B.</a:t>
            </a:r>
            <a:r>
              <a:rPr kumimoji="0" lang="zh-CN" altLang="en-US" sz="2600" b="1" i="0" u="none" strike="noStrike" kern="1200" cap="none" spc="0" normalizeH="0" baseline="0" noProof="0" dirty="0">
                <a:ln>
                  <a:noFill/>
                </a:ln>
                <a:solidFill>
                  <a:schemeClr val="tx1"/>
                </a:solidFill>
                <a:effectLst/>
                <a:uLnTx/>
                <a:uFillTx/>
                <a:latin typeface="+mj-lt"/>
                <a:ea typeface="+mj-ea"/>
                <a:cs typeface="+mn-cs"/>
              </a:rPr>
              <a:t>每分钟放水</a:t>
            </a:r>
            <a:r>
              <a:rPr kumimoji="0" lang="en-US" altLang="zh-CN" sz="2600" b="1" i="0" u="none" strike="noStrike" kern="1200" cap="none" spc="0" normalizeH="0" baseline="0" noProof="0" dirty="0">
                <a:ln>
                  <a:noFill/>
                </a:ln>
                <a:solidFill>
                  <a:schemeClr val="tx1"/>
                </a:solidFill>
                <a:effectLst/>
                <a:uLnTx/>
                <a:uFillTx/>
                <a:latin typeface="+mj-lt"/>
                <a:ea typeface="+mj-ea"/>
                <a:cs typeface="+mn-cs"/>
              </a:rPr>
              <a:t>5 m</a:t>
            </a:r>
            <a:r>
              <a:rPr kumimoji="0" lang="en-US" altLang="zh-CN" sz="2600" b="1" i="0" u="none" strike="noStrike" kern="1200" cap="none" spc="0" normalizeH="0" baseline="30000" noProof="0" dirty="0">
                <a:ln>
                  <a:noFill/>
                </a:ln>
                <a:solidFill>
                  <a:schemeClr val="tx1"/>
                </a:solidFill>
                <a:effectLst/>
                <a:uLnTx/>
                <a:uFillTx/>
                <a:latin typeface="+mj-lt"/>
                <a:ea typeface="+mj-ea"/>
                <a:cs typeface="+mn-cs"/>
              </a:rPr>
              <a:t>3</a:t>
            </a:r>
            <a:endParaRPr kumimoji="0" lang="zh-CN" altLang="en-US" sz="2600" b="1" i="0" u="none" strike="noStrike" kern="1200" cap="none" spc="0" normalizeH="0" baseline="30000" noProof="0" dirty="0">
              <a:ln>
                <a:noFill/>
              </a:ln>
              <a:solidFill>
                <a:schemeClr val="tx1"/>
              </a:solidFill>
              <a:effectLst/>
              <a:uLnTx/>
              <a:uFillTx/>
              <a:latin typeface="+mj-lt"/>
              <a:ea typeface="+mj-ea"/>
              <a:cs typeface="+mn-cs"/>
            </a:endParaRPr>
          </a:p>
        </p:txBody>
      </p:sp>
      <p:sp>
        <p:nvSpPr>
          <p:cNvPr id="10" name="矩形 9"/>
          <p:cNvSpPr/>
          <p:nvPr/>
        </p:nvSpPr>
        <p:spPr>
          <a:xfrm>
            <a:off x="674210" y="4047786"/>
            <a:ext cx="7623969" cy="492443"/>
          </a:xfrm>
          <a:prstGeom prst="rect">
            <a:avLst/>
          </a:prstGeom>
          <a:solidFill>
            <a:schemeClr val="bg1">
              <a:alpha val="0"/>
            </a:schemeClr>
          </a:solidFill>
        </p:spPr>
        <p:txBody>
          <a:bodyPr wrap="square">
            <a:spAutoFit/>
          </a:bodyPr>
          <a:lstStyle/>
          <a:p>
            <a:pPr lvl="0">
              <a:defRPr/>
            </a:pPr>
            <a:r>
              <a:rPr kumimoji="0" lang="en-US" altLang="zh-CN" sz="2600" b="1" i="0" u="none" strike="noStrike" kern="1200" cap="none" spc="0" normalizeH="0" baseline="0" noProof="0" dirty="0">
                <a:ln>
                  <a:noFill/>
                </a:ln>
                <a:solidFill>
                  <a:schemeClr val="tx1"/>
                </a:solidFill>
                <a:effectLst/>
                <a:uLnTx/>
                <a:uFillTx/>
                <a:latin typeface="+mj-lt"/>
                <a:ea typeface="+mj-ea"/>
                <a:cs typeface="+mn-cs"/>
              </a:rPr>
              <a:t>C.</a:t>
            </a:r>
            <a:r>
              <a:rPr kumimoji="0" lang="zh-CN" altLang="en-US" sz="2600" b="1" i="0" u="none" strike="noStrike" kern="1200" cap="none" spc="0" normalizeH="0" baseline="0" noProof="0" dirty="0">
                <a:ln>
                  <a:noFill/>
                </a:ln>
                <a:solidFill>
                  <a:schemeClr val="tx1"/>
                </a:solidFill>
                <a:effectLst/>
                <a:uLnTx/>
                <a:uFillTx/>
                <a:latin typeface="+mj-lt"/>
                <a:ea typeface="+mj-ea"/>
                <a:cs typeface="+mn-cs"/>
              </a:rPr>
              <a:t>放水</a:t>
            </a:r>
            <a:r>
              <a:rPr kumimoji="0" lang="en-US" altLang="zh-CN" sz="2600" b="1" i="0" u="none" strike="noStrike" kern="1200" cap="none" spc="0" normalizeH="0" baseline="0" noProof="0" dirty="0">
                <a:ln>
                  <a:noFill/>
                </a:ln>
                <a:solidFill>
                  <a:schemeClr val="tx1"/>
                </a:solidFill>
                <a:effectLst/>
                <a:uLnTx/>
                <a:uFillTx/>
                <a:latin typeface="+mj-lt"/>
                <a:ea typeface="+mj-ea"/>
                <a:cs typeface="+mn-cs"/>
              </a:rPr>
              <a:t>10 min </a:t>
            </a:r>
            <a:r>
              <a:rPr kumimoji="0" lang="zh-CN" altLang="en-US" sz="2600" b="1" i="0" u="none" strike="noStrike" kern="1200" cap="none" spc="0" normalizeH="0" baseline="0" noProof="0" dirty="0">
                <a:ln>
                  <a:noFill/>
                </a:ln>
                <a:solidFill>
                  <a:schemeClr val="tx1"/>
                </a:solidFill>
                <a:effectLst/>
                <a:uLnTx/>
                <a:uFillTx/>
                <a:latin typeface="+mj-lt"/>
                <a:ea typeface="+mj-ea"/>
                <a:cs typeface="+mn-cs"/>
              </a:rPr>
              <a:t>后，水池中的水全部放完</a:t>
            </a:r>
            <a:endParaRPr kumimoji="0" lang="zh-CN" altLang="en-US" sz="2600" b="1" i="0" u="none" strike="noStrike" kern="1200" cap="none" spc="0" normalizeH="0" baseline="0" noProof="0" dirty="0">
              <a:ln>
                <a:noFill/>
              </a:ln>
              <a:solidFill>
                <a:schemeClr val="tx1"/>
              </a:solidFill>
              <a:effectLst/>
              <a:uLnTx/>
              <a:uFillTx/>
              <a:latin typeface="+mj-lt"/>
              <a:ea typeface="+mj-ea"/>
              <a:cs typeface="+mn-cs"/>
            </a:endParaRPr>
          </a:p>
        </p:txBody>
      </p:sp>
      <p:sp>
        <p:nvSpPr>
          <p:cNvPr id="11" name="矩形 10"/>
          <p:cNvSpPr/>
          <p:nvPr/>
        </p:nvSpPr>
        <p:spPr>
          <a:xfrm>
            <a:off x="674210" y="4491965"/>
            <a:ext cx="7623969" cy="492443"/>
          </a:xfrm>
          <a:prstGeom prst="rect">
            <a:avLst/>
          </a:prstGeom>
          <a:solidFill>
            <a:schemeClr val="bg1">
              <a:alpha val="0"/>
            </a:schemeClr>
          </a:solidFill>
        </p:spPr>
        <p:txBody>
          <a:bodyPr wrap="square">
            <a:spAutoFit/>
          </a:bodyPr>
          <a:lstStyle/>
          <a:p>
            <a:pPr lvl="0">
              <a:defRPr/>
            </a:pPr>
            <a:r>
              <a:rPr kumimoji="0" lang="en-US" altLang="zh-CN" sz="2600" b="1" i="0" u="none" strike="noStrike" kern="1200" cap="none" spc="0" normalizeH="0" baseline="0" noProof="0" dirty="0">
                <a:ln>
                  <a:noFill/>
                </a:ln>
                <a:solidFill>
                  <a:schemeClr val="tx1"/>
                </a:solidFill>
                <a:effectLst/>
                <a:uLnTx/>
                <a:uFillTx/>
                <a:latin typeface="+mj-lt"/>
                <a:ea typeface="+mj-ea"/>
              </a:rPr>
              <a:t>D.</a:t>
            </a:r>
            <a:r>
              <a:rPr kumimoji="0" lang="zh-CN" altLang="en-US" sz="2600" b="1" i="0" u="none" strike="noStrike" kern="1200" cap="none" spc="0" normalizeH="0" baseline="0" noProof="0" dirty="0">
                <a:ln>
                  <a:noFill/>
                </a:ln>
                <a:solidFill>
                  <a:schemeClr val="tx1"/>
                </a:solidFill>
                <a:effectLst/>
                <a:uLnTx/>
                <a:uFillTx/>
                <a:latin typeface="+mj-lt"/>
                <a:ea typeface="+mj-ea"/>
              </a:rPr>
              <a:t>放水</a:t>
            </a:r>
            <a:r>
              <a:rPr kumimoji="0" lang="en-US" altLang="zh-CN" sz="2600" b="1" i="0" u="none" strike="noStrike" kern="1200" cap="none" spc="0" normalizeH="0" baseline="0" noProof="0" dirty="0">
                <a:ln>
                  <a:noFill/>
                </a:ln>
                <a:solidFill>
                  <a:schemeClr val="tx1"/>
                </a:solidFill>
                <a:effectLst/>
                <a:uLnTx/>
                <a:uFillTx/>
                <a:latin typeface="+mj-lt"/>
                <a:ea typeface="+mj-ea"/>
              </a:rPr>
              <a:t>5 min </a:t>
            </a:r>
            <a:r>
              <a:rPr kumimoji="0" lang="zh-CN" altLang="en-US" sz="2600" b="1" i="0" u="none" strike="noStrike" kern="1200" cap="none" spc="0" normalizeH="0" baseline="0" noProof="0" dirty="0">
                <a:ln>
                  <a:noFill/>
                </a:ln>
                <a:solidFill>
                  <a:schemeClr val="tx1"/>
                </a:solidFill>
                <a:effectLst/>
                <a:uLnTx/>
                <a:uFillTx/>
                <a:latin typeface="+mj-lt"/>
                <a:ea typeface="+mj-ea"/>
              </a:rPr>
              <a:t>后，水池中</a:t>
            </a:r>
            <a:r>
              <a:rPr lang="zh-CN" altLang="en-US" sz="2600" b="1" dirty="0">
                <a:latin typeface="+mj-lt"/>
                <a:ea typeface="+mj-ea"/>
              </a:rPr>
              <a:t>还有水</a:t>
            </a:r>
            <a:r>
              <a:rPr kumimoji="0" lang="en-US" altLang="zh-CN" sz="2600" b="1" i="0" u="none" strike="noStrike" kern="1200" cap="none" spc="0" normalizeH="0" baseline="0" noProof="0" dirty="0">
                <a:ln>
                  <a:noFill/>
                </a:ln>
                <a:solidFill>
                  <a:schemeClr val="tx1"/>
                </a:solidFill>
                <a:effectLst/>
                <a:uLnTx/>
                <a:uFillTx/>
                <a:latin typeface="+mj-lt"/>
                <a:ea typeface="+mj-ea"/>
              </a:rPr>
              <a:t>20 m</a:t>
            </a:r>
            <a:r>
              <a:rPr kumimoji="0" lang="en-US" altLang="zh-CN" sz="2600" b="1" i="0" u="none" strike="noStrike" kern="1200" cap="none" spc="0" normalizeH="0" baseline="30000" noProof="0" dirty="0">
                <a:ln>
                  <a:noFill/>
                </a:ln>
                <a:solidFill>
                  <a:schemeClr val="tx1"/>
                </a:solidFill>
                <a:effectLst/>
                <a:uLnTx/>
                <a:uFillTx/>
                <a:latin typeface="+mj-lt"/>
                <a:ea typeface="+mj-ea"/>
              </a:rPr>
              <a:t>3</a:t>
            </a:r>
            <a:endParaRPr kumimoji="0" lang="zh-CN" altLang="en-US" sz="2600" b="1" i="0" u="none" strike="noStrike" kern="1200" cap="none" spc="0" normalizeH="0" baseline="30000" noProof="0" dirty="0">
              <a:ln>
                <a:noFill/>
              </a:ln>
              <a:solidFill>
                <a:schemeClr val="tx1"/>
              </a:solidFill>
              <a:effectLst/>
              <a:uLnTx/>
              <a:uFillTx/>
              <a:latin typeface="+mj-lt"/>
              <a:ea typeface="+mj-ea"/>
            </a:endParaRPr>
          </a:p>
        </p:txBody>
      </p:sp>
      <p:sp>
        <p:nvSpPr>
          <p:cNvPr id="12" name="矩形 11"/>
          <p:cNvSpPr/>
          <p:nvPr/>
        </p:nvSpPr>
        <p:spPr>
          <a:xfrm>
            <a:off x="3236913" y="1657546"/>
            <a:ext cx="712629" cy="596574"/>
          </a:xfrm>
          <a:prstGeom prst="rect">
            <a:avLst/>
          </a:prstGeom>
          <a:solidFill>
            <a:schemeClr val="bg1">
              <a:alpha val="0"/>
            </a:schemeClr>
          </a:solidFill>
        </p:spPr>
        <p:txBody>
          <a:bodyPr wrap="square">
            <a:spAutoFit/>
          </a:bodyPr>
          <a:lstStyle/>
          <a:p>
            <a:pPr lvl="0">
              <a:lnSpc>
                <a:spcPct val="130000"/>
              </a:lnSpc>
              <a:defRPr/>
            </a:pPr>
            <a:r>
              <a:rPr kumimoji="0" lang="en-US" altLang="zh-CN" sz="2800" b="1" i="0" u="none" strike="noStrike" kern="1200" cap="none" spc="0" normalizeH="0" baseline="0" noProof="0" dirty="0">
                <a:ln>
                  <a:noFill/>
                </a:ln>
                <a:solidFill>
                  <a:srgbClr val="FF0000"/>
                </a:solidFill>
                <a:effectLst/>
                <a:uLnTx/>
                <a:uFillTx/>
                <a:latin typeface="+mj-lt"/>
                <a:ea typeface="+mj-ea"/>
                <a:cs typeface="+mn-cs"/>
              </a:rPr>
              <a:t>D</a:t>
            </a:r>
            <a:endParaRPr kumimoji="0" lang="zh-CN" altLang="en-US" sz="2800" b="1" i="0" u="none" strike="noStrike" kern="1200" cap="none" spc="0" normalizeH="0" baseline="0" noProof="0" dirty="0">
              <a:ln>
                <a:noFill/>
              </a:ln>
              <a:solidFill>
                <a:srgbClr val="FF0000"/>
              </a:solidFill>
              <a:effectLst/>
              <a:uLnTx/>
              <a:uFillTx/>
              <a:latin typeface="+mj-lt"/>
              <a:ea typeface="+mj-ea"/>
              <a:cs typeface="+mn-cs"/>
            </a:endParaRPr>
          </a:p>
        </p:txBody>
      </p:sp>
      <p:pic>
        <p:nvPicPr>
          <p:cNvPr id="13" name="图片 12"/>
          <p:cNvPicPr>
            <a:picLocks noChangeAspect="1"/>
          </p:cNvPicPr>
          <p:nvPr/>
        </p:nvPicPr>
        <p:blipFill>
          <a:blip r:embed="rId1"/>
          <a:stretch>
            <a:fillRect/>
          </a:stretch>
        </p:blipFill>
        <p:spPr>
          <a:xfrm>
            <a:off x="1217325" y="2135164"/>
            <a:ext cx="4693227" cy="103909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643731" y="757555"/>
            <a:ext cx="7799229" cy="2637132"/>
          </a:xfrm>
          <a:prstGeom prst="rect">
            <a:avLst/>
          </a:prstGeom>
          <a:solidFill>
            <a:schemeClr val="bg1">
              <a:alpha val="0"/>
            </a:schemeClr>
          </a:solidFill>
        </p:spPr>
        <p:txBody>
          <a:bodyPr wrap="square">
            <a:spAutoFit/>
          </a:bodyPr>
          <a:lstStyle/>
          <a:p>
            <a:pPr lvl="0">
              <a:lnSpc>
                <a:spcPct val="130000"/>
              </a:lnSpc>
              <a:defRPr/>
            </a:pPr>
            <a:r>
              <a:rPr kumimoji="0" lang="en-US" altLang="zh-CN" sz="2600" b="1" i="0" u="none" strike="noStrike" kern="1200" cap="none" spc="0" normalizeH="0" baseline="0" noProof="0" dirty="0">
                <a:ln>
                  <a:noFill/>
                </a:ln>
                <a:solidFill>
                  <a:schemeClr val="tx1"/>
                </a:solidFill>
                <a:effectLst/>
                <a:uLnTx/>
                <a:uFillTx/>
                <a:latin typeface="+mj-lt"/>
                <a:ea typeface="+mj-ea"/>
              </a:rPr>
              <a:t>2.</a:t>
            </a:r>
            <a:r>
              <a:rPr kumimoji="0" lang="zh-CN" altLang="en-US" sz="2600" b="1" i="0" u="none" strike="noStrike" kern="1200" cap="none" spc="0" normalizeH="0" baseline="0" noProof="0" dirty="0">
                <a:ln>
                  <a:noFill/>
                </a:ln>
                <a:solidFill>
                  <a:schemeClr val="tx1"/>
                </a:solidFill>
                <a:effectLst/>
                <a:uLnTx/>
                <a:uFillTx/>
                <a:latin typeface="+mj-lt"/>
                <a:ea typeface="+mj-ea"/>
              </a:rPr>
              <a:t> 长方形的长是 </a:t>
            </a:r>
            <a:r>
              <a:rPr kumimoji="0" lang="en-US" altLang="zh-CN" sz="2600" b="1" i="0" u="none" strike="noStrike" kern="1200" cap="none" spc="0" normalizeH="0" baseline="0" noProof="0" dirty="0">
                <a:ln>
                  <a:noFill/>
                </a:ln>
                <a:solidFill>
                  <a:schemeClr val="tx1"/>
                </a:solidFill>
                <a:effectLst/>
                <a:uLnTx/>
                <a:uFillTx/>
                <a:latin typeface="+mj-lt"/>
                <a:ea typeface="+mj-ea"/>
              </a:rPr>
              <a:t>20</a:t>
            </a:r>
            <a:r>
              <a:rPr kumimoji="0" lang="zh-CN" altLang="en-US" sz="2600" b="1" i="0" u="none" strike="noStrike" kern="1200" cap="none" spc="0" normalizeH="0" baseline="0" noProof="0" dirty="0">
                <a:ln>
                  <a:noFill/>
                </a:ln>
                <a:solidFill>
                  <a:schemeClr val="tx1"/>
                </a:solidFill>
                <a:effectLst/>
                <a:uLnTx/>
                <a:uFillTx/>
                <a:latin typeface="+mj-lt"/>
                <a:ea typeface="+mj-ea"/>
              </a:rPr>
              <a:t>，宽是 </a:t>
            </a:r>
            <a:r>
              <a:rPr kumimoji="0" lang="en-US" altLang="zh-CN" sz="2600" b="1" i="1" u="none" strike="noStrike" kern="1200" cap="none" spc="0" normalizeH="0" baseline="0" noProof="0" dirty="0">
                <a:ln>
                  <a:noFill/>
                </a:ln>
                <a:solidFill>
                  <a:schemeClr val="tx1"/>
                </a:solidFill>
                <a:effectLst/>
                <a:uLnTx/>
                <a:uFillTx/>
                <a:latin typeface="+mj-lt"/>
                <a:ea typeface="+mj-ea"/>
              </a:rPr>
              <a:t>x</a:t>
            </a:r>
            <a:r>
              <a:rPr kumimoji="0" lang="zh-CN" altLang="en-US" sz="2600" b="1" i="0" u="none" strike="noStrike" kern="1200" cap="none" spc="0" normalizeH="0" baseline="0" noProof="0" dirty="0">
                <a:ln>
                  <a:noFill/>
                </a:ln>
                <a:solidFill>
                  <a:schemeClr val="tx1"/>
                </a:solidFill>
                <a:effectLst/>
                <a:uLnTx/>
                <a:uFillTx/>
                <a:latin typeface="+mj-lt"/>
                <a:ea typeface="+mj-ea"/>
              </a:rPr>
              <a:t>，周长是 </a:t>
            </a:r>
            <a:r>
              <a:rPr kumimoji="0" lang="en-US" altLang="zh-CN" sz="2600" b="1" i="1" u="none" strike="noStrike" kern="1200" cap="none" spc="0" normalizeH="0" baseline="0" noProof="0" dirty="0">
                <a:ln>
                  <a:noFill/>
                </a:ln>
                <a:solidFill>
                  <a:schemeClr val="tx1"/>
                </a:solidFill>
                <a:effectLst/>
                <a:uLnTx/>
                <a:uFillTx/>
                <a:latin typeface="+mj-lt"/>
                <a:ea typeface="+mj-ea"/>
              </a:rPr>
              <a:t>y</a:t>
            </a:r>
            <a:r>
              <a:rPr kumimoji="0" lang="zh-CN" altLang="en-US" sz="2600" b="1" i="0" u="none" strike="noStrike" kern="1200" cap="none" spc="0" normalizeH="0" baseline="0" noProof="0" dirty="0">
                <a:ln>
                  <a:noFill/>
                </a:ln>
                <a:solidFill>
                  <a:schemeClr val="tx1"/>
                </a:solidFill>
                <a:effectLst/>
                <a:uLnTx/>
                <a:uFillTx/>
                <a:latin typeface="+mj-lt"/>
                <a:ea typeface="+mj-ea"/>
              </a:rPr>
              <a:t>，面积是 </a:t>
            </a:r>
            <a:r>
              <a:rPr kumimoji="0" lang="en-US" altLang="zh-CN" sz="2600" b="1" i="1" u="none" strike="noStrike" kern="1200" cap="none" spc="0" normalizeH="0" baseline="0" noProof="0" dirty="0">
                <a:ln>
                  <a:noFill/>
                </a:ln>
                <a:solidFill>
                  <a:schemeClr val="tx1"/>
                </a:solidFill>
                <a:effectLst/>
                <a:uLnTx/>
                <a:uFillTx/>
                <a:latin typeface="+mj-lt"/>
                <a:ea typeface="+mj-ea"/>
              </a:rPr>
              <a:t>S</a:t>
            </a:r>
            <a:r>
              <a:rPr kumimoji="0" lang="zh-CN" altLang="en-US" sz="2600" b="1" i="0" u="none" strike="noStrike" kern="1200" cap="none" spc="0" normalizeH="0" baseline="0" noProof="0" dirty="0">
                <a:ln>
                  <a:noFill/>
                </a:ln>
                <a:solidFill>
                  <a:schemeClr val="tx1"/>
                </a:solidFill>
                <a:effectLst/>
                <a:uLnTx/>
                <a:uFillTx/>
                <a:latin typeface="+mj-lt"/>
                <a:ea typeface="+mj-ea"/>
              </a:rPr>
              <a:t>。</a:t>
            </a:r>
            <a:r>
              <a:rPr kumimoji="0" lang="en-US" altLang="zh-CN" sz="2600" b="1" i="0" u="none" strike="noStrike" kern="1200" cap="none" spc="0" normalizeH="0" baseline="0" noProof="0" dirty="0">
                <a:ln>
                  <a:noFill/>
                </a:ln>
                <a:solidFill>
                  <a:schemeClr val="tx1"/>
                </a:solidFill>
                <a:effectLst/>
                <a:uLnTx/>
                <a:uFillTx/>
                <a:latin typeface="+mj-lt"/>
                <a:ea typeface="+mj-ea"/>
              </a:rPr>
              <a:t>(1) </a:t>
            </a:r>
            <a:r>
              <a:rPr kumimoji="0" lang="zh-CN" altLang="en-US" sz="2600" b="1" i="0" u="none" strike="noStrike" kern="1200" cap="none" spc="0" normalizeH="0" baseline="0" noProof="0" dirty="0">
                <a:ln>
                  <a:noFill/>
                </a:ln>
                <a:solidFill>
                  <a:schemeClr val="tx1"/>
                </a:solidFill>
                <a:effectLst/>
                <a:uLnTx/>
                <a:uFillTx/>
                <a:latin typeface="+mj-lt"/>
                <a:ea typeface="+mj-ea"/>
              </a:rPr>
              <a:t>写出</a:t>
            </a:r>
            <a:r>
              <a:rPr kumimoji="0" lang="en-US" altLang="zh-CN" sz="2600" b="1" i="1" u="none" strike="noStrike" kern="1200" cap="none" spc="0" normalizeH="0" baseline="0" noProof="0" dirty="0">
                <a:ln>
                  <a:noFill/>
                </a:ln>
                <a:solidFill>
                  <a:schemeClr val="tx1"/>
                </a:solidFill>
                <a:effectLst/>
                <a:uLnTx/>
                <a:uFillTx/>
                <a:latin typeface="+mj-lt"/>
                <a:ea typeface="+mj-ea"/>
              </a:rPr>
              <a:t>y </a:t>
            </a:r>
            <a:r>
              <a:rPr kumimoji="0" lang="zh-CN" altLang="en-US" sz="2600" b="1" i="0" u="none" strike="noStrike" kern="1200" cap="none" spc="0" normalizeH="0" baseline="0" noProof="0" dirty="0">
                <a:ln>
                  <a:noFill/>
                </a:ln>
                <a:solidFill>
                  <a:schemeClr val="tx1"/>
                </a:solidFill>
                <a:effectLst/>
                <a:uLnTx/>
                <a:uFillTx/>
                <a:latin typeface="+mj-lt"/>
                <a:ea typeface="+mj-ea"/>
              </a:rPr>
              <a:t>和</a:t>
            </a:r>
            <a:r>
              <a:rPr kumimoji="0" lang="en-US" altLang="zh-CN" sz="2600" b="1" i="1" u="none" strike="noStrike" kern="1200" cap="none" spc="0" normalizeH="0" baseline="0" noProof="0" dirty="0">
                <a:ln>
                  <a:noFill/>
                </a:ln>
                <a:solidFill>
                  <a:schemeClr val="tx1"/>
                </a:solidFill>
                <a:effectLst/>
                <a:uLnTx/>
                <a:uFillTx/>
                <a:latin typeface="+mj-lt"/>
                <a:ea typeface="+mj-ea"/>
              </a:rPr>
              <a:t>x </a:t>
            </a:r>
            <a:r>
              <a:rPr kumimoji="0" lang="zh-CN" altLang="en-US" sz="2600" b="1" i="0" u="none" strike="noStrike" kern="1200" cap="none" spc="0" normalizeH="0" baseline="0" noProof="0" dirty="0">
                <a:ln>
                  <a:noFill/>
                </a:ln>
                <a:solidFill>
                  <a:schemeClr val="tx1"/>
                </a:solidFill>
                <a:effectLst/>
                <a:uLnTx/>
                <a:uFillTx/>
                <a:latin typeface="+mj-lt"/>
                <a:ea typeface="+mj-ea"/>
              </a:rPr>
              <a:t>的关系式；</a:t>
            </a:r>
            <a:endParaRPr kumimoji="0" lang="en-US" altLang="zh-CN" sz="2600" b="1" i="0" u="none" strike="noStrike" kern="1200" cap="none" spc="0" normalizeH="0" baseline="0" noProof="0" dirty="0">
              <a:ln>
                <a:noFill/>
              </a:ln>
              <a:solidFill>
                <a:schemeClr val="tx1"/>
              </a:solidFill>
              <a:effectLst/>
              <a:uLnTx/>
              <a:uFillTx/>
              <a:latin typeface="+mj-lt"/>
              <a:ea typeface="+mj-ea"/>
            </a:endParaRPr>
          </a:p>
          <a:p>
            <a:pPr lvl="0">
              <a:lnSpc>
                <a:spcPct val="130000"/>
              </a:lnSpc>
              <a:defRPr/>
            </a:pPr>
            <a:r>
              <a:rPr kumimoji="0" lang="en-US" altLang="zh-CN" sz="2600" b="1" i="0" u="none" strike="noStrike" kern="1200" cap="none" spc="0" normalizeH="0" baseline="0" noProof="0" dirty="0">
                <a:ln>
                  <a:noFill/>
                </a:ln>
                <a:solidFill>
                  <a:schemeClr val="tx1"/>
                </a:solidFill>
                <a:effectLst/>
                <a:uLnTx/>
                <a:uFillTx/>
                <a:latin typeface="+mj-lt"/>
                <a:ea typeface="+mj-ea"/>
              </a:rPr>
              <a:t>(2)</a:t>
            </a:r>
            <a:r>
              <a:rPr kumimoji="0" lang="zh-CN" altLang="en-US" sz="2600" b="1" i="0" u="none" strike="noStrike" kern="1200" cap="none" spc="0" normalizeH="0" baseline="0" noProof="0" dirty="0">
                <a:ln>
                  <a:noFill/>
                </a:ln>
                <a:solidFill>
                  <a:schemeClr val="tx1"/>
                </a:solidFill>
                <a:effectLst/>
                <a:uLnTx/>
                <a:uFillTx/>
                <a:latin typeface="+mj-lt"/>
                <a:ea typeface="+mj-ea"/>
              </a:rPr>
              <a:t>写出</a:t>
            </a:r>
            <a:r>
              <a:rPr kumimoji="0" lang="en-US" altLang="zh-CN" sz="2600" b="1" i="1" u="none" strike="noStrike" kern="1200" cap="none" spc="0" normalizeH="0" baseline="0" noProof="0" dirty="0">
                <a:ln>
                  <a:noFill/>
                </a:ln>
                <a:solidFill>
                  <a:schemeClr val="tx1"/>
                </a:solidFill>
                <a:effectLst/>
                <a:uLnTx/>
                <a:uFillTx/>
                <a:latin typeface="+mj-lt"/>
                <a:ea typeface="+mj-ea"/>
              </a:rPr>
              <a:t>S</a:t>
            </a:r>
            <a:r>
              <a:rPr kumimoji="0" lang="en-US" altLang="zh-CN" sz="2600" b="1" i="0" u="none" strike="noStrike" kern="1200" cap="none" spc="0" normalizeH="0" baseline="0" noProof="0" dirty="0">
                <a:ln>
                  <a:noFill/>
                </a:ln>
                <a:solidFill>
                  <a:schemeClr val="tx1"/>
                </a:solidFill>
                <a:effectLst/>
                <a:uLnTx/>
                <a:uFillTx/>
                <a:latin typeface="+mj-lt"/>
                <a:ea typeface="+mj-ea"/>
              </a:rPr>
              <a:t> </a:t>
            </a:r>
            <a:r>
              <a:rPr kumimoji="0" lang="zh-CN" altLang="en-US" sz="2600" b="1" i="0" u="none" strike="noStrike" kern="1200" cap="none" spc="0" normalizeH="0" baseline="0" noProof="0" dirty="0">
                <a:ln>
                  <a:noFill/>
                </a:ln>
                <a:solidFill>
                  <a:schemeClr val="tx1"/>
                </a:solidFill>
                <a:effectLst/>
                <a:uLnTx/>
                <a:uFillTx/>
                <a:latin typeface="+mj-lt"/>
                <a:ea typeface="+mj-ea"/>
              </a:rPr>
              <a:t>和</a:t>
            </a:r>
            <a:r>
              <a:rPr kumimoji="0" lang="en-US" altLang="zh-CN" sz="2600" b="1" i="1" u="none" strike="noStrike" kern="1200" cap="none" spc="0" normalizeH="0" baseline="0" noProof="0" dirty="0">
                <a:ln>
                  <a:noFill/>
                </a:ln>
                <a:solidFill>
                  <a:schemeClr val="tx1"/>
                </a:solidFill>
                <a:effectLst/>
                <a:uLnTx/>
                <a:uFillTx/>
                <a:latin typeface="+mj-lt"/>
                <a:ea typeface="+mj-ea"/>
              </a:rPr>
              <a:t>x </a:t>
            </a:r>
            <a:r>
              <a:rPr kumimoji="0" lang="zh-CN" altLang="en-US" sz="2600" b="1" i="0" u="none" strike="noStrike" kern="1200" cap="none" spc="0" normalizeH="0" baseline="0" noProof="0" dirty="0">
                <a:ln>
                  <a:noFill/>
                </a:ln>
                <a:solidFill>
                  <a:schemeClr val="tx1"/>
                </a:solidFill>
                <a:effectLst/>
                <a:uLnTx/>
                <a:uFillTx/>
                <a:latin typeface="+mj-lt"/>
                <a:ea typeface="+mj-ea"/>
              </a:rPr>
              <a:t>的关系式；</a:t>
            </a:r>
            <a:endParaRPr kumimoji="0" lang="en-US" altLang="zh-CN" sz="2600" b="1" i="0" u="none" strike="noStrike" kern="1200" cap="none" spc="0" normalizeH="0" baseline="0" noProof="0" dirty="0">
              <a:ln>
                <a:noFill/>
              </a:ln>
              <a:solidFill>
                <a:schemeClr val="tx1"/>
              </a:solidFill>
              <a:effectLst/>
              <a:uLnTx/>
              <a:uFillTx/>
              <a:latin typeface="+mj-lt"/>
              <a:ea typeface="+mj-ea"/>
            </a:endParaRPr>
          </a:p>
          <a:p>
            <a:pPr lvl="0">
              <a:lnSpc>
                <a:spcPct val="130000"/>
              </a:lnSpc>
              <a:defRPr/>
            </a:pPr>
            <a:r>
              <a:rPr kumimoji="0" lang="en-US" altLang="zh-CN" sz="2600" b="1" i="0" u="none" strike="noStrike" kern="1200" cap="none" spc="0" normalizeH="0" baseline="0" noProof="0" dirty="0">
                <a:ln>
                  <a:noFill/>
                </a:ln>
                <a:solidFill>
                  <a:schemeClr val="tx1"/>
                </a:solidFill>
                <a:effectLst/>
                <a:uLnTx/>
                <a:uFillTx/>
                <a:latin typeface="+mj-lt"/>
                <a:ea typeface="+mj-ea"/>
              </a:rPr>
              <a:t>(3)</a:t>
            </a:r>
            <a:r>
              <a:rPr kumimoji="0" lang="zh-CN" altLang="en-US" sz="2600" b="1" i="0" u="none" strike="noStrike" kern="1200" cap="none" spc="0" normalizeH="0" baseline="0" noProof="0" dirty="0">
                <a:ln>
                  <a:noFill/>
                </a:ln>
                <a:solidFill>
                  <a:schemeClr val="tx1"/>
                </a:solidFill>
                <a:effectLst/>
                <a:uLnTx/>
                <a:uFillTx/>
                <a:latin typeface="+mj-lt"/>
                <a:ea typeface="+mj-ea"/>
              </a:rPr>
              <a:t>当 </a:t>
            </a:r>
            <a:r>
              <a:rPr kumimoji="0" lang="en-US" altLang="zh-CN" sz="2600" b="1" i="1" u="none" strike="noStrike" kern="1200" cap="none" spc="0" normalizeH="0" baseline="0" noProof="0" dirty="0">
                <a:ln>
                  <a:noFill/>
                </a:ln>
                <a:solidFill>
                  <a:schemeClr val="tx1"/>
                </a:solidFill>
                <a:effectLst/>
                <a:uLnTx/>
                <a:uFillTx/>
                <a:latin typeface="+mj-lt"/>
                <a:ea typeface="+mj-ea"/>
              </a:rPr>
              <a:t>S</a:t>
            </a:r>
            <a:r>
              <a:rPr kumimoji="0" lang="en-US" altLang="zh-CN" sz="2600" b="1" i="0" u="none" strike="noStrike" kern="1200" cap="none" spc="0" normalizeH="0" baseline="0" noProof="0" dirty="0">
                <a:ln>
                  <a:noFill/>
                </a:ln>
                <a:solidFill>
                  <a:schemeClr val="tx1"/>
                </a:solidFill>
                <a:effectLst/>
                <a:uLnTx/>
                <a:uFillTx/>
                <a:latin typeface="+mj-lt"/>
                <a:ea typeface="+mj-ea"/>
              </a:rPr>
              <a:t>=200 </a:t>
            </a:r>
            <a:r>
              <a:rPr kumimoji="0" lang="zh-CN" altLang="en-US" sz="2600" b="1" i="0" u="none" strike="noStrike" kern="1200" cap="none" spc="0" normalizeH="0" baseline="0" noProof="0" dirty="0">
                <a:ln>
                  <a:noFill/>
                </a:ln>
                <a:solidFill>
                  <a:schemeClr val="tx1"/>
                </a:solidFill>
                <a:effectLst/>
                <a:uLnTx/>
                <a:uFillTx/>
                <a:latin typeface="+mj-lt"/>
                <a:ea typeface="+mj-ea"/>
              </a:rPr>
              <a:t>时，</a:t>
            </a:r>
            <a:r>
              <a:rPr kumimoji="0" lang="en-US" altLang="zh-CN" sz="2600" b="1" i="1" u="none" strike="noStrike" kern="1200" cap="none" spc="0" normalizeH="0" baseline="0" noProof="0" dirty="0">
                <a:ln>
                  <a:noFill/>
                </a:ln>
                <a:solidFill>
                  <a:schemeClr val="tx1"/>
                </a:solidFill>
                <a:effectLst/>
                <a:uLnTx/>
                <a:uFillTx/>
                <a:latin typeface="+mj-lt"/>
                <a:ea typeface="+mj-ea"/>
              </a:rPr>
              <a:t>x </a:t>
            </a:r>
            <a:r>
              <a:rPr kumimoji="0" lang="zh-CN" altLang="en-US" sz="2600" b="1" i="0" u="none" strike="noStrike" kern="1200" cap="none" spc="0" normalizeH="0" baseline="0" noProof="0" dirty="0">
                <a:ln>
                  <a:noFill/>
                </a:ln>
                <a:solidFill>
                  <a:schemeClr val="tx1"/>
                </a:solidFill>
                <a:effectLst/>
                <a:uLnTx/>
                <a:uFillTx/>
                <a:latin typeface="+mj-lt"/>
                <a:ea typeface="+mj-ea"/>
              </a:rPr>
              <a:t>等于多少</a:t>
            </a:r>
            <a:r>
              <a:rPr kumimoji="0" lang="en-US" altLang="zh-CN" sz="2600" b="1" i="0" u="none" strike="noStrike" kern="1200" cap="none" spc="0" normalizeH="0" baseline="0" noProof="0" dirty="0">
                <a:ln>
                  <a:noFill/>
                </a:ln>
                <a:solidFill>
                  <a:schemeClr val="tx1"/>
                </a:solidFill>
                <a:effectLst/>
                <a:uLnTx/>
                <a:uFillTx/>
                <a:latin typeface="+mj-lt"/>
                <a:ea typeface="+mj-ea"/>
              </a:rPr>
              <a:t>?</a:t>
            </a:r>
            <a:r>
              <a:rPr kumimoji="0" lang="en-US" altLang="zh-CN" sz="2600" b="1" i="1" u="none" strike="noStrike" kern="1200" cap="none" spc="0" normalizeH="0" baseline="0" noProof="0" dirty="0">
                <a:ln>
                  <a:noFill/>
                </a:ln>
                <a:solidFill>
                  <a:schemeClr val="tx1"/>
                </a:solidFill>
                <a:effectLst/>
                <a:uLnTx/>
                <a:uFillTx/>
                <a:latin typeface="+mj-lt"/>
                <a:ea typeface="+mj-ea"/>
              </a:rPr>
              <a:t>y </a:t>
            </a:r>
            <a:r>
              <a:rPr kumimoji="0" lang="zh-CN" altLang="en-US" sz="2600" b="1" i="0" u="none" strike="noStrike" kern="1200" cap="none" spc="0" normalizeH="0" baseline="0" noProof="0" dirty="0">
                <a:ln>
                  <a:noFill/>
                </a:ln>
                <a:solidFill>
                  <a:schemeClr val="tx1"/>
                </a:solidFill>
                <a:effectLst/>
                <a:uLnTx/>
                <a:uFillTx/>
                <a:latin typeface="+mj-lt"/>
                <a:ea typeface="+mj-ea"/>
              </a:rPr>
              <a:t>等于多少</a:t>
            </a:r>
            <a:r>
              <a:rPr kumimoji="0" lang="en-US" altLang="zh-CN" sz="2600" b="1" i="0" u="none" strike="noStrike" kern="1200" cap="none" spc="0" normalizeH="0" baseline="0" noProof="0" dirty="0">
                <a:ln>
                  <a:noFill/>
                </a:ln>
                <a:solidFill>
                  <a:schemeClr val="tx1"/>
                </a:solidFill>
                <a:effectLst/>
                <a:uLnTx/>
                <a:uFillTx/>
                <a:latin typeface="+mj-lt"/>
                <a:ea typeface="+mj-ea"/>
              </a:rPr>
              <a:t>?</a:t>
            </a:r>
            <a:endParaRPr kumimoji="0" lang="en-US" altLang="zh-CN" sz="2600" b="1" i="0" u="none" strike="noStrike" kern="1200" cap="none" spc="0" normalizeH="0" baseline="0" noProof="0" dirty="0">
              <a:ln>
                <a:noFill/>
              </a:ln>
              <a:solidFill>
                <a:schemeClr val="tx1"/>
              </a:solidFill>
              <a:effectLst/>
              <a:uLnTx/>
              <a:uFillTx/>
              <a:latin typeface="+mj-lt"/>
              <a:ea typeface="+mj-ea"/>
            </a:endParaRPr>
          </a:p>
          <a:p>
            <a:pPr lvl="0">
              <a:lnSpc>
                <a:spcPct val="130000"/>
              </a:lnSpc>
              <a:defRPr/>
            </a:pPr>
            <a:r>
              <a:rPr kumimoji="0" lang="en-US" altLang="zh-CN" sz="2600" b="1" i="0" u="none" strike="noStrike" kern="1200" cap="none" spc="0" normalizeH="0" baseline="0" noProof="0" dirty="0">
                <a:ln>
                  <a:noFill/>
                </a:ln>
                <a:solidFill>
                  <a:schemeClr val="tx1"/>
                </a:solidFill>
                <a:effectLst/>
                <a:uLnTx/>
                <a:uFillTx/>
                <a:latin typeface="+mj-lt"/>
                <a:ea typeface="+mj-ea"/>
              </a:rPr>
              <a:t>(4)</a:t>
            </a:r>
            <a:r>
              <a:rPr kumimoji="0" lang="zh-CN" altLang="en-US" sz="2600" b="1" i="0" u="none" strike="noStrike" kern="1200" cap="none" spc="0" normalizeH="0" baseline="0" noProof="0" dirty="0">
                <a:ln>
                  <a:noFill/>
                </a:ln>
                <a:solidFill>
                  <a:schemeClr val="tx1"/>
                </a:solidFill>
                <a:effectLst/>
                <a:uLnTx/>
                <a:uFillTx/>
                <a:latin typeface="+mj-lt"/>
                <a:ea typeface="+mj-ea"/>
              </a:rPr>
              <a:t>若</a:t>
            </a:r>
            <a:r>
              <a:rPr kumimoji="0" lang="en-US" altLang="zh-CN" sz="2600" b="1" i="1" u="none" strike="noStrike" kern="1200" cap="none" spc="0" normalizeH="0" baseline="0" noProof="0" dirty="0">
                <a:ln>
                  <a:noFill/>
                </a:ln>
                <a:solidFill>
                  <a:schemeClr val="tx1"/>
                </a:solidFill>
                <a:effectLst/>
                <a:uLnTx/>
                <a:uFillTx/>
                <a:latin typeface="+mj-lt"/>
                <a:ea typeface="+mj-ea"/>
              </a:rPr>
              <a:t>x </a:t>
            </a:r>
            <a:r>
              <a:rPr kumimoji="0" lang="zh-CN" altLang="en-US" sz="2600" b="1" i="0" u="none" strike="noStrike" kern="1200" cap="none" spc="0" normalizeH="0" baseline="0" noProof="0" dirty="0">
                <a:ln>
                  <a:noFill/>
                </a:ln>
                <a:solidFill>
                  <a:schemeClr val="tx1"/>
                </a:solidFill>
                <a:effectLst/>
                <a:uLnTx/>
                <a:uFillTx/>
                <a:latin typeface="+mj-lt"/>
                <a:ea typeface="+mj-ea"/>
              </a:rPr>
              <a:t>增加</a:t>
            </a:r>
            <a:r>
              <a:rPr kumimoji="0" lang="en-US" altLang="zh-CN" sz="2600" b="1" i="0" u="none" strike="noStrike" kern="1200" cap="none" spc="0" normalizeH="0" baseline="0" noProof="0" dirty="0">
                <a:ln>
                  <a:noFill/>
                </a:ln>
                <a:solidFill>
                  <a:schemeClr val="tx1"/>
                </a:solidFill>
                <a:effectLst/>
                <a:uLnTx/>
                <a:uFillTx/>
                <a:latin typeface="+mj-lt"/>
                <a:ea typeface="+mj-ea"/>
              </a:rPr>
              <a:t>1</a:t>
            </a:r>
            <a:r>
              <a:rPr kumimoji="0" lang="zh-CN" altLang="en-US" sz="2600" b="1" i="0" u="none" strike="noStrike" kern="1200" cap="none" spc="0" normalizeH="0" baseline="0" noProof="0" dirty="0">
                <a:ln>
                  <a:noFill/>
                </a:ln>
                <a:solidFill>
                  <a:schemeClr val="tx1"/>
                </a:solidFill>
                <a:effectLst/>
                <a:uLnTx/>
                <a:uFillTx/>
                <a:latin typeface="+mj-lt"/>
                <a:ea typeface="+mj-ea"/>
              </a:rPr>
              <a:t>，则</a:t>
            </a:r>
            <a:r>
              <a:rPr kumimoji="0" lang="en-US" altLang="zh-CN" sz="2600" b="1" i="1" u="none" strike="noStrike" kern="1200" cap="none" spc="0" normalizeH="0" baseline="0" noProof="0" dirty="0">
                <a:ln>
                  <a:noFill/>
                </a:ln>
                <a:solidFill>
                  <a:schemeClr val="tx1"/>
                </a:solidFill>
                <a:effectLst/>
                <a:uLnTx/>
                <a:uFillTx/>
                <a:latin typeface="+mj-lt"/>
                <a:ea typeface="+mj-ea"/>
              </a:rPr>
              <a:t>y </a:t>
            </a:r>
            <a:r>
              <a:rPr kumimoji="0" lang="zh-CN" altLang="en-US" sz="2600" b="1" i="0" u="none" strike="noStrike" kern="1200" cap="none" spc="0" normalizeH="0" baseline="0" noProof="0" dirty="0">
                <a:ln>
                  <a:noFill/>
                </a:ln>
                <a:solidFill>
                  <a:schemeClr val="tx1"/>
                </a:solidFill>
                <a:effectLst/>
                <a:uLnTx/>
                <a:uFillTx/>
                <a:latin typeface="+mj-lt"/>
                <a:ea typeface="+mj-ea"/>
              </a:rPr>
              <a:t>增加多少</a:t>
            </a:r>
            <a:r>
              <a:rPr kumimoji="0" lang="en-US" altLang="zh-CN" sz="2600" b="1" i="0" u="none" strike="noStrike" kern="1200" cap="none" spc="0" normalizeH="0" baseline="0" noProof="0" dirty="0">
                <a:ln>
                  <a:noFill/>
                </a:ln>
                <a:solidFill>
                  <a:schemeClr val="tx1"/>
                </a:solidFill>
                <a:effectLst/>
                <a:uLnTx/>
                <a:uFillTx/>
                <a:latin typeface="+mj-lt"/>
                <a:ea typeface="+mj-ea"/>
              </a:rPr>
              <a:t>?</a:t>
            </a:r>
            <a:r>
              <a:rPr kumimoji="0" lang="en-US" altLang="zh-CN" sz="2600" b="1" i="1" u="none" strike="noStrike" kern="1200" cap="none" spc="0" normalizeH="0" baseline="0" noProof="0" dirty="0">
                <a:ln>
                  <a:noFill/>
                </a:ln>
                <a:solidFill>
                  <a:schemeClr val="tx1"/>
                </a:solidFill>
                <a:effectLst/>
                <a:uLnTx/>
                <a:uFillTx/>
                <a:latin typeface="+mj-lt"/>
                <a:ea typeface="+mj-ea"/>
              </a:rPr>
              <a:t>S</a:t>
            </a:r>
            <a:r>
              <a:rPr kumimoji="0" lang="en-US" altLang="zh-CN" sz="2600" b="1" i="0" u="none" strike="noStrike" kern="1200" cap="none" spc="0" normalizeH="0" baseline="0" noProof="0" dirty="0">
                <a:ln>
                  <a:noFill/>
                </a:ln>
                <a:solidFill>
                  <a:schemeClr val="tx1"/>
                </a:solidFill>
                <a:effectLst/>
                <a:uLnTx/>
                <a:uFillTx/>
                <a:latin typeface="+mj-lt"/>
                <a:ea typeface="+mj-ea"/>
              </a:rPr>
              <a:t> </a:t>
            </a:r>
            <a:r>
              <a:rPr kumimoji="0" lang="zh-CN" altLang="en-US" sz="2600" b="1" i="0" u="none" strike="noStrike" kern="1200" cap="none" spc="0" normalizeH="0" baseline="0" noProof="0" dirty="0">
                <a:ln>
                  <a:noFill/>
                </a:ln>
                <a:solidFill>
                  <a:schemeClr val="tx1"/>
                </a:solidFill>
                <a:effectLst/>
                <a:uLnTx/>
                <a:uFillTx/>
                <a:latin typeface="+mj-lt"/>
                <a:ea typeface="+mj-ea"/>
              </a:rPr>
              <a:t>增加多少</a:t>
            </a:r>
            <a:r>
              <a:rPr kumimoji="0" lang="en-US" altLang="zh-CN" sz="2600" b="1" i="0" u="none" strike="noStrike" kern="1200" cap="none" spc="0" normalizeH="0" baseline="0" noProof="0" dirty="0">
                <a:ln>
                  <a:noFill/>
                </a:ln>
                <a:solidFill>
                  <a:schemeClr val="tx1"/>
                </a:solidFill>
                <a:effectLst/>
                <a:uLnTx/>
                <a:uFillTx/>
                <a:latin typeface="+mj-lt"/>
                <a:ea typeface="+mj-ea"/>
              </a:rPr>
              <a:t>?</a:t>
            </a:r>
            <a:endParaRPr kumimoji="0" lang="zh-CN" altLang="en-US" sz="2600" b="1" i="0" u="none" strike="noStrike" kern="1200" cap="none" spc="0" normalizeH="0" baseline="0" noProof="0" dirty="0">
              <a:ln>
                <a:noFill/>
              </a:ln>
              <a:solidFill>
                <a:schemeClr val="tx1"/>
              </a:solidFill>
              <a:effectLst/>
              <a:uLnTx/>
              <a:uFillTx/>
              <a:latin typeface="+mj-lt"/>
              <a:ea typeface="+mj-ea"/>
            </a:endParaRPr>
          </a:p>
        </p:txBody>
      </p:sp>
      <p:sp>
        <p:nvSpPr>
          <p:cNvPr id="7" name="矩形 6"/>
          <p:cNvSpPr/>
          <p:nvPr/>
        </p:nvSpPr>
        <p:spPr>
          <a:xfrm>
            <a:off x="4360465" y="1348230"/>
            <a:ext cx="2360375" cy="492443"/>
          </a:xfrm>
          <a:prstGeom prst="rect">
            <a:avLst/>
          </a:prstGeom>
          <a:solidFill>
            <a:schemeClr val="bg1">
              <a:alpha val="0"/>
            </a:schemeClr>
          </a:solidFill>
        </p:spPr>
        <p:txBody>
          <a:bodyPr wrap="square">
            <a:spAutoFit/>
          </a:bodyPr>
          <a:lstStyle/>
          <a:p>
            <a:pPr lvl="0">
              <a:defRPr/>
            </a:pPr>
            <a:r>
              <a:rPr kumimoji="0" lang="en-US" altLang="zh-CN" sz="2600" b="1" u="none" strike="noStrike" kern="1200" cap="none" spc="0" normalizeH="0" baseline="0" noProof="0" dirty="0">
                <a:ln>
                  <a:noFill/>
                </a:ln>
                <a:solidFill>
                  <a:srgbClr val="FF0000"/>
                </a:solidFill>
                <a:effectLst/>
                <a:uLnTx/>
                <a:uFillTx/>
                <a:latin typeface="+mj-lt"/>
                <a:ea typeface="+mj-ea"/>
              </a:rPr>
              <a:t>(1) </a:t>
            </a:r>
            <a:r>
              <a:rPr kumimoji="0" lang="en-US" altLang="zh-CN" sz="2600" b="1" i="1" u="none" strike="noStrike" kern="1200" cap="none" spc="0" normalizeH="0" baseline="0" noProof="0" dirty="0">
                <a:ln>
                  <a:noFill/>
                </a:ln>
                <a:solidFill>
                  <a:srgbClr val="FF0000"/>
                </a:solidFill>
                <a:effectLst/>
                <a:uLnTx/>
                <a:uFillTx/>
                <a:latin typeface="+mj-lt"/>
                <a:ea typeface="+mj-ea"/>
              </a:rPr>
              <a:t>y</a:t>
            </a:r>
            <a:r>
              <a:rPr kumimoji="0" lang="en-US" altLang="zh-CN" sz="2600" b="1" i="0" u="none" strike="noStrike" kern="1200" cap="none" spc="0" normalizeH="0" baseline="0" noProof="0" dirty="0">
                <a:ln>
                  <a:noFill/>
                </a:ln>
                <a:solidFill>
                  <a:srgbClr val="FF0000"/>
                </a:solidFill>
                <a:effectLst/>
                <a:uLnTx/>
                <a:uFillTx/>
                <a:latin typeface="+mj-lt"/>
                <a:ea typeface="+mj-ea"/>
              </a:rPr>
              <a:t>=2</a:t>
            </a:r>
            <a:r>
              <a:rPr kumimoji="0" lang="en-US" altLang="zh-CN" sz="2600" b="1" i="1" u="none" strike="noStrike" kern="1200" cap="none" spc="0" normalizeH="0" baseline="0" noProof="0" dirty="0">
                <a:ln>
                  <a:noFill/>
                </a:ln>
                <a:solidFill>
                  <a:srgbClr val="FF0000"/>
                </a:solidFill>
                <a:effectLst/>
                <a:uLnTx/>
                <a:uFillTx/>
                <a:latin typeface="+mj-lt"/>
                <a:ea typeface="+mj-ea"/>
              </a:rPr>
              <a:t>x</a:t>
            </a:r>
            <a:r>
              <a:rPr kumimoji="0" lang="en-US" altLang="zh-CN" sz="2600" b="1" i="0" u="none" strike="noStrike" kern="1200" cap="none" spc="0" normalizeH="0" baseline="0" noProof="0" dirty="0">
                <a:ln>
                  <a:noFill/>
                </a:ln>
                <a:solidFill>
                  <a:srgbClr val="FF0000"/>
                </a:solidFill>
                <a:effectLst/>
                <a:uLnTx/>
                <a:uFillTx/>
                <a:latin typeface="+mj-lt"/>
                <a:ea typeface="+mj-ea"/>
              </a:rPr>
              <a:t>+40 </a:t>
            </a:r>
            <a:r>
              <a:rPr kumimoji="0" lang="zh-CN" altLang="en-US" sz="2600" b="1" i="0" u="none" strike="noStrike" kern="1200" cap="none" spc="0" normalizeH="0" baseline="0" noProof="0" dirty="0">
                <a:ln>
                  <a:noFill/>
                </a:ln>
                <a:solidFill>
                  <a:srgbClr val="FF0000"/>
                </a:solidFill>
                <a:effectLst/>
                <a:uLnTx/>
                <a:uFillTx/>
                <a:latin typeface="+mj-lt"/>
                <a:ea typeface="+mj-ea"/>
              </a:rPr>
              <a:t>；</a:t>
            </a:r>
            <a:endParaRPr kumimoji="0" lang="zh-CN" altLang="en-US" sz="2600" b="1" i="0" u="none" strike="noStrike" kern="1200" cap="none" spc="0" normalizeH="0" baseline="0" noProof="0" dirty="0">
              <a:ln>
                <a:noFill/>
              </a:ln>
              <a:solidFill>
                <a:srgbClr val="FF0000"/>
              </a:solidFill>
              <a:effectLst/>
              <a:uLnTx/>
              <a:uFillTx/>
              <a:latin typeface="+mj-lt"/>
              <a:ea typeface="+mj-ea"/>
            </a:endParaRPr>
          </a:p>
        </p:txBody>
      </p:sp>
      <p:sp>
        <p:nvSpPr>
          <p:cNvPr id="8" name="矩形 7"/>
          <p:cNvSpPr/>
          <p:nvPr/>
        </p:nvSpPr>
        <p:spPr>
          <a:xfrm>
            <a:off x="4429045" y="1879015"/>
            <a:ext cx="2467055" cy="492443"/>
          </a:xfrm>
          <a:prstGeom prst="rect">
            <a:avLst/>
          </a:prstGeom>
          <a:solidFill>
            <a:schemeClr val="bg1">
              <a:alpha val="0"/>
            </a:schemeClr>
          </a:solidFill>
        </p:spPr>
        <p:txBody>
          <a:bodyPr wrap="square">
            <a:spAutoFit/>
          </a:bodyPr>
          <a:lstStyle/>
          <a:p>
            <a:pPr lvl="0">
              <a:defRPr/>
            </a:pPr>
            <a:r>
              <a:rPr lang="en-US" altLang="zh-CN" sz="2600" b="1" dirty="0">
                <a:solidFill>
                  <a:srgbClr val="FF0000"/>
                </a:solidFill>
                <a:latin typeface="+mj-lt"/>
                <a:ea typeface="+mj-ea"/>
              </a:rPr>
              <a:t>(2) </a:t>
            </a:r>
            <a:r>
              <a:rPr lang="en-US" altLang="zh-CN" sz="2600" b="1" i="1" dirty="0">
                <a:solidFill>
                  <a:srgbClr val="FF0000"/>
                </a:solidFill>
                <a:latin typeface="+mj-lt"/>
                <a:ea typeface="+mj-ea"/>
              </a:rPr>
              <a:t>S</a:t>
            </a:r>
            <a:r>
              <a:rPr kumimoji="0" lang="en-US" altLang="zh-CN" sz="2600" b="1" i="0" u="none" strike="noStrike" kern="1200" cap="none" spc="0" normalizeH="0" baseline="0" noProof="0" dirty="0">
                <a:ln>
                  <a:noFill/>
                </a:ln>
                <a:solidFill>
                  <a:srgbClr val="FF0000"/>
                </a:solidFill>
                <a:effectLst/>
                <a:uLnTx/>
                <a:uFillTx/>
                <a:latin typeface="+mj-lt"/>
                <a:ea typeface="+mj-ea"/>
              </a:rPr>
              <a:t>=20</a:t>
            </a:r>
            <a:r>
              <a:rPr kumimoji="0" lang="en-US" altLang="zh-CN" sz="2600" b="1" i="1" u="none" strike="noStrike" kern="1200" cap="none" spc="0" normalizeH="0" baseline="0" noProof="0" dirty="0">
                <a:ln>
                  <a:noFill/>
                </a:ln>
                <a:solidFill>
                  <a:srgbClr val="FF0000"/>
                </a:solidFill>
                <a:effectLst/>
                <a:uLnTx/>
                <a:uFillTx/>
                <a:latin typeface="+mj-lt"/>
                <a:ea typeface="+mj-ea"/>
              </a:rPr>
              <a:t>x </a:t>
            </a:r>
            <a:r>
              <a:rPr kumimoji="0" lang="zh-CN" altLang="en-US" sz="2600" b="1" u="none" strike="noStrike" kern="1200" cap="none" spc="0" normalizeH="0" baseline="0" noProof="0" dirty="0">
                <a:ln>
                  <a:noFill/>
                </a:ln>
                <a:solidFill>
                  <a:srgbClr val="FF0000"/>
                </a:solidFill>
                <a:effectLst/>
                <a:uLnTx/>
                <a:uFillTx/>
                <a:latin typeface="+mj-lt"/>
                <a:ea typeface="+mj-ea"/>
              </a:rPr>
              <a:t>；</a:t>
            </a:r>
            <a:endParaRPr kumimoji="0" lang="zh-CN" altLang="en-US" sz="2600" b="1" u="none" strike="noStrike" kern="1200" cap="none" spc="0" normalizeH="0" baseline="0" noProof="0" dirty="0">
              <a:ln>
                <a:noFill/>
              </a:ln>
              <a:solidFill>
                <a:srgbClr val="FF0000"/>
              </a:solidFill>
              <a:effectLst/>
              <a:uLnTx/>
              <a:uFillTx/>
              <a:latin typeface="+mj-lt"/>
              <a:ea typeface="+mj-ea"/>
            </a:endParaRPr>
          </a:p>
        </p:txBody>
      </p:sp>
      <p:sp>
        <p:nvSpPr>
          <p:cNvPr id="9" name="矩形 8"/>
          <p:cNvSpPr/>
          <p:nvPr/>
        </p:nvSpPr>
        <p:spPr>
          <a:xfrm>
            <a:off x="801925" y="3375614"/>
            <a:ext cx="5667455" cy="1076705"/>
          </a:xfrm>
          <a:prstGeom prst="rect">
            <a:avLst/>
          </a:prstGeom>
          <a:solidFill>
            <a:schemeClr val="bg1">
              <a:alpha val="0"/>
            </a:schemeClr>
          </a:solidFill>
        </p:spPr>
        <p:txBody>
          <a:bodyPr wrap="square">
            <a:spAutoFit/>
          </a:bodyPr>
          <a:lstStyle/>
          <a:p>
            <a:pPr lvl="0">
              <a:lnSpc>
                <a:spcPct val="130000"/>
              </a:lnSpc>
              <a:defRPr/>
            </a:pPr>
            <a:r>
              <a:rPr lang="en-US" altLang="zh-CN" sz="2600" b="1" dirty="0">
                <a:solidFill>
                  <a:srgbClr val="FF0000"/>
                </a:solidFill>
                <a:latin typeface="+mj-lt"/>
                <a:ea typeface="+mj-ea"/>
              </a:rPr>
              <a:t>(3) </a:t>
            </a:r>
            <a:r>
              <a:rPr lang="en-US" altLang="zh-CN" sz="2600" b="1" i="1" dirty="0">
                <a:solidFill>
                  <a:srgbClr val="FF0000"/>
                </a:solidFill>
                <a:latin typeface="+mj-lt"/>
                <a:ea typeface="+mj-ea"/>
              </a:rPr>
              <a:t>S</a:t>
            </a:r>
            <a:r>
              <a:rPr kumimoji="0" lang="en-US" altLang="zh-CN" sz="2600" b="1" i="0" u="none" strike="noStrike" kern="1200" cap="none" spc="0" normalizeH="0" baseline="0" noProof="0" dirty="0">
                <a:ln>
                  <a:noFill/>
                </a:ln>
                <a:solidFill>
                  <a:srgbClr val="FF0000"/>
                </a:solidFill>
                <a:effectLst/>
                <a:uLnTx/>
                <a:uFillTx/>
                <a:latin typeface="+mj-lt"/>
                <a:ea typeface="+mj-ea"/>
              </a:rPr>
              <a:t>=200</a:t>
            </a:r>
            <a:r>
              <a:rPr kumimoji="0" lang="zh-CN" altLang="en-US" sz="2600" b="1" i="0" u="none" strike="noStrike" kern="1200" cap="none" spc="0" normalizeH="0" baseline="0" noProof="0" dirty="0">
                <a:ln>
                  <a:noFill/>
                </a:ln>
                <a:solidFill>
                  <a:srgbClr val="FF0000"/>
                </a:solidFill>
                <a:effectLst/>
                <a:uLnTx/>
                <a:uFillTx/>
                <a:latin typeface="+mj-lt"/>
                <a:ea typeface="+mj-ea"/>
              </a:rPr>
              <a:t>时，带入</a:t>
            </a:r>
            <a:r>
              <a:rPr lang="en-US" altLang="zh-CN" sz="2600" b="1" i="1" dirty="0">
                <a:solidFill>
                  <a:srgbClr val="FF0000"/>
                </a:solidFill>
                <a:latin typeface="+mj-lt"/>
                <a:ea typeface="+mj-ea"/>
              </a:rPr>
              <a:t>S</a:t>
            </a:r>
            <a:r>
              <a:rPr kumimoji="0" lang="en-US" altLang="zh-CN" sz="2600" b="1" i="0" u="none" strike="noStrike" kern="1200" cap="none" spc="0" normalizeH="0" baseline="0" noProof="0" dirty="0">
                <a:ln>
                  <a:noFill/>
                </a:ln>
                <a:solidFill>
                  <a:srgbClr val="FF0000"/>
                </a:solidFill>
                <a:effectLst/>
                <a:uLnTx/>
                <a:uFillTx/>
                <a:latin typeface="+mj-lt"/>
                <a:ea typeface="+mj-ea"/>
              </a:rPr>
              <a:t>=20</a:t>
            </a:r>
            <a:r>
              <a:rPr kumimoji="0" lang="en-US" altLang="zh-CN" sz="2600" b="1" i="1" u="none" strike="noStrike" kern="1200" cap="none" spc="0" normalizeH="0" baseline="0" noProof="0" dirty="0">
                <a:ln>
                  <a:noFill/>
                </a:ln>
                <a:solidFill>
                  <a:srgbClr val="FF0000"/>
                </a:solidFill>
                <a:effectLst/>
                <a:uLnTx/>
                <a:uFillTx/>
                <a:latin typeface="+mj-lt"/>
                <a:ea typeface="+mj-ea"/>
              </a:rPr>
              <a:t>x</a:t>
            </a:r>
            <a:r>
              <a:rPr kumimoji="0" lang="zh-CN" altLang="en-US" sz="2600" b="1" i="0" u="none" strike="noStrike" kern="1200" cap="none" spc="0" normalizeH="0" baseline="0" noProof="0" dirty="0">
                <a:ln>
                  <a:noFill/>
                </a:ln>
                <a:solidFill>
                  <a:srgbClr val="FF0000"/>
                </a:solidFill>
                <a:effectLst/>
                <a:uLnTx/>
                <a:uFillTx/>
                <a:latin typeface="+mj-lt"/>
                <a:ea typeface="+mj-ea"/>
              </a:rPr>
              <a:t>，得</a:t>
            </a:r>
            <a:r>
              <a:rPr kumimoji="0" lang="en-US" altLang="zh-CN" sz="2600" b="1" i="1" u="none" strike="noStrike" kern="1200" cap="none" spc="0" normalizeH="0" baseline="0" noProof="0" dirty="0">
                <a:ln>
                  <a:noFill/>
                </a:ln>
                <a:solidFill>
                  <a:srgbClr val="FF0000"/>
                </a:solidFill>
                <a:effectLst/>
                <a:uLnTx/>
                <a:uFillTx/>
                <a:latin typeface="+mj-lt"/>
                <a:ea typeface="+mj-ea"/>
              </a:rPr>
              <a:t>x</a:t>
            </a:r>
            <a:r>
              <a:rPr kumimoji="0" lang="en-US" altLang="zh-CN" sz="2600" b="1" i="0" u="none" strike="noStrike" kern="1200" cap="none" spc="0" normalizeH="0" baseline="0" noProof="0" dirty="0">
                <a:ln>
                  <a:noFill/>
                </a:ln>
                <a:solidFill>
                  <a:srgbClr val="FF0000"/>
                </a:solidFill>
                <a:effectLst/>
                <a:uLnTx/>
                <a:uFillTx/>
                <a:latin typeface="+mj-lt"/>
                <a:ea typeface="+mj-ea"/>
              </a:rPr>
              <a:t>=10</a:t>
            </a:r>
            <a:r>
              <a:rPr kumimoji="0" lang="zh-CN" altLang="en-US" sz="2600" b="1" i="0" u="none" strike="noStrike" kern="1200" cap="none" spc="0" normalizeH="0" baseline="0" noProof="0" dirty="0">
                <a:ln>
                  <a:noFill/>
                </a:ln>
                <a:solidFill>
                  <a:srgbClr val="FF0000"/>
                </a:solidFill>
                <a:effectLst/>
                <a:uLnTx/>
                <a:uFillTx/>
                <a:latin typeface="+mj-lt"/>
                <a:ea typeface="+mj-ea"/>
              </a:rPr>
              <a:t>，把</a:t>
            </a:r>
            <a:r>
              <a:rPr kumimoji="0" lang="en-US" altLang="zh-CN" sz="2600" b="1" i="1" u="none" strike="noStrike" kern="1200" cap="none" spc="0" normalizeH="0" baseline="0" noProof="0" dirty="0">
                <a:ln>
                  <a:noFill/>
                </a:ln>
                <a:solidFill>
                  <a:srgbClr val="FF0000"/>
                </a:solidFill>
                <a:effectLst/>
                <a:uLnTx/>
                <a:uFillTx/>
                <a:latin typeface="+mj-lt"/>
                <a:ea typeface="+mj-ea"/>
              </a:rPr>
              <a:t>x</a:t>
            </a:r>
            <a:r>
              <a:rPr kumimoji="0" lang="en-US" altLang="zh-CN" sz="2600" b="1" i="0" u="none" strike="noStrike" kern="1200" cap="none" spc="0" normalizeH="0" baseline="0" noProof="0" dirty="0">
                <a:ln>
                  <a:noFill/>
                </a:ln>
                <a:solidFill>
                  <a:srgbClr val="FF0000"/>
                </a:solidFill>
                <a:effectLst/>
                <a:uLnTx/>
                <a:uFillTx/>
                <a:latin typeface="+mj-lt"/>
                <a:ea typeface="+mj-ea"/>
              </a:rPr>
              <a:t>=10</a:t>
            </a:r>
            <a:r>
              <a:rPr kumimoji="0" lang="zh-CN" altLang="en-US" sz="2600" b="1" i="0" u="none" strike="noStrike" kern="1200" cap="none" spc="0" normalizeH="0" baseline="0" noProof="0" dirty="0">
                <a:ln>
                  <a:noFill/>
                </a:ln>
                <a:solidFill>
                  <a:srgbClr val="FF0000"/>
                </a:solidFill>
                <a:effectLst/>
                <a:uLnTx/>
                <a:uFillTx/>
                <a:latin typeface="+mj-lt"/>
                <a:ea typeface="+mj-ea"/>
              </a:rPr>
              <a:t>带入</a:t>
            </a:r>
            <a:r>
              <a:rPr kumimoji="0" lang="en-US" altLang="zh-CN" sz="2600" b="1" i="1" u="none" strike="noStrike" kern="1200" cap="none" spc="0" normalizeH="0" baseline="0" noProof="0" dirty="0">
                <a:ln>
                  <a:noFill/>
                </a:ln>
                <a:solidFill>
                  <a:srgbClr val="FF0000"/>
                </a:solidFill>
                <a:effectLst/>
                <a:uLnTx/>
                <a:uFillTx/>
                <a:latin typeface="+mj-lt"/>
                <a:ea typeface="+mj-ea"/>
              </a:rPr>
              <a:t>y</a:t>
            </a:r>
            <a:r>
              <a:rPr kumimoji="0" lang="en-US" altLang="zh-CN" sz="2600" b="1" i="0" u="none" strike="noStrike" kern="1200" cap="none" spc="0" normalizeH="0" baseline="0" noProof="0" dirty="0">
                <a:ln>
                  <a:noFill/>
                </a:ln>
                <a:solidFill>
                  <a:srgbClr val="FF0000"/>
                </a:solidFill>
                <a:effectLst/>
                <a:uLnTx/>
                <a:uFillTx/>
                <a:latin typeface="+mj-lt"/>
                <a:ea typeface="+mj-ea"/>
              </a:rPr>
              <a:t>=2</a:t>
            </a:r>
            <a:r>
              <a:rPr kumimoji="0" lang="en-US" altLang="zh-CN" sz="2600" b="1" i="1" u="none" strike="noStrike" kern="1200" cap="none" spc="0" normalizeH="0" baseline="0" noProof="0" dirty="0">
                <a:ln>
                  <a:noFill/>
                </a:ln>
                <a:solidFill>
                  <a:srgbClr val="FF0000"/>
                </a:solidFill>
                <a:effectLst/>
                <a:uLnTx/>
                <a:uFillTx/>
                <a:latin typeface="+mj-lt"/>
                <a:ea typeface="+mj-ea"/>
              </a:rPr>
              <a:t>x</a:t>
            </a:r>
            <a:r>
              <a:rPr kumimoji="0" lang="en-US" altLang="zh-CN" sz="2600" b="1" i="0" u="none" strike="noStrike" kern="1200" cap="none" spc="0" normalizeH="0" baseline="0" noProof="0" dirty="0">
                <a:ln>
                  <a:noFill/>
                </a:ln>
                <a:solidFill>
                  <a:srgbClr val="FF0000"/>
                </a:solidFill>
                <a:effectLst/>
                <a:uLnTx/>
                <a:uFillTx/>
                <a:latin typeface="+mj-lt"/>
                <a:ea typeface="+mj-ea"/>
              </a:rPr>
              <a:t>+40</a:t>
            </a:r>
            <a:r>
              <a:rPr kumimoji="0" lang="zh-CN" altLang="en-US" sz="2600" b="1" i="0" u="none" strike="noStrike" kern="1200" cap="none" spc="0" normalizeH="0" baseline="0" noProof="0" dirty="0">
                <a:ln>
                  <a:noFill/>
                </a:ln>
                <a:solidFill>
                  <a:srgbClr val="FF0000"/>
                </a:solidFill>
                <a:effectLst/>
                <a:uLnTx/>
                <a:uFillTx/>
                <a:latin typeface="+mj-lt"/>
                <a:ea typeface="+mj-ea"/>
              </a:rPr>
              <a:t>，得</a:t>
            </a:r>
            <a:r>
              <a:rPr kumimoji="0" lang="en-US" altLang="zh-CN" sz="2600" b="1" i="1" u="none" strike="noStrike" kern="1200" cap="none" spc="0" normalizeH="0" baseline="0" noProof="0" dirty="0">
                <a:ln>
                  <a:noFill/>
                </a:ln>
                <a:solidFill>
                  <a:srgbClr val="FF0000"/>
                </a:solidFill>
                <a:effectLst/>
                <a:uLnTx/>
                <a:uFillTx/>
                <a:latin typeface="+mj-lt"/>
                <a:ea typeface="+mj-ea"/>
              </a:rPr>
              <a:t>y</a:t>
            </a:r>
            <a:r>
              <a:rPr kumimoji="0" lang="en-US" altLang="zh-CN" sz="2600" b="1" i="0" u="none" strike="noStrike" kern="1200" cap="none" spc="0" normalizeH="0" baseline="0" noProof="0" dirty="0">
                <a:ln>
                  <a:noFill/>
                </a:ln>
                <a:solidFill>
                  <a:srgbClr val="FF0000"/>
                </a:solidFill>
                <a:effectLst/>
                <a:uLnTx/>
                <a:uFillTx/>
                <a:latin typeface="+mj-lt"/>
                <a:ea typeface="+mj-ea"/>
              </a:rPr>
              <a:t>=60 </a:t>
            </a:r>
            <a:r>
              <a:rPr kumimoji="0" lang="zh-CN" altLang="en-US" sz="2600" b="1" i="0" u="none" strike="noStrike" kern="1200" cap="none" spc="0" normalizeH="0" baseline="0" noProof="0" dirty="0">
                <a:ln>
                  <a:noFill/>
                </a:ln>
                <a:solidFill>
                  <a:srgbClr val="FF0000"/>
                </a:solidFill>
                <a:effectLst/>
                <a:uLnTx/>
                <a:uFillTx/>
                <a:latin typeface="+mj-lt"/>
                <a:ea typeface="+mj-ea"/>
              </a:rPr>
              <a:t>；</a:t>
            </a:r>
            <a:endParaRPr kumimoji="0" lang="zh-CN" altLang="en-US" sz="2600" b="1" i="0" u="none" strike="noStrike" kern="1200" cap="none" spc="0" normalizeH="0" baseline="0" noProof="0" dirty="0">
              <a:ln>
                <a:noFill/>
              </a:ln>
              <a:solidFill>
                <a:srgbClr val="FF0000"/>
              </a:solidFill>
              <a:effectLst/>
              <a:uLnTx/>
              <a:uFillTx/>
              <a:latin typeface="+mj-lt"/>
              <a:ea typeface="+mj-ea"/>
            </a:endParaRPr>
          </a:p>
        </p:txBody>
      </p:sp>
      <p:sp>
        <p:nvSpPr>
          <p:cNvPr id="10" name="矩形 9"/>
          <p:cNvSpPr/>
          <p:nvPr/>
        </p:nvSpPr>
        <p:spPr>
          <a:xfrm>
            <a:off x="801924" y="4433629"/>
            <a:ext cx="5667455" cy="492443"/>
          </a:xfrm>
          <a:prstGeom prst="rect">
            <a:avLst/>
          </a:prstGeom>
          <a:solidFill>
            <a:schemeClr val="bg1">
              <a:alpha val="0"/>
            </a:schemeClr>
          </a:solidFill>
        </p:spPr>
        <p:txBody>
          <a:bodyPr wrap="square">
            <a:spAutoFit/>
          </a:bodyPr>
          <a:lstStyle/>
          <a:p>
            <a:pPr lvl="0">
              <a:defRPr/>
            </a:pPr>
            <a:r>
              <a:rPr lang="en-US" altLang="zh-CN" sz="2600" b="1" dirty="0">
                <a:solidFill>
                  <a:srgbClr val="FF0000"/>
                </a:solidFill>
                <a:latin typeface="+mj-lt"/>
                <a:ea typeface="+mj-ea"/>
              </a:rPr>
              <a:t>(4) </a:t>
            </a:r>
            <a:r>
              <a:rPr lang="en-US" altLang="zh-CN" sz="2600" b="1" i="1" dirty="0">
                <a:solidFill>
                  <a:srgbClr val="FF0000"/>
                </a:solidFill>
                <a:latin typeface="+mj-lt"/>
                <a:ea typeface="+mj-ea"/>
              </a:rPr>
              <a:t>x</a:t>
            </a:r>
            <a:r>
              <a:rPr lang="zh-CN" altLang="en-US" sz="2600" b="1" dirty="0">
                <a:solidFill>
                  <a:srgbClr val="FF0000"/>
                </a:solidFill>
                <a:latin typeface="+mj-lt"/>
                <a:ea typeface="+mj-ea"/>
              </a:rPr>
              <a:t>增加</a:t>
            </a:r>
            <a:r>
              <a:rPr lang="en-US" altLang="zh-CN" sz="2600" b="1" dirty="0">
                <a:solidFill>
                  <a:srgbClr val="FF0000"/>
                </a:solidFill>
                <a:latin typeface="+mj-lt"/>
                <a:ea typeface="+mj-ea"/>
              </a:rPr>
              <a:t>1</a:t>
            </a:r>
            <a:r>
              <a:rPr lang="zh-CN" altLang="en-US" sz="2600" b="1" dirty="0">
                <a:solidFill>
                  <a:srgbClr val="FF0000"/>
                </a:solidFill>
                <a:latin typeface="+mj-lt"/>
                <a:ea typeface="+mj-ea"/>
              </a:rPr>
              <a:t>，</a:t>
            </a:r>
            <a:r>
              <a:rPr lang="en-US" altLang="zh-CN" sz="2600" b="1" i="1" dirty="0">
                <a:solidFill>
                  <a:srgbClr val="FF0000"/>
                </a:solidFill>
                <a:latin typeface="+mj-lt"/>
                <a:ea typeface="+mj-ea"/>
              </a:rPr>
              <a:t>y</a:t>
            </a:r>
            <a:r>
              <a:rPr lang="zh-CN" altLang="en-US" sz="2600" b="1" dirty="0">
                <a:solidFill>
                  <a:srgbClr val="FF0000"/>
                </a:solidFill>
                <a:latin typeface="+mj-lt"/>
                <a:ea typeface="+mj-ea"/>
              </a:rPr>
              <a:t>增加</a:t>
            </a:r>
            <a:r>
              <a:rPr lang="en-US" altLang="zh-CN" sz="2600" b="1" dirty="0">
                <a:solidFill>
                  <a:srgbClr val="FF0000"/>
                </a:solidFill>
                <a:latin typeface="+mj-lt"/>
                <a:ea typeface="+mj-ea"/>
              </a:rPr>
              <a:t>2</a:t>
            </a:r>
            <a:r>
              <a:rPr lang="zh-CN" altLang="en-US" sz="2600" b="1" dirty="0">
                <a:solidFill>
                  <a:srgbClr val="FF0000"/>
                </a:solidFill>
                <a:latin typeface="+mj-lt"/>
                <a:ea typeface="+mj-ea"/>
              </a:rPr>
              <a:t>，</a:t>
            </a:r>
            <a:r>
              <a:rPr lang="en-US" altLang="zh-CN" sz="2600" b="1" i="1" dirty="0">
                <a:solidFill>
                  <a:srgbClr val="FF0000"/>
                </a:solidFill>
                <a:latin typeface="+mj-lt"/>
                <a:ea typeface="+mj-ea"/>
              </a:rPr>
              <a:t>S</a:t>
            </a:r>
            <a:r>
              <a:rPr lang="zh-CN" altLang="en-US" sz="2600" b="1" dirty="0">
                <a:solidFill>
                  <a:srgbClr val="FF0000"/>
                </a:solidFill>
                <a:latin typeface="+mj-lt"/>
                <a:ea typeface="+mj-ea"/>
              </a:rPr>
              <a:t>增加</a:t>
            </a:r>
            <a:r>
              <a:rPr lang="en-US" altLang="zh-CN" sz="2600" b="1" dirty="0">
                <a:solidFill>
                  <a:srgbClr val="FF0000"/>
                </a:solidFill>
                <a:latin typeface="+mj-lt"/>
                <a:ea typeface="+mj-ea"/>
              </a:rPr>
              <a:t>20 </a:t>
            </a:r>
            <a:r>
              <a:rPr lang="zh-CN" altLang="en-US" sz="2600" b="1" dirty="0">
                <a:solidFill>
                  <a:srgbClr val="FF0000"/>
                </a:solidFill>
                <a:latin typeface="+mj-lt"/>
                <a:ea typeface="+mj-ea"/>
              </a:rPr>
              <a:t>。</a:t>
            </a:r>
            <a:endParaRPr kumimoji="0" lang="zh-CN" altLang="en-US" sz="2600" b="1" u="none" strike="noStrike" kern="1200" cap="none" spc="0" normalizeH="0" baseline="0" noProof="0" dirty="0">
              <a:ln>
                <a:noFill/>
              </a:ln>
              <a:solidFill>
                <a:srgbClr val="FF0000"/>
              </a:solidFill>
              <a:effectLst/>
              <a:uLnTx/>
              <a:uFillTx/>
              <a:latin typeface="+mj-lt"/>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643731" y="757555"/>
            <a:ext cx="7799229" cy="2121030"/>
          </a:xfrm>
          <a:prstGeom prst="rect">
            <a:avLst/>
          </a:prstGeom>
          <a:solidFill>
            <a:schemeClr val="bg1">
              <a:alpha val="0"/>
            </a:schemeClr>
          </a:solidFill>
        </p:spPr>
        <p:txBody>
          <a:bodyPr wrap="square">
            <a:spAutoFit/>
          </a:bodyPr>
          <a:lstStyle/>
          <a:p>
            <a:pPr lvl="0">
              <a:lnSpc>
                <a:spcPct val="130000"/>
              </a:lnSpc>
              <a:defRPr/>
            </a:pPr>
            <a:r>
              <a:rPr kumimoji="0" lang="en-US" altLang="zh-CN" sz="2600" b="1" i="0" u="none" strike="noStrike" kern="1200" cap="none" spc="0" normalizeH="0" baseline="0" noProof="0" dirty="0">
                <a:ln>
                  <a:noFill/>
                </a:ln>
                <a:solidFill>
                  <a:schemeClr val="tx1"/>
                </a:solidFill>
                <a:effectLst/>
                <a:uLnTx/>
                <a:uFillTx/>
                <a:latin typeface="+mj-lt"/>
                <a:ea typeface="+mj-ea"/>
              </a:rPr>
              <a:t>3.</a:t>
            </a:r>
            <a:r>
              <a:rPr lang="zh-CN" altLang="en-US" sz="2600" b="1" dirty="0">
                <a:latin typeface="+mj-lt"/>
                <a:ea typeface="+mj-ea"/>
              </a:rPr>
              <a:t>李强同学去登山，先匀速登上山顶，原地休息一段时间后，又匀速下山，上山速度小于下山速度。在登山过程中，他行走的路程，随时间</a:t>
            </a:r>
            <a:r>
              <a:rPr lang="en-US" altLang="zh-CN" sz="2600" b="1" i="1" dirty="0">
                <a:latin typeface="+mj-lt"/>
                <a:ea typeface="+mj-ea"/>
              </a:rPr>
              <a:t>t </a:t>
            </a:r>
            <a:r>
              <a:rPr lang="zh-CN" altLang="en-US" sz="2600" b="1" dirty="0">
                <a:latin typeface="+mj-lt"/>
                <a:ea typeface="+mj-ea"/>
              </a:rPr>
              <a:t>的变化规律的图象大致是</a:t>
            </a:r>
            <a:r>
              <a:rPr lang="en-US" altLang="zh-CN" sz="2600" b="1" dirty="0">
                <a:latin typeface="+mj-lt"/>
                <a:ea typeface="+mj-ea"/>
              </a:rPr>
              <a:t>(     )</a:t>
            </a:r>
            <a:endParaRPr kumimoji="0" lang="zh-CN" altLang="en-US" sz="2600" b="1" i="0" u="none" strike="noStrike" kern="1200" cap="none" spc="0" normalizeH="0" baseline="0" noProof="0" dirty="0">
              <a:ln>
                <a:noFill/>
              </a:ln>
              <a:solidFill>
                <a:schemeClr val="tx1"/>
              </a:solidFill>
              <a:effectLst/>
              <a:uLnTx/>
              <a:uFillTx/>
              <a:latin typeface="+mj-lt"/>
              <a:ea typeface="+mj-ea"/>
            </a:endParaRPr>
          </a:p>
        </p:txBody>
      </p:sp>
      <p:pic>
        <p:nvPicPr>
          <p:cNvPr id="11" name="图片 10"/>
          <p:cNvPicPr>
            <a:picLocks noChangeAspect="1"/>
          </p:cNvPicPr>
          <p:nvPr/>
        </p:nvPicPr>
        <p:blipFill>
          <a:blip r:embed="rId1">
            <a:clrChange>
              <a:clrFrom>
                <a:srgbClr val="FFFFFF"/>
              </a:clrFrom>
              <a:clrTo>
                <a:srgbClr val="FFFFFF">
                  <a:alpha val="0"/>
                </a:srgbClr>
              </a:clrTo>
            </a:clrChange>
          </a:blip>
          <a:stretch>
            <a:fillRect/>
          </a:stretch>
        </p:blipFill>
        <p:spPr>
          <a:xfrm>
            <a:off x="1462982" y="3060253"/>
            <a:ext cx="5071515" cy="1730174"/>
          </a:xfrm>
          <a:prstGeom prst="rect">
            <a:avLst/>
          </a:prstGeom>
        </p:spPr>
      </p:pic>
      <p:sp>
        <p:nvSpPr>
          <p:cNvPr id="12" name="矩形 11"/>
          <p:cNvSpPr/>
          <p:nvPr/>
        </p:nvSpPr>
        <p:spPr>
          <a:xfrm>
            <a:off x="2495391" y="2282011"/>
            <a:ext cx="712629" cy="596574"/>
          </a:xfrm>
          <a:prstGeom prst="rect">
            <a:avLst/>
          </a:prstGeom>
          <a:solidFill>
            <a:schemeClr val="bg1">
              <a:alpha val="0"/>
            </a:schemeClr>
          </a:solidFill>
        </p:spPr>
        <p:txBody>
          <a:bodyPr wrap="square">
            <a:spAutoFit/>
          </a:bodyPr>
          <a:lstStyle/>
          <a:p>
            <a:pPr lvl="0">
              <a:lnSpc>
                <a:spcPct val="130000"/>
              </a:lnSpc>
              <a:defRPr/>
            </a:pPr>
            <a:r>
              <a:rPr kumimoji="0" lang="en-US" altLang="zh-CN" sz="2800" b="1" i="0" u="none" strike="noStrike" kern="1200" cap="none" spc="0" normalizeH="0" baseline="0" noProof="0" dirty="0">
                <a:ln>
                  <a:noFill/>
                </a:ln>
                <a:solidFill>
                  <a:srgbClr val="FF0000"/>
                </a:solidFill>
                <a:effectLst/>
                <a:uLnTx/>
                <a:uFillTx/>
                <a:latin typeface="+mj-lt"/>
                <a:ea typeface="+mj-ea"/>
                <a:cs typeface="+mn-cs"/>
              </a:rPr>
              <a:t>B</a:t>
            </a:r>
            <a:endParaRPr kumimoji="0" lang="zh-CN" altLang="en-US" sz="2800" b="1" i="0" u="none" strike="noStrike" kern="1200" cap="none" spc="0" normalizeH="0" baseline="0" noProof="0" dirty="0">
              <a:ln>
                <a:noFill/>
              </a:ln>
              <a:solidFill>
                <a:srgbClr val="FF0000"/>
              </a:solidFill>
              <a:effectLst/>
              <a:uLnTx/>
              <a:uFillTx/>
              <a:latin typeface="+mj-lt"/>
              <a:ea typeface="+mj-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7650" name="组合 1"/>
          <p:cNvGrpSpPr/>
          <p:nvPr/>
        </p:nvGrpSpPr>
        <p:grpSpPr>
          <a:xfrm>
            <a:off x="2803525" y="239713"/>
            <a:ext cx="2649538" cy="635000"/>
            <a:chOff x="2803270" y="240279"/>
            <a:chExt cx="2649758" cy="634072"/>
          </a:xfrm>
        </p:grpSpPr>
        <p:sp>
          <p:nvSpPr>
            <p:cNvPr id="3" name="矩形 2"/>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    课后作业</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4" name="矩形 3"/>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a:ea typeface="黑体" panose="02010609060101010101" pitchFamily="49" charset="-122"/>
                <a:cs typeface="+mn-cs"/>
              </a:endParaRPr>
            </a:p>
          </p:txBody>
        </p:sp>
      </p:grpSp>
      <p:sp>
        <p:nvSpPr>
          <p:cNvPr id="6" name="Rectangle 2"/>
          <p:cNvSpPr txBox="1">
            <a:spLocks noChangeArrowheads="1"/>
          </p:cNvSpPr>
          <p:nvPr/>
        </p:nvSpPr>
        <p:spPr>
          <a:xfrm>
            <a:off x="1763713" y="1536700"/>
            <a:ext cx="5472113" cy="1657350"/>
          </a:xfrm>
          <a:prstGeom prst="rect">
            <a:avLst/>
          </a:prstGeom>
          <a:noFill/>
        </p:spPr>
        <p:txBody>
          <a:bodyPr lIns="68580" tIns="34290" rIns="68580" bIns="34290"/>
          <a:lstStyle/>
          <a:p>
            <a:pPr marL="257175" marR="0" lvl="0" indent="-257175" algn="l" defTabSz="342900" rtl="0" eaLnBrk="0" fontAlgn="base" latinLnBrk="0" hangingPunct="0">
              <a:lnSpc>
                <a:spcPct val="150000"/>
              </a:lnSpc>
              <a:spcBef>
                <a:spcPct val="20000"/>
              </a:spcBef>
              <a:spcAft>
                <a:spcPct val="0"/>
              </a:spcAft>
              <a:buClrTx/>
              <a:buSzTx/>
              <a:buFontTx/>
              <a:buNone/>
              <a:defRPr/>
            </a:pPr>
            <a:r>
              <a:rPr kumimoji="0" lang="en-US" altLang="zh-CN"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rPr>
              <a:t>1.</a:t>
            </a:r>
            <a:r>
              <a:rPr kumimoji="0" lang="zh-CN" altLang="en-US"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rPr>
              <a:t>从教材习题中选取；</a:t>
            </a:r>
            <a:endParaRPr kumimoji="0" lang="zh-CN" altLang="en-US"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endParaRPr>
          </a:p>
          <a:p>
            <a:pPr marL="257175" marR="0" lvl="0" indent="-257175" algn="l" defTabSz="342900" rtl="0" eaLnBrk="0" fontAlgn="base" latinLnBrk="0" hangingPunct="0">
              <a:lnSpc>
                <a:spcPct val="150000"/>
              </a:lnSpc>
              <a:spcBef>
                <a:spcPct val="20000"/>
              </a:spcBef>
              <a:spcAft>
                <a:spcPct val="0"/>
              </a:spcAft>
              <a:buClrTx/>
              <a:buSzTx/>
              <a:buFontTx/>
              <a:buNone/>
              <a:defRPr/>
            </a:pPr>
            <a:r>
              <a:rPr kumimoji="0" lang="en-US" altLang="zh-CN"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rPr>
              <a:t>2.</a:t>
            </a:r>
            <a:r>
              <a:rPr kumimoji="0" lang="zh-CN" altLang="en-US"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rPr>
              <a:t>完成练习册本课时的习题。</a:t>
            </a:r>
            <a:endParaRPr kumimoji="0" lang="en-US" altLang="zh-CN"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2761454" y="365664"/>
            <a:ext cx="3811588" cy="523220"/>
          </a:xfrm>
          <a:prstGeom prst="rect">
            <a:avLst/>
          </a:prstGeom>
          <a:solidFill>
            <a:schemeClr val="accent1">
              <a:lumMod val="20000"/>
              <a:lumOff val="80000"/>
            </a:schemeClr>
          </a:solidFill>
          <a:ln w="28575">
            <a:solidFill>
              <a:srgbClr val="FFC000"/>
            </a:solidFill>
            <a:prstDash val="solid"/>
          </a:ln>
          <a:scene3d>
            <a:camera prst="orthographicFront"/>
            <a:lightRig rig="threePt" dir="t"/>
          </a:scene3d>
          <a:sp3d>
            <a:bevelT/>
          </a:sp3d>
        </p:spPr>
        <p:txBody>
          <a:bodyPr>
            <a:spAutoFit/>
          </a:bodyPr>
          <a:lstStyle/>
          <a:p>
            <a:pPr marL="0" marR="0" lvl="0" indent="0" algn="l" defTabSz="914400" rtl="0" eaLnBrk="0" fontAlgn="base" latinLnBrk="0" hangingPunct="0">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知识点一    常量与变量</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6" name="矩形 5"/>
          <p:cNvSpPr/>
          <p:nvPr/>
        </p:nvSpPr>
        <p:spPr>
          <a:xfrm>
            <a:off x="1036636" y="888884"/>
            <a:ext cx="7261225" cy="1152367"/>
          </a:xfrm>
          <a:prstGeom prst="rect">
            <a:avLst/>
          </a:prstGeom>
        </p:spPr>
        <p:txBody>
          <a:bodyPr>
            <a:spAutoFit/>
          </a:bodyPr>
          <a:lstStyle/>
          <a:p>
            <a:pPr marL="457200" marR="0" lvl="0" indent="-457200" algn="l" defTabSz="914400" rtl="0" eaLnBrk="0" fontAlgn="base" latinLnBrk="0" hangingPunct="0">
              <a:lnSpc>
                <a:spcPct val="130000"/>
              </a:lnSpc>
              <a:spcBef>
                <a:spcPct val="0"/>
              </a:spcBef>
              <a:spcAft>
                <a:spcPct val="0"/>
              </a:spcAft>
              <a:buClr>
                <a:srgbClr val="F06E46"/>
              </a:buClr>
              <a:buSzTx/>
              <a:buFont typeface="Wingdings" panose="05000000000000000000" pitchFamily="2" charset="2"/>
              <a:buChar char="Ø"/>
              <a:defRPr/>
            </a:pP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变量</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：在某一变化过程中，不断</a:t>
            </a:r>
            <a:r>
              <a:rPr kumimoji="0" lang="en-US" altLang="zh-CN"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______</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的量叫作变量。</a:t>
            </a:r>
            <a:endPar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endParaRPr>
          </a:p>
        </p:txBody>
      </p:sp>
      <p:sp>
        <p:nvSpPr>
          <p:cNvPr id="7" name="矩形 6"/>
          <p:cNvSpPr/>
          <p:nvPr/>
        </p:nvSpPr>
        <p:spPr>
          <a:xfrm>
            <a:off x="1036636" y="1989100"/>
            <a:ext cx="7261225" cy="1152367"/>
          </a:xfrm>
          <a:prstGeom prst="rect">
            <a:avLst/>
          </a:prstGeom>
        </p:spPr>
        <p:txBody>
          <a:bodyPr>
            <a:spAutoFit/>
          </a:bodyPr>
          <a:lstStyle/>
          <a:p>
            <a:pPr marL="457200" marR="0" lvl="0" indent="-457200" algn="l" defTabSz="914400" rtl="0" eaLnBrk="0" fontAlgn="base" latinLnBrk="0" hangingPunct="0">
              <a:lnSpc>
                <a:spcPct val="130000"/>
              </a:lnSpc>
              <a:spcBef>
                <a:spcPct val="0"/>
              </a:spcBef>
              <a:spcAft>
                <a:spcPct val="0"/>
              </a:spcAft>
              <a:buClr>
                <a:srgbClr val="F06E46"/>
              </a:buClr>
              <a:buSzTx/>
              <a:buFont typeface="Wingdings" panose="05000000000000000000" pitchFamily="2" charset="2"/>
              <a:buChar char="Ø"/>
              <a:defRPr/>
            </a:pP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常量</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：在变化过程中数值始终</a:t>
            </a:r>
            <a:r>
              <a:rPr lang="en-US" altLang="zh-CN" sz="2800" b="1" dirty="0">
                <a:latin typeface="+mj-lt"/>
                <a:ea typeface="楷体" panose="02010609060101010101" pitchFamily="49" charset="-122"/>
              </a:rPr>
              <a:t>______</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的量叫作常量。</a:t>
            </a:r>
            <a:endPar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endParaRPr>
          </a:p>
        </p:txBody>
      </p:sp>
      <p:sp>
        <p:nvSpPr>
          <p:cNvPr id="5" name="矩形 4"/>
          <p:cNvSpPr/>
          <p:nvPr/>
        </p:nvSpPr>
        <p:spPr>
          <a:xfrm>
            <a:off x="6631412" y="941847"/>
            <a:ext cx="934402" cy="523220"/>
          </a:xfrm>
          <a:prstGeom prst="rect">
            <a:avLst/>
          </a:prstGeom>
        </p:spPr>
        <p:txBody>
          <a:bodyPr wrap="square">
            <a:spAutoFit/>
          </a:bodyPr>
          <a:lstStyle/>
          <a:p>
            <a:pPr marR="0" lvl="0" algn="l" defTabSz="914400" rtl="0" eaLnBrk="0" fontAlgn="base" latinLnBrk="0" hangingPunct="0">
              <a:spcBef>
                <a:spcPct val="0"/>
              </a:spcBef>
              <a:spcAft>
                <a:spcPct val="0"/>
              </a:spcAft>
              <a:buClr>
                <a:srgbClr val="F06E46"/>
              </a:buClr>
              <a:buSzTx/>
              <a:defRPr/>
            </a:pPr>
            <a:r>
              <a:rPr lang="zh-CN" altLang="en-US" sz="2800" b="1" dirty="0">
                <a:solidFill>
                  <a:srgbClr val="3333FF"/>
                </a:solidFill>
                <a:latin typeface="+mj-lt"/>
                <a:ea typeface="楷体" panose="02010609060101010101" pitchFamily="49" charset="-122"/>
              </a:rPr>
              <a:t>变化</a:t>
            </a:r>
            <a:endParaRPr kumimoji="0" lang="zh-CN" altLang="en-US" sz="2800" b="1" i="0" u="none" strike="noStrike" kern="1200" cap="none" spc="0" normalizeH="0" baseline="0" noProof="0" dirty="0">
              <a:ln>
                <a:noFill/>
              </a:ln>
              <a:solidFill>
                <a:srgbClr val="3333FF"/>
              </a:solidFill>
              <a:effectLst/>
              <a:uLnTx/>
              <a:uFillTx/>
              <a:latin typeface="+mj-lt"/>
              <a:ea typeface="楷体" panose="02010609060101010101" pitchFamily="49" charset="-122"/>
            </a:endParaRPr>
          </a:p>
        </p:txBody>
      </p:sp>
      <p:sp>
        <p:nvSpPr>
          <p:cNvPr id="8" name="矩形 7"/>
          <p:cNvSpPr/>
          <p:nvPr/>
        </p:nvSpPr>
        <p:spPr>
          <a:xfrm>
            <a:off x="6262687" y="2048530"/>
            <a:ext cx="934402" cy="523220"/>
          </a:xfrm>
          <a:prstGeom prst="rect">
            <a:avLst/>
          </a:prstGeom>
        </p:spPr>
        <p:txBody>
          <a:bodyPr wrap="square">
            <a:spAutoFit/>
          </a:bodyPr>
          <a:lstStyle/>
          <a:p>
            <a:pPr marR="0" lvl="0" algn="l" defTabSz="914400" rtl="0" eaLnBrk="0" fontAlgn="base" latinLnBrk="0" hangingPunct="0">
              <a:spcBef>
                <a:spcPct val="0"/>
              </a:spcBef>
              <a:spcAft>
                <a:spcPct val="0"/>
              </a:spcAft>
              <a:buClr>
                <a:srgbClr val="F06E46"/>
              </a:buClr>
              <a:buSzTx/>
              <a:defRPr/>
            </a:pPr>
            <a:r>
              <a:rPr lang="zh-CN" altLang="en-US" sz="2800" b="1" dirty="0">
                <a:solidFill>
                  <a:srgbClr val="3333FF"/>
                </a:solidFill>
                <a:latin typeface="+mj-lt"/>
                <a:ea typeface="楷体" panose="02010609060101010101" pitchFamily="49" charset="-122"/>
              </a:rPr>
              <a:t>不变</a:t>
            </a:r>
            <a:endParaRPr kumimoji="0" lang="zh-CN" altLang="en-US" sz="2800" b="1" i="0" u="none" strike="noStrike" kern="1200" cap="none" spc="0" normalizeH="0" baseline="0" noProof="0" dirty="0">
              <a:ln>
                <a:noFill/>
              </a:ln>
              <a:solidFill>
                <a:srgbClr val="3333FF"/>
              </a:solidFill>
              <a:effectLst/>
              <a:uLnTx/>
              <a:uFillTx/>
              <a:latin typeface="+mj-lt"/>
              <a:ea typeface="楷体" panose="02010609060101010101" pitchFamily="49" charset="-122"/>
            </a:endParaRPr>
          </a:p>
        </p:txBody>
      </p:sp>
      <p:sp>
        <p:nvSpPr>
          <p:cNvPr id="9" name="矩形 8"/>
          <p:cNvSpPr/>
          <p:nvPr/>
        </p:nvSpPr>
        <p:spPr>
          <a:xfrm>
            <a:off x="1039996" y="3149656"/>
            <a:ext cx="7257865" cy="1596847"/>
          </a:xfrm>
          <a:prstGeom prst="rect">
            <a:avLst/>
          </a:prstGeom>
        </p:spPr>
        <p:txBody>
          <a:bodyPr wrap="square">
            <a:spAutoFit/>
          </a:bodyPr>
          <a:lstStyle/>
          <a:p>
            <a:pPr lvl="0" indent="720090">
              <a:lnSpc>
                <a:spcPct val="130000"/>
              </a:lnSpc>
              <a:buClr>
                <a:srgbClr val="F06E46"/>
              </a:buClr>
              <a:defRPr/>
            </a:pPr>
            <a:r>
              <a:rPr kumimoji="0" lang="zh-CN" altLang="en-US" sz="2600" b="1" i="0" u="none" strike="noStrike" kern="1200" cap="none" spc="0" normalizeH="0" baseline="0" noProof="0" dirty="0">
                <a:ln>
                  <a:noFill/>
                </a:ln>
                <a:effectLst/>
                <a:uLnTx/>
                <a:uFillTx/>
                <a:latin typeface="+mj-lt"/>
                <a:ea typeface="楷体" panose="02010609060101010101" pitchFamily="49" charset="-122"/>
                <a:cs typeface="+mn-cs"/>
              </a:rPr>
              <a:t>在某一变化过程中有两个变量</a:t>
            </a:r>
            <a:r>
              <a:rPr kumimoji="0" lang="en-US" altLang="zh-CN" sz="2600" b="1" i="1" u="none" strike="noStrike" kern="1200" cap="none" spc="0" normalizeH="0" baseline="0" noProof="0" dirty="0">
                <a:ln>
                  <a:noFill/>
                </a:ln>
                <a:effectLst/>
                <a:uLnTx/>
                <a:uFillTx/>
                <a:latin typeface="+mj-lt"/>
                <a:ea typeface="楷体" panose="02010609060101010101" pitchFamily="49" charset="-122"/>
                <a:cs typeface="+mn-cs"/>
              </a:rPr>
              <a:t>x </a:t>
            </a:r>
            <a:r>
              <a:rPr kumimoji="0" lang="zh-CN" altLang="en-US" sz="2600" b="1" i="0" u="none" strike="noStrike" kern="1200" cap="none" spc="0" normalizeH="0" baseline="0" noProof="0" dirty="0">
                <a:ln>
                  <a:noFill/>
                </a:ln>
                <a:effectLst/>
                <a:uLnTx/>
                <a:uFillTx/>
                <a:latin typeface="+mj-lt"/>
                <a:ea typeface="楷体" panose="02010609060101010101" pitchFamily="49" charset="-122"/>
                <a:cs typeface="+mn-cs"/>
              </a:rPr>
              <a:t>和</a:t>
            </a:r>
            <a:r>
              <a:rPr kumimoji="0" lang="en-US" altLang="zh-CN" sz="2600" b="1" i="1" u="none" strike="noStrike" kern="1200" cap="none" spc="0" normalizeH="0" baseline="0" noProof="0" dirty="0">
                <a:ln>
                  <a:noFill/>
                </a:ln>
                <a:effectLst/>
                <a:uLnTx/>
                <a:uFillTx/>
                <a:latin typeface="+mj-lt"/>
                <a:ea typeface="楷体" panose="02010609060101010101" pitchFamily="49" charset="-122"/>
                <a:cs typeface="+mn-cs"/>
              </a:rPr>
              <a:t>y</a:t>
            </a:r>
            <a:r>
              <a:rPr kumimoji="0" lang="zh-CN" altLang="en-US" sz="2600" b="1" i="0" u="none" strike="noStrike" kern="1200" cap="none" spc="0" normalizeH="0" baseline="0" noProof="0" dirty="0">
                <a:ln>
                  <a:noFill/>
                </a:ln>
                <a:effectLst/>
                <a:uLnTx/>
                <a:uFillTx/>
                <a:latin typeface="+mj-lt"/>
                <a:ea typeface="楷体" panose="02010609060101010101" pitchFamily="49" charset="-122"/>
                <a:cs typeface="+mn-cs"/>
              </a:rPr>
              <a:t>，若变量</a:t>
            </a:r>
            <a:r>
              <a:rPr kumimoji="0" lang="en-US" altLang="zh-CN" sz="2600" b="1" i="1" u="none" strike="noStrike" kern="1200" cap="none" spc="0" normalizeH="0" baseline="0" noProof="0" dirty="0">
                <a:ln>
                  <a:noFill/>
                </a:ln>
                <a:effectLst/>
                <a:uLnTx/>
                <a:uFillTx/>
                <a:latin typeface="+mj-lt"/>
                <a:ea typeface="楷体" panose="02010609060101010101" pitchFamily="49" charset="-122"/>
                <a:cs typeface="+mn-cs"/>
              </a:rPr>
              <a:t>y </a:t>
            </a:r>
            <a:r>
              <a:rPr kumimoji="0" lang="zh-CN" altLang="en-US" sz="2600" b="1" i="0" u="none" strike="noStrike" kern="1200" cap="none" spc="0" normalizeH="0" baseline="0" noProof="0" dirty="0">
                <a:ln>
                  <a:noFill/>
                </a:ln>
                <a:effectLst/>
                <a:uLnTx/>
                <a:uFillTx/>
                <a:latin typeface="+mj-lt"/>
                <a:ea typeface="楷体" panose="02010609060101010101" pitchFamily="49" charset="-122"/>
                <a:cs typeface="+mn-cs"/>
              </a:rPr>
              <a:t>随变量</a:t>
            </a:r>
            <a:r>
              <a:rPr kumimoji="0" lang="en-US" altLang="zh-CN" sz="2600" b="1" i="1" u="none" strike="noStrike" kern="1200" cap="none" spc="0" normalizeH="0" baseline="0" noProof="0" dirty="0">
                <a:ln>
                  <a:noFill/>
                </a:ln>
                <a:effectLst/>
                <a:uLnTx/>
                <a:uFillTx/>
                <a:latin typeface="+mj-lt"/>
                <a:ea typeface="楷体" panose="02010609060101010101" pitchFamily="49" charset="-122"/>
                <a:cs typeface="+mn-cs"/>
              </a:rPr>
              <a:t>x</a:t>
            </a:r>
            <a:r>
              <a:rPr kumimoji="0" lang="zh-CN" altLang="en-US" sz="2600" b="1" i="0" u="none" strike="noStrike" kern="1200" cap="none" spc="0" normalizeH="0" baseline="0" noProof="0" dirty="0">
                <a:ln>
                  <a:noFill/>
                </a:ln>
                <a:effectLst/>
                <a:uLnTx/>
                <a:uFillTx/>
                <a:latin typeface="+mj-lt"/>
                <a:ea typeface="楷体" panose="02010609060101010101" pitchFamily="49" charset="-122"/>
                <a:cs typeface="+mn-cs"/>
              </a:rPr>
              <a:t>的变化而变化，则把</a:t>
            </a:r>
            <a:r>
              <a:rPr kumimoji="0" lang="en-US" altLang="zh-CN" sz="2600" b="1" i="1" u="none" strike="noStrike" kern="1200" cap="none" spc="0" normalizeH="0" baseline="0" noProof="0" dirty="0">
                <a:ln>
                  <a:noFill/>
                </a:ln>
                <a:effectLst/>
                <a:uLnTx/>
                <a:uFillTx/>
                <a:latin typeface="+mj-lt"/>
                <a:ea typeface="楷体" panose="02010609060101010101" pitchFamily="49" charset="-122"/>
                <a:cs typeface="+mn-cs"/>
              </a:rPr>
              <a:t>x</a:t>
            </a:r>
            <a:r>
              <a:rPr kumimoji="0" lang="zh-CN" altLang="en-US" sz="2600" b="1" i="0" u="none" strike="noStrike" kern="1200" cap="none" spc="0" normalizeH="0" baseline="0" noProof="0" dirty="0">
                <a:ln>
                  <a:noFill/>
                </a:ln>
                <a:effectLst/>
                <a:uLnTx/>
                <a:uFillTx/>
                <a:latin typeface="+mj-lt"/>
                <a:ea typeface="楷体" panose="02010609060101010101" pitchFamily="49" charset="-122"/>
                <a:cs typeface="+mn-cs"/>
              </a:rPr>
              <a:t>叫作</a:t>
            </a:r>
            <a:r>
              <a:rPr kumimoji="0" lang="en-US" altLang="zh-CN" sz="2600" b="1" i="0" u="none" strike="noStrike" kern="1200" cap="none" spc="0" normalizeH="0" baseline="0" noProof="0" dirty="0">
                <a:ln>
                  <a:noFill/>
                </a:ln>
                <a:effectLst/>
                <a:uLnTx/>
                <a:uFillTx/>
                <a:latin typeface="+mj-lt"/>
                <a:ea typeface="楷体" panose="02010609060101010101" pitchFamily="49" charset="-122"/>
                <a:cs typeface="+mn-cs"/>
              </a:rPr>
              <a:t>_______</a:t>
            </a:r>
            <a:r>
              <a:rPr kumimoji="0" lang="zh-CN" altLang="en-US" sz="2600" b="1" i="0" u="none" strike="noStrike" kern="1200" cap="none" spc="0" normalizeH="0" baseline="0" noProof="0" dirty="0">
                <a:ln>
                  <a:noFill/>
                </a:ln>
                <a:effectLst/>
                <a:uLnTx/>
                <a:uFillTx/>
                <a:latin typeface="+mj-lt"/>
                <a:ea typeface="楷体" panose="02010609060101010101" pitchFamily="49" charset="-122"/>
                <a:cs typeface="+mn-cs"/>
              </a:rPr>
              <a:t>，</a:t>
            </a:r>
            <a:r>
              <a:rPr kumimoji="0" lang="en-US" altLang="zh-CN" sz="2600" b="1" i="1" u="none" strike="noStrike" kern="1200" cap="none" spc="0" normalizeH="0" baseline="0" noProof="0" dirty="0">
                <a:ln>
                  <a:noFill/>
                </a:ln>
                <a:effectLst/>
                <a:uLnTx/>
                <a:uFillTx/>
                <a:latin typeface="+mj-lt"/>
                <a:ea typeface="楷体" panose="02010609060101010101" pitchFamily="49" charset="-122"/>
                <a:cs typeface="+mn-cs"/>
              </a:rPr>
              <a:t>y</a:t>
            </a:r>
            <a:r>
              <a:rPr kumimoji="0" lang="zh-CN" altLang="en-US" sz="2600" b="1" i="0" u="none" strike="noStrike" kern="1200" cap="none" spc="0" normalizeH="0" baseline="0" noProof="0" dirty="0">
                <a:ln>
                  <a:noFill/>
                </a:ln>
                <a:effectLst/>
                <a:uLnTx/>
                <a:uFillTx/>
                <a:latin typeface="+mj-lt"/>
                <a:ea typeface="楷体" panose="02010609060101010101" pitchFamily="49" charset="-122"/>
                <a:cs typeface="+mn-cs"/>
              </a:rPr>
              <a:t>叫作</a:t>
            </a:r>
            <a:r>
              <a:rPr kumimoji="0" lang="en-US" altLang="zh-CN" sz="2600" b="1" i="0" u="none" strike="noStrike" kern="1200" cap="none" spc="0" normalizeH="0" baseline="0" noProof="0" dirty="0">
                <a:ln>
                  <a:noFill/>
                </a:ln>
                <a:effectLst/>
                <a:uLnTx/>
                <a:uFillTx/>
                <a:latin typeface="+mj-lt"/>
                <a:ea typeface="楷体" panose="02010609060101010101" pitchFamily="49" charset="-122"/>
                <a:cs typeface="+mn-cs"/>
              </a:rPr>
              <a:t>________</a:t>
            </a:r>
            <a:r>
              <a:rPr kumimoji="0" lang="zh-CN" altLang="en-US" sz="2600" b="1" i="0" u="none" strike="noStrike" kern="1200" cap="none" spc="0" normalizeH="0" baseline="0" noProof="0" dirty="0">
                <a:ln>
                  <a:noFill/>
                </a:ln>
                <a:effectLst/>
                <a:uLnTx/>
                <a:uFillTx/>
                <a:latin typeface="+mj-lt"/>
                <a:ea typeface="楷体" panose="02010609060101010101" pitchFamily="49" charset="-122"/>
                <a:cs typeface="+mn-cs"/>
              </a:rPr>
              <a:t>。</a:t>
            </a:r>
            <a:endParaRPr kumimoji="0" lang="zh-CN" altLang="en-US" sz="2600" b="1" i="0" u="none" strike="noStrike" kern="1200" cap="none" spc="0" normalizeH="0" baseline="0" noProof="0" dirty="0">
              <a:ln>
                <a:noFill/>
              </a:ln>
              <a:effectLst/>
              <a:uLnTx/>
              <a:uFillTx/>
              <a:latin typeface="+mj-lt"/>
              <a:ea typeface="楷体" panose="02010609060101010101" pitchFamily="49" charset="-122"/>
              <a:cs typeface="+mn-cs"/>
            </a:endParaRPr>
          </a:p>
        </p:txBody>
      </p:sp>
      <p:sp>
        <p:nvSpPr>
          <p:cNvPr id="10" name="矩形 9"/>
          <p:cNvSpPr/>
          <p:nvPr/>
        </p:nvSpPr>
        <p:spPr>
          <a:xfrm>
            <a:off x="6631412" y="3645090"/>
            <a:ext cx="1337444" cy="556563"/>
          </a:xfrm>
          <a:prstGeom prst="rect">
            <a:avLst/>
          </a:prstGeom>
        </p:spPr>
        <p:txBody>
          <a:bodyPr wrap="square">
            <a:spAutoFit/>
          </a:bodyPr>
          <a:lstStyle/>
          <a:p>
            <a:pPr lvl="0">
              <a:lnSpc>
                <a:spcPct val="130000"/>
              </a:lnSpc>
              <a:buClr>
                <a:srgbClr val="F06E46"/>
              </a:buClr>
              <a:defRPr/>
            </a:pPr>
            <a:r>
              <a:rPr kumimoji="0" lang="zh-CN" altLang="en-US" sz="26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自变量</a:t>
            </a:r>
            <a:endParaRPr kumimoji="0" lang="zh-CN" altLang="en-US" sz="26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
        <p:nvSpPr>
          <p:cNvPr id="11" name="矩形 10"/>
          <p:cNvSpPr/>
          <p:nvPr/>
        </p:nvSpPr>
        <p:spPr>
          <a:xfrm>
            <a:off x="2025967" y="4189940"/>
            <a:ext cx="1337444" cy="556563"/>
          </a:xfrm>
          <a:prstGeom prst="rect">
            <a:avLst/>
          </a:prstGeom>
        </p:spPr>
        <p:txBody>
          <a:bodyPr wrap="square">
            <a:spAutoFit/>
          </a:bodyPr>
          <a:lstStyle/>
          <a:p>
            <a:pPr lvl="0">
              <a:lnSpc>
                <a:spcPct val="130000"/>
              </a:lnSpc>
              <a:buClr>
                <a:srgbClr val="F06E46"/>
              </a:buClr>
              <a:defRPr/>
            </a:pPr>
            <a:r>
              <a:rPr kumimoji="0" lang="zh-CN" altLang="en-US" sz="26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因变量</a:t>
            </a:r>
            <a:endParaRPr kumimoji="0" lang="zh-CN" altLang="en-US" sz="26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34988" y="942975"/>
            <a:ext cx="8148638" cy="3324225"/>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       </a:t>
            </a:r>
            <a:r>
              <a:rPr kumimoji="0" lang="zh-CN" altLang="en-US" sz="2800" b="1" i="0" u="none" strike="noStrike" kern="1200" cap="none" spc="0" normalizeH="0" baseline="0" noProof="0" dirty="0">
                <a:ln>
                  <a:noFill/>
                </a:ln>
                <a:solidFill>
                  <a:srgbClr val="3333FF"/>
                </a:solidFill>
                <a:effectLst/>
                <a:uLnTx/>
                <a:uFillTx/>
                <a:latin typeface="+mj-lt"/>
                <a:ea typeface="+mj-ea"/>
                <a:cs typeface="+mn-cs"/>
              </a:rPr>
              <a:t> 例</a:t>
            </a:r>
            <a:r>
              <a:rPr kumimoji="0" lang="en-US" altLang="zh-CN" sz="2800" b="1" i="0" u="none" strike="noStrike" kern="1200" cap="none" spc="0" normalizeH="0" baseline="0" noProof="0" dirty="0">
                <a:ln>
                  <a:noFill/>
                </a:ln>
                <a:solidFill>
                  <a:srgbClr val="3333FF"/>
                </a:solidFill>
                <a:effectLst/>
                <a:uLnTx/>
                <a:uFillTx/>
                <a:latin typeface="+mj-lt"/>
                <a:ea typeface="+mj-ea"/>
                <a:cs typeface="+mn-cs"/>
              </a:rPr>
              <a:t>1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汽车以 </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m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千米</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时从甲地驶向乙地，若甲、乙两地相距 </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s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千米，当汽车行驶了 </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x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小时后，距离乙地还有 </a:t>
            </a:r>
            <a:r>
              <a:rPr kumimoji="0" lang="en-US" altLang="zh-CN" sz="2800" b="1" i="1" u="none" strike="noStrike" kern="1200" cap="none" spc="0" normalizeH="0" baseline="0" noProof="0" dirty="0">
                <a:ln>
                  <a:noFill/>
                </a:ln>
                <a:solidFill>
                  <a:schemeClr val="tx1"/>
                </a:solidFill>
                <a:effectLst/>
                <a:uLnTx/>
                <a:uFillTx/>
                <a:latin typeface="+mj-lt"/>
                <a:ea typeface="+mj-ea"/>
                <a:cs typeface="+mn-cs"/>
              </a:rPr>
              <a:t>y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千米，在这个问题中，常量是</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______</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，变量是</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______</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，其中自变量是</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_____</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，因变量是</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_____.</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4" name="Text Box 39"/>
          <p:cNvSpPr txBox="1">
            <a:spLocks noChangeArrowheads="1"/>
          </p:cNvSpPr>
          <p:nvPr/>
        </p:nvSpPr>
        <p:spPr bwMode="auto">
          <a:xfrm>
            <a:off x="7069138" y="2311400"/>
            <a:ext cx="1028700" cy="523875"/>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m</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a:t>
            </a:r>
            <a:r>
              <a:rPr kumimoji="0" lang="en-US" altLang="zh-CN" sz="28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s</a:t>
            </a:r>
            <a:endParaRPr kumimoji="0" lang="zh-CN" altLang="en-US" sz="28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
        <p:nvSpPr>
          <p:cNvPr id="5" name="Text Box 39"/>
          <p:cNvSpPr txBox="1">
            <a:spLocks noChangeArrowheads="1"/>
          </p:cNvSpPr>
          <p:nvPr/>
        </p:nvSpPr>
        <p:spPr bwMode="auto">
          <a:xfrm>
            <a:off x="1841500" y="2941638"/>
            <a:ext cx="1027113" cy="523875"/>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x</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a:t>
            </a:r>
            <a:r>
              <a:rPr kumimoji="0" lang="en-US" altLang="zh-CN" sz="28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y</a:t>
            </a:r>
            <a:endParaRPr kumimoji="0" lang="zh-CN" altLang="en-US" sz="28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
        <p:nvSpPr>
          <p:cNvPr id="6" name="Text Box 39"/>
          <p:cNvSpPr txBox="1">
            <a:spLocks noChangeArrowheads="1"/>
          </p:cNvSpPr>
          <p:nvPr/>
        </p:nvSpPr>
        <p:spPr bwMode="auto">
          <a:xfrm>
            <a:off x="5543550" y="2941638"/>
            <a:ext cx="365125" cy="523875"/>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x</a:t>
            </a:r>
            <a:endParaRPr kumimoji="0" lang="zh-CN" altLang="en-US" sz="28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
        <p:nvSpPr>
          <p:cNvPr id="7" name="Text Box 39"/>
          <p:cNvSpPr txBox="1">
            <a:spLocks noChangeArrowheads="1"/>
          </p:cNvSpPr>
          <p:nvPr/>
        </p:nvSpPr>
        <p:spPr bwMode="auto">
          <a:xfrm>
            <a:off x="930275" y="3549650"/>
            <a:ext cx="365125" cy="523875"/>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y</a:t>
            </a:r>
            <a:endParaRPr kumimoji="0" lang="zh-CN" altLang="en-US" sz="2800" b="1" i="1"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956478" y="488807"/>
            <a:ext cx="3221515" cy="523220"/>
          </a:xfrm>
          <a:prstGeom prst="rect">
            <a:avLst/>
          </a:prstGeom>
          <a:solidFill>
            <a:schemeClr val="accent1">
              <a:lumMod val="20000"/>
              <a:lumOff val="80000"/>
            </a:schemeClr>
          </a:solidFill>
          <a:ln w="28575">
            <a:solidFill>
              <a:srgbClr val="FFC000"/>
            </a:solidFill>
            <a:prstDash val="solid"/>
          </a:ln>
          <a:scene3d>
            <a:camera prst="orthographicFront"/>
            <a:lightRig rig="threePt" dir="t"/>
          </a:scene3d>
          <a:sp3d>
            <a:bevelT/>
          </a:sp3d>
        </p:spPr>
        <p:txBody>
          <a:bodyPr wrap="square" anchor="ctr">
            <a:spAutoFit/>
          </a:bodyPr>
          <a:lstStyle/>
          <a:p>
            <a:pPr marL="0" marR="0" lvl="0" indent="0" algn="ctr" defTabSz="914400" rtl="0" eaLnBrk="0" fontAlgn="base" latinLnBrk="0" hangingPunct="0">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知识点二    表格法</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4" name="矩形 3"/>
          <p:cNvSpPr/>
          <p:nvPr/>
        </p:nvSpPr>
        <p:spPr>
          <a:xfrm>
            <a:off x="1202689" y="1279837"/>
            <a:ext cx="6729095" cy="661988"/>
          </a:xfrm>
          <a:prstGeom prst="rect">
            <a:avLst/>
          </a:prstGeom>
        </p:spPr>
        <p:txBody>
          <a:bodyPr wrap="square">
            <a:spAutoFit/>
          </a:bodyPr>
          <a:lstStyle/>
          <a:p>
            <a:pPr marR="0" lvl="0" algn="l" defTabSz="914400" rtl="0" eaLnBrk="0" fontAlgn="base" latinLnBrk="0" hangingPunct="0">
              <a:lnSpc>
                <a:spcPct val="150000"/>
              </a:lnSpc>
              <a:spcBef>
                <a:spcPct val="0"/>
              </a:spcBef>
              <a:spcAft>
                <a:spcPct val="0"/>
              </a:spcAft>
              <a:buClr>
                <a:srgbClr val="F06E46"/>
              </a:buClr>
              <a:buSzTx/>
              <a:defRPr/>
            </a:pPr>
            <a:r>
              <a:rPr lang="zh-CN" altLang="en-US" sz="2800" b="1" dirty="0">
                <a:latin typeface="+mj-lt"/>
                <a:ea typeface="楷体" panose="02010609060101010101" pitchFamily="49" charset="-122"/>
              </a:rPr>
              <a:t>用表格表示两个变量之间的关系的方法</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endParaRPr>
          </a:p>
        </p:txBody>
      </p:sp>
      <p:sp>
        <p:nvSpPr>
          <p:cNvPr id="5" name="矩形 4"/>
          <p:cNvSpPr/>
          <p:nvPr/>
        </p:nvSpPr>
        <p:spPr>
          <a:xfrm>
            <a:off x="852805" y="2209483"/>
            <a:ext cx="7261225" cy="1303177"/>
          </a:xfrm>
          <a:prstGeom prst="rect">
            <a:avLst/>
          </a:prstGeom>
        </p:spPr>
        <p:txBody>
          <a:bodyPr>
            <a:spAutoFit/>
          </a:bodyPr>
          <a:lstStyle/>
          <a:p>
            <a:pPr marL="457200" lvl="0" indent="-457200">
              <a:lnSpc>
                <a:spcPct val="150000"/>
              </a:lnSpc>
              <a:buClr>
                <a:srgbClr val="F06E46"/>
              </a:buClr>
              <a:buFont typeface="Wingdings" panose="05000000000000000000" pitchFamily="2" charset="2"/>
              <a:buChar char="Ø"/>
              <a:defRPr/>
            </a:pP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一般有两行，第一行表示</a:t>
            </a:r>
            <a:r>
              <a:rPr lang="en-US" altLang="zh-CN" sz="2800" b="1" noProof="0" dirty="0">
                <a:latin typeface="+mj-lt"/>
                <a:ea typeface="楷体" panose="02010609060101010101" pitchFamily="49" charset="-122"/>
              </a:rPr>
              <a:t>_______</a:t>
            </a:r>
            <a:r>
              <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rPr>
              <a:t>，第二行表示</a:t>
            </a:r>
            <a:r>
              <a:rPr lang="en-US" altLang="zh-CN" sz="2800" b="1" dirty="0">
                <a:latin typeface="+mj-lt"/>
                <a:ea typeface="楷体" panose="02010609060101010101" pitchFamily="49" charset="-122"/>
              </a:rPr>
              <a:t>_______</a:t>
            </a:r>
            <a:r>
              <a:rPr lang="zh-CN" altLang="en-US" sz="2800" b="1" dirty="0">
                <a:latin typeface="+mj-lt"/>
                <a:ea typeface="楷体" panose="02010609060101010101" pitchFamily="49" charset="-122"/>
              </a:rPr>
              <a:t>。</a:t>
            </a:r>
            <a:endParaRPr kumimoji="0" lang="zh-CN" altLang="en-US" sz="2800" b="1" i="0" u="none" strike="noStrike" kern="1200" cap="none" spc="0" normalizeH="0" baseline="0" noProof="0" dirty="0">
              <a:ln>
                <a:noFill/>
              </a:ln>
              <a:solidFill>
                <a:schemeClr val="tx1"/>
              </a:solidFill>
              <a:effectLst/>
              <a:uLnTx/>
              <a:uFillTx/>
              <a:latin typeface="+mj-lt"/>
              <a:ea typeface="楷体" panose="02010609060101010101" pitchFamily="49" charset="-122"/>
              <a:cs typeface="+mn-cs"/>
            </a:endParaRPr>
          </a:p>
        </p:txBody>
      </p:sp>
      <p:sp>
        <p:nvSpPr>
          <p:cNvPr id="7" name="矩形 6"/>
          <p:cNvSpPr/>
          <p:nvPr/>
        </p:nvSpPr>
        <p:spPr>
          <a:xfrm>
            <a:off x="5366492" y="2323805"/>
            <a:ext cx="1262908" cy="523220"/>
          </a:xfrm>
          <a:prstGeom prst="rect">
            <a:avLst/>
          </a:prstGeom>
        </p:spPr>
        <p:txBody>
          <a:bodyPr wrap="square">
            <a:spAutoFit/>
          </a:bodyPr>
          <a:lstStyle/>
          <a:p>
            <a:pPr marR="0" lvl="0" algn="l" defTabSz="914400" rtl="0" eaLnBrk="0" fontAlgn="base" latinLnBrk="0" hangingPunct="0">
              <a:spcBef>
                <a:spcPct val="0"/>
              </a:spcBef>
              <a:spcAft>
                <a:spcPct val="0"/>
              </a:spcAft>
              <a:buClr>
                <a:srgbClr val="F06E46"/>
              </a:buClr>
              <a:buSzTx/>
              <a:defRPr/>
            </a:pPr>
            <a:r>
              <a:rPr lang="zh-CN" altLang="en-US" sz="2800" b="1" dirty="0">
                <a:solidFill>
                  <a:srgbClr val="3333FF"/>
                </a:solidFill>
                <a:latin typeface="+mj-lt"/>
                <a:ea typeface="楷体" panose="02010609060101010101" pitchFamily="49" charset="-122"/>
              </a:rPr>
              <a:t>自变量</a:t>
            </a:r>
            <a:endParaRPr kumimoji="0" lang="zh-CN" altLang="en-US" sz="2800" b="1" i="0" u="none" strike="noStrike" kern="1200" cap="none" spc="0" normalizeH="0" baseline="0" noProof="0" dirty="0">
              <a:ln>
                <a:noFill/>
              </a:ln>
              <a:solidFill>
                <a:srgbClr val="3333FF"/>
              </a:solidFill>
              <a:effectLst/>
              <a:uLnTx/>
              <a:uFillTx/>
              <a:latin typeface="+mj-lt"/>
              <a:ea typeface="楷体" panose="02010609060101010101" pitchFamily="49" charset="-122"/>
            </a:endParaRPr>
          </a:p>
        </p:txBody>
      </p:sp>
      <p:sp>
        <p:nvSpPr>
          <p:cNvPr id="8" name="矩形 7"/>
          <p:cNvSpPr/>
          <p:nvPr/>
        </p:nvSpPr>
        <p:spPr>
          <a:xfrm>
            <a:off x="2147886" y="2940865"/>
            <a:ext cx="1410653" cy="523220"/>
          </a:xfrm>
          <a:prstGeom prst="rect">
            <a:avLst/>
          </a:prstGeom>
        </p:spPr>
        <p:txBody>
          <a:bodyPr wrap="square">
            <a:spAutoFit/>
          </a:bodyPr>
          <a:lstStyle/>
          <a:p>
            <a:pPr marR="0" lvl="0" algn="l" defTabSz="914400" rtl="0" eaLnBrk="0" fontAlgn="base" latinLnBrk="0" hangingPunct="0">
              <a:spcBef>
                <a:spcPct val="0"/>
              </a:spcBef>
              <a:spcAft>
                <a:spcPct val="0"/>
              </a:spcAft>
              <a:buClr>
                <a:srgbClr val="F06E46"/>
              </a:buClr>
              <a:buSzTx/>
              <a:defRPr/>
            </a:pPr>
            <a:r>
              <a:rPr lang="zh-CN" altLang="en-US" sz="2800" b="1" dirty="0">
                <a:solidFill>
                  <a:srgbClr val="3333FF"/>
                </a:solidFill>
                <a:latin typeface="+mj-lt"/>
                <a:ea typeface="楷体" panose="02010609060101010101" pitchFamily="49" charset="-122"/>
              </a:rPr>
              <a:t>因变量</a:t>
            </a:r>
            <a:endParaRPr kumimoji="0" lang="zh-CN" altLang="en-US" sz="2800" b="1" i="0" u="none" strike="noStrike" kern="1200" cap="none" spc="0" normalizeH="0" baseline="0" noProof="0" dirty="0">
              <a:ln>
                <a:noFill/>
              </a:ln>
              <a:solidFill>
                <a:srgbClr val="3333FF"/>
              </a:solidFill>
              <a:effectLst/>
              <a:uLnTx/>
              <a:uFillTx/>
              <a:latin typeface="+mj-lt"/>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18" name="图片 3"/>
          <p:cNvPicPr>
            <a:picLocks noChangeAspect="1"/>
          </p:cNvPicPr>
          <p:nvPr/>
        </p:nvPicPr>
        <p:blipFill>
          <a:blip r:embed="rId1"/>
          <a:stretch>
            <a:fillRect/>
          </a:stretch>
        </p:blipFill>
        <p:spPr>
          <a:xfrm>
            <a:off x="3743325" y="1549400"/>
            <a:ext cx="1444625" cy="2903538"/>
          </a:xfrm>
          <a:prstGeom prst="rect">
            <a:avLst/>
          </a:prstGeom>
          <a:noFill/>
          <a:ln w="9525">
            <a:noFill/>
          </a:ln>
        </p:spPr>
      </p:pic>
      <p:sp>
        <p:nvSpPr>
          <p:cNvPr id="10" name="矩形 9"/>
          <p:cNvSpPr/>
          <p:nvPr/>
        </p:nvSpPr>
        <p:spPr bwMode="auto">
          <a:xfrm>
            <a:off x="738188" y="750888"/>
            <a:ext cx="7610475" cy="3789363"/>
          </a:xfrm>
          <a:prstGeom prst="rect">
            <a:avLst/>
          </a:prstGeom>
          <a:solidFill>
            <a:schemeClr val="bg1">
              <a:alpha val="80000"/>
            </a:schemeClr>
          </a:solidFill>
          <a:ln w="19050">
            <a:solidFill>
              <a:schemeClr val="bg1"/>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sp>
        <p:nvSpPr>
          <p:cNvPr id="8" name="矩形 7"/>
          <p:cNvSpPr/>
          <p:nvPr/>
        </p:nvSpPr>
        <p:spPr>
          <a:xfrm>
            <a:off x="812800" y="677863"/>
            <a:ext cx="7423150" cy="1949508"/>
          </a:xfrm>
          <a:prstGeom prst="rect">
            <a:avLst/>
          </a:prstGeom>
          <a:solidFill>
            <a:schemeClr val="bg1">
              <a:alpha val="50000"/>
            </a:schemeClr>
          </a:solidFill>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        </a:t>
            </a:r>
            <a:r>
              <a:rPr kumimoji="0" lang="zh-CN" altLang="en-US" sz="2800" b="1" i="0" u="none" strike="noStrike" kern="1200" cap="none" spc="0" normalizeH="0" baseline="0" noProof="0" dirty="0">
                <a:ln>
                  <a:noFill/>
                </a:ln>
                <a:solidFill>
                  <a:srgbClr val="3333FF"/>
                </a:solidFill>
                <a:effectLst/>
                <a:uLnTx/>
                <a:uFillTx/>
                <a:latin typeface="+mj-lt"/>
                <a:ea typeface="+mj-ea"/>
                <a:cs typeface="+mn-cs"/>
              </a:rPr>
              <a:t>例</a:t>
            </a:r>
            <a:r>
              <a:rPr kumimoji="0" lang="en-US" altLang="zh-CN" sz="2800" b="1" i="0" u="none" strike="noStrike" kern="1200" cap="none" spc="0" normalizeH="0" baseline="0" noProof="0" dirty="0">
                <a:ln>
                  <a:noFill/>
                </a:ln>
                <a:solidFill>
                  <a:srgbClr val="3333FF"/>
                </a:solidFill>
                <a:effectLst/>
                <a:uLnTx/>
                <a:uFillTx/>
                <a:latin typeface="+mj-lt"/>
                <a:ea typeface="+mj-ea"/>
                <a:cs typeface="+mn-cs"/>
              </a:rPr>
              <a:t>2 </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已知某易拉罐厂设计一种易拉罐，在设计过程中发现符合要求的易拉罐的底面积半径与用铝量是如下表关系：</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graphicFrame>
        <p:nvGraphicFramePr>
          <p:cNvPr id="9" name="表格 8"/>
          <p:cNvGraphicFramePr>
            <a:graphicFrameLocks noGrp="1"/>
          </p:cNvGraphicFramePr>
          <p:nvPr/>
        </p:nvGraphicFramePr>
        <p:xfrm>
          <a:off x="935038" y="2709863"/>
          <a:ext cx="7250111" cy="998538"/>
        </p:xfrm>
        <a:graphic>
          <a:graphicData uri="http://schemas.openxmlformats.org/drawingml/2006/table">
            <a:tbl>
              <a:tblPr firstRow="1" bandRow="1">
                <a:tableStyleId>{5940675A-B579-460E-94D1-54222C63F5DA}</a:tableStyleId>
              </a:tblPr>
              <a:tblGrid>
                <a:gridCol w="2175034"/>
                <a:gridCol w="725011"/>
                <a:gridCol w="725011"/>
                <a:gridCol w="725011"/>
                <a:gridCol w="725011"/>
                <a:gridCol w="725011"/>
                <a:gridCol w="725011"/>
                <a:gridCol w="725011"/>
              </a:tblGrid>
              <a:tr h="499269">
                <a:tc>
                  <a:txBody>
                    <a:bodyPr/>
                    <a:lstStyle/>
                    <a:p>
                      <a:pPr algn="ctr"/>
                      <a:r>
                        <a:rPr lang="zh-CN" altLang="en-US" sz="2400" b="1" dirty="0">
                          <a:latin typeface="+mj-lt"/>
                          <a:ea typeface="+mn-ea"/>
                        </a:rPr>
                        <a:t>底面半径 </a:t>
                      </a:r>
                      <a:r>
                        <a:rPr lang="en-US" altLang="zh-CN" sz="2400" b="1" i="1" dirty="0">
                          <a:latin typeface="+mj-lt"/>
                          <a:ea typeface="+mn-ea"/>
                        </a:rPr>
                        <a:t>x</a:t>
                      </a:r>
                      <a:r>
                        <a:rPr lang="en-US" altLang="zh-CN" sz="2400" b="1" dirty="0">
                          <a:latin typeface="+mj-lt"/>
                          <a:ea typeface="+mn-ea"/>
                        </a:rPr>
                        <a:t>/cm</a:t>
                      </a:r>
                      <a:endParaRPr lang="zh-CN" altLang="en-US" sz="2400" b="1" dirty="0">
                        <a:latin typeface="+mj-lt"/>
                        <a:ea typeface="+mn-ea"/>
                      </a:endParaRPr>
                    </a:p>
                  </a:txBody>
                  <a:tcPr marL="91432" marR="91432" marT="45700" marB="45700" anchor="ctr">
                    <a:solidFill>
                      <a:schemeClr val="bg1">
                        <a:alpha val="50000"/>
                      </a:schemeClr>
                    </a:solidFill>
                  </a:tcPr>
                </a:tc>
                <a:tc>
                  <a:txBody>
                    <a:bodyPr/>
                    <a:lstStyle/>
                    <a:p>
                      <a:pPr algn="ctr"/>
                      <a:r>
                        <a:rPr lang="en-US" altLang="zh-CN" sz="2400" b="1" dirty="0">
                          <a:latin typeface="+mj-lt"/>
                          <a:ea typeface="+mn-ea"/>
                        </a:rPr>
                        <a:t>1.6</a:t>
                      </a:r>
                      <a:endParaRPr lang="zh-CN" altLang="en-US" sz="2400" b="1" dirty="0">
                        <a:latin typeface="+mj-lt"/>
                        <a:ea typeface="+mn-ea"/>
                      </a:endParaRPr>
                    </a:p>
                  </a:txBody>
                  <a:tcPr marL="91432" marR="91432" marT="45700" marB="45700" anchor="ctr">
                    <a:solidFill>
                      <a:schemeClr val="bg1">
                        <a:alpha val="50000"/>
                      </a:schemeClr>
                    </a:solidFill>
                  </a:tcPr>
                </a:tc>
                <a:tc>
                  <a:txBody>
                    <a:bodyPr/>
                    <a:lstStyle/>
                    <a:p>
                      <a:pPr algn="ctr"/>
                      <a:r>
                        <a:rPr lang="en-US" altLang="zh-CN" sz="2400" b="1" dirty="0">
                          <a:latin typeface="+mj-lt"/>
                          <a:ea typeface="+mn-ea"/>
                        </a:rPr>
                        <a:t>2.0</a:t>
                      </a:r>
                      <a:endParaRPr lang="zh-CN" altLang="en-US" sz="2400" b="1" dirty="0">
                        <a:latin typeface="+mj-lt"/>
                        <a:ea typeface="+mn-ea"/>
                      </a:endParaRPr>
                    </a:p>
                  </a:txBody>
                  <a:tcPr marL="91432" marR="91432" marT="45700" marB="45700" anchor="ctr">
                    <a:solidFill>
                      <a:schemeClr val="bg1">
                        <a:alpha val="50000"/>
                      </a:schemeClr>
                    </a:solidFill>
                  </a:tcPr>
                </a:tc>
                <a:tc>
                  <a:txBody>
                    <a:bodyPr/>
                    <a:lstStyle/>
                    <a:p>
                      <a:pPr algn="ctr"/>
                      <a:r>
                        <a:rPr lang="en-US" altLang="zh-CN" sz="2400" b="1" dirty="0">
                          <a:latin typeface="+mj-lt"/>
                          <a:ea typeface="+mn-ea"/>
                        </a:rPr>
                        <a:t>2.4</a:t>
                      </a:r>
                      <a:endParaRPr lang="zh-CN" altLang="en-US" sz="2400" b="1" dirty="0">
                        <a:latin typeface="+mj-lt"/>
                        <a:ea typeface="+mn-ea"/>
                      </a:endParaRPr>
                    </a:p>
                  </a:txBody>
                  <a:tcPr marL="91432" marR="91432" marT="45700" marB="45700" anchor="ctr">
                    <a:solidFill>
                      <a:schemeClr val="bg1">
                        <a:alpha val="50000"/>
                      </a:schemeClr>
                    </a:solidFill>
                  </a:tcPr>
                </a:tc>
                <a:tc>
                  <a:txBody>
                    <a:bodyPr/>
                    <a:lstStyle/>
                    <a:p>
                      <a:pPr algn="ctr"/>
                      <a:r>
                        <a:rPr lang="en-US" altLang="zh-CN" sz="2400" b="1" dirty="0">
                          <a:latin typeface="+mj-lt"/>
                          <a:ea typeface="+mn-ea"/>
                        </a:rPr>
                        <a:t>2.8</a:t>
                      </a:r>
                      <a:endParaRPr lang="zh-CN" altLang="en-US" sz="2400" b="1" dirty="0">
                        <a:latin typeface="+mj-lt"/>
                        <a:ea typeface="+mn-ea"/>
                      </a:endParaRPr>
                    </a:p>
                  </a:txBody>
                  <a:tcPr marL="91432" marR="91432" marT="45700" marB="45700" anchor="ctr">
                    <a:solidFill>
                      <a:schemeClr val="bg1">
                        <a:alpha val="50000"/>
                      </a:schemeClr>
                    </a:solidFill>
                  </a:tcPr>
                </a:tc>
                <a:tc>
                  <a:txBody>
                    <a:bodyPr/>
                    <a:lstStyle/>
                    <a:p>
                      <a:pPr algn="ctr"/>
                      <a:r>
                        <a:rPr lang="en-US" altLang="zh-CN" sz="2400" b="1" dirty="0">
                          <a:latin typeface="+mj-lt"/>
                          <a:ea typeface="+mn-ea"/>
                        </a:rPr>
                        <a:t>3.2</a:t>
                      </a:r>
                      <a:endParaRPr lang="zh-CN" altLang="en-US" sz="2400" b="1" dirty="0">
                        <a:latin typeface="+mj-lt"/>
                        <a:ea typeface="+mn-ea"/>
                      </a:endParaRPr>
                    </a:p>
                  </a:txBody>
                  <a:tcPr marL="91432" marR="91432" marT="45700" marB="45700" anchor="ctr">
                    <a:solidFill>
                      <a:schemeClr val="bg1">
                        <a:alpha val="50000"/>
                      </a:schemeClr>
                    </a:solidFill>
                  </a:tcPr>
                </a:tc>
                <a:tc>
                  <a:txBody>
                    <a:bodyPr/>
                    <a:lstStyle/>
                    <a:p>
                      <a:pPr algn="ctr"/>
                      <a:r>
                        <a:rPr lang="en-US" altLang="zh-CN" sz="2400" b="1" dirty="0">
                          <a:latin typeface="+mj-lt"/>
                          <a:ea typeface="+mn-ea"/>
                        </a:rPr>
                        <a:t>3.6</a:t>
                      </a:r>
                      <a:endParaRPr lang="zh-CN" altLang="en-US" sz="2400" b="1" dirty="0">
                        <a:latin typeface="+mj-lt"/>
                        <a:ea typeface="+mn-ea"/>
                      </a:endParaRPr>
                    </a:p>
                  </a:txBody>
                  <a:tcPr marL="91432" marR="91432" marT="45700" marB="45700" anchor="ctr">
                    <a:solidFill>
                      <a:schemeClr val="bg1">
                        <a:alpha val="50000"/>
                      </a:schemeClr>
                    </a:solidFill>
                  </a:tcPr>
                </a:tc>
                <a:tc>
                  <a:txBody>
                    <a:bodyPr/>
                    <a:lstStyle/>
                    <a:p>
                      <a:pPr algn="ctr"/>
                      <a:r>
                        <a:rPr lang="en-US" altLang="zh-CN" sz="2400" b="1" dirty="0">
                          <a:latin typeface="+mj-lt"/>
                          <a:ea typeface="+mn-ea"/>
                        </a:rPr>
                        <a:t>4.0</a:t>
                      </a:r>
                      <a:endParaRPr lang="zh-CN" altLang="en-US" sz="2400" b="1" dirty="0">
                        <a:latin typeface="+mj-lt"/>
                        <a:ea typeface="+mn-ea"/>
                      </a:endParaRPr>
                    </a:p>
                  </a:txBody>
                  <a:tcPr marL="91432" marR="91432" marT="45700" marB="45700" anchor="ctr">
                    <a:solidFill>
                      <a:schemeClr val="bg1">
                        <a:alpha val="50000"/>
                      </a:schemeClr>
                    </a:solidFill>
                  </a:tcPr>
                </a:tc>
              </a:tr>
              <a:tr h="499269">
                <a:tc>
                  <a:txBody>
                    <a:bodyPr/>
                    <a:lstStyle/>
                    <a:p>
                      <a:pPr algn="ctr"/>
                      <a:r>
                        <a:rPr lang="zh-CN" altLang="en-US" sz="2400" b="1" dirty="0">
                          <a:latin typeface="+mj-lt"/>
                          <a:ea typeface="+mn-ea"/>
                        </a:rPr>
                        <a:t>用铝量 </a:t>
                      </a:r>
                      <a:r>
                        <a:rPr lang="en-US" altLang="zh-CN" sz="2400" b="1" i="1" dirty="0">
                          <a:latin typeface="+mj-lt"/>
                          <a:ea typeface="+mn-ea"/>
                        </a:rPr>
                        <a:t>y</a:t>
                      </a:r>
                      <a:r>
                        <a:rPr lang="en-US" altLang="zh-CN" sz="2400" b="1" dirty="0">
                          <a:latin typeface="+mj-lt"/>
                          <a:ea typeface="+mn-ea"/>
                        </a:rPr>
                        <a:t>/</a:t>
                      </a:r>
                      <a:r>
                        <a:rPr lang="en-US" altLang="zh-CN" sz="2400" b="1" dirty="0" err="1">
                          <a:latin typeface="+mj-lt"/>
                          <a:ea typeface="+mn-ea"/>
                        </a:rPr>
                        <a:t>cm</a:t>
                      </a:r>
                      <a:r>
                        <a:rPr lang="en-US" altLang="zh-CN" sz="2400" b="1" baseline="30000" dirty="0" err="1">
                          <a:latin typeface="+mj-lt"/>
                          <a:ea typeface="+mn-ea"/>
                        </a:rPr>
                        <a:t>3</a:t>
                      </a:r>
                      <a:endParaRPr lang="zh-CN" altLang="en-US" sz="2400" b="1" baseline="30000" dirty="0">
                        <a:latin typeface="+mj-lt"/>
                        <a:ea typeface="+mn-ea"/>
                      </a:endParaRPr>
                    </a:p>
                  </a:txBody>
                  <a:tcPr marL="91432" marR="91432" marT="45700" marB="45700" anchor="ctr">
                    <a:solidFill>
                      <a:schemeClr val="bg1">
                        <a:alpha val="50000"/>
                      </a:schemeClr>
                    </a:solidFill>
                  </a:tcPr>
                </a:tc>
                <a:tc>
                  <a:txBody>
                    <a:bodyPr/>
                    <a:lstStyle/>
                    <a:p>
                      <a:pPr algn="ctr"/>
                      <a:r>
                        <a:rPr lang="en-US" altLang="zh-CN" sz="2400" b="1" dirty="0">
                          <a:latin typeface="+mj-lt"/>
                          <a:ea typeface="+mn-ea"/>
                        </a:rPr>
                        <a:t>6.9</a:t>
                      </a:r>
                      <a:endParaRPr lang="zh-CN" altLang="en-US" sz="2400" b="1" dirty="0">
                        <a:latin typeface="+mj-lt"/>
                        <a:ea typeface="+mn-ea"/>
                      </a:endParaRPr>
                    </a:p>
                  </a:txBody>
                  <a:tcPr marL="91432" marR="91432" marT="45700" marB="45700" anchor="ctr">
                    <a:solidFill>
                      <a:schemeClr val="bg1">
                        <a:alpha val="50000"/>
                      </a:schemeClr>
                    </a:solidFill>
                  </a:tcPr>
                </a:tc>
                <a:tc>
                  <a:txBody>
                    <a:bodyPr/>
                    <a:lstStyle/>
                    <a:p>
                      <a:pPr algn="ctr"/>
                      <a:r>
                        <a:rPr lang="en-US" altLang="zh-CN" sz="2400" b="1" dirty="0">
                          <a:latin typeface="+mj-lt"/>
                          <a:ea typeface="+mn-ea"/>
                        </a:rPr>
                        <a:t>6.0</a:t>
                      </a:r>
                      <a:endParaRPr lang="zh-CN" altLang="en-US" sz="2400" b="1" dirty="0">
                        <a:latin typeface="+mj-lt"/>
                        <a:ea typeface="+mn-ea"/>
                      </a:endParaRPr>
                    </a:p>
                  </a:txBody>
                  <a:tcPr marL="91432" marR="91432" marT="45700" marB="45700" anchor="ctr">
                    <a:solidFill>
                      <a:schemeClr val="bg1">
                        <a:alpha val="50000"/>
                      </a:schemeClr>
                    </a:solidFill>
                  </a:tcPr>
                </a:tc>
                <a:tc>
                  <a:txBody>
                    <a:bodyPr/>
                    <a:lstStyle/>
                    <a:p>
                      <a:pPr algn="ctr"/>
                      <a:r>
                        <a:rPr lang="en-US" altLang="zh-CN" sz="2400" b="1" dirty="0">
                          <a:latin typeface="+mj-lt"/>
                          <a:ea typeface="+mn-ea"/>
                        </a:rPr>
                        <a:t>5.6</a:t>
                      </a:r>
                      <a:endParaRPr lang="zh-CN" altLang="en-US" sz="2400" b="1" dirty="0">
                        <a:latin typeface="+mj-lt"/>
                        <a:ea typeface="+mn-ea"/>
                      </a:endParaRPr>
                    </a:p>
                  </a:txBody>
                  <a:tcPr marL="91432" marR="91432" marT="45700" marB="45700" anchor="ctr">
                    <a:solidFill>
                      <a:schemeClr val="bg1">
                        <a:alpha val="50000"/>
                      </a:schemeClr>
                    </a:solidFill>
                  </a:tcPr>
                </a:tc>
                <a:tc>
                  <a:txBody>
                    <a:bodyPr/>
                    <a:lstStyle/>
                    <a:p>
                      <a:pPr algn="ctr"/>
                      <a:r>
                        <a:rPr lang="en-US" altLang="zh-CN" sz="2400" b="1" dirty="0">
                          <a:latin typeface="+mj-lt"/>
                          <a:ea typeface="+mn-ea"/>
                        </a:rPr>
                        <a:t>5.5</a:t>
                      </a:r>
                      <a:endParaRPr lang="zh-CN" altLang="en-US" sz="2400" b="1" dirty="0">
                        <a:latin typeface="+mj-lt"/>
                        <a:ea typeface="+mn-ea"/>
                      </a:endParaRPr>
                    </a:p>
                  </a:txBody>
                  <a:tcPr marL="91432" marR="91432" marT="45700" marB="45700" anchor="ctr">
                    <a:solidFill>
                      <a:schemeClr val="bg1">
                        <a:alpha val="50000"/>
                      </a:schemeClr>
                    </a:solidFill>
                  </a:tcPr>
                </a:tc>
                <a:tc>
                  <a:txBody>
                    <a:bodyPr/>
                    <a:lstStyle/>
                    <a:p>
                      <a:pPr algn="ctr"/>
                      <a:r>
                        <a:rPr lang="en-US" altLang="zh-CN" sz="2400" b="1" dirty="0">
                          <a:latin typeface="+mj-lt"/>
                          <a:ea typeface="+mn-ea"/>
                        </a:rPr>
                        <a:t>5.7</a:t>
                      </a:r>
                      <a:endParaRPr lang="zh-CN" altLang="en-US" sz="2400" b="1" dirty="0">
                        <a:latin typeface="+mj-lt"/>
                        <a:ea typeface="+mn-ea"/>
                      </a:endParaRPr>
                    </a:p>
                  </a:txBody>
                  <a:tcPr marL="91432" marR="91432" marT="45700" marB="45700" anchor="ctr">
                    <a:solidFill>
                      <a:schemeClr val="bg1">
                        <a:alpha val="50000"/>
                      </a:schemeClr>
                    </a:solidFill>
                  </a:tcPr>
                </a:tc>
                <a:tc>
                  <a:txBody>
                    <a:bodyPr/>
                    <a:lstStyle/>
                    <a:p>
                      <a:pPr algn="ctr"/>
                      <a:r>
                        <a:rPr lang="en-US" altLang="zh-CN" sz="2400" b="1" dirty="0">
                          <a:latin typeface="+mj-lt"/>
                          <a:ea typeface="+mn-ea"/>
                        </a:rPr>
                        <a:t>6.0</a:t>
                      </a:r>
                      <a:endParaRPr lang="zh-CN" altLang="en-US" sz="2400" b="1" dirty="0">
                        <a:latin typeface="+mj-lt"/>
                        <a:ea typeface="+mn-ea"/>
                      </a:endParaRPr>
                    </a:p>
                  </a:txBody>
                  <a:tcPr marL="91432" marR="91432" marT="45700" marB="45700" anchor="ctr">
                    <a:solidFill>
                      <a:schemeClr val="bg1">
                        <a:alpha val="50000"/>
                      </a:schemeClr>
                    </a:solidFill>
                  </a:tcPr>
                </a:tc>
                <a:tc>
                  <a:txBody>
                    <a:bodyPr/>
                    <a:lstStyle/>
                    <a:p>
                      <a:pPr algn="ctr"/>
                      <a:r>
                        <a:rPr lang="en-US" altLang="zh-CN" sz="2400" b="1" dirty="0">
                          <a:latin typeface="+mj-lt"/>
                          <a:ea typeface="+mn-ea"/>
                        </a:rPr>
                        <a:t>6.5</a:t>
                      </a:r>
                      <a:endParaRPr lang="zh-CN" altLang="en-US" sz="2400" b="1" dirty="0">
                        <a:latin typeface="+mj-lt"/>
                        <a:ea typeface="+mn-ea"/>
                      </a:endParaRPr>
                    </a:p>
                  </a:txBody>
                  <a:tcPr marL="91432" marR="91432" marT="45700" marB="45700" anchor="ctr">
                    <a:solidFill>
                      <a:schemeClr val="bg1">
                        <a:alpha val="50000"/>
                      </a:schemeClr>
                    </a:solidFill>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2" name="图片 10"/>
          <p:cNvPicPr>
            <a:picLocks noChangeAspect="1"/>
          </p:cNvPicPr>
          <p:nvPr/>
        </p:nvPicPr>
        <p:blipFill>
          <a:blip r:embed="rId1"/>
          <a:stretch>
            <a:fillRect/>
          </a:stretch>
        </p:blipFill>
        <p:spPr>
          <a:xfrm>
            <a:off x="3743325" y="1549400"/>
            <a:ext cx="1444625" cy="2903538"/>
          </a:xfrm>
          <a:prstGeom prst="rect">
            <a:avLst/>
          </a:prstGeom>
          <a:noFill/>
          <a:ln w="9525">
            <a:noFill/>
          </a:ln>
        </p:spPr>
      </p:pic>
      <p:sp>
        <p:nvSpPr>
          <p:cNvPr id="12" name="矩形 11"/>
          <p:cNvSpPr/>
          <p:nvPr/>
        </p:nvSpPr>
        <p:spPr bwMode="auto">
          <a:xfrm>
            <a:off x="738188" y="750888"/>
            <a:ext cx="7610475" cy="3789363"/>
          </a:xfrm>
          <a:prstGeom prst="rect">
            <a:avLst/>
          </a:prstGeom>
          <a:solidFill>
            <a:schemeClr val="bg1">
              <a:alpha val="80000"/>
            </a:schemeClr>
          </a:solidFill>
          <a:ln w="19050">
            <a:solidFill>
              <a:schemeClr val="bg1"/>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graphicFrame>
        <p:nvGraphicFramePr>
          <p:cNvPr id="3" name="表格 2"/>
          <p:cNvGraphicFramePr>
            <a:graphicFrameLocks noGrp="1"/>
          </p:cNvGraphicFramePr>
          <p:nvPr/>
        </p:nvGraphicFramePr>
        <p:xfrm>
          <a:off x="947738" y="703263"/>
          <a:ext cx="7250111" cy="1000126"/>
        </p:xfrm>
        <a:graphic>
          <a:graphicData uri="http://schemas.openxmlformats.org/drawingml/2006/table">
            <a:tbl>
              <a:tblPr firstRow="1" bandRow="1">
                <a:tableStyleId>{5940675A-B579-460E-94D1-54222C63F5DA}</a:tableStyleId>
              </a:tblPr>
              <a:tblGrid>
                <a:gridCol w="2175034"/>
                <a:gridCol w="725011"/>
                <a:gridCol w="725011"/>
                <a:gridCol w="725011"/>
                <a:gridCol w="725011"/>
                <a:gridCol w="725011"/>
                <a:gridCol w="725011"/>
                <a:gridCol w="725011"/>
              </a:tblGrid>
              <a:tr h="500063">
                <a:tc>
                  <a:txBody>
                    <a:bodyPr/>
                    <a:lstStyle/>
                    <a:p>
                      <a:pPr algn="ctr"/>
                      <a:r>
                        <a:rPr lang="zh-CN" altLang="en-US" sz="2400" b="1" dirty="0">
                          <a:latin typeface="+mj-lt"/>
                          <a:ea typeface="+mn-ea"/>
                        </a:rPr>
                        <a:t>底面半径 </a:t>
                      </a:r>
                      <a:r>
                        <a:rPr lang="en-US" altLang="zh-CN" sz="2400" b="1" i="1" dirty="0">
                          <a:latin typeface="+mj-lt"/>
                          <a:ea typeface="+mn-ea"/>
                        </a:rPr>
                        <a:t>x</a:t>
                      </a:r>
                      <a:r>
                        <a:rPr lang="en-US" altLang="zh-CN" sz="2400" b="1" dirty="0">
                          <a:latin typeface="+mj-lt"/>
                          <a:ea typeface="+mn-ea"/>
                        </a:rPr>
                        <a:t>/cm</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1.6</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2.0</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2.4</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2.8</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3.2</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3.6</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4.0</a:t>
                      </a:r>
                      <a:endParaRPr lang="zh-CN" altLang="en-US" sz="2400" b="1" dirty="0">
                        <a:latin typeface="+mj-lt"/>
                        <a:ea typeface="+mn-ea"/>
                      </a:endParaRPr>
                    </a:p>
                  </a:txBody>
                  <a:tcPr marL="91432" marR="91432" marT="45773" marB="45773" anchor="ctr"/>
                </a:tc>
              </a:tr>
              <a:tr h="500063">
                <a:tc>
                  <a:txBody>
                    <a:bodyPr/>
                    <a:lstStyle/>
                    <a:p>
                      <a:pPr algn="ctr"/>
                      <a:r>
                        <a:rPr lang="zh-CN" altLang="en-US" sz="2400" b="1" dirty="0">
                          <a:latin typeface="+mj-lt"/>
                          <a:ea typeface="+mn-ea"/>
                        </a:rPr>
                        <a:t>用铝量 </a:t>
                      </a:r>
                      <a:r>
                        <a:rPr lang="en-US" altLang="zh-CN" sz="2400" b="1" i="1" dirty="0">
                          <a:latin typeface="+mj-lt"/>
                          <a:ea typeface="+mn-ea"/>
                        </a:rPr>
                        <a:t>y</a:t>
                      </a:r>
                      <a:r>
                        <a:rPr lang="en-US" altLang="zh-CN" sz="2400" b="1" dirty="0">
                          <a:latin typeface="+mj-lt"/>
                          <a:ea typeface="+mn-ea"/>
                        </a:rPr>
                        <a:t>/</a:t>
                      </a:r>
                      <a:r>
                        <a:rPr lang="en-US" altLang="zh-CN" sz="2400" b="1" dirty="0" err="1">
                          <a:latin typeface="+mj-lt"/>
                          <a:ea typeface="+mn-ea"/>
                        </a:rPr>
                        <a:t>cm</a:t>
                      </a:r>
                      <a:r>
                        <a:rPr lang="en-US" altLang="zh-CN" sz="2400" b="1" baseline="30000" dirty="0" err="1">
                          <a:latin typeface="+mj-lt"/>
                          <a:ea typeface="+mn-ea"/>
                        </a:rPr>
                        <a:t>3</a:t>
                      </a:r>
                      <a:endParaRPr lang="zh-CN" altLang="en-US" sz="2400" b="1" baseline="30000" dirty="0">
                        <a:latin typeface="+mj-lt"/>
                        <a:ea typeface="+mn-ea"/>
                      </a:endParaRPr>
                    </a:p>
                  </a:txBody>
                  <a:tcPr marL="91432" marR="91432" marT="45773" marB="45773" anchor="ctr"/>
                </a:tc>
                <a:tc>
                  <a:txBody>
                    <a:bodyPr/>
                    <a:lstStyle/>
                    <a:p>
                      <a:pPr algn="ctr"/>
                      <a:r>
                        <a:rPr lang="en-US" altLang="zh-CN" sz="2400" b="1" dirty="0">
                          <a:latin typeface="+mj-lt"/>
                          <a:ea typeface="+mn-ea"/>
                        </a:rPr>
                        <a:t>6.9</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6.0</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5.6</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5.5</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5.7</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6.0</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6.5</a:t>
                      </a:r>
                      <a:endParaRPr lang="zh-CN" altLang="en-US" sz="2400" b="1" dirty="0">
                        <a:latin typeface="+mj-lt"/>
                        <a:ea typeface="+mn-ea"/>
                      </a:endParaRPr>
                    </a:p>
                  </a:txBody>
                  <a:tcPr marL="91432" marR="91432" marT="45773" marB="45773" anchor="ctr"/>
                </a:tc>
              </a:tr>
            </a:tbl>
          </a:graphicData>
        </a:graphic>
      </p:graphicFrame>
      <p:sp>
        <p:nvSpPr>
          <p:cNvPr id="4" name="矩形 3"/>
          <p:cNvSpPr/>
          <p:nvPr/>
        </p:nvSpPr>
        <p:spPr>
          <a:xfrm>
            <a:off x="407988" y="1739900"/>
            <a:ext cx="8137525" cy="1303177"/>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       （</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1</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）上表反映了哪两个变量之间的关系</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哪个是自变量哪个是因变量</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6" name="Text Box 39"/>
          <p:cNvSpPr txBox="1">
            <a:spLocks noChangeArrowheads="1"/>
          </p:cNvSpPr>
          <p:nvPr/>
        </p:nvSpPr>
        <p:spPr bwMode="auto">
          <a:xfrm>
            <a:off x="1090613" y="3144838"/>
            <a:ext cx="7164388" cy="1711325"/>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解：</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(1) </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上表反映了易拉罐底面半径和用铝量的关系，易拉罐底面半径为自变量，用铝量为因变量。</a:t>
            </a:r>
            <a:endPar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6" name="图片 4"/>
          <p:cNvPicPr>
            <a:picLocks noChangeAspect="1"/>
          </p:cNvPicPr>
          <p:nvPr/>
        </p:nvPicPr>
        <p:blipFill>
          <a:blip r:embed="rId1"/>
          <a:stretch>
            <a:fillRect/>
          </a:stretch>
        </p:blipFill>
        <p:spPr>
          <a:xfrm>
            <a:off x="3743325" y="1549400"/>
            <a:ext cx="1444625" cy="2903538"/>
          </a:xfrm>
          <a:prstGeom prst="rect">
            <a:avLst/>
          </a:prstGeom>
          <a:noFill/>
          <a:ln w="9525">
            <a:noFill/>
          </a:ln>
        </p:spPr>
      </p:pic>
      <p:sp>
        <p:nvSpPr>
          <p:cNvPr id="7" name="矩形 6"/>
          <p:cNvSpPr/>
          <p:nvPr/>
        </p:nvSpPr>
        <p:spPr bwMode="auto">
          <a:xfrm>
            <a:off x="738188" y="750888"/>
            <a:ext cx="7610475" cy="3789363"/>
          </a:xfrm>
          <a:prstGeom prst="rect">
            <a:avLst/>
          </a:prstGeom>
          <a:solidFill>
            <a:schemeClr val="bg1">
              <a:alpha val="80000"/>
            </a:schemeClr>
          </a:solidFill>
          <a:ln w="19050">
            <a:solidFill>
              <a:schemeClr val="bg1"/>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graphicFrame>
        <p:nvGraphicFramePr>
          <p:cNvPr id="3" name="表格 2"/>
          <p:cNvGraphicFramePr>
            <a:graphicFrameLocks noGrp="1"/>
          </p:cNvGraphicFramePr>
          <p:nvPr/>
        </p:nvGraphicFramePr>
        <p:xfrm>
          <a:off x="947738" y="703263"/>
          <a:ext cx="7250111" cy="1000126"/>
        </p:xfrm>
        <a:graphic>
          <a:graphicData uri="http://schemas.openxmlformats.org/drawingml/2006/table">
            <a:tbl>
              <a:tblPr firstRow="1" bandRow="1">
                <a:tableStyleId>{5940675A-B579-460E-94D1-54222C63F5DA}</a:tableStyleId>
              </a:tblPr>
              <a:tblGrid>
                <a:gridCol w="2175034"/>
                <a:gridCol w="725011"/>
                <a:gridCol w="725011"/>
                <a:gridCol w="725011"/>
                <a:gridCol w="725011"/>
                <a:gridCol w="725011"/>
                <a:gridCol w="725011"/>
                <a:gridCol w="725011"/>
              </a:tblGrid>
              <a:tr h="500063">
                <a:tc>
                  <a:txBody>
                    <a:bodyPr/>
                    <a:lstStyle/>
                    <a:p>
                      <a:pPr algn="ctr"/>
                      <a:r>
                        <a:rPr lang="zh-CN" altLang="en-US" sz="2400" b="1" dirty="0">
                          <a:latin typeface="+mj-lt"/>
                          <a:ea typeface="+mn-ea"/>
                        </a:rPr>
                        <a:t>底面半径 </a:t>
                      </a:r>
                      <a:r>
                        <a:rPr lang="en-US" altLang="zh-CN" sz="2400" b="1" i="1" dirty="0">
                          <a:latin typeface="+mj-lt"/>
                          <a:ea typeface="+mn-ea"/>
                        </a:rPr>
                        <a:t>x</a:t>
                      </a:r>
                      <a:r>
                        <a:rPr lang="en-US" altLang="zh-CN" sz="2400" b="1" dirty="0">
                          <a:latin typeface="+mj-lt"/>
                          <a:ea typeface="+mn-ea"/>
                        </a:rPr>
                        <a:t>/cm</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1.6</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2.0</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2.4</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2.8</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3.2</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3.6</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4.0</a:t>
                      </a:r>
                      <a:endParaRPr lang="zh-CN" altLang="en-US" sz="2400" b="1" dirty="0">
                        <a:latin typeface="+mj-lt"/>
                        <a:ea typeface="+mn-ea"/>
                      </a:endParaRPr>
                    </a:p>
                  </a:txBody>
                  <a:tcPr marL="91432" marR="91432" marT="45773" marB="45773" anchor="ctr"/>
                </a:tc>
              </a:tr>
              <a:tr h="500063">
                <a:tc>
                  <a:txBody>
                    <a:bodyPr/>
                    <a:lstStyle/>
                    <a:p>
                      <a:pPr algn="ctr"/>
                      <a:r>
                        <a:rPr lang="zh-CN" altLang="en-US" sz="2400" b="1" dirty="0">
                          <a:latin typeface="+mj-lt"/>
                          <a:ea typeface="+mn-ea"/>
                        </a:rPr>
                        <a:t>用铝量 </a:t>
                      </a:r>
                      <a:r>
                        <a:rPr lang="en-US" altLang="zh-CN" sz="2400" b="1" i="1" dirty="0">
                          <a:latin typeface="+mj-lt"/>
                          <a:ea typeface="+mn-ea"/>
                        </a:rPr>
                        <a:t>y</a:t>
                      </a:r>
                      <a:r>
                        <a:rPr lang="en-US" altLang="zh-CN" sz="2400" b="1" dirty="0">
                          <a:latin typeface="+mj-lt"/>
                          <a:ea typeface="+mn-ea"/>
                        </a:rPr>
                        <a:t>/</a:t>
                      </a:r>
                      <a:r>
                        <a:rPr lang="en-US" altLang="zh-CN" sz="2400" b="1" dirty="0" err="1">
                          <a:latin typeface="+mj-lt"/>
                          <a:ea typeface="+mn-ea"/>
                        </a:rPr>
                        <a:t>cm</a:t>
                      </a:r>
                      <a:r>
                        <a:rPr lang="en-US" altLang="zh-CN" sz="2400" b="1" baseline="30000" dirty="0" err="1">
                          <a:latin typeface="+mj-lt"/>
                          <a:ea typeface="+mn-ea"/>
                        </a:rPr>
                        <a:t>3</a:t>
                      </a:r>
                      <a:endParaRPr lang="zh-CN" altLang="en-US" sz="2400" b="1" baseline="30000" dirty="0">
                        <a:latin typeface="+mj-lt"/>
                        <a:ea typeface="+mn-ea"/>
                      </a:endParaRPr>
                    </a:p>
                  </a:txBody>
                  <a:tcPr marL="91432" marR="91432" marT="45773" marB="45773" anchor="ctr"/>
                </a:tc>
                <a:tc>
                  <a:txBody>
                    <a:bodyPr/>
                    <a:lstStyle/>
                    <a:p>
                      <a:pPr algn="ctr"/>
                      <a:r>
                        <a:rPr lang="en-US" altLang="zh-CN" sz="2400" b="1" dirty="0">
                          <a:latin typeface="+mj-lt"/>
                          <a:ea typeface="+mn-ea"/>
                        </a:rPr>
                        <a:t>6.9</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6.0</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5.6</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5.5</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5.7</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6.0</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6.5</a:t>
                      </a:r>
                      <a:endParaRPr lang="zh-CN" altLang="en-US" sz="2400" b="1" dirty="0">
                        <a:latin typeface="+mj-lt"/>
                        <a:ea typeface="+mn-ea"/>
                      </a:endParaRPr>
                    </a:p>
                  </a:txBody>
                  <a:tcPr marL="91432" marR="91432" marT="45773" marB="45773" anchor="ctr"/>
                </a:tc>
              </a:tr>
            </a:tbl>
          </a:graphicData>
        </a:graphic>
      </p:graphicFrame>
      <p:sp>
        <p:nvSpPr>
          <p:cNvPr id="4" name="矩形 3"/>
          <p:cNvSpPr/>
          <p:nvPr/>
        </p:nvSpPr>
        <p:spPr>
          <a:xfrm>
            <a:off x="407988" y="1739900"/>
            <a:ext cx="8137525" cy="1303177"/>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       （</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2</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）当易拉罐底面半径为</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2.4cm</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时，易拉罐需要的用铝量是多少</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6" name="Text Box 39"/>
          <p:cNvSpPr txBox="1">
            <a:spLocks noChangeArrowheads="1"/>
          </p:cNvSpPr>
          <p:nvPr/>
        </p:nvSpPr>
        <p:spPr bwMode="auto">
          <a:xfrm>
            <a:off x="2638925" y="3090702"/>
            <a:ext cx="4388176" cy="592213"/>
          </a:xfrm>
          <a:prstGeom prst="rect">
            <a:avLst/>
          </a:prstGeom>
          <a:noFill/>
          <a:ln>
            <a:noFill/>
          </a:ln>
        </p:spPr>
        <p:txBody>
          <a:bodyPr wrap="square">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lvl="0" eaLnBrk="1" hangingPunct="1">
              <a:lnSpc>
                <a:spcPct val="130000"/>
              </a:lnSpc>
              <a:defRPr/>
            </a:pP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 </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(2)</a:t>
            </a:r>
            <a:r>
              <a:rPr lang="zh-CN" altLang="en-US" sz="2800" b="1" dirty="0">
                <a:solidFill>
                  <a:srgbClr val="FF0000"/>
                </a:solidFill>
                <a:latin typeface="+mj-lt"/>
                <a:ea typeface="楷体" panose="02010609060101010101" pitchFamily="49" charset="-122"/>
              </a:rPr>
              <a:t>需要的用铝量是</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5.6 cm</a:t>
            </a:r>
            <a:r>
              <a:rPr kumimoji="0" lang="en-US" altLang="zh-CN" sz="2800" b="1" i="0" u="none" strike="noStrike" kern="1200" cap="none" spc="0" normalizeH="0" baseline="30000" noProof="0" dirty="0">
                <a:ln>
                  <a:noFill/>
                </a:ln>
                <a:solidFill>
                  <a:srgbClr val="FF0000"/>
                </a:solidFill>
                <a:effectLst/>
                <a:uLnTx/>
                <a:uFillTx/>
                <a:latin typeface="+mj-lt"/>
                <a:ea typeface="楷体" panose="02010609060101010101" pitchFamily="49" charset="-122"/>
                <a:cs typeface="+mn-cs"/>
              </a:rPr>
              <a:t>3</a:t>
            </a:r>
            <a:r>
              <a:rPr kumimoji="0" lang="zh-CN" altLang="en-US" sz="2800" b="1" i="0" u="none" strike="noStrike" kern="1200" cap="none" spc="0" normalizeH="0" noProof="0" dirty="0">
                <a:ln>
                  <a:noFill/>
                </a:ln>
                <a:solidFill>
                  <a:srgbClr val="FF0000"/>
                </a:solidFill>
                <a:effectLst/>
                <a:uLnTx/>
                <a:uFillTx/>
                <a:latin typeface="+mj-lt"/>
                <a:ea typeface="楷体" panose="02010609060101010101" pitchFamily="49" charset="-122"/>
                <a:cs typeface="+mn-cs"/>
              </a:rPr>
              <a:t>。</a:t>
            </a:r>
            <a:endParaRPr kumimoji="0" lang="zh-CN" altLang="en-US" sz="2800" b="1" i="0" u="none" strike="noStrike" kern="1200" cap="none" spc="0" normalizeH="0" noProof="0" dirty="0">
              <a:ln>
                <a:noFill/>
              </a:ln>
              <a:solidFill>
                <a:srgbClr val="FF0000"/>
              </a:solidFill>
              <a:effectLst/>
              <a:uLnTx/>
              <a:uFillTx/>
              <a:latin typeface="+mj-lt"/>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90" name="图片 4"/>
          <p:cNvPicPr>
            <a:picLocks noChangeAspect="1"/>
          </p:cNvPicPr>
          <p:nvPr/>
        </p:nvPicPr>
        <p:blipFill>
          <a:blip r:embed="rId1"/>
          <a:stretch>
            <a:fillRect/>
          </a:stretch>
        </p:blipFill>
        <p:spPr>
          <a:xfrm>
            <a:off x="3743325" y="1549400"/>
            <a:ext cx="1444625" cy="2903538"/>
          </a:xfrm>
          <a:prstGeom prst="rect">
            <a:avLst/>
          </a:prstGeom>
          <a:noFill/>
          <a:ln w="9525">
            <a:noFill/>
          </a:ln>
        </p:spPr>
      </p:pic>
      <p:sp>
        <p:nvSpPr>
          <p:cNvPr id="7" name="矩形 6"/>
          <p:cNvSpPr/>
          <p:nvPr/>
        </p:nvSpPr>
        <p:spPr bwMode="auto">
          <a:xfrm>
            <a:off x="738188" y="750888"/>
            <a:ext cx="7610475" cy="3789363"/>
          </a:xfrm>
          <a:prstGeom prst="rect">
            <a:avLst/>
          </a:prstGeom>
          <a:solidFill>
            <a:schemeClr val="bg1">
              <a:alpha val="80000"/>
            </a:schemeClr>
          </a:solidFill>
          <a:ln w="19050">
            <a:solidFill>
              <a:schemeClr val="bg1"/>
            </a:solidFill>
            <a:miter lim="800000"/>
          </a:ln>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j-lt"/>
              <a:ea typeface="黑体" panose="02010609060101010101" pitchFamily="49" charset="-122"/>
              <a:cs typeface="+mn-cs"/>
            </a:endParaRPr>
          </a:p>
        </p:txBody>
      </p:sp>
      <p:graphicFrame>
        <p:nvGraphicFramePr>
          <p:cNvPr id="3" name="表格 2"/>
          <p:cNvGraphicFramePr>
            <a:graphicFrameLocks noGrp="1"/>
          </p:cNvGraphicFramePr>
          <p:nvPr/>
        </p:nvGraphicFramePr>
        <p:xfrm>
          <a:off x="947738" y="703263"/>
          <a:ext cx="7250111" cy="1000126"/>
        </p:xfrm>
        <a:graphic>
          <a:graphicData uri="http://schemas.openxmlformats.org/drawingml/2006/table">
            <a:tbl>
              <a:tblPr firstRow="1" bandRow="1">
                <a:tableStyleId>{5940675A-B579-460E-94D1-54222C63F5DA}</a:tableStyleId>
              </a:tblPr>
              <a:tblGrid>
                <a:gridCol w="2175034"/>
                <a:gridCol w="725011"/>
                <a:gridCol w="725011"/>
                <a:gridCol w="725011"/>
                <a:gridCol w="725011"/>
                <a:gridCol w="725011"/>
                <a:gridCol w="725011"/>
                <a:gridCol w="725011"/>
              </a:tblGrid>
              <a:tr h="500063">
                <a:tc>
                  <a:txBody>
                    <a:bodyPr/>
                    <a:lstStyle/>
                    <a:p>
                      <a:pPr algn="ctr"/>
                      <a:r>
                        <a:rPr lang="zh-CN" altLang="en-US" sz="2400" b="1" dirty="0">
                          <a:latin typeface="+mj-lt"/>
                          <a:ea typeface="+mn-ea"/>
                        </a:rPr>
                        <a:t>底面半径 </a:t>
                      </a:r>
                      <a:r>
                        <a:rPr lang="en-US" altLang="zh-CN" sz="2400" b="1" i="1" dirty="0">
                          <a:latin typeface="+mj-lt"/>
                          <a:ea typeface="+mn-ea"/>
                        </a:rPr>
                        <a:t>x</a:t>
                      </a:r>
                      <a:r>
                        <a:rPr lang="en-US" altLang="zh-CN" sz="2400" b="1" dirty="0">
                          <a:latin typeface="+mj-lt"/>
                          <a:ea typeface="+mn-ea"/>
                        </a:rPr>
                        <a:t>/cm</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1.6</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2.0</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2.4</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2.8</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3.2</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3.6</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4.0</a:t>
                      </a:r>
                      <a:endParaRPr lang="zh-CN" altLang="en-US" sz="2400" b="1" dirty="0">
                        <a:latin typeface="+mj-lt"/>
                        <a:ea typeface="+mn-ea"/>
                      </a:endParaRPr>
                    </a:p>
                  </a:txBody>
                  <a:tcPr marL="91432" marR="91432" marT="45773" marB="45773" anchor="ctr"/>
                </a:tc>
              </a:tr>
              <a:tr h="500063">
                <a:tc>
                  <a:txBody>
                    <a:bodyPr/>
                    <a:lstStyle/>
                    <a:p>
                      <a:pPr algn="ctr"/>
                      <a:r>
                        <a:rPr lang="zh-CN" altLang="en-US" sz="2400" b="1" dirty="0">
                          <a:latin typeface="+mj-lt"/>
                          <a:ea typeface="+mn-ea"/>
                        </a:rPr>
                        <a:t>用铝量 </a:t>
                      </a:r>
                      <a:r>
                        <a:rPr lang="en-US" altLang="zh-CN" sz="2400" b="1" i="1" dirty="0">
                          <a:latin typeface="+mj-lt"/>
                          <a:ea typeface="+mn-ea"/>
                        </a:rPr>
                        <a:t>y</a:t>
                      </a:r>
                      <a:r>
                        <a:rPr lang="en-US" altLang="zh-CN" sz="2400" b="1" dirty="0">
                          <a:latin typeface="+mj-lt"/>
                          <a:ea typeface="+mn-ea"/>
                        </a:rPr>
                        <a:t>/</a:t>
                      </a:r>
                      <a:r>
                        <a:rPr lang="en-US" altLang="zh-CN" sz="2400" b="1" dirty="0" err="1">
                          <a:latin typeface="+mj-lt"/>
                          <a:ea typeface="+mn-ea"/>
                        </a:rPr>
                        <a:t>cm</a:t>
                      </a:r>
                      <a:r>
                        <a:rPr lang="en-US" altLang="zh-CN" sz="2400" b="1" baseline="30000" dirty="0" err="1">
                          <a:latin typeface="+mj-lt"/>
                          <a:ea typeface="+mn-ea"/>
                        </a:rPr>
                        <a:t>3</a:t>
                      </a:r>
                      <a:endParaRPr lang="zh-CN" altLang="en-US" sz="2400" b="1" baseline="30000" dirty="0">
                        <a:latin typeface="+mj-lt"/>
                        <a:ea typeface="+mn-ea"/>
                      </a:endParaRPr>
                    </a:p>
                  </a:txBody>
                  <a:tcPr marL="91432" marR="91432" marT="45773" marB="45773" anchor="ctr"/>
                </a:tc>
                <a:tc>
                  <a:txBody>
                    <a:bodyPr/>
                    <a:lstStyle/>
                    <a:p>
                      <a:pPr algn="ctr"/>
                      <a:r>
                        <a:rPr lang="en-US" altLang="zh-CN" sz="2400" b="1" dirty="0">
                          <a:latin typeface="+mj-lt"/>
                          <a:ea typeface="+mn-ea"/>
                        </a:rPr>
                        <a:t>6.9</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6.0</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5.6</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5.5</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5.7</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6.0</a:t>
                      </a:r>
                      <a:endParaRPr lang="zh-CN" altLang="en-US" sz="2400" b="1" dirty="0">
                        <a:latin typeface="+mj-lt"/>
                        <a:ea typeface="+mn-ea"/>
                      </a:endParaRPr>
                    </a:p>
                  </a:txBody>
                  <a:tcPr marL="91432" marR="91432" marT="45773" marB="45773" anchor="ctr"/>
                </a:tc>
                <a:tc>
                  <a:txBody>
                    <a:bodyPr/>
                    <a:lstStyle/>
                    <a:p>
                      <a:pPr algn="ctr"/>
                      <a:r>
                        <a:rPr lang="en-US" altLang="zh-CN" sz="2400" b="1" dirty="0">
                          <a:latin typeface="+mj-lt"/>
                          <a:ea typeface="+mn-ea"/>
                        </a:rPr>
                        <a:t>6.5</a:t>
                      </a:r>
                      <a:endParaRPr lang="zh-CN" altLang="en-US" sz="2400" b="1" dirty="0">
                        <a:latin typeface="+mj-lt"/>
                        <a:ea typeface="+mn-ea"/>
                      </a:endParaRPr>
                    </a:p>
                  </a:txBody>
                  <a:tcPr marL="91432" marR="91432" marT="45773" marB="45773" anchor="ctr"/>
                </a:tc>
              </a:tr>
            </a:tbl>
          </a:graphicData>
        </a:graphic>
      </p:graphicFrame>
      <p:sp>
        <p:nvSpPr>
          <p:cNvPr id="4" name="矩形 3"/>
          <p:cNvSpPr/>
          <p:nvPr/>
        </p:nvSpPr>
        <p:spPr>
          <a:xfrm>
            <a:off x="407988" y="1739900"/>
            <a:ext cx="8137525" cy="1303177"/>
          </a:xfrm>
          <a:prstGeom prst="rect">
            <a:avLst/>
          </a:prstGeom>
          <a:noFill/>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j-ea"/>
                <a:cs typeface="+mn-cs"/>
              </a:rPr>
              <a:t>       （</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3</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）根据表中的数据，你认为易拉罐的底面半径为多少时比较合适</a:t>
            </a:r>
            <a:r>
              <a:rPr kumimoji="0" lang="en-US" altLang="zh-CN" sz="2800" b="1" i="0" u="none" strike="noStrike" kern="1200" cap="none" spc="0" normalizeH="0" baseline="0" noProof="0" dirty="0">
                <a:ln>
                  <a:noFill/>
                </a:ln>
                <a:solidFill>
                  <a:schemeClr val="tx1"/>
                </a:solidFill>
                <a:effectLst/>
                <a:uLnTx/>
                <a:uFillTx/>
                <a:latin typeface="+mj-lt"/>
                <a:ea typeface="+mj-ea"/>
                <a:cs typeface="+mn-cs"/>
              </a:rPr>
              <a:t>?</a:t>
            </a:r>
            <a:r>
              <a:rPr kumimoji="0" lang="zh-CN" altLang="en-US" sz="2800" b="1" i="0" u="none" strike="noStrike" kern="1200" cap="none" spc="0" normalizeH="0" baseline="0" noProof="0" dirty="0">
                <a:ln>
                  <a:noFill/>
                </a:ln>
                <a:solidFill>
                  <a:schemeClr val="tx1"/>
                </a:solidFill>
                <a:effectLst/>
                <a:uLnTx/>
                <a:uFillTx/>
                <a:latin typeface="+mj-lt"/>
                <a:ea typeface="+mj-ea"/>
                <a:cs typeface="+mn-cs"/>
              </a:rPr>
              <a:t>说说你的理由。</a:t>
            </a:r>
            <a:endParaRPr kumimoji="0" lang="zh-CN" altLang="en-US" sz="2800" b="1" i="0" u="none" strike="noStrike" kern="1200" cap="none" spc="0" normalizeH="0" baseline="0" noProof="0" dirty="0">
              <a:ln>
                <a:noFill/>
              </a:ln>
              <a:solidFill>
                <a:schemeClr val="tx1"/>
              </a:solidFill>
              <a:effectLst/>
              <a:uLnTx/>
              <a:uFillTx/>
              <a:latin typeface="+mj-lt"/>
              <a:ea typeface="+mj-ea"/>
              <a:cs typeface="+mn-cs"/>
            </a:endParaRPr>
          </a:p>
        </p:txBody>
      </p:sp>
      <p:sp>
        <p:nvSpPr>
          <p:cNvPr id="6" name="Text Box 39"/>
          <p:cNvSpPr txBox="1">
            <a:spLocks noChangeArrowheads="1"/>
          </p:cNvSpPr>
          <p:nvPr/>
        </p:nvSpPr>
        <p:spPr bwMode="auto">
          <a:xfrm>
            <a:off x="747713" y="3101975"/>
            <a:ext cx="7677150" cy="1152367"/>
          </a:xfrm>
          <a:prstGeom prst="rect">
            <a:avLst/>
          </a:prstGeom>
          <a:noFill/>
          <a:ln>
            <a:noFill/>
          </a:ln>
        </p:spPr>
        <p:txBody>
          <a:bodyPr>
            <a:spAutoFit/>
          </a:bodyPr>
          <a:lstStyle>
            <a:lvl1pPr eaLnBrk="0" hangingPunct="0">
              <a:defRPr>
                <a:solidFill>
                  <a:schemeClr val="tx1"/>
                </a:solidFill>
                <a:latin typeface="Comic Sans MS" panose="030F0702030302020204" pitchFamily="66" charset="0"/>
                <a:ea typeface="黑体" panose="02010609060101010101" pitchFamily="49" charset="-122"/>
              </a:defRPr>
            </a:lvl1pPr>
            <a:lvl2pPr marL="742950" indent="-285750" eaLnBrk="0" hangingPunct="0">
              <a:defRPr>
                <a:solidFill>
                  <a:schemeClr val="tx1"/>
                </a:solidFill>
                <a:latin typeface="Comic Sans MS" panose="030F0702030302020204" pitchFamily="66" charset="0"/>
                <a:ea typeface="黑体" panose="02010609060101010101" pitchFamily="49" charset="-122"/>
              </a:defRPr>
            </a:lvl2pPr>
            <a:lvl3pPr marL="1143000" indent="-228600" eaLnBrk="0" hangingPunct="0">
              <a:defRPr>
                <a:solidFill>
                  <a:schemeClr val="tx1"/>
                </a:solidFill>
                <a:latin typeface="Comic Sans MS" panose="030F0702030302020204" pitchFamily="66" charset="0"/>
                <a:ea typeface="黑体" panose="02010609060101010101" pitchFamily="49" charset="-122"/>
              </a:defRPr>
            </a:lvl3pPr>
            <a:lvl4pPr marL="1600200" indent="-228600" eaLnBrk="0" hangingPunct="0">
              <a:defRPr>
                <a:solidFill>
                  <a:schemeClr val="tx1"/>
                </a:solidFill>
                <a:latin typeface="Comic Sans MS" panose="030F0702030302020204" pitchFamily="66" charset="0"/>
                <a:ea typeface="黑体" panose="02010609060101010101" pitchFamily="49" charset="-122"/>
              </a:defRPr>
            </a:lvl4pPr>
            <a:lvl5pPr marL="2057400" indent="-228600" eaLnBrk="0" hangingPunct="0">
              <a:defRPr>
                <a:solidFill>
                  <a:schemeClr val="tx1"/>
                </a:solidFill>
                <a:latin typeface="Comic Sans MS" panose="030F0702030302020204" pitchFamily="66"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Comic Sans MS" panose="030F0702030302020204" pitchFamily="66" charset="0"/>
                <a:ea typeface="黑体" panose="02010609060101010101" pitchFamily="49"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      </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(3) </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易拉罐底面半径为 </a:t>
            </a:r>
            <a:r>
              <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2.8 cm </a:t>
            </a:r>
            <a:r>
              <a:rPr kumimoji="0" lang="zh-CN" altLang="en-US"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rPr>
              <a:t>时比较合适，此时铝用量最少，成本低 。</a:t>
            </a:r>
            <a:endParaRPr kumimoji="0" lang="en-US" altLang="zh-CN" sz="2800" b="1" i="0" u="none" strike="noStrike" kern="1200" cap="none" spc="0" normalizeH="0" baseline="0" noProof="0" dirty="0">
              <a:ln>
                <a:noFill/>
              </a:ln>
              <a:solidFill>
                <a:srgbClr val="FF0000"/>
              </a:solidFill>
              <a:effectLst/>
              <a:uLnTx/>
              <a:uFillTx/>
              <a:latin typeface="+mj-lt"/>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宋-黑-T-A">
      <a:majorFont>
        <a:latin typeface="Times New Roman"/>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19050">
          <a:solidFill>
            <a:srgbClr val="000000"/>
          </a:solidFill>
          <a:miter lim="800000"/>
        </a:ln>
      </a:spPr>
      <a:bodyPr wrap="square" rtlCol="0" anchor="ctr">
        <a:spAutoFit/>
      </a:bodyPr>
      <a:lstStyle>
        <a:defPPr algn="l" eaLnBrk="1" hangingPunct="1">
          <a:lnSpc>
            <a:spcPct val="120000"/>
          </a:lnSpc>
          <a:buFont typeface="Arial" panose="020B0604020202020204" pitchFamily="34" charset="0"/>
          <a:buNone/>
          <a:defRPr sz="2800" b="1" dirty="0" smtClean="0">
            <a:latin typeface="+mj-lt"/>
            <a:ea typeface="黑体" panose="02010609060101010101" pitchFamily="49" charset="-122"/>
          </a:defRPr>
        </a:defPPr>
      </a:lstStyle>
    </a:spDef>
    <a:txDef>
      <a:spPr>
        <a:noFill/>
      </a:spPr>
      <a:bodyPr wrap="square" rtlCol="0">
        <a:spAutoFit/>
      </a:bodyPr>
      <a:lstStyle>
        <a:defPPr algn="l">
          <a:lnSpc>
            <a:spcPct val="120000"/>
          </a:lnSpc>
          <a:defRPr sz="2800" b="1" dirty="0" smtClean="0">
            <a:latin typeface="+mj-lt"/>
            <a:ea typeface="+mj-ea"/>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imes New Roman-Arial">
      <a:maj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2455</Words>
  <Application>WPS 演示</Application>
  <PresentationFormat>全屏显示(16:9)</PresentationFormat>
  <Paragraphs>499</Paragraphs>
  <Slides>26</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26</vt:i4>
      </vt:variant>
    </vt:vector>
  </HeadingPairs>
  <TitlesOfParts>
    <vt:vector size="40" baseType="lpstr">
      <vt:lpstr>Arial</vt:lpstr>
      <vt:lpstr>宋体</vt:lpstr>
      <vt:lpstr>Wingdings</vt:lpstr>
      <vt:lpstr>黑体</vt:lpstr>
      <vt:lpstr>Times New Roman</vt:lpstr>
      <vt:lpstr>楷体</vt:lpstr>
      <vt:lpstr>Arial</vt:lpstr>
      <vt:lpstr>Comic Sans MS</vt:lpstr>
      <vt:lpstr>微软雅黑</vt:lpstr>
      <vt:lpstr>Arial Unicode MS</vt:lpstr>
      <vt:lpstr>等线</vt:lpstr>
      <vt:lpstr>Times New Roman</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状元成才路</dc:title>
  <dc:creator>状元成才路</dc:creator>
  <cp:keywords>状元成才路</cp:keywords>
  <dc:description>声  明
本文件仅用于个人学习、研究或欣赏，以及其他非商业性或非盈利性用途，但同时应遵守著作权法及其他相关法律的规定，不得侵犯本司及相关权利人的合法权利。
除此以外，将本文件任何内容用于其他用途时，应获得授权，如发现未经授权用于商业或盈利用途将追加侵权者的法律责任。
武汉天成贵龙文化传播有限公司
湖北山河律师事务所</dc:description>
  <dc:subject>状元成才路</dc:subject>
  <cp:lastModifiedBy>慢慢来</cp:lastModifiedBy>
  <cp:revision>563</cp:revision>
  <cp:lastPrinted>2018-11-09T09:06:00Z</cp:lastPrinted>
  <dcterms:created xsi:type="dcterms:W3CDTF">2016-01-14T07:05:00Z</dcterms:created>
  <dcterms:modified xsi:type="dcterms:W3CDTF">2025-01-20T00:30:12Z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4F2C4BA8CE9641929ABDCBD0DE50243C</vt:lpwstr>
  </property>
  <property fmtid="{D5CDD505-2E9C-101B-9397-08002B2CF9AE}" pid="3" name="KSOProductBuildVer">
    <vt:lpwstr>2052-12.1.0.19770</vt:lpwstr>
  </property>
</Properties>
</file>