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384" r:id="rId4"/>
    <p:sldId id="381" r:id="rId5"/>
    <p:sldId id="385" r:id="rId6"/>
    <p:sldId id="386" r:id="rId7"/>
    <p:sldId id="388" r:id="rId8"/>
    <p:sldId id="406" r:id="rId9"/>
    <p:sldId id="403" r:id="rId10"/>
    <p:sldId id="389" r:id="rId11"/>
    <p:sldId id="407" r:id="rId12"/>
    <p:sldId id="390" r:id="rId13"/>
    <p:sldId id="408" r:id="rId14"/>
    <p:sldId id="409" r:id="rId15"/>
    <p:sldId id="391" r:id="rId16"/>
    <p:sldId id="382" r:id="rId17"/>
    <p:sldId id="410" r:id="rId18"/>
    <p:sldId id="393" r:id="rId19"/>
    <p:sldId id="411" r:id="rId20"/>
    <p:sldId id="412" r:id="rId21"/>
    <p:sldId id="392" r:id="rId22"/>
    <p:sldId id="413" r:id="rId23"/>
    <p:sldId id="383" r:id="rId24"/>
    <p:sldId id="394" r:id="rId25"/>
    <p:sldId id="404" r:id="rId26"/>
    <p:sldId id="405" r:id="rId27"/>
    <p:sldId id="283" r:id="rId2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D6F6"/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36" d="100"/>
          <a:sy n="136" d="100"/>
        </p:scale>
        <p:origin x="66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习题   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4.3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0847" y="294878"/>
            <a:ext cx="6428132" cy="4696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是线段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的中点，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BC=AC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AAS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所以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又因为∠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DCF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9616" y="4284365"/>
            <a:ext cx="2459795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2698" y="1432267"/>
            <a:ext cx="2685081" cy="297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4685" y="766216"/>
            <a:ext cx="8474529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准备几根硬纸条。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AutoNum type="arabicParenBoth"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取出三根硬纸条钉成一个三角形，你能拉动其中两边，使这个三角形的形状发生变化吗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8298" y="2874828"/>
            <a:ext cx="617183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三角形的形状不会发生变化。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868" y="612466"/>
            <a:ext cx="8474529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准备几根硬纸条。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(2)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取出四根硬纸条钉成一个四边形，拉动其中两边，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这个四边形的形状改变了吗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钉成一个五边形，又会怎样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675" y="2971934"/>
            <a:ext cx="777464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四边形、五边形的形状都发生了改变。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7077" y="1049435"/>
            <a:ext cx="550247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8.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准备几根硬纸条。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(3)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上面的现象说明了什么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077" y="2385633"/>
            <a:ext cx="6972950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三角形具有稳定性，四边形、五边形具有不稳定性。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015" y="912047"/>
            <a:ext cx="814513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9.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两个锐角分别相等的两个直角三角形全等吗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029" y="1989008"/>
            <a:ext cx="6990698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不一定全等。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与△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都是直角三角形，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=90°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EDC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很明显△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与△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并不全等。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2004" y="1574305"/>
            <a:ext cx="2947446" cy="1870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828" y="412506"/>
            <a:ext cx="7723413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10.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相等吗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28" y="1440028"/>
            <a:ext cx="3861707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小丽的思考过程如下。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440" y="1971901"/>
            <a:ext cx="6704249" cy="211109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因为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，所以△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800" b="1" i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967" y="4171096"/>
            <a:ext cx="459649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请说明小丽每一步的理由。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8668" y="1874188"/>
            <a:ext cx="2448161" cy="15743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087" y="750282"/>
            <a:ext cx="6702876" cy="211109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因为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，所以△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800" b="1" i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所以∠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087" y="3094351"/>
            <a:ext cx="8319288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可以得到△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第二步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全等三角形的对应角相等。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5839" y="1286992"/>
            <a:ext cx="2448161" cy="15743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658" y="611643"/>
            <a:ext cx="8915400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 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的三边相等，三个内角也相等，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点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H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I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J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分别在△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的三边上。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(1)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如果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H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I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J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分别为△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三边的中点，那么△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EHJ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FIH</a:t>
            </a:r>
            <a:r>
              <a:rPr lang="zh-CN" altLang="en-US" sz="2600" b="1" i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GJI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全等吗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HIJ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的三边相等吗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046" y="2694556"/>
            <a:ext cx="3379186" cy="567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全等，相等。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54745" y="2018239"/>
            <a:ext cx="2950597" cy="2795740"/>
            <a:chOff x="5975128" y="2074883"/>
            <a:chExt cx="2950597" cy="2795740"/>
          </a:xfrm>
        </p:grpSpPr>
        <p:sp>
          <p:nvSpPr>
            <p:cNvPr id="3" name="等腰三角形 2"/>
            <p:cNvSpPr/>
            <p:nvPr/>
          </p:nvSpPr>
          <p:spPr>
            <a:xfrm>
              <a:off x="6496093" y="2571750"/>
              <a:ext cx="2083861" cy="179643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3" idx="1"/>
              <a:endCxn id="3" idx="5"/>
            </p:cNvCxnSpPr>
            <p:nvPr/>
          </p:nvCxnSpPr>
          <p:spPr>
            <a:xfrm>
              <a:off x="7017058" y="3469966"/>
              <a:ext cx="10419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3" idx="1"/>
              <a:endCxn id="3" idx="3"/>
            </p:cNvCxnSpPr>
            <p:nvPr/>
          </p:nvCxnSpPr>
          <p:spPr>
            <a:xfrm>
              <a:off x="7017058" y="3469966"/>
              <a:ext cx="520966" cy="898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3" idx="3"/>
              <a:endCxn id="3" idx="5"/>
            </p:cNvCxnSpPr>
            <p:nvPr/>
          </p:nvCxnSpPr>
          <p:spPr>
            <a:xfrm flipV="1">
              <a:off x="7538024" y="3469966"/>
              <a:ext cx="520965" cy="898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7362829" y="2074883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E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75128" y="4178812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F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75338" y="411974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G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24239" y="313026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H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082099" y="313026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J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79492" y="4373756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I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0" y="382167"/>
            <a:ext cx="8915400" cy="1490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 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的三边相等，三个内角也相等，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点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H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I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J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分别在△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的三边上。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105" y="2819149"/>
            <a:ext cx="3379186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全等，相等。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54745" y="2018239"/>
            <a:ext cx="2950597" cy="2795740"/>
            <a:chOff x="5975128" y="2074883"/>
            <a:chExt cx="2950597" cy="2795740"/>
          </a:xfrm>
        </p:grpSpPr>
        <p:sp>
          <p:nvSpPr>
            <p:cNvPr id="6" name="等腰三角形 5"/>
            <p:cNvSpPr/>
            <p:nvPr/>
          </p:nvSpPr>
          <p:spPr>
            <a:xfrm>
              <a:off x="6496093" y="2571750"/>
              <a:ext cx="2083861" cy="179643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6" idx="1"/>
              <a:endCxn id="6" idx="5"/>
            </p:cNvCxnSpPr>
            <p:nvPr/>
          </p:nvCxnSpPr>
          <p:spPr>
            <a:xfrm>
              <a:off x="7017058" y="3469966"/>
              <a:ext cx="10419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6" idx="1"/>
              <a:endCxn id="6" idx="3"/>
            </p:cNvCxnSpPr>
            <p:nvPr/>
          </p:nvCxnSpPr>
          <p:spPr>
            <a:xfrm>
              <a:off x="7017058" y="3469966"/>
              <a:ext cx="520966" cy="898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5"/>
            </p:cNvCxnSpPr>
            <p:nvPr/>
          </p:nvCxnSpPr>
          <p:spPr>
            <a:xfrm flipV="1">
              <a:off x="7538024" y="3469966"/>
              <a:ext cx="520965" cy="898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7362829" y="2074883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E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75128" y="4178812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F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75338" y="411974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G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24239" y="313026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H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082099" y="313026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J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79492" y="4373756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I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300" y="1289282"/>
            <a:ext cx="8915400" cy="1228829"/>
            <a:chOff x="114300" y="1426671"/>
            <a:chExt cx="8915400" cy="1228829"/>
          </a:xfrm>
        </p:grpSpPr>
        <p:sp>
          <p:nvSpPr>
            <p:cNvPr id="18" name="文本框 17"/>
            <p:cNvSpPr txBox="1"/>
            <p:nvPr/>
          </p:nvSpPr>
          <p:spPr>
            <a:xfrm>
              <a:off x="114300" y="1578795"/>
              <a:ext cx="8915400" cy="107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(2) 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如果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HF 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=   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EF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IG 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=   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FG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JE 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=   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GE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，那么△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EHJ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△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FIH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，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△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GJI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全等吗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?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 △</a:t>
              </a:r>
              <a:r>
                <a:rPr lang="en-US" altLang="zh-CN" sz="2600" b="1" i="1" dirty="0">
                  <a:latin typeface="+mj-lt"/>
                  <a:ea typeface="黑体" panose="02010609060101010101" pitchFamily="49" charset="-122"/>
                </a:rPr>
                <a:t>HIJ</a:t>
              </a:r>
              <a:r>
                <a:rPr lang="zh-CN" altLang="en-US" sz="2600" b="1" dirty="0">
                  <a:latin typeface="+mj-lt"/>
                  <a:ea typeface="黑体" panose="02010609060101010101" pitchFamily="49" charset="-122"/>
                </a:rPr>
                <a:t>的三边相等吗</a:t>
              </a:r>
              <a:r>
                <a:rPr lang="en-US" altLang="zh-CN" sz="2600" b="1" dirty="0">
                  <a:latin typeface="+mj-lt"/>
                  <a:ea typeface="黑体" panose="02010609060101010101" pitchFamily="49" charset="-122"/>
                </a:rPr>
                <a:t>?</a:t>
              </a:r>
              <a:endParaRPr lang="en-US" altLang="zh-CN" sz="2600" b="1" dirty="0">
                <a:latin typeface="+mj-lt"/>
                <a:ea typeface="黑体" panose="02010609060101010101" pitchFamily="49" charset="-122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2070608" y="1426671"/>
            <a:ext cx="305142" cy="788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1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923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70608" y="1426671"/>
                          <a:ext cx="305142" cy="78828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713291" y="1458938"/>
            <a:ext cx="305142" cy="788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对象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713291" y="1458938"/>
                          <a:ext cx="305142" cy="78828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397583" y="1469270"/>
            <a:ext cx="305142" cy="788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" name="Equation" r:id="rId4" imgW="3657600" imgH="9448800" progId="Equation.DSMT4">
                    <p:embed/>
                  </p:oleObj>
                </mc:Choice>
                <mc:Fallback>
                  <p:oleObj name="Equation" r:id="rId4" imgW="3657600" imgH="9448800" progId="Equation.DSMT4">
                    <p:embed/>
                    <p:pic>
                      <p:nvPicPr>
                        <p:cNvPr id="0" name="对象 1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97583" y="1469270"/>
                          <a:ext cx="305142" cy="78828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0" y="708098"/>
            <a:ext cx="8297803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11.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如图， 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的三边相等，三个内角也相等，点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H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I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J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分别在△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EFG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的三边上。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(3) 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请你尝试提出一个更一般的问题。</a:t>
            </a:r>
            <a:endParaRPr lang="zh-CN" altLang="en-US" sz="26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032" y="2515106"/>
            <a:ext cx="5664782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如果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HF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IG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JE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，那么△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EHJ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FIH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GJI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全等吗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EHJ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的三边相等吗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54745" y="2018239"/>
            <a:ext cx="2950597" cy="2795740"/>
            <a:chOff x="5975128" y="2074883"/>
            <a:chExt cx="2950597" cy="2795740"/>
          </a:xfrm>
        </p:grpSpPr>
        <p:sp>
          <p:nvSpPr>
            <p:cNvPr id="6" name="等腰三角形 5"/>
            <p:cNvSpPr/>
            <p:nvPr/>
          </p:nvSpPr>
          <p:spPr>
            <a:xfrm>
              <a:off x="6496093" y="2571750"/>
              <a:ext cx="2083861" cy="179643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6" idx="1"/>
              <a:endCxn id="6" idx="5"/>
            </p:cNvCxnSpPr>
            <p:nvPr/>
          </p:nvCxnSpPr>
          <p:spPr>
            <a:xfrm>
              <a:off x="7017058" y="3469966"/>
              <a:ext cx="104193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6" idx="1"/>
              <a:endCxn id="6" idx="3"/>
            </p:cNvCxnSpPr>
            <p:nvPr/>
          </p:nvCxnSpPr>
          <p:spPr>
            <a:xfrm>
              <a:off x="7017058" y="3469966"/>
              <a:ext cx="520966" cy="898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3"/>
              <a:endCxn id="6" idx="5"/>
            </p:cNvCxnSpPr>
            <p:nvPr/>
          </p:nvCxnSpPr>
          <p:spPr>
            <a:xfrm flipV="1">
              <a:off x="7538024" y="3469966"/>
              <a:ext cx="520965" cy="8982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7362829" y="2074883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E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975128" y="4178812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F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75338" y="411974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G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24239" y="313026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H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082099" y="3130268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J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79492" y="4373756"/>
              <a:ext cx="35038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I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7775" y="1598899"/>
            <a:ext cx="6815757" cy="314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作一条线段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分别以点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为圆心，以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的长为半径作弧，两弧交于点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就是所要作的三角形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如图所示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8224" y="1186733"/>
            <a:ext cx="3003428" cy="27700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0603" y="521938"/>
            <a:ext cx="840104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，用尺规作△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   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553" y="1901744"/>
            <a:ext cx="1235914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920" y="402073"/>
            <a:ext cx="8512821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如图，仪器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可以用来平分一个角，其中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，将仪器上的点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PRQ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的顶点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R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重合，调整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，使它们落在角的两边上，沿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画一条射线 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就是∠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PRQ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的平分线。你认为这样合理吗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35799" y="2287792"/>
            <a:ext cx="2933697" cy="2562598"/>
            <a:chOff x="6005732" y="2433449"/>
            <a:chExt cx="2933697" cy="25625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5732" y="2433449"/>
              <a:ext cx="2933697" cy="2562598"/>
            </a:xfrm>
            <a:prstGeom prst="rect">
              <a:avLst/>
            </a:prstGeom>
          </p:spPr>
        </p:pic>
        <p:sp>
          <p:nvSpPr>
            <p:cNvPr id="4" name="任意多边形: 形状 3"/>
            <p:cNvSpPr/>
            <p:nvPr/>
          </p:nvSpPr>
          <p:spPr>
            <a:xfrm>
              <a:off x="6906768" y="2889504"/>
              <a:ext cx="1231392" cy="1463040"/>
            </a:xfrm>
            <a:custGeom>
              <a:avLst/>
              <a:gdLst>
                <a:gd name="connsiteX0" fmla="*/ 609600 w 1231392"/>
                <a:gd name="connsiteY0" fmla="*/ 0 h 1463040"/>
                <a:gd name="connsiteX1" fmla="*/ 0 w 1231392"/>
                <a:gd name="connsiteY1" fmla="*/ 725424 h 1463040"/>
                <a:gd name="connsiteX2" fmla="*/ 621792 w 1231392"/>
                <a:gd name="connsiteY2" fmla="*/ 1463040 h 1463040"/>
                <a:gd name="connsiteX3" fmla="*/ 1231392 w 1231392"/>
                <a:gd name="connsiteY3" fmla="*/ 731520 h 1463040"/>
                <a:gd name="connsiteX4" fmla="*/ 609600 w 1231392"/>
                <a:gd name="connsiteY4" fmla="*/ 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392" h="1463040">
                  <a:moveTo>
                    <a:pt x="609600" y="0"/>
                  </a:moveTo>
                  <a:lnTo>
                    <a:pt x="0" y="725424"/>
                  </a:lnTo>
                  <a:lnTo>
                    <a:pt x="621792" y="1463040"/>
                  </a:lnTo>
                  <a:lnTo>
                    <a:pt x="1231392" y="731520"/>
                  </a:lnTo>
                  <a:lnTo>
                    <a:pt x="609600" y="0"/>
                  </a:lnTo>
                  <a:close/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31217" y="1215970"/>
            <a:ext cx="2933697" cy="2562598"/>
            <a:chOff x="6005732" y="2433449"/>
            <a:chExt cx="2933697" cy="25625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5732" y="2433449"/>
              <a:ext cx="2933697" cy="2562598"/>
            </a:xfrm>
            <a:prstGeom prst="rect">
              <a:avLst/>
            </a:prstGeom>
          </p:spPr>
        </p:pic>
        <p:sp>
          <p:nvSpPr>
            <p:cNvPr id="4" name="任意多边形: 形状 3"/>
            <p:cNvSpPr/>
            <p:nvPr/>
          </p:nvSpPr>
          <p:spPr>
            <a:xfrm>
              <a:off x="6906768" y="2889504"/>
              <a:ext cx="1231392" cy="1463040"/>
            </a:xfrm>
            <a:custGeom>
              <a:avLst/>
              <a:gdLst>
                <a:gd name="connsiteX0" fmla="*/ 609600 w 1231392"/>
                <a:gd name="connsiteY0" fmla="*/ 0 h 1463040"/>
                <a:gd name="connsiteX1" fmla="*/ 0 w 1231392"/>
                <a:gd name="connsiteY1" fmla="*/ 725424 h 1463040"/>
                <a:gd name="connsiteX2" fmla="*/ 621792 w 1231392"/>
                <a:gd name="connsiteY2" fmla="*/ 1463040 h 1463040"/>
                <a:gd name="connsiteX3" fmla="*/ 1231392 w 1231392"/>
                <a:gd name="connsiteY3" fmla="*/ 731520 h 1463040"/>
                <a:gd name="connsiteX4" fmla="*/ 609600 w 1231392"/>
                <a:gd name="connsiteY4" fmla="*/ 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1392" h="1463040">
                  <a:moveTo>
                    <a:pt x="609600" y="0"/>
                  </a:moveTo>
                  <a:lnTo>
                    <a:pt x="0" y="725424"/>
                  </a:lnTo>
                  <a:lnTo>
                    <a:pt x="621792" y="1463040"/>
                  </a:lnTo>
                  <a:lnTo>
                    <a:pt x="1231392" y="731520"/>
                  </a:lnTo>
                  <a:lnTo>
                    <a:pt x="609600" y="0"/>
                  </a:lnTo>
                  <a:close/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5919" y="666126"/>
            <a:ext cx="7388925" cy="366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合理。理由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SSS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，即∠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QRE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PRE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就是∠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PRQ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的平分线。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5407" y="320069"/>
            <a:ext cx="780048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列举生活中运用三角形稳定性的案例。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Picture 54"/>
          <p:cNvPicPr>
            <a:picLocks noChangeAspect="1"/>
          </p:cNvPicPr>
          <p:nvPr/>
        </p:nvPicPr>
        <p:blipFill>
          <a:blip r:embed="rId1"/>
          <a:srcRect r="21371" b="6845"/>
          <a:stretch>
            <a:fillRect/>
          </a:stretch>
        </p:blipFill>
        <p:spPr>
          <a:xfrm>
            <a:off x="4955309" y="1015441"/>
            <a:ext cx="2355925" cy="18150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1" r="6296" b="5185"/>
          <a:stretch>
            <a:fillRect/>
          </a:stretch>
        </p:blipFill>
        <p:spPr>
          <a:xfrm>
            <a:off x="1252335" y="1015441"/>
            <a:ext cx="2163180" cy="1815048"/>
          </a:xfrm>
          <a:prstGeom prst="rect">
            <a:avLst/>
          </a:prstGeom>
        </p:spPr>
      </p:pic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78" y="2897264"/>
            <a:ext cx="3690986" cy="209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323" y="2897264"/>
            <a:ext cx="3718327" cy="209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1420155" y="3426531"/>
            <a:ext cx="732467" cy="8966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20155" y="3426531"/>
            <a:ext cx="913770" cy="2818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68497" y="3709021"/>
            <a:ext cx="145256" cy="6395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409311" y="3348241"/>
            <a:ext cx="165651" cy="36011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05123" y="3360133"/>
            <a:ext cx="194902" cy="2930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396970" y="3653180"/>
            <a:ext cx="390714" cy="71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313753" y="1886957"/>
            <a:ext cx="737503" cy="36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33925" y="1960118"/>
            <a:ext cx="717331" cy="4483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051256" y="1886957"/>
            <a:ext cx="0" cy="52150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54587" y="1304387"/>
            <a:ext cx="647987" cy="11040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54587" y="1632701"/>
            <a:ext cx="647987" cy="77575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54587" y="1304387"/>
            <a:ext cx="0" cy="3283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301" y="417692"/>
            <a:ext cx="8131629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如图，小明不慎将一块三角形模具打碎为两块，他如果只带其中的一块碎片到商店去，能否配一块与原来一样的三角形模具呢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如果可以，带哪块去合适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为什么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9083" y="2409778"/>
            <a:ext cx="2485178" cy="2316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6301" y="2571750"/>
            <a:ext cx="5788713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可以。带那块含有两个完整角的碎片去合适。 因为根据三角形全等的判定条件“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ASA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”可知，利用这块就能配出一块与原来一样的三角形模具。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644" y="775850"/>
            <a:ext cx="8501190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如图，小颖作业本上画的三角形被污染，她想重新画出一个与原来完全一样的三角形，她该怎么办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请帮助小颖想出一个办法，并说明你的理由。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4128" y="2141756"/>
            <a:ext cx="2552700" cy="1971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0368" y="2571750"/>
            <a:ext cx="6663360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观察图形可知，未被墨迹污染的有两条边及其夹角，故根据三角形全等的判定条件“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”，可以作一个与原来完全一样的三角形。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966" y="888711"/>
            <a:ext cx="8930068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先画一个△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，然后选择△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中适当的边和角，用尺规作出与△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全等的三角形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在所作的三角形中标出用到的条件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488" y="788317"/>
            <a:ext cx="6600951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图中的两个三角形全等吗？说明理由。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7422" y="1369630"/>
            <a:ext cx="3429000" cy="23526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326" y="1627750"/>
            <a:ext cx="5298385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图中的两个三角形全等。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理由：这两个三角形有两角分别相等，且其中一组等角的对边相等，符合“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AAS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”的判定条件，故两个三角形全等。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830" y="383210"/>
            <a:ext cx="8458198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图中的两个三角形有几对相等的角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这两个三角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形全等吗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8042" y="1426286"/>
            <a:ext cx="3680114" cy="2043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1039" y="1615070"/>
            <a:ext cx="5112852" cy="314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有三对相等的角，这两个三角形全等。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理由：这两个三角形的两角及其夹边分别相等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或两角和其中一组等角的对边分别相等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，所以这两个三角形全等。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3406" y="2287412"/>
            <a:ext cx="8861802" cy="26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作角∠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DAF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在射线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上截取线段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为顶点，以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为一边，作角∠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交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于点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就是所要作的三角形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如图所示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252" y="508292"/>
            <a:ext cx="8294914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如图，已知∠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，用尺规作一个三角形，使它的一个内角等于∠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，另外一个内角等于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，且这两内角的夹边等于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871" b="7149"/>
          <a:stretch>
            <a:fillRect/>
          </a:stretch>
        </p:blipFill>
        <p:spPr>
          <a:xfrm>
            <a:off x="5431079" y="1690978"/>
            <a:ext cx="1577141" cy="756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174" t="6375" r="-8303" b="774"/>
          <a:stretch>
            <a:fillRect/>
          </a:stretch>
        </p:blipFill>
        <p:spPr>
          <a:xfrm>
            <a:off x="6612030" y="1630977"/>
            <a:ext cx="1886492" cy="9047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92" y="1690978"/>
            <a:ext cx="2812213" cy="217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1" y="872683"/>
            <a:ext cx="914045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8381" y="2571750"/>
            <a:ext cx="3181351" cy="22002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2049049"/>
            <a:ext cx="7303566" cy="2447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ACB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ADB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CAE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 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382" y="2397860"/>
            <a:ext cx="6862139" cy="2116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中，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DAB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根据三角形全等的判定条件“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SAS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ACB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ADB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1" y="872683"/>
            <a:ext cx="9140459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如图，点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在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上，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全等吗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ACB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与△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请说明理由。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8381" y="2571750"/>
            <a:ext cx="3181351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0922" y="1581354"/>
            <a:ext cx="5069505" cy="1220145"/>
            <a:chOff x="1170217" y="1626779"/>
            <a:chExt cx="6134108" cy="14763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217" y="1626779"/>
              <a:ext cx="6134108" cy="147637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36913" y="2354933"/>
              <a:ext cx="318407" cy="49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 i="1" dirty="0">
                  <a:latin typeface="+mj-lt"/>
                  <a:ea typeface="黑体" panose="02010609060101010101" pitchFamily="49" charset="-122"/>
                </a:rPr>
                <a:t>α</a:t>
              </a:r>
              <a:endParaRPr lang="zh-CN" altLang="en-US" sz="2400" b="1" i="1" dirty="0">
                <a:latin typeface="+mj-lt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6505" y="406945"/>
            <a:ext cx="7979567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如图，已知直角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α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和线段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，用尺规作一个直角三角形，使它的两条直角边分别等于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442" y="3074979"/>
            <a:ext cx="8584921" cy="1822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作法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DBE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等于题中直角。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在射线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上截取线段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，在射线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上截取线段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就是所要作的三角形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如图所示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弧形 3"/>
          <p:cNvSpPr/>
          <p:nvPr/>
        </p:nvSpPr>
        <p:spPr>
          <a:xfrm>
            <a:off x="-100463" y="2183134"/>
            <a:ext cx="1042769" cy="1053196"/>
          </a:xfrm>
          <a:prstGeom prst="arc">
            <a:avLst/>
          </a:prstGeom>
          <a:ln w="28575">
            <a:solidFill>
              <a:srgbClr val="90D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514" y="1483906"/>
            <a:ext cx="3280943" cy="2299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425" y="477570"/>
            <a:ext cx="8343900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7.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是线段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的中点，∠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 请在图中找出两对全等三角形，并说明理由。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273" y="2033269"/>
            <a:ext cx="394235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CEA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DCF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ECG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2698" y="1432267"/>
            <a:ext cx="2685081" cy="297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2657</Words>
  <Application>WPS 演示</Application>
  <PresentationFormat>全屏显示(16:9)</PresentationFormat>
  <Paragraphs>198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等线</vt:lpstr>
      <vt:lpstr>1_Office 主题​​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394</cp:revision>
  <dcterms:created xsi:type="dcterms:W3CDTF">2016-01-14T07:05:00Z</dcterms:created>
  <dcterms:modified xsi:type="dcterms:W3CDTF">2025-01-20T00:23:50Z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